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Michael" userId="854b71d0-5cc1-4cd7-9442-61e2c47d9ff2" providerId="ADAL" clId="{476FF265-D0B7-4BBC-91EE-110BEC7B71FA}"/>
    <pc:docChg chg="modSld">
      <pc:chgData name="Ken Michael" userId="854b71d0-5cc1-4cd7-9442-61e2c47d9ff2" providerId="ADAL" clId="{476FF265-D0B7-4BBC-91EE-110BEC7B71FA}" dt="2026-08-15T16:26:03.966" v="1" actId="1038"/>
      <pc:docMkLst>
        <pc:docMk/>
      </pc:docMkLst>
      <pc:sldChg chg="modSp mod">
        <pc:chgData name="Ken Michael" userId="854b71d0-5cc1-4cd7-9442-61e2c47d9ff2" providerId="ADAL" clId="{476FF265-D0B7-4BBC-91EE-110BEC7B71FA}" dt="2026-08-15T16:26:03.966" v="1" actId="1038"/>
        <pc:sldMkLst>
          <pc:docMk/>
          <pc:sldMk cId="0" sldId="318"/>
        </pc:sldMkLst>
        <pc:spChg chg="mod">
          <ac:chgData name="Ken Michael" userId="854b71d0-5cc1-4cd7-9442-61e2c47d9ff2" providerId="ADAL" clId="{476FF265-D0B7-4BBC-91EE-110BEC7B71FA}" dt="2026-08-15T16:26:03.966" v="1" actId="1038"/>
          <ac:spMkLst>
            <pc:docMk/>
            <pc:sldMk cId="0" sldId="318"/>
            <ac:spMk id="12" creationId="{00000000-0000-0000-0000-000000000000}"/>
          </ac:spMkLst>
        </pc:spChg>
      </pc:sldChg>
    </pc:docChg>
  </pc:docChgLst>
  <pc:docChgLst>
    <pc:chgData name="Lynn Rolf" userId="a7913a01-766a-4489-92ae-0f478e09105d" providerId="ADAL" clId="{C8EAC8B2-BC4F-45C1-863D-76965326983C}"/>
    <pc:docChg chg="custSel addSld delSld modSld">
      <pc:chgData name="Lynn Rolf" userId="a7913a01-766a-4489-92ae-0f478e09105d" providerId="ADAL" clId="{C8EAC8B2-BC4F-45C1-863D-76965326983C}" dt="2026-08-06T14:51:13.203" v="8" actId="27636"/>
      <pc:docMkLst>
        <pc:docMk/>
      </pc:docMkLst>
      <pc:sldChg chg="add">
        <pc:chgData name="Lynn Rolf" userId="a7913a01-766a-4489-92ae-0f478e09105d" providerId="ADAL" clId="{C8EAC8B2-BC4F-45C1-863D-76965326983C}" dt="2026-08-06T14:51:13.093" v="0" actId="26606"/>
        <pc:sldMkLst>
          <pc:docMk/>
          <pc:sldMk cId="0" sldId="318"/>
        </pc:sldMkLst>
      </pc:sldChg>
      <pc:sldChg chg="modSp add mod">
        <pc:chgData name="Lynn Rolf" userId="a7913a01-766a-4489-92ae-0f478e09105d" providerId="ADAL" clId="{C8EAC8B2-BC4F-45C1-863D-76965326983C}" dt="2026-08-06T14:51:13.168" v="1" actId="27636"/>
        <pc:sldMkLst>
          <pc:docMk/>
          <pc:sldMk cId="925173077" sldId="319"/>
        </pc:sldMkLst>
        <pc:spChg chg="mod">
          <ac:chgData name="Lynn Rolf" userId="a7913a01-766a-4489-92ae-0f478e09105d" providerId="ADAL" clId="{C8EAC8B2-BC4F-45C1-863D-76965326983C}" dt="2026-08-06T14:51:13.168" v="1" actId="27636"/>
          <ac:spMkLst>
            <pc:docMk/>
            <pc:sldMk cId="925173077" sldId="319"/>
            <ac:spMk id="104" creationId="{00000000-0000-0000-0000-000000000000}"/>
          </ac:spMkLst>
        </pc:spChg>
      </pc:sldChg>
      <pc:sldChg chg="modSp add mod">
        <pc:chgData name="Lynn Rolf" userId="a7913a01-766a-4489-92ae-0f478e09105d" providerId="ADAL" clId="{C8EAC8B2-BC4F-45C1-863D-76965326983C}" dt="2026-08-06T14:51:13.175" v="3" actId="27636"/>
        <pc:sldMkLst>
          <pc:docMk/>
          <pc:sldMk cId="1372864375" sldId="320"/>
        </pc:sldMkLst>
        <pc:spChg chg="mod">
          <ac:chgData name="Lynn Rolf" userId="a7913a01-766a-4489-92ae-0f478e09105d" providerId="ADAL" clId="{C8EAC8B2-BC4F-45C1-863D-76965326983C}" dt="2026-08-06T14:51:13.174" v="2" actId="27636"/>
          <ac:spMkLst>
            <pc:docMk/>
            <pc:sldMk cId="1372864375" sldId="320"/>
            <ac:spMk id="9" creationId="{00000000-0000-0000-0000-000000000000}"/>
          </ac:spMkLst>
        </pc:spChg>
        <pc:spChg chg="mod">
          <ac:chgData name="Lynn Rolf" userId="a7913a01-766a-4489-92ae-0f478e09105d" providerId="ADAL" clId="{C8EAC8B2-BC4F-45C1-863D-76965326983C}" dt="2026-08-06T14:51:13.175" v="3" actId="27636"/>
          <ac:spMkLst>
            <pc:docMk/>
            <pc:sldMk cId="1372864375" sldId="320"/>
            <ac:spMk id="11" creationId="{00000000-0000-0000-0000-000000000000}"/>
          </ac:spMkLst>
        </pc:spChg>
      </pc:sldChg>
      <pc:sldChg chg="modSp add mod">
        <pc:chgData name="Lynn Rolf" userId="a7913a01-766a-4489-92ae-0f478e09105d" providerId="ADAL" clId="{C8EAC8B2-BC4F-45C1-863D-76965326983C}" dt="2026-08-06T14:51:13.178" v="4" actId="27636"/>
        <pc:sldMkLst>
          <pc:docMk/>
          <pc:sldMk cId="843983813" sldId="321"/>
        </pc:sldMkLst>
        <pc:spChg chg="mod">
          <ac:chgData name="Lynn Rolf" userId="a7913a01-766a-4489-92ae-0f478e09105d" providerId="ADAL" clId="{C8EAC8B2-BC4F-45C1-863D-76965326983C}" dt="2026-08-06T14:51:13.178" v="4" actId="27636"/>
          <ac:spMkLst>
            <pc:docMk/>
            <pc:sldMk cId="843983813" sldId="321"/>
            <ac:spMk id="6" creationId="{00000000-0000-0000-0000-000000000000}"/>
          </ac:spMkLst>
        </pc:spChg>
      </pc:sldChg>
      <pc:sldChg chg="add">
        <pc:chgData name="Lynn Rolf" userId="a7913a01-766a-4489-92ae-0f478e09105d" providerId="ADAL" clId="{C8EAC8B2-BC4F-45C1-863D-76965326983C}" dt="2026-08-06T14:51:13.093" v="0" actId="26606"/>
        <pc:sldMkLst>
          <pc:docMk/>
          <pc:sldMk cId="2992571227" sldId="322"/>
        </pc:sldMkLst>
      </pc:sldChg>
      <pc:sldChg chg="add">
        <pc:chgData name="Lynn Rolf" userId="a7913a01-766a-4489-92ae-0f478e09105d" providerId="ADAL" clId="{C8EAC8B2-BC4F-45C1-863D-76965326983C}" dt="2026-08-06T14:51:13.093" v="0" actId="26606"/>
        <pc:sldMkLst>
          <pc:docMk/>
          <pc:sldMk cId="3715554427" sldId="323"/>
        </pc:sldMkLst>
      </pc:sldChg>
      <pc:sldChg chg="add">
        <pc:chgData name="Lynn Rolf" userId="a7913a01-766a-4489-92ae-0f478e09105d" providerId="ADAL" clId="{C8EAC8B2-BC4F-45C1-863D-76965326983C}" dt="2026-08-06T14:51:13.093" v="0" actId="26606"/>
        <pc:sldMkLst>
          <pc:docMk/>
          <pc:sldMk cId="1064327799" sldId="324"/>
        </pc:sldMkLst>
      </pc:sldChg>
      <pc:sldChg chg="modSp add mod">
        <pc:chgData name="Lynn Rolf" userId="a7913a01-766a-4489-92ae-0f478e09105d" providerId="ADAL" clId="{C8EAC8B2-BC4F-45C1-863D-76965326983C}" dt="2026-08-06T14:51:13.185" v="5" actId="27636"/>
        <pc:sldMkLst>
          <pc:docMk/>
          <pc:sldMk cId="3649712181" sldId="325"/>
        </pc:sldMkLst>
        <pc:spChg chg="mod">
          <ac:chgData name="Lynn Rolf" userId="a7913a01-766a-4489-92ae-0f478e09105d" providerId="ADAL" clId="{C8EAC8B2-BC4F-45C1-863D-76965326983C}" dt="2026-08-06T14:51:13.185" v="5" actId="27636"/>
          <ac:spMkLst>
            <pc:docMk/>
            <pc:sldMk cId="3649712181" sldId="325"/>
            <ac:spMk id="6" creationId="{00000000-0000-0000-0000-000000000000}"/>
          </ac:spMkLst>
        </pc:spChg>
      </pc:sldChg>
      <pc:sldChg chg="add">
        <pc:chgData name="Lynn Rolf" userId="a7913a01-766a-4489-92ae-0f478e09105d" providerId="ADAL" clId="{C8EAC8B2-BC4F-45C1-863D-76965326983C}" dt="2026-08-06T14:51:13.093" v="0" actId="26606"/>
        <pc:sldMkLst>
          <pc:docMk/>
          <pc:sldMk cId="804933230" sldId="326"/>
        </pc:sldMkLst>
      </pc:sldChg>
      <pc:sldChg chg="modSp add mod">
        <pc:chgData name="Lynn Rolf" userId="a7913a01-766a-4489-92ae-0f478e09105d" providerId="ADAL" clId="{C8EAC8B2-BC4F-45C1-863D-76965326983C}" dt="2026-08-06T14:51:13.188" v="6" actId="27636"/>
        <pc:sldMkLst>
          <pc:docMk/>
          <pc:sldMk cId="196440218" sldId="327"/>
        </pc:sldMkLst>
        <pc:spChg chg="mod">
          <ac:chgData name="Lynn Rolf" userId="a7913a01-766a-4489-92ae-0f478e09105d" providerId="ADAL" clId="{C8EAC8B2-BC4F-45C1-863D-76965326983C}" dt="2026-08-06T14:51:13.188" v="6" actId="27636"/>
          <ac:spMkLst>
            <pc:docMk/>
            <pc:sldMk cId="196440218" sldId="327"/>
            <ac:spMk id="6" creationId="{00000000-0000-0000-0000-000000000000}"/>
          </ac:spMkLst>
        </pc:spChg>
      </pc:sldChg>
      <pc:sldChg chg="modSp add mod">
        <pc:chgData name="Lynn Rolf" userId="a7913a01-766a-4489-92ae-0f478e09105d" providerId="ADAL" clId="{C8EAC8B2-BC4F-45C1-863D-76965326983C}" dt="2026-08-06T14:51:13.191" v="7" actId="27636"/>
        <pc:sldMkLst>
          <pc:docMk/>
          <pc:sldMk cId="0" sldId="328"/>
        </pc:sldMkLst>
        <pc:spChg chg="mod">
          <ac:chgData name="Lynn Rolf" userId="a7913a01-766a-4489-92ae-0f478e09105d" providerId="ADAL" clId="{C8EAC8B2-BC4F-45C1-863D-76965326983C}" dt="2026-08-06T14:51:13.191" v="7" actId="27636"/>
          <ac:spMkLst>
            <pc:docMk/>
            <pc:sldMk cId="0" sldId="328"/>
            <ac:spMk id="8" creationId="{00000000-0000-0000-0000-000000000000}"/>
          </ac:spMkLst>
        </pc:spChg>
      </pc:sldChg>
      <pc:sldChg chg="add">
        <pc:chgData name="Lynn Rolf" userId="a7913a01-766a-4489-92ae-0f478e09105d" providerId="ADAL" clId="{C8EAC8B2-BC4F-45C1-863D-76965326983C}" dt="2026-08-06T14:51:13.093" v="0" actId="26606"/>
        <pc:sldMkLst>
          <pc:docMk/>
          <pc:sldMk cId="1610340049" sldId="329"/>
        </pc:sldMkLst>
      </pc:sldChg>
      <pc:sldChg chg="modSp add mod">
        <pc:chgData name="Lynn Rolf" userId="a7913a01-766a-4489-92ae-0f478e09105d" providerId="ADAL" clId="{C8EAC8B2-BC4F-45C1-863D-76965326983C}" dt="2026-08-06T14:51:13.203" v="8" actId="27636"/>
        <pc:sldMkLst>
          <pc:docMk/>
          <pc:sldMk cId="2476248534" sldId="330"/>
        </pc:sldMkLst>
        <pc:spChg chg="mod">
          <ac:chgData name="Lynn Rolf" userId="a7913a01-766a-4489-92ae-0f478e09105d" providerId="ADAL" clId="{C8EAC8B2-BC4F-45C1-863D-76965326983C}" dt="2026-08-06T14:51:13.203" v="8" actId="27636"/>
          <ac:spMkLst>
            <pc:docMk/>
            <pc:sldMk cId="2476248534" sldId="330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3236"/>
            <a:ext cx="10515600" cy="488205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FB73DA-5FDE-45B5-BAA4-C61223CC44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006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58073"/>
            <a:ext cx="5156200" cy="480825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8073"/>
            <a:ext cx="5156200" cy="4790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664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812801" y="1524000"/>
            <a:ext cx="10540999" cy="472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68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1"/>
          </p:nvPr>
        </p:nvSpPr>
        <p:spPr>
          <a:xfrm>
            <a:off x="860613" y="1515035"/>
            <a:ext cx="10493188" cy="46619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568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9217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123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18D57-13A5-4968-950D-8FEF41FA43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812801" y="1524000"/>
            <a:ext cx="10540999" cy="47244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86871" y="134472"/>
            <a:ext cx="8450731" cy="981732"/>
          </a:xfrm>
          <a:prstGeom prst="rect">
            <a:avLst/>
          </a:prstGeom>
        </p:spPr>
        <p:txBody>
          <a:bodyPr anchor="ctr"/>
          <a:lstStyle>
            <a:lvl1pPr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249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371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252728"/>
            <a:ext cx="12192000" cy="5605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B18D57-13A5-4968-950D-8FEF41FA439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1243584"/>
            <a:ext cx="1219200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794" y="273874"/>
            <a:ext cx="2636647" cy="69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80" r:id="rId3"/>
    <p:sldLayoutId id="2147483681" r:id="rId4"/>
    <p:sldLayoutId id="2147483678" r:id="rId5"/>
    <p:sldLayoutId id="2147483692" r:id="rId6"/>
    <p:sldLayoutId id="2147483690" r:id="rId7"/>
    <p:sldLayoutId id="2147483686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11" name="Hero Photo" descr="Veterans together in a community hall - one on a gaming headset, one playing cards, one on a laptop, one laughing in conversation"/>
          <p:cNvPicPr>
            <a:picLocks noChangeAspect="1"/>
          </p:cNvPicPr>
          <p:nvPr/>
        </p:nvPicPr>
        <p:blipFill>
          <a:blip r:embed="rId2"/>
          <a:srcRect t="5859" b="976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6" y="6016"/>
            <a:ext cx="12192000" cy="6858000"/>
          </a:xfrm>
          <a:prstGeom prst="rect">
            <a:avLst/>
          </a:prstGeom>
          <a:gradFill>
            <a:gsLst>
              <a:gs pos="0">
                <a:srgbClr val="0B1B33">
                  <a:alpha val="92000"/>
                </a:srgbClr>
              </a:gs>
              <a:gs pos="55000">
                <a:srgbClr val="0B1B33">
                  <a:alpha val="60000"/>
                </a:srgbClr>
              </a:gs>
              <a:gs pos="100000">
                <a:srgbClr val="0B1B33">
                  <a:alpha val="15000"/>
                </a:srgbClr>
              </a:gs>
            </a:gsLst>
            <a:lin ang="0" scaled="0"/>
          </a:gra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3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4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15" name="VFW Logo" descr="Veterans of Foreign Wars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16" name="Eyebrow"/>
          <p:cNvSpPr txBox="1"/>
          <p:nvPr/>
        </p:nvSpPr>
        <p:spPr>
          <a:xfrm>
            <a:off x="685800" y="2057400"/>
            <a:ext cx="6858000" cy="40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400" b="1" spc="200" dirty="0">
                <a:solidFill>
                  <a:srgbClr val="C8102E"/>
                </a:solidFill>
                <a:latin typeface="Arial"/>
                <a:cs typeface="Arial"/>
              </a:rPr>
              <a:t>WHAT IS COMBAT TESTED GAMING?</a:t>
            </a:r>
          </a:p>
        </p:txBody>
      </p:sp>
      <p:sp>
        <p:nvSpPr>
          <p:cNvPr id="17" name="Headline"/>
          <p:cNvSpPr txBox="1"/>
          <p:nvPr/>
        </p:nvSpPr>
        <p:spPr>
          <a:xfrm>
            <a:off x="685800" y="2514600"/>
            <a:ext cx="9144000" cy="1828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/>
                <a:cs typeface="Arial"/>
              </a:rPr>
              <a:t>Gaming Is The Tool.</a:t>
            </a:r>
          </a:p>
          <a:p>
            <a:pPr algn="l">
              <a:lnSpc>
                <a:spcPct val="90000"/>
              </a:lnSpc>
              <a:buNone/>
            </a:pPr>
            <a:r>
              <a:rPr lang="en-US" sz="4400" b="1" dirty="0">
                <a:solidFill>
                  <a:srgbClr val="C8102E"/>
                </a:solidFill>
                <a:latin typeface="Arial"/>
                <a:cs typeface="Arial"/>
              </a:rPr>
              <a:t>Camaraderie Is The Mission.</a:t>
            </a:r>
          </a:p>
        </p:txBody>
      </p:sp>
      <p:sp>
        <p:nvSpPr>
          <p:cNvPr id="18" name="Underlin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343400"/>
            <a:ext cx="1371600" cy="4572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9" name="Supporting Line"/>
          <p:cNvSpPr txBox="1"/>
          <p:nvPr/>
        </p:nvSpPr>
        <p:spPr>
          <a:xfrm>
            <a:off x="685800" y="4495800"/>
            <a:ext cx="6248400" cy="600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n-US" sz="1600" dirty="0">
                <a:solidFill>
                  <a:srgbClr val="D7DEEA"/>
                </a:solidFill>
                <a:latin typeface="Arial"/>
                <a:cs typeface="Arial"/>
              </a:rPr>
              <a:t>The VFW’s fastest-growing veterans-only community - built on connection, not controllers.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6" name="Title" descr="Slide title: Why Every Department Needs a CTG Chairman"/>
          <p:cNvSpPr txBox="1"/>
          <p:nvPr/>
        </p:nvSpPr>
        <p:spPr>
          <a:xfrm>
            <a:off x="685800" y="411480"/>
            <a:ext cx="9144000" cy="900000"/>
          </a:xfrm>
          <a:prstGeom prst="rect">
            <a:avLst/>
          </a:prstGeom>
          <a:noFill/>
        </p:spPr>
        <p:txBody>
          <a:bodyPr wrap="square" anchor="ctr">
            <a:normAutofit fontScale="92500"/>
          </a:bodyPr>
          <a:lstStyle/>
          <a:p>
            <a:pPr algn="l">
              <a:buNone/>
            </a:pPr>
            <a:r>
              <a:rPr lang="en-US" sz="3200" b="1">
                <a:solidFill>
                  <a:srgbClr val="FFFFFF"/>
                </a:solidFill>
                <a:latin typeface="Arial"/>
              </a:rPr>
              <a:t>Why Every Department Needs a CTG Chairman</a:t>
            </a:r>
          </a:p>
        </p:txBody>
      </p:sp>
      <p:sp>
        <p:nvSpPr>
          <p:cNvPr id="10" name="Level National" descr="Cascade level 1: National"/>
          <p:cNvSpPr/>
          <p:nvPr/>
        </p:nvSpPr>
        <p:spPr>
          <a:xfrm>
            <a:off x="4114800" y="1600200"/>
            <a:ext cx="3962400" cy="640080"/>
          </a:xfrm>
          <a:prstGeom prst="roundRect">
            <a:avLst/>
          </a:prstGeom>
          <a:solidFill>
            <a:srgbClr val="7A1626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600" b="1">
                <a:solidFill>
                  <a:srgbClr val="FFFFFF"/>
                </a:solidFill>
                <a:latin typeface="Arial"/>
              </a:rPr>
              <a:t>National</a:t>
            </a:r>
          </a:p>
        </p:txBody>
      </p:sp>
      <p:sp>
        <p:nvSpPr>
          <p:cNvPr id="11" name="Level Department" descr="Cascade level 2: Department"/>
          <p:cNvSpPr/>
          <p:nvPr/>
        </p:nvSpPr>
        <p:spPr>
          <a:xfrm>
            <a:off x="3657600" y="2400300"/>
            <a:ext cx="4876800" cy="640080"/>
          </a:xfrm>
          <a:prstGeom prst="roundRect">
            <a:avLst/>
          </a:prstGeom>
          <a:solidFill>
            <a:srgbClr val="96182C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600" b="1">
                <a:solidFill>
                  <a:srgbClr val="FFFFFF"/>
                </a:solidFill>
                <a:latin typeface="Arial"/>
              </a:rPr>
              <a:t>Department</a:t>
            </a:r>
          </a:p>
        </p:txBody>
      </p:sp>
      <p:sp>
        <p:nvSpPr>
          <p:cNvPr id="12" name="Level District" descr="Cascade level 3: District"/>
          <p:cNvSpPr/>
          <p:nvPr/>
        </p:nvSpPr>
        <p:spPr>
          <a:xfrm>
            <a:off x="3200400" y="3200400"/>
            <a:ext cx="5791200" cy="640080"/>
          </a:xfrm>
          <a:prstGeom prst="roundRect">
            <a:avLst/>
          </a:prstGeom>
          <a:solidFill>
            <a:srgbClr val="C8102E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600" b="1">
                <a:solidFill>
                  <a:srgbClr val="FFFFFF"/>
                </a:solidFill>
                <a:latin typeface="Arial"/>
              </a:rPr>
              <a:t>District</a:t>
            </a:r>
          </a:p>
        </p:txBody>
      </p:sp>
      <p:sp>
        <p:nvSpPr>
          <p:cNvPr id="13" name="Level Post" descr="Cascade level 4: Post"/>
          <p:cNvSpPr/>
          <p:nvPr/>
        </p:nvSpPr>
        <p:spPr>
          <a:xfrm>
            <a:off x="2743200" y="4000500"/>
            <a:ext cx="6705600" cy="640080"/>
          </a:xfrm>
          <a:prstGeom prst="roundRect">
            <a:avLst/>
          </a:prstGeom>
          <a:solidFill>
            <a:srgbClr val="16345C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600" b="1">
                <a:solidFill>
                  <a:srgbClr val="FFFFFF"/>
                </a:solidFill>
                <a:latin typeface="Arial"/>
              </a:rPr>
              <a:t>Post</a:t>
            </a:r>
          </a:p>
        </p:txBody>
      </p:sp>
      <p:sp>
        <p:nvSpPr>
          <p:cNvPr id="14" name="Level Veterans" descr="Cascade level 5: Veterans"/>
          <p:cNvSpPr/>
          <p:nvPr/>
        </p:nvSpPr>
        <p:spPr>
          <a:xfrm>
            <a:off x="2286000" y="4800600"/>
            <a:ext cx="7620000" cy="640080"/>
          </a:xfrm>
          <a:prstGeom prst="roundRect">
            <a:avLst/>
          </a:prstGeom>
          <a:solidFill>
            <a:srgbClr val="1B4270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600" b="1">
                <a:solidFill>
                  <a:srgbClr val="FFFFFF"/>
                </a:solidFill>
                <a:latin typeface="Arial"/>
              </a:rPr>
              <a:t>Veterans</a:t>
            </a:r>
          </a:p>
        </p:txBody>
      </p:sp>
      <p:sp>
        <p:nvSpPr>
          <p:cNvPr id="20" name="Down Ar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3000" y="1600200"/>
            <a:ext cx="457200" cy="3840480"/>
          </a:xfrm>
          <a:prstGeom prst="downArrow">
            <a:avLst/>
          </a:prstGeom>
          <a:solidFill>
            <a:srgbClr val="3D568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" name="Down Caption" descr="Caption for the downward rail: Engagement flows down"/>
          <p:cNvSpPr txBox="1"/>
          <p:nvPr/>
        </p:nvSpPr>
        <p:spPr>
          <a:xfrm>
            <a:off x="228600" y="2743200"/>
            <a:ext cx="838200" cy="1600200"/>
          </a:xfrm>
          <a:prstGeom prst="rect">
            <a:avLst/>
          </a:prstGeom>
          <a:noFill/>
        </p:spPr>
        <p:txBody>
          <a:bodyPr vert="vert270" wrap="square" anchor="ctr"/>
          <a:lstStyle/>
          <a:p>
            <a:pPr algn="ctr">
              <a:buNone/>
            </a:pPr>
            <a:r>
              <a:rPr lang="en-US" sz="1200" b="1">
                <a:solidFill>
                  <a:srgbClr val="B8C4D6"/>
                </a:solidFill>
                <a:latin typeface="Arial"/>
              </a:rPr>
              <a:t>Engagement flows down</a:t>
            </a:r>
          </a:p>
        </p:txBody>
      </p:sp>
      <p:sp>
        <p:nvSpPr>
          <p:cNvPr id="22" name="Up Ar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91800" y="1600200"/>
            <a:ext cx="457200" cy="3840480"/>
          </a:xfrm>
          <a:prstGeom prst="upArrow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Up Caption" descr="Caption for the upward rail: Success stories flow back up"/>
          <p:cNvSpPr txBox="1"/>
          <p:nvPr/>
        </p:nvSpPr>
        <p:spPr>
          <a:xfrm>
            <a:off x="11125200" y="2743200"/>
            <a:ext cx="990600" cy="1600200"/>
          </a:xfrm>
          <a:prstGeom prst="rect">
            <a:avLst/>
          </a:prstGeom>
          <a:noFill/>
        </p:spPr>
        <p:txBody>
          <a:bodyPr vert="vert270" wrap="square" anchor="ctr"/>
          <a:lstStyle/>
          <a:p>
            <a:pPr algn="ctr">
              <a:buNone/>
            </a:pPr>
            <a:r>
              <a:rPr lang="en-US" sz="1200" b="1">
                <a:solidFill>
                  <a:srgbClr val="D9C7CB"/>
                </a:solidFill>
                <a:latin typeface="Arial"/>
              </a:rPr>
              <a:t>Success stories flow back up</a:t>
            </a:r>
          </a:p>
        </p:txBody>
      </p:sp>
      <p:sp>
        <p:nvSpPr>
          <p:cNvPr id="30" name="Bottom Caption" descr="Takeaway: one Department Chairman turns a good idea into a program"/>
          <p:cNvSpPr txBox="1"/>
          <p:nvPr/>
        </p:nvSpPr>
        <p:spPr>
          <a:xfrm>
            <a:off x="2286000" y="5638800"/>
            <a:ext cx="7620000" cy="8001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ctr">
              <a:buNone/>
            </a:pPr>
            <a:r>
              <a:rPr lang="en-US" sz="1600" b="1">
                <a:solidFill>
                  <a:srgbClr val="FFFFFF"/>
                </a:solidFill>
                <a:latin typeface="Arial"/>
              </a:rPr>
              <a:t>One Department Chairman turns a good idea into a program.</a:t>
            </a:r>
          </a:p>
          <a:p>
            <a:pPr algn="ctr">
              <a:buNone/>
            </a:pPr>
            <a:r>
              <a:rPr lang="en-US" sz="1200">
                <a:solidFill>
                  <a:srgbClr val="B8C4D6"/>
                </a:solidFill>
                <a:latin typeface="Arial"/>
              </a:rPr>
              <a:t>Without one, CTG stops at whichever Post happened to hear about it.</a:t>
            </a:r>
          </a:p>
        </p:txBody>
      </p:sp>
    </p:spTree>
    <p:extLst>
      <p:ext uri="{BB962C8B-B14F-4D97-AF65-F5344CB8AC3E}">
        <p14:creationId xmlns:p14="http://schemas.microsoft.com/office/powerpoint/2010/main" val="196440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 Navy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  <a:extLst>
            <a:ext uri="{C183D7F6-B498-43B3-948B-1728B52AA6E4}">
              <adec:decorative xmlns="" xmlns:adec="http://schemas.microsoft.com/office/drawing/2017/decorative" val="1"/>
            </a:ext>
          </a:extLst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3" name="Background Photo" descr="Veterans of different ages using modern technology together in a bright community space"/>
          <p:cNvPicPr>
            <a:picLocks noChangeAspect="1"/>
          </p:cNvPicPr>
          <p:nvPr/>
        </p:nvPicPr>
        <p:blipFill>
          <a:blip r:embed="rId2"/>
          <a:srcRect b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crim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>
              <a:alpha val="90000"/>
            </a:srgbClr>
          </a:solidFill>
          <a:ln>
            <a:noFill/>
          </a:ln>
          <a:extLst>
            <a:ext uri="{C183D7F6-B498-43B3-948B-1728B52AA6E4}">
              <adec:decorative xmlns="" xmlns:adec="http://schemas.microsoft.com/office/drawing/2017/decorative" val="1"/>
            </a:ext>
          </a:extLst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5" name="Top Bar"/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  <a:extLst>
            <a:ext uri="{C183D7F6-B498-43B3-948B-1728B52AA6E4}">
              <adec:decorative xmlns="" xmlns:adec="http://schemas.microsoft.com/office/drawing/2017/decorative" val="1"/>
            </a:ext>
          </a:extLst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6" name="Logo Chip"/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  <a:extLst>
            <a:ext uri="{C183D7F6-B498-43B3-948B-1728B52AA6E4}">
              <adec:decorative xmlns="" xmlns:adec="http://schemas.microsoft.com/office/drawing/2017/decorative" val="1"/>
            </a:ext>
          </a:extLst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7" name="VFW Logo" descr="Veterans of Foreign Wars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8" name="Title"/>
          <p:cNvSpPr txBox="1"/>
          <p:nvPr/>
        </p:nvSpPr>
        <p:spPr>
          <a:xfrm>
            <a:off x="685800" y="411480"/>
            <a:ext cx="8839200" cy="70000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"/>
              </a:rPr>
              <a:t>The Future</a:t>
            </a:r>
          </a:p>
        </p:txBody>
      </p:sp>
      <p:sp>
        <p:nvSpPr>
          <p:cNvPr id="9" name="Subtitle"/>
          <p:cNvSpPr txBox="1"/>
          <p:nvPr/>
        </p:nvSpPr>
        <p:spPr>
          <a:xfrm>
            <a:off x="685800" y="1143000"/>
            <a:ext cx="8839200" cy="4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l">
              <a:buNone/>
            </a:pPr>
            <a:r>
              <a:rPr lang="en-US" sz="1600" dirty="0">
                <a:solidFill>
                  <a:srgbClr val="E6ECF4"/>
                </a:solidFill>
                <a:latin typeface="Arial"/>
              </a:rPr>
              <a:t>Five pillars of a modern, connected VFW.</a:t>
            </a:r>
          </a:p>
        </p:txBody>
      </p:sp>
      <p:sp>
        <p:nvSpPr>
          <p:cNvPr id="10" name="Pillar 01"/>
          <p:cNvSpPr/>
          <p:nvPr/>
        </p:nvSpPr>
        <p:spPr>
          <a:xfrm>
            <a:off x="685800" y="2057400"/>
            <a:ext cx="2072640" cy="3200400"/>
          </a:xfrm>
          <a:prstGeom prst="roundRect">
            <a:avLst/>
          </a:prstGeom>
          <a:solidFill>
            <a:srgbClr val="12294A">
              <a:alpha val="96000"/>
            </a:srgbClr>
          </a:solidFill>
          <a:ln w="12700">
            <a:solidFill>
              <a:srgbClr val="3D5680"/>
            </a:solidFill>
          </a:ln>
        </p:spPr>
        <p:txBody>
          <a:bodyPr wrap="square" lIns="182880" tIns="137160" rIns="182880" bIns="182880" anchor="b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C8102E"/>
                </a:solidFill>
                <a:latin typeface="Arial"/>
              </a:rPr>
              <a:t>01</a:t>
            </a:r>
          </a:p>
          <a:p>
            <a:pPr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/>
              </a:rPr>
              <a:t>Modern Posts</a:t>
            </a:r>
          </a:p>
          <a:p>
            <a:pPr algn="l">
              <a:buNone/>
            </a:pPr>
            <a:r>
              <a:rPr lang="en-US" sz="1100" dirty="0">
                <a:solidFill>
                  <a:srgbClr val="E6ECF4"/>
                </a:solidFill>
                <a:latin typeface="Arial"/>
              </a:rPr>
              <a:t>Spaces built for how veterans actually gather today.</a:t>
            </a:r>
          </a:p>
        </p:txBody>
      </p:sp>
      <p:sp>
        <p:nvSpPr>
          <p:cNvPr id="11" name="Pillar 02"/>
          <p:cNvSpPr/>
          <p:nvPr/>
        </p:nvSpPr>
        <p:spPr>
          <a:xfrm>
            <a:off x="2971800" y="2057400"/>
            <a:ext cx="2072640" cy="3200400"/>
          </a:xfrm>
          <a:prstGeom prst="roundRect">
            <a:avLst/>
          </a:prstGeom>
          <a:solidFill>
            <a:srgbClr val="7A1626">
              <a:alpha val="96000"/>
            </a:srgbClr>
          </a:solidFill>
          <a:ln w="12700">
            <a:solidFill>
              <a:srgbClr val="3D5680"/>
            </a:solidFill>
          </a:ln>
        </p:spPr>
        <p:txBody>
          <a:bodyPr wrap="square" lIns="182880" tIns="137160" rIns="182880" bIns="182880" anchor="b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</a:rPr>
              <a:t>02</a:t>
            </a:r>
          </a:p>
          <a:p>
            <a:pPr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/>
              </a:rPr>
              <a:t>CTG Communities</a:t>
            </a:r>
          </a:p>
          <a:p>
            <a:pPr algn="l">
              <a:buNone/>
            </a:pPr>
            <a:r>
              <a:rPr lang="en-US" sz="1100" dirty="0">
                <a:solidFill>
                  <a:srgbClr val="E6ECF4"/>
                </a:solidFill>
                <a:latin typeface="Arial"/>
              </a:rPr>
              <a:t>A live, moderated community at every Department.</a:t>
            </a:r>
          </a:p>
        </p:txBody>
      </p:sp>
      <p:sp>
        <p:nvSpPr>
          <p:cNvPr id="12" name="Pillar 03"/>
          <p:cNvSpPr/>
          <p:nvPr/>
        </p:nvSpPr>
        <p:spPr>
          <a:xfrm>
            <a:off x="5257800" y="2057400"/>
            <a:ext cx="2072640" cy="3200400"/>
          </a:xfrm>
          <a:prstGeom prst="roundRect">
            <a:avLst/>
          </a:prstGeom>
          <a:solidFill>
            <a:srgbClr val="12294A">
              <a:alpha val="96000"/>
            </a:srgbClr>
          </a:solidFill>
          <a:ln w="12700">
            <a:solidFill>
              <a:srgbClr val="3D5680"/>
            </a:solidFill>
          </a:ln>
        </p:spPr>
        <p:txBody>
          <a:bodyPr wrap="square" lIns="182880" tIns="137160" rIns="182880" bIns="182880" anchor="b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C8102E"/>
                </a:solidFill>
                <a:latin typeface="Arial"/>
              </a:rPr>
              <a:t>03</a:t>
            </a:r>
          </a:p>
          <a:p>
            <a:pPr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/>
              </a:rPr>
              <a:t>Partnerships</a:t>
            </a:r>
          </a:p>
          <a:p>
            <a:pPr algn="l">
              <a:buNone/>
            </a:pPr>
            <a:r>
              <a:rPr lang="en-US" sz="1100" dirty="0">
                <a:solidFill>
                  <a:srgbClr val="E6ECF4"/>
                </a:solidFill>
                <a:latin typeface="Arial"/>
              </a:rPr>
              <a:t>Industry and technology partners funding the mission.</a:t>
            </a:r>
          </a:p>
        </p:txBody>
      </p:sp>
      <p:sp>
        <p:nvSpPr>
          <p:cNvPr id="13" name="Pillar 04"/>
          <p:cNvSpPr/>
          <p:nvPr/>
        </p:nvSpPr>
        <p:spPr>
          <a:xfrm>
            <a:off x="7543800" y="2057400"/>
            <a:ext cx="2072640" cy="3200400"/>
          </a:xfrm>
          <a:prstGeom prst="roundRect">
            <a:avLst/>
          </a:prstGeom>
          <a:solidFill>
            <a:srgbClr val="7A1626">
              <a:alpha val="96000"/>
            </a:srgbClr>
          </a:solidFill>
          <a:ln w="12700">
            <a:solidFill>
              <a:srgbClr val="3D5680"/>
            </a:solidFill>
          </a:ln>
        </p:spPr>
        <p:txBody>
          <a:bodyPr wrap="square" lIns="182880" tIns="137160" rIns="182880" bIns="182880" anchor="b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FFFFFF"/>
                </a:solidFill>
                <a:latin typeface="Arial"/>
              </a:rPr>
              <a:t>04</a:t>
            </a:r>
          </a:p>
          <a:p>
            <a:pPr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/>
              </a:rPr>
              <a:t>Mental Wellness</a:t>
            </a:r>
          </a:p>
          <a:p>
            <a:pPr algn="l">
              <a:buNone/>
            </a:pPr>
            <a:r>
              <a:rPr lang="en-US" sz="1100" dirty="0">
                <a:solidFill>
                  <a:srgbClr val="E6ECF4"/>
                </a:solidFill>
                <a:latin typeface="Arial"/>
              </a:rPr>
              <a:t>Connection first, benefits help one channel away.</a:t>
            </a:r>
          </a:p>
        </p:txBody>
      </p:sp>
      <p:sp>
        <p:nvSpPr>
          <p:cNvPr id="14" name="Pillar 05"/>
          <p:cNvSpPr/>
          <p:nvPr/>
        </p:nvSpPr>
        <p:spPr>
          <a:xfrm>
            <a:off x="9829800" y="2057400"/>
            <a:ext cx="2072640" cy="3200400"/>
          </a:xfrm>
          <a:prstGeom prst="roundRect">
            <a:avLst/>
          </a:prstGeom>
          <a:solidFill>
            <a:srgbClr val="12294A">
              <a:alpha val="96000"/>
            </a:srgbClr>
          </a:solidFill>
          <a:ln w="12700">
            <a:solidFill>
              <a:srgbClr val="3D5680"/>
            </a:solidFill>
          </a:ln>
        </p:spPr>
        <p:txBody>
          <a:bodyPr wrap="square" lIns="182880" tIns="137160" rIns="182880" bIns="182880" anchor="b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C8102E"/>
                </a:solidFill>
                <a:latin typeface="Arial"/>
              </a:rPr>
              <a:t>05</a:t>
            </a:r>
          </a:p>
          <a:p>
            <a:pPr algn="l">
              <a:buNone/>
            </a:pPr>
            <a:r>
              <a:rPr lang="en-US" sz="1600" b="1" dirty="0">
                <a:solidFill>
                  <a:srgbClr val="FFFFFF"/>
                </a:solidFill>
                <a:latin typeface="Arial"/>
              </a:rPr>
              <a:t>Membership Growth</a:t>
            </a:r>
          </a:p>
          <a:p>
            <a:pPr algn="l">
              <a:buNone/>
            </a:pPr>
            <a:r>
              <a:rPr lang="en-US" sz="1100" dirty="0">
                <a:solidFill>
                  <a:srgbClr val="E6ECF4"/>
                </a:solidFill>
                <a:latin typeface="Arial"/>
              </a:rPr>
              <a:t>A front door for the veterans we have not reached.</a:t>
            </a:r>
          </a:p>
        </p:txBody>
      </p:sp>
      <p:sp>
        <p:nvSpPr>
          <p:cNvPr id="20" name="Caption"/>
          <p:cNvSpPr txBox="1"/>
          <p:nvPr/>
        </p:nvSpPr>
        <p:spPr>
          <a:xfrm>
            <a:off x="685800" y="5638800"/>
            <a:ext cx="10820400" cy="5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l">
              <a:buNone/>
            </a:pPr>
            <a:r>
              <a:rPr lang="en-US" sz="1200" dirty="0">
                <a:solidFill>
                  <a:srgbClr val="E6ECF4"/>
                </a:solidFill>
                <a:latin typeface="Arial"/>
              </a:rPr>
              <a:t>None of this requires the VFW to become a gaming organization. It requires the VFW to meet veterans where they already are.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y Backdro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3" name="Veterans Photo" descr="A large group of veterans around a table with laptops, cards, a tabletop game and coffee, talking and smiling"/>
          <p:cNvPicPr>
            <a:picLocks noChangeAspect="1"/>
          </p:cNvPicPr>
          <p:nvPr/>
        </p:nvPicPr>
        <p:blipFill>
          <a:blip r:embed="rId2"/>
          <a:srcRect t="781" b="148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1B33">
                  <a:alpha val="45000"/>
                </a:srgbClr>
              </a:gs>
              <a:gs pos="45000">
                <a:srgbClr val="0B1B33">
                  <a:alpha val="78000"/>
                </a:srgbClr>
              </a:gs>
              <a:gs pos="100000">
                <a:srgbClr val="0B1B33">
                  <a:alpha val="9200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5" name="Top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6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7" name="VFW Logo" descr="Veterans of Foreign Wars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8" name="Wordmark"/>
          <p:cNvSpPr txBox="1"/>
          <p:nvPr/>
        </p:nvSpPr>
        <p:spPr>
          <a:xfrm>
            <a:off x="685800" y="2286000"/>
            <a:ext cx="10820400" cy="10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>
              <a:buNone/>
            </a:pPr>
            <a:r>
              <a:rPr lang="en-US" sz="5400" b="1" spc="300" dirty="0">
                <a:solidFill>
                  <a:srgbClr val="FFFFFF"/>
                </a:solidFill>
                <a:latin typeface="Arial"/>
                <a:cs typeface="Arial"/>
              </a:rPr>
              <a:t>COMBAT TESTED GAMING</a:t>
            </a:r>
          </a:p>
        </p:txBody>
      </p:sp>
      <p:sp>
        <p:nvSpPr>
          <p:cNvPr id="9" name="Red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0" y="3505200"/>
            <a:ext cx="1219200" cy="4572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0" name="Triad"/>
          <p:cNvSpPr txBox="1"/>
          <p:nvPr/>
        </p:nvSpPr>
        <p:spPr>
          <a:xfrm>
            <a:off x="685800" y="3733800"/>
            <a:ext cx="10820400" cy="7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>
              <a:buNone/>
            </a:pPr>
            <a:r>
              <a:rPr lang="en-US" sz="2800" b="1" spc="200" dirty="0">
                <a:solidFill>
                  <a:srgbClr val="D7DEEA"/>
                </a:solidFill>
                <a:latin typeface="Arial"/>
                <a:cs typeface="Arial"/>
              </a:rPr>
              <a:t>Connection.   Camaraderie.   Community.</a:t>
            </a:r>
          </a:p>
        </p:txBody>
      </p:sp>
      <p:sp>
        <p:nvSpPr>
          <p:cNvPr id="11" name="Closing Quote"/>
          <p:cNvSpPr txBox="1"/>
          <p:nvPr/>
        </p:nvSpPr>
        <p:spPr>
          <a:xfrm>
            <a:off x="685800" y="4876800"/>
            <a:ext cx="108204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>
              <a:buNone/>
            </a:pPr>
            <a:r>
              <a:rPr lang="en-US" sz="2000" i="1" dirty="0">
                <a:solidFill>
                  <a:srgbClr val="FFFFFF"/>
                </a:solidFill>
                <a:latin typeface="Arial"/>
                <a:cs typeface="Arial"/>
              </a:rPr>
              <a:t>“When veterans connect, the mission continues.”</a:t>
            </a:r>
          </a:p>
        </p:txBody>
      </p:sp>
      <p:sp>
        <p:nvSpPr>
          <p:cNvPr id="12" name="Contact"/>
          <p:cNvSpPr txBox="1"/>
          <p:nvPr/>
        </p:nvSpPr>
        <p:spPr>
          <a:xfrm>
            <a:off x="685800" y="5867400"/>
            <a:ext cx="108204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>
              <a:buNone/>
            </a:pPr>
            <a:r>
              <a:rPr lang="en-US" sz="1100" dirty="0">
                <a:solidFill>
                  <a:srgbClr val="B8C4D6"/>
                </a:solidFill>
                <a:latin typeface="Arial"/>
                <a:cs typeface="Arial"/>
              </a:rPr>
              <a:t>Lynn W. Rolf III</a:t>
            </a:r>
          </a:p>
          <a:p>
            <a:pPr algn="ctr">
              <a:buNone/>
            </a:pPr>
            <a:r>
              <a:rPr lang="en-US" sz="1100" dirty="0">
                <a:solidFill>
                  <a:srgbClr val="B8C4D6"/>
                </a:solidFill>
                <a:latin typeface="Arial"/>
                <a:cs typeface="Arial"/>
              </a:rPr>
              <a:t>816.968.1116</a:t>
            </a:r>
          </a:p>
          <a:p>
            <a:pPr algn="ctr">
              <a:buNone/>
            </a:pPr>
            <a:r>
              <a:rPr lang="en-US" sz="1100" dirty="0">
                <a:solidFill>
                  <a:srgbClr val="B8C4D6"/>
                </a:solidFill>
                <a:latin typeface="Arial"/>
                <a:cs typeface="Arial"/>
              </a:rPr>
              <a:t>lrolf@vfw.org</a:t>
            </a:r>
          </a:p>
        </p:txBody>
      </p:sp>
    </p:spTree>
    <p:extLst>
      <p:ext uri="{BB962C8B-B14F-4D97-AF65-F5344CB8AC3E}">
        <p14:creationId xmlns:p14="http://schemas.microsoft.com/office/powerpoint/2010/main" val="1610340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3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4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5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6" name="Title"/>
          <p:cNvSpPr txBox="1"/>
          <p:nvPr/>
        </p:nvSpPr>
        <p:spPr>
          <a:xfrm>
            <a:off x="685800" y="365760"/>
            <a:ext cx="8839200" cy="70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A CTG Event Can Be…</a:t>
            </a:r>
          </a:p>
        </p:txBody>
      </p:sp>
      <p:sp>
        <p:nvSpPr>
          <p:cNvPr id="7" name="Subtitle"/>
          <p:cNvSpPr txBox="1"/>
          <p:nvPr/>
        </p:nvSpPr>
        <p:spPr>
          <a:xfrm>
            <a:off x="685800" y="1051560"/>
            <a:ext cx="88392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>
              <a:buNone/>
            </a:pPr>
            <a:r>
              <a:rPr lang="en-US" sz="1600" dirty="0">
                <a:solidFill>
                  <a:srgbClr val="B8C4D6"/>
                </a:solidFill>
                <a:latin typeface="Arial"/>
                <a:cs typeface="Arial"/>
              </a:rPr>
              <a:t>Removing the only objection that matters: “I’m not a gamer.”</a:t>
            </a:r>
          </a:p>
        </p:txBody>
      </p:sp>
      <p:pic>
        <p:nvPicPr>
          <p:cNvPr id="10" name="Photo Poker Night" descr="Veterans playing a friendly poker game with chips and cards"/>
          <p:cNvPicPr>
            <a:picLocks noChangeAspect="1"/>
          </p:cNvPicPr>
          <p:nvPr/>
        </p:nvPicPr>
        <p:blipFill>
          <a:blip r:embed="rId3"/>
          <a:srcRect t="11719" b="29660"/>
          <a:stretch>
            <a:fillRect/>
          </a:stretch>
        </p:blipFill>
        <p:spPr>
          <a:xfrm>
            <a:off x="685800" y="1828800"/>
            <a:ext cx="3352800" cy="1965960"/>
          </a:xfrm>
          <a:prstGeom prst="rect">
            <a:avLst/>
          </a:prstGeom>
        </p:spPr>
      </p:pic>
      <p:sp>
        <p:nvSpPr>
          <p:cNvPr id="11" name="Caption Poker Night" descr="Caption bar reading Poker Night"/>
          <p:cNvSpPr/>
          <p:nvPr/>
        </p:nvSpPr>
        <p:spPr>
          <a:xfrm>
            <a:off x="685800" y="3429000"/>
            <a:ext cx="3352800" cy="365760"/>
          </a:xfrm>
          <a:prstGeom prst="rect">
            <a:avLst/>
          </a:prstGeom>
          <a:solidFill>
            <a:srgbClr val="0B1B33">
              <a:alpha val="85000"/>
            </a:srgbClr>
          </a:solidFill>
          <a:ln>
            <a:noFill/>
          </a:ln>
        </p:spPr>
        <p:txBody>
          <a:bodyPr lIns="91440" tIns="0" rIns="91440" bIns="0" anchor="ctr"/>
          <a:lstStyle/>
          <a:p>
            <a:pPr algn="l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Poker Night</a:t>
            </a:r>
          </a:p>
        </p:txBody>
      </p:sp>
      <p:pic>
        <p:nvPicPr>
          <p:cNvPr id="12" name="Photo Pinochle Tournament" descr="Veterans playing a card game at a table in a community hall"/>
          <p:cNvPicPr>
            <a:picLocks noChangeAspect="1"/>
          </p:cNvPicPr>
          <p:nvPr/>
        </p:nvPicPr>
        <p:blipFill>
          <a:blip r:embed="rId4"/>
          <a:srcRect t="7813" b="33566"/>
          <a:stretch>
            <a:fillRect/>
          </a:stretch>
        </p:blipFill>
        <p:spPr>
          <a:xfrm>
            <a:off x="4419600" y="1828800"/>
            <a:ext cx="3352800" cy="1965960"/>
          </a:xfrm>
          <a:prstGeom prst="rect">
            <a:avLst/>
          </a:prstGeom>
        </p:spPr>
      </p:pic>
      <p:sp>
        <p:nvSpPr>
          <p:cNvPr id="13" name="Caption Pinochle Tournament" descr="Caption bar reading Pinochle Tournament"/>
          <p:cNvSpPr/>
          <p:nvPr/>
        </p:nvSpPr>
        <p:spPr>
          <a:xfrm>
            <a:off x="4419600" y="3429000"/>
            <a:ext cx="3352800" cy="365760"/>
          </a:xfrm>
          <a:prstGeom prst="rect">
            <a:avLst/>
          </a:prstGeom>
          <a:solidFill>
            <a:srgbClr val="0B1B33">
              <a:alpha val="85000"/>
            </a:srgbClr>
          </a:solidFill>
          <a:ln>
            <a:noFill/>
          </a:ln>
        </p:spPr>
        <p:txBody>
          <a:bodyPr lIns="91440" tIns="0" rIns="91440" bIns="0" anchor="ctr"/>
          <a:lstStyle/>
          <a:p>
            <a:pPr algn="l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Pinochle Tournament</a:t>
            </a:r>
          </a:p>
        </p:txBody>
      </p:sp>
      <p:pic>
        <p:nvPicPr>
          <p:cNvPr id="14" name="Photo Warhammer League" descr="Hands painting detailed tabletop miniatures at a hobby desk"/>
          <p:cNvPicPr>
            <a:picLocks noChangeAspect="1"/>
          </p:cNvPicPr>
          <p:nvPr/>
        </p:nvPicPr>
        <p:blipFill>
          <a:blip r:embed="rId5"/>
          <a:srcRect t="25391" b="15988"/>
          <a:stretch>
            <a:fillRect/>
          </a:stretch>
        </p:blipFill>
        <p:spPr>
          <a:xfrm>
            <a:off x="8153400" y="1828800"/>
            <a:ext cx="3352800" cy="1965960"/>
          </a:xfrm>
          <a:prstGeom prst="rect">
            <a:avLst/>
          </a:prstGeom>
        </p:spPr>
      </p:pic>
      <p:sp>
        <p:nvSpPr>
          <p:cNvPr id="15" name="Caption Warhammer League" descr="Caption bar reading Warhammer League"/>
          <p:cNvSpPr/>
          <p:nvPr/>
        </p:nvSpPr>
        <p:spPr>
          <a:xfrm>
            <a:off x="8153400" y="3429000"/>
            <a:ext cx="3352800" cy="365760"/>
          </a:xfrm>
          <a:prstGeom prst="rect">
            <a:avLst/>
          </a:prstGeom>
          <a:solidFill>
            <a:srgbClr val="0B1B33">
              <a:alpha val="85000"/>
            </a:srgbClr>
          </a:solidFill>
          <a:ln>
            <a:noFill/>
          </a:ln>
        </p:spPr>
        <p:txBody>
          <a:bodyPr lIns="91440" tIns="0" rIns="91440" bIns="0" anchor="ctr"/>
          <a:lstStyle/>
          <a:p>
            <a:pPr algn="l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Warhammer League</a:t>
            </a:r>
          </a:p>
        </p:txBody>
      </p:sp>
      <p:pic>
        <p:nvPicPr>
          <p:cNvPr id="16" name="Photo Family Board-Game Night" descr="A group gathered around a table playing a board game together"/>
          <p:cNvPicPr>
            <a:picLocks noChangeAspect="1"/>
          </p:cNvPicPr>
          <p:nvPr/>
        </p:nvPicPr>
        <p:blipFill>
          <a:blip r:embed="rId6"/>
          <a:srcRect t="9766" b="31613"/>
          <a:stretch>
            <a:fillRect/>
          </a:stretch>
        </p:blipFill>
        <p:spPr>
          <a:xfrm>
            <a:off x="685800" y="4114800"/>
            <a:ext cx="3352800" cy="1965960"/>
          </a:xfrm>
          <a:prstGeom prst="rect">
            <a:avLst/>
          </a:prstGeom>
        </p:spPr>
      </p:pic>
      <p:sp>
        <p:nvSpPr>
          <p:cNvPr id="17" name="Caption Family Board-Game Night" descr="Caption bar reading Family Board-Game Night"/>
          <p:cNvSpPr/>
          <p:nvPr/>
        </p:nvSpPr>
        <p:spPr>
          <a:xfrm>
            <a:off x="685800" y="5715000"/>
            <a:ext cx="3352800" cy="365760"/>
          </a:xfrm>
          <a:prstGeom prst="rect">
            <a:avLst/>
          </a:prstGeom>
          <a:solidFill>
            <a:srgbClr val="0B1B33">
              <a:alpha val="85000"/>
            </a:srgbClr>
          </a:solidFill>
          <a:ln>
            <a:noFill/>
          </a:ln>
        </p:spPr>
        <p:txBody>
          <a:bodyPr lIns="91440" tIns="0" rIns="91440" bIns="0" anchor="ctr"/>
          <a:lstStyle/>
          <a:p>
            <a:pPr algn="l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Family Board-Game Night</a:t>
            </a:r>
          </a:p>
        </p:txBody>
      </p:sp>
      <p:pic>
        <p:nvPicPr>
          <p:cNvPr id="18" name="Photo Mario Kart Tournament" descr="Two people laughing while playing a kart racing video game with controllers"/>
          <p:cNvPicPr>
            <a:picLocks noChangeAspect="1"/>
          </p:cNvPicPr>
          <p:nvPr/>
        </p:nvPicPr>
        <p:blipFill>
          <a:blip r:embed="rId7"/>
          <a:srcRect b="41379"/>
          <a:stretch>
            <a:fillRect/>
          </a:stretch>
        </p:blipFill>
        <p:spPr>
          <a:xfrm>
            <a:off x="4419600" y="4114800"/>
            <a:ext cx="3352800" cy="1965960"/>
          </a:xfrm>
          <a:prstGeom prst="rect">
            <a:avLst/>
          </a:prstGeom>
        </p:spPr>
      </p:pic>
      <p:sp>
        <p:nvSpPr>
          <p:cNvPr id="19" name="Caption Mario Kart Tournament" descr="Caption bar reading Mario Kart Tournament"/>
          <p:cNvSpPr/>
          <p:nvPr/>
        </p:nvSpPr>
        <p:spPr>
          <a:xfrm>
            <a:off x="4419600" y="5715000"/>
            <a:ext cx="3352800" cy="365760"/>
          </a:xfrm>
          <a:prstGeom prst="rect">
            <a:avLst/>
          </a:prstGeom>
          <a:solidFill>
            <a:srgbClr val="0B1B33">
              <a:alpha val="85000"/>
            </a:srgbClr>
          </a:solidFill>
          <a:ln>
            <a:noFill/>
          </a:ln>
        </p:spPr>
        <p:txBody>
          <a:bodyPr lIns="91440" tIns="0" rIns="91440" bIns="0" anchor="ctr"/>
          <a:lstStyle/>
          <a:p>
            <a:pPr algn="l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Mario Kart Tournament</a:t>
            </a:r>
          </a:p>
        </p:txBody>
      </p:sp>
      <p:pic>
        <p:nvPicPr>
          <p:cNvPr id="20" name="Photo Discord Watch Party" descr="A person at a desk watching a stream with friends on a video call"/>
          <p:cNvPicPr>
            <a:picLocks noChangeAspect="1"/>
          </p:cNvPicPr>
          <p:nvPr/>
        </p:nvPicPr>
        <p:blipFill>
          <a:blip r:embed="rId8"/>
          <a:srcRect t="11719" b="29660"/>
          <a:stretch>
            <a:fillRect/>
          </a:stretch>
        </p:blipFill>
        <p:spPr>
          <a:xfrm>
            <a:off x="8153400" y="4114800"/>
            <a:ext cx="3352800" cy="1965960"/>
          </a:xfrm>
          <a:prstGeom prst="rect">
            <a:avLst/>
          </a:prstGeom>
        </p:spPr>
      </p:pic>
      <p:sp>
        <p:nvSpPr>
          <p:cNvPr id="21" name="Caption Discord Watch Party" descr="Caption bar reading Discord Watch Party"/>
          <p:cNvSpPr/>
          <p:nvPr/>
        </p:nvSpPr>
        <p:spPr>
          <a:xfrm>
            <a:off x="8153400" y="5715000"/>
            <a:ext cx="3352800" cy="365760"/>
          </a:xfrm>
          <a:prstGeom prst="rect">
            <a:avLst/>
          </a:prstGeom>
          <a:solidFill>
            <a:srgbClr val="0B1B33">
              <a:alpha val="85000"/>
            </a:srgbClr>
          </a:solidFill>
          <a:ln>
            <a:noFill/>
          </a:ln>
        </p:spPr>
        <p:txBody>
          <a:bodyPr lIns="91440" tIns="0" rIns="91440" bIns="0" anchor="ctr"/>
          <a:lstStyle/>
          <a:p>
            <a:pPr algn="l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Discord Watch Party</a:t>
            </a:r>
          </a:p>
        </p:txBody>
      </p:sp>
      <p:sp>
        <p:nvSpPr>
          <p:cNvPr id="22" name="Bottom Caption"/>
          <p:cNvSpPr txBox="1"/>
          <p:nvPr/>
        </p:nvSpPr>
        <p:spPr>
          <a:xfrm>
            <a:off x="685800" y="6172200"/>
            <a:ext cx="108204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>
              <a:buNone/>
            </a:pPr>
            <a:r>
              <a:rPr lang="en-US" sz="1200" dirty="0">
                <a:solidFill>
                  <a:srgbClr val="B8C4D6"/>
                </a:solidFill>
                <a:latin typeface="Arial"/>
                <a:cs typeface="Arial"/>
              </a:rPr>
              <a:t>Not one of these requires a console, a controller, or a single hour of gaming experience.</a:t>
            </a:r>
          </a:p>
        </p:txBody>
      </p:sp>
    </p:spTree>
    <p:extLst>
      <p:ext uri="{BB962C8B-B14F-4D97-AF65-F5344CB8AC3E}">
        <p14:creationId xmlns:p14="http://schemas.microsoft.com/office/powerpoint/2010/main" val="2476248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01" name="Top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02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103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104" name="Title"/>
          <p:cNvSpPr txBox="1"/>
          <p:nvPr/>
        </p:nvSpPr>
        <p:spPr>
          <a:xfrm>
            <a:off x="685800" y="411480"/>
            <a:ext cx="8839200" cy="700000"/>
          </a:xfrm>
          <a:prstGeom prst="rect">
            <a:avLst/>
          </a:prstGeom>
          <a:noFill/>
        </p:spPr>
        <p:txBody>
          <a:bodyPr wrap="square" lIns="0" rIns="0" anchor="ctr">
            <a:normAutofit lnSpcReduction="10000"/>
          </a:bodyPr>
          <a:lstStyle/>
          <a:p>
            <a:pPr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Why CTG Matters</a:t>
            </a:r>
          </a:p>
        </p:txBody>
      </p:sp>
      <p:sp>
        <p:nvSpPr>
          <p:cNvPr id="105" name="Subtitle"/>
          <p:cNvSpPr txBox="1"/>
          <p:nvPr/>
        </p:nvSpPr>
        <p:spPr>
          <a:xfrm>
            <a:off x="685800" y="1143000"/>
            <a:ext cx="8839200" cy="400000"/>
          </a:xfrm>
          <a:prstGeom prst="rect">
            <a:avLst/>
          </a:prstGeom>
          <a:noFill/>
        </p:spPr>
        <p:txBody>
          <a:bodyPr wrap="square" lIns="0" rIns="0" anchor="ctr">
            <a:normAutofit/>
          </a:bodyPr>
          <a:lstStyle/>
          <a:p>
            <a:pPr algn="l">
              <a:buNone/>
            </a:pPr>
            <a:r>
              <a:rPr lang="en-US" sz="1600" dirty="0">
                <a:solidFill>
                  <a:srgbClr val="B8C4D6"/>
                </a:solidFill>
                <a:latin typeface="Arial"/>
                <a:cs typeface="Arial"/>
              </a:rPr>
              <a:t>Service ends. The need for the unit does not.</a:t>
            </a:r>
          </a:p>
        </p:txBody>
      </p:sp>
      <p:pic>
        <p:nvPicPr>
          <p:cNvPr id="106" name="Isolation Photo" descr="A veteran sitting alone in a dim home office"/>
          <p:cNvPicPr>
            <a:picLocks noChangeAspect="1"/>
          </p:cNvPicPr>
          <p:nvPr/>
        </p:nvPicPr>
        <p:blipFill>
          <a:blip r:embed="rId3"/>
          <a:srcRect t="16224" b="35500"/>
          <a:stretch>
            <a:fillRect/>
          </a:stretch>
        </p:blipFill>
        <p:spPr>
          <a:xfrm>
            <a:off x="685800" y="1828800"/>
            <a:ext cx="4419600" cy="3200400"/>
          </a:xfrm>
          <a:prstGeom prst="rect">
            <a:avLst/>
          </a:prstGeom>
        </p:spPr>
      </p:pic>
      <p:pic>
        <p:nvPicPr>
          <p:cNvPr id="107" name="Connection Photo" descr="The same veteran engaged and smiling during an online CTG session"/>
          <p:cNvPicPr>
            <a:picLocks noChangeAspect="1"/>
          </p:cNvPicPr>
          <p:nvPr/>
        </p:nvPicPr>
        <p:blipFill>
          <a:blip r:embed="rId4"/>
          <a:srcRect t="12318" b="39406"/>
          <a:stretch>
            <a:fillRect/>
          </a:stretch>
        </p:blipFill>
        <p:spPr>
          <a:xfrm>
            <a:off x="7086600" y="1828800"/>
            <a:ext cx="4419600" cy="3200400"/>
          </a:xfrm>
          <a:prstGeom prst="rect">
            <a:avLst/>
          </a:prstGeom>
        </p:spPr>
      </p:pic>
      <p:sp>
        <p:nvSpPr>
          <p:cNvPr id="108" name="Transition Arrow" descr="Arrow showing the shift from isolation to connection"/>
          <p:cNvSpPr/>
          <p:nvPr/>
        </p:nvSpPr>
        <p:spPr>
          <a:xfrm>
            <a:off x="5257800" y="3124200"/>
            <a:ext cx="1676400" cy="609600"/>
          </a:xfrm>
          <a:prstGeom prst="rightArrow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09" name="Left Caption"/>
          <p:cNvSpPr txBox="1"/>
          <p:nvPr/>
        </p:nvSpPr>
        <p:spPr>
          <a:xfrm>
            <a:off x="685800" y="5105400"/>
            <a:ext cx="4419600" cy="1000000"/>
          </a:xfrm>
          <a:prstGeom prst="rect">
            <a:avLst/>
          </a:prstGeom>
          <a:noFill/>
        </p:spPr>
        <p:txBody>
          <a:bodyPr wrap="square" lIns="0" rIns="0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8899B0"/>
                </a:solidFill>
                <a:latin typeface="Arial"/>
                <a:cs typeface="Arial"/>
              </a:rPr>
              <a:t>ISOLATION</a:t>
            </a:r>
          </a:p>
          <a:p>
            <a:pPr algn="l">
              <a:buNone/>
            </a:pPr>
            <a:r>
              <a:rPr lang="en-US" sz="1200" dirty="0">
                <a:solidFill>
                  <a:srgbClr val="B8C4D6"/>
                </a:solidFill>
                <a:latin typeface="Arial"/>
                <a:cs typeface="Arial"/>
              </a:rPr>
              <a:t>Rank gone. Routine gone. The people who understood you are three states away.</a:t>
            </a:r>
          </a:p>
        </p:txBody>
      </p:sp>
      <p:sp>
        <p:nvSpPr>
          <p:cNvPr id="110" name="Right Caption"/>
          <p:cNvSpPr txBox="1"/>
          <p:nvPr/>
        </p:nvSpPr>
        <p:spPr>
          <a:xfrm>
            <a:off x="7086600" y="5105400"/>
            <a:ext cx="4419600" cy="1000000"/>
          </a:xfrm>
          <a:prstGeom prst="rect">
            <a:avLst/>
          </a:prstGeom>
          <a:noFill/>
        </p:spPr>
        <p:txBody>
          <a:bodyPr wrap="square" lIns="0" rIns="0">
            <a:normAutofit/>
          </a:bodyPr>
          <a:lstStyle/>
          <a:p>
            <a:pPr algn="l">
              <a:buNone/>
            </a:pPr>
            <a:r>
              <a:rPr lang="en-US" sz="2000" b="1" dirty="0">
                <a:solidFill>
                  <a:srgbClr val="C8102E"/>
                </a:solidFill>
                <a:latin typeface="Arial"/>
                <a:cs typeface="Arial"/>
              </a:rPr>
              <a:t>CONNECTION</a:t>
            </a:r>
          </a:p>
          <a:p>
            <a:pPr algn="l">
              <a:buNone/>
            </a:pPr>
            <a:r>
              <a:rPr lang="en-US" sz="1200" dirty="0">
                <a:solidFill>
                  <a:srgbClr val="D7DEEA"/>
                </a:solidFill>
                <a:latin typeface="Arial"/>
                <a:cs typeface="Arial"/>
              </a:rPr>
              <a:t>A squad again - on a headset, at a table, in a Post. Community continues.</a:t>
            </a:r>
          </a:p>
        </p:txBody>
      </p:sp>
      <p:sp>
        <p:nvSpPr>
          <p:cNvPr id="111" name="Left Label" descr="Label reading Service Ended above the isolation photo"/>
          <p:cNvSpPr txBox="1"/>
          <p:nvPr/>
        </p:nvSpPr>
        <p:spPr>
          <a:xfrm>
            <a:off x="685800" y="1600200"/>
            <a:ext cx="1600200" cy="228600"/>
          </a:xfrm>
          <a:prstGeom prst="rect">
            <a:avLst/>
          </a:prstGeom>
          <a:solidFill>
            <a:srgbClr val="16345C"/>
          </a:solidFill>
          <a:ln>
            <a:noFill/>
          </a:ln>
        </p:spPr>
        <p:txBody>
          <a:bodyPr lIns="45720" tIns="0" rIns="45720" bIns="0" anchor="ctr"/>
          <a:lstStyle/>
          <a:p>
            <a:pPr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/>
                <a:cs typeface="Arial"/>
              </a:rPr>
              <a:t>SERVICE ENDED</a:t>
            </a:r>
          </a:p>
        </p:txBody>
      </p:sp>
      <p:sp>
        <p:nvSpPr>
          <p:cNvPr id="112" name="Right Label" descr="Label reading Community Continues above the connection photo"/>
          <p:cNvSpPr txBox="1"/>
          <p:nvPr/>
        </p:nvSpPr>
        <p:spPr>
          <a:xfrm>
            <a:off x="7086600" y="1600200"/>
            <a:ext cx="1828800" cy="2286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lIns="45720" tIns="0" rIns="45720" bIns="0" anchor="ctr"/>
          <a:lstStyle/>
          <a:p>
            <a:pPr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/>
                <a:cs typeface="Arial"/>
              </a:rPr>
              <a:t>COMMUNITY CONTINUES</a:t>
            </a:r>
          </a:p>
        </p:txBody>
      </p:sp>
    </p:spTree>
    <p:extLst>
      <p:ext uri="{BB962C8B-B14F-4D97-AF65-F5344CB8AC3E}">
        <p14:creationId xmlns:p14="http://schemas.microsoft.com/office/powerpoint/2010/main" val="92517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3" name="Photo" descr="A veteran at a computer late at night, lit warmly, chat conversation glowing on the screen"/>
          <p:cNvPicPr>
            <a:picLocks noChangeAspect="1"/>
          </p:cNvPicPr>
          <p:nvPr/>
        </p:nvPicPr>
        <p:blipFill>
          <a:blip r:embed="rId2"/>
          <a:srcRect b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>
              <a:alpha val="62000"/>
            </a:srgbClr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5" name="Top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6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7" name="VFW Logo" descr="Veterans of Foreign Wars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8" name="Eyebrow"/>
          <p:cNvSpPr txBox="1"/>
          <p:nvPr/>
        </p:nvSpPr>
        <p:spPr>
          <a:xfrm>
            <a:off x="1371600" y="1600200"/>
            <a:ext cx="6858000" cy="4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l">
              <a:buNone/>
            </a:pPr>
            <a:r>
              <a:rPr lang="en-US" sz="1400" b="1" spc="200">
                <a:solidFill>
                  <a:srgbClr val="C8102E"/>
                </a:solidFill>
                <a:latin typeface="Arial"/>
              </a:rPr>
              <a:t>CTG HAS SAVED LIVES</a:t>
            </a:r>
          </a:p>
        </p:txBody>
      </p:sp>
      <p:sp>
        <p:nvSpPr>
          <p:cNvPr id="9" name="Quote"/>
          <p:cNvSpPr txBox="1"/>
          <p:nvPr/>
        </p:nvSpPr>
        <p:spPr>
          <a:xfrm>
            <a:off x="1371600" y="2286000"/>
            <a:ext cx="9448800" cy="2286000"/>
          </a:xfrm>
          <a:prstGeom prst="rect">
            <a:avLst/>
          </a:prstGeom>
          <a:noFill/>
        </p:spPr>
        <p:txBody>
          <a:bodyPr wrap="square" rtlCol="0" anchor="ctr">
            <a:normAutofit lnSpcReduction="10000"/>
          </a:bodyPr>
          <a:lstStyle/>
          <a:p>
            <a:pPr algn="l">
              <a:lnSpc>
                <a:spcPct val="95000"/>
              </a:lnSpc>
              <a:buNone/>
            </a:pPr>
            <a:r>
              <a:rPr lang="en-US" sz="4000" b="1">
                <a:solidFill>
                  <a:srgbClr val="FFFFFF"/>
                </a:solidFill>
                <a:latin typeface="Arial"/>
              </a:rPr>
              <a:t>“Sometimes a game starts a conversation.</a:t>
            </a:r>
          </a:p>
          <a:p>
            <a:pPr algn="l">
              <a:lnSpc>
                <a:spcPct val="95000"/>
              </a:lnSpc>
              <a:buNone/>
            </a:pPr>
            <a:r>
              <a:rPr lang="en-US" sz="4000" b="1">
                <a:solidFill>
                  <a:srgbClr val="FFFFFF"/>
                </a:solidFill>
                <a:latin typeface="Arial"/>
              </a:rPr>
              <a:t>Sometimes a conversation saves a life.”</a:t>
            </a:r>
          </a:p>
        </p:txBody>
      </p:sp>
      <p:sp>
        <p:nvSpPr>
          <p:cNvPr id="10" name="Red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600" y="4876800"/>
            <a:ext cx="1371600" cy="4572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1" name="Attribution"/>
          <p:cNvSpPr txBox="1"/>
          <p:nvPr/>
        </p:nvSpPr>
        <p:spPr>
          <a:xfrm>
            <a:off x="1371600" y="5029200"/>
            <a:ext cx="7315200" cy="50000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algn="l">
              <a:buNone/>
            </a:pPr>
            <a:r>
              <a:rPr lang="en-US" sz="1400">
                <a:solidFill>
                  <a:srgbClr val="D7DEEA"/>
                </a:solidFill>
                <a:latin typeface="Arial"/>
              </a:rPr>
              <a:t>Veterans Service Officers answer VA claims and benefits questions inside the same community where the conversation started.</a:t>
            </a:r>
          </a:p>
        </p:txBody>
      </p:sp>
    </p:spTree>
    <p:extLst>
      <p:ext uri="{BB962C8B-B14F-4D97-AF65-F5344CB8AC3E}">
        <p14:creationId xmlns:p14="http://schemas.microsoft.com/office/powerpoint/2010/main" val="1372864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6" name="Title" descr="Slide title: CTG Is Bigger Than Video Games"/>
          <p:cNvSpPr txBox="1"/>
          <p:nvPr/>
        </p:nvSpPr>
        <p:spPr>
          <a:xfrm>
            <a:off x="685800" y="411480"/>
            <a:ext cx="7620000" cy="640080"/>
          </a:xfrm>
          <a:prstGeom prst="rect">
            <a:avLst/>
          </a:prstGeom>
          <a:noFill/>
        </p:spPr>
        <p:txBody>
          <a:bodyPr wrap="square" anchor="ctr">
            <a:normAutofit fontScale="85000" lnSpcReduction="10000"/>
          </a:bodyPr>
          <a:lstStyle/>
          <a:p>
            <a:pPr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"/>
              </a:rPr>
              <a:t>CTG Is Bigger Than Video Games</a:t>
            </a:r>
          </a:p>
        </p:txBody>
      </p:sp>
      <p:sp>
        <p:nvSpPr>
          <p:cNvPr id="10" name="Hex Poker Chips" descr="Hexagon labeled Poker Chips"/>
          <p:cNvSpPr/>
          <p:nvPr/>
        </p:nvSpPr>
        <p:spPr>
          <a:xfrm>
            <a:off x="5334000" y="1137332"/>
            <a:ext cx="1524000" cy="1316736"/>
          </a:xfrm>
          <a:prstGeom prst="hexagon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</a:rPr>
              <a:t>Poker Chips</a:t>
            </a:r>
          </a:p>
        </p:txBody>
      </p:sp>
      <p:sp>
        <p:nvSpPr>
          <p:cNvPr id="11" name="Hex D20 Dice" descr="Hexagon labeled D20 Dice"/>
          <p:cNvSpPr/>
          <p:nvPr/>
        </p:nvSpPr>
        <p:spPr>
          <a:xfrm>
            <a:off x="6890000" y="1693632"/>
            <a:ext cx="1524000" cy="1316736"/>
          </a:xfrm>
          <a:prstGeom prst="hexagon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</a:rPr>
              <a:t>D20 Dice</a:t>
            </a:r>
          </a:p>
        </p:txBody>
      </p:sp>
      <p:sp>
        <p:nvSpPr>
          <p:cNvPr id="12" name="Hex Sim Racing" descr="Hexagon labeled Sim Racing"/>
          <p:cNvSpPr/>
          <p:nvPr/>
        </p:nvSpPr>
        <p:spPr>
          <a:xfrm>
            <a:off x="7534000" y="3037332"/>
            <a:ext cx="1524000" cy="1316736"/>
          </a:xfrm>
          <a:prstGeom prst="hexagon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</a:rPr>
              <a:t>Sim Racing</a:t>
            </a:r>
          </a:p>
        </p:txBody>
      </p:sp>
      <p:sp>
        <p:nvSpPr>
          <p:cNvPr id="13" name="Hex Board Games" descr="Hexagon labeled Board Games"/>
          <p:cNvSpPr/>
          <p:nvPr/>
        </p:nvSpPr>
        <p:spPr>
          <a:xfrm>
            <a:off x="6890000" y="4381032"/>
            <a:ext cx="1524000" cy="1316736"/>
          </a:xfrm>
          <a:prstGeom prst="hexagon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</a:rPr>
              <a:t>Board Games</a:t>
            </a:r>
          </a:p>
        </p:txBody>
      </p:sp>
      <p:sp>
        <p:nvSpPr>
          <p:cNvPr id="14" name="Hex Hobby Painting" descr="Hexagon labeled Hobby Painting"/>
          <p:cNvSpPr/>
          <p:nvPr/>
        </p:nvSpPr>
        <p:spPr>
          <a:xfrm>
            <a:off x="5334000" y="4937332"/>
            <a:ext cx="1524000" cy="1316736"/>
          </a:xfrm>
          <a:prstGeom prst="hexagon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</a:rPr>
              <a:t>Hobby Painting</a:t>
            </a:r>
          </a:p>
        </p:txBody>
      </p:sp>
      <p:sp>
        <p:nvSpPr>
          <p:cNvPr id="15" name="Hex Chess and Strategy" descr="Hexagon labeled Chess and Strategy"/>
          <p:cNvSpPr/>
          <p:nvPr/>
        </p:nvSpPr>
        <p:spPr>
          <a:xfrm>
            <a:off x="3778000" y="4381032"/>
            <a:ext cx="1524000" cy="1316736"/>
          </a:xfrm>
          <a:prstGeom prst="hexagon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</a:rPr>
              <a:t>Chess &amp; Strategy</a:t>
            </a:r>
          </a:p>
        </p:txBody>
      </p:sp>
      <p:sp>
        <p:nvSpPr>
          <p:cNvPr id="16" name="Hex Card Games" descr="Hexagon labeled Card Games"/>
          <p:cNvSpPr/>
          <p:nvPr/>
        </p:nvSpPr>
        <p:spPr>
          <a:xfrm>
            <a:off x="3134000" y="3037332"/>
            <a:ext cx="1524000" cy="1316736"/>
          </a:xfrm>
          <a:prstGeom prst="hexagon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</a:rPr>
              <a:t>Card Games</a:t>
            </a:r>
          </a:p>
        </p:txBody>
      </p:sp>
      <p:sp>
        <p:nvSpPr>
          <p:cNvPr id="17" name="Hex Discord" descr="Hexagon labeled Discord"/>
          <p:cNvSpPr/>
          <p:nvPr/>
        </p:nvSpPr>
        <p:spPr>
          <a:xfrm>
            <a:off x="3778000" y="1693632"/>
            <a:ext cx="1524000" cy="1316736"/>
          </a:xfrm>
          <a:prstGeom prst="hexagon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</a:rPr>
              <a:t>Discord</a:t>
            </a:r>
          </a:p>
        </p:txBody>
      </p:sp>
      <p:sp>
        <p:nvSpPr>
          <p:cNvPr id="20" name="Center Hex CTG" descr="Center hexagon: CTG, Combat Tested Gaming"/>
          <p:cNvSpPr/>
          <p:nvPr/>
        </p:nvSpPr>
        <p:spPr>
          <a:xfrm>
            <a:off x="5257800" y="2971800"/>
            <a:ext cx="1676400" cy="1447800"/>
          </a:xfrm>
          <a:prstGeom prst="hexagon">
            <a:avLst/>
          </a:prstGeom>
          <a:solidFill>
            <a:srgbClr val="C8102E"/>
          </a:solidFill>
          <a:ln w="19050">
            <a:solidFill>
              <a:srgbClr val="FFFFFF"/>
            </a:solidFill>
          </a:ln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FFFFFF"/>
                </a:solidFill>
                <a:latin typeface="Arial"/>
              </a:rPr>
              <a:t>CTG</a:t>
            </a:r>
          </a:p>
          <a:p>
            <a:pPr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/>
              </a:rPr>
              <a:t>Combat Tested Gaming</a:t>
            </a:r>
          </a:p>
        </p:txBody>
      </p:sp>
      <p:sp>
        <p:nvSpPr>
          <p:cNvPr id="21" name="Caption" descr="Caption: Everyone belongs here. Tabletop, cards, racing, painting and strategy all count as CTG."/>
          <p:cNvSpPr txBox="1"/>
          <p:nvPr/>
        </p:nvSpPr>
        <p:spPr>
          <a:xfrm>
            <a:off x="9220200" y="2743200"/>
            <a:ext cx="2743200" cy="16002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r">
              <a:buNone/>
            </a:pPr>
            <a:r>
              <a:rPr lang="en-US" sz="2400" b="1" dirty="0">
                <a:solidFill>
                  <a:srgbClr val="FFFFFF"/>
                </a:solidFill>
                <a:latin typeface="Arial"/>
              </a:rPr>
              <a:t>Everyone belongs here.</a:t>
            </a:r>
          </a:p>
          <a:p>
            <a:pPr algn="r">
              <a:spcBef>
                <a:spcPts val="600"/>
              </a:spcBef>
              <a:buNone/>
            </a:pPr>
            <a:r>
              <a:rPr lang="en-US" sz="1400" dirty="0">
                <a:solidFill>
                  <a:srgbClr val="B8C4D6"/>
                </a:solidFill>
                <a:latin typeface="Arial"/>
              </a:rPr>
              <a:t>Tabletop, cards, racing, painting, strategy - if it brings veterans together, it counts as CTG.</a:t>
            </a:r>
          </a:p>
        </p:txBody>
      </p:sp>
    </p:spTree>
    <p:extLst>
      <p:ext uri="{BB962C8B-B14F-4D97-AF65-F5344CB8AC3E}">
        <p14:creationId xmlns:p14="http://schemas.microsoft.com/office/powerpoint/2010/main" val="843983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13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14" name="Title" descr="Slide title: The CTG Community"/>
          <p:cNvSpPr txBox="1"/>
          <p:nvPr/>
        </p:nvSpPr>
        <p:spPr>
          <a:xfrm>
            <a:off x="685800" y="411480"/>
            <a:ext cx="8839200" cy="8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The CTG Community</a:t>
            </a:r>
          </a:p>
        </p:txBody>
      </p:sp>
      <p:sp>
        <p:nvSpPr>
          <p:cNvPr id="15" name="Subtitle" descr="Subtitle: One network, many front doors."/>
          <p:cNvSpPr txBox="1"/>
          <p:nvPr/>
        </p:nvSpPr>
        <p:spPr>
          <a:xfrm>
            <a:off x="685800" y="1188720"/>
            <a:ext cx="8839200" cy="4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l">
              <a:buNone/>
            </a:pPr>
            <a:r>
              <a:rPr lang="en-US" sz="1600" dirty="0">
                <a:solidFill>
                  <a:srgbClr val="B8C4D6"/>
                </a:solidFill>
                <a:latin typeface="Arial"/>
                <a:cs typeface="Arial"/>
              </a:rPr>
              <a:t>One network, many front doors.</a:t>
            </a:r>
          </a:p>
        </p:txBody>
      </p:sp>
      <p:cxnSp>
        <p:nvCxnSpPr>
          <p:cNvPr id="20" name="Connecto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202180" y="2103120"/>
            <a:ext cx="3893820" cy="147828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21" name="Connecto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488180" y="1874520"/>
            <a:ext cx="1607820" cy="170688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22" name="Connecto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6096000" y="1874520"/>
            <a:ext cx="1744980" cy="170688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23" name="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6096000" y="2103120"/>
            <a:ext cx="4030980" cy="147828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24" name="Connecto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2202180" y="3581400"/>
            <a:ext cx="3893820" cy="126492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25" name="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4488180" y="3581400"/>
            <a:ext cx="1607820" cy="156972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26" name="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3581400"/>
            <a:ext cx="1744980" cy="156972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27" name="Connecto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3581400"/>
            <a:ext cx="4030980" cy="126492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sp>
        <p:nvSpPr>
          <p:cNvPr id="30" name="Center Node" descr="Central hub node: Combat Tested Gaming"/>
          <p:cNvSpPr/>
          <p:nvPr/>
        </p:nvSpPr>
        <p:spPr>
          <a:xfrm>
            <a:off x="4876800" y="2895600"/>
            <a:ext cx="2438400" cy="1371600"/>
          </a:xfrm>
          <a:prstGeom prst="ellipse">
            <a:avLst/>
          </a:prstGeom>
          <a:solidFill>
            <a:srgbClr val="C8102E"/>
          </a:solidFill>
          <a:ln w="19050">
            <a:solidFill>
              <a:srgbClr val="FFFFFF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Combat Tested Gaming</a:t>
            </a:r>
          </a:p>
        </p:txBody>
      </p:sp>
      <p:sp>
        <p:nvSpPr>
          <p:cNvPr id="31" name="Node Discord" descr="Community node: Discord"/>
          <p:cNvSpPr/>
          <p:nvPr/>
        </p:nvSpPr>
        <p:spPr>
          <a:xfrm>
            <a:off x="1219200" y="1828800"/>
            <a:ext cx="1965960" cy="54864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Discord</a:t>
            </a:r>
          </a:p>
        </p:txBody>
      </p:sp>
      <p:sp>
        <p:nvSpPr>
          <p:cNvPr id="32" name="Node Podcasts" descr="Community node: Podcasts"/>
          <p:cNvSpPr/>
          <p:nvPr/>
        </p:nvSpPr>
        <p:spPr>
          <a:xfrm>
            <a:off x="3505200" y="1600200"/>
            <a:ext cx="1965960" cy="54864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Podcasts</a:t>
            </a:r>
          </a:p>
        </p:txBody>
      </p:sp>
      <p:sp>
        <p:nvSpPr>
          <p:cNvPr id="33" name="Node Tournaments" descr="Community node: Tournaments"/>
          <p:cNvSpPr/>
          <p:nvPr/>
        </p:nvSpPr>
        <p:spPr>
          <a:xfrm>
            <a:off x="6858000" y="1600200"/>
            <a:ext cx="1965960" cy="54864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Tournaments</a:t>
            </a:r>
          </a:p>
        </p:txBody>
      </p:sp>
      <p:sp>
        <p:nvSpPr>
          <p:cNvPr id="34" name="Node Family Nights" descr="Community node: Family Nights"/>
          <p:cNvSpPr/>
          <p:nvPr/>
        </p:nvSpPr>
        <p:spPr>
          <a:xfrm>
            <a:off x="9144000" y="1828800"/>
            <a:ext cx="1965960" cy="54864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Family Nights</a:t>
            </a:r>
          </a:p>
        </p:txBody>
      </p:sp>
      <p:sp>
        <p:nvSpPr>
          <p:cNvPr id="35" name="Node Post Events" descr="Community node: Post Events"/>
          <p:cNvSpPr/>
          <p:nvPr/>
        </p:nvSpPr>
        <p:spPr>
          <a:xfrm>
            <a:off x="1219200" y="4572000"/>
            <a:ext cx="1965960" cy="54864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Post Events</a:t>
            </a:r>
          </a:p>
        </p:txBody>
      </p:sp>
      <p:sp>
        <p:nvSpPr>
          <p:cNvPr id="36" name="Node Racing League" descr="Community node: Racing League"/>
          <p:cNvSpPr/>
          <p:nvPr/>
        </p:nvSpPr>
        <p:spPr>
          <a:xfrm>
            <a:off x="3505200" y="4876800"/>
            <a:ext cx="1965960" cy="54864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Racing League</a:t>
            </a:r>
          </a:p>
        </p:txBody>
      </p:sp>
      <p:sp>
        <p:nvSpPr>
          <p:cNvPr id="37" name="Node Tabletop Gaming" descr="Community node: Tabletop Gaming"/>
          <p:cNvSpPr/>
          <p:nvPr/>
        </p:nvSpPr>
        <p:spPr>
          <a:xfrm>
            <a:off x="6858000" y="4876800"/>
            <a:ext cx="1965960" cy="54864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Tabletop Gaming</a:t>
            </a:r>
          </a:p>
        </p:txBody>
      </p:sp>
      <p:sp>
        <p:nvSpPr>
          <p:cNvPr id="38" name="Node Hobby Painting" descr="Community node: Hobby Painting"/>
          <p:cNvSpPr/>
          <p:nvPr/>
        </p:nvSpPr>
        <p:spPr>
          <a:xfrm>
            <a:off x="9144000" y="4572000"/>
            <a:ext cx="1965960" cy="54864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wrap="square" anchor="ctr">
            <a:noAutofit/>
          </a:bodyPr>
          <a:lstStyle/>
          <a:p>
            <a:pPr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/>
                <a:cs typeface="Arial"/>
              </a:rPr>
              <a:t>Hobby Painting</a:t>
            </a:r>
          </a:p>
        </p:txBody>
      </p:sp>
    </p:spTree>
    <p:extLst>
      <p:ext uri="{BB962C8B-B14F-4D97-AF65-F5344CB8AC3E}">
        <p14:creationId xmlns:p14="http://schemas.microsoft.com/office/powerpoint/2010/main" val="2992571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3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4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5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6" name="Title" descr="Slide title: Start CTG at Your Post"/>
          <p:cNvSpPr txBox="1"/>
          <p:nvPr/>
        </p:nvSpPr>
        <p:spPr>
          <a:xfrm>
            <a:off x="685800" y="411480"/>
            <a:ext cx="8839200" cy="8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"/>
              </a:rPr>
              <a:t>Start CTG at Your Post</a:t>
            </a:r>
          </a:p>
        </p:txBody>
      </p:sp>
      <p:sp>
        <p:nvSpPr>
          <p:cNvPr id="7" name="Subtitle" descr="Subtitle: a five-step path any Post can start this quarter"/>
          <p:cNvSpPr txBox="1"/>
          <p:nvPr/>
        </p:nvSpPr>
        <p:spPr>
          <a:xfrm>
            <a:off x="685800" y="1188720"/>
            <a:ext cx="88392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>
              <a:buNone/>
            </a:pPr>
            <a:r>
              <a:rPr lang="en-US" sz="1600" dirty="0">
                <a:solidFill>
                  <a:srgbClr val="B8C4D6"/>
                </a:solidFill>
                <a:latin typeface="Arial"/>
              </a:rPr>
              <a:t>A five-step path any Post can start this quarter.</a:t>
            </a:r>
          </a:p>
        </p:txBody>
      </p:sp>
      <p:sp>
        <p:nvSpPr>
          <p:cNvPr id="11" name="Step 1 Card" descr="Step 01: CTG Chairman - appoint one point of contact at the Post"/>
          <p:cNvSpPr/>
          <p:nvPr/>
        </p:nvSpPr>
        <p:spPr>
          <a:xfrm>
            <a:off x="685800" y="3886200"/>
            <a:ext cx="1965960" cy="182880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b"/>
          <a:lstStyle/>
          <a:p>
            <a:pPr algn="l">
              <a:buNone/>
            </a:pPr>
            <a:r>
              <a:rPr lang="en-US" sz="2800" b="1" dirty="0">
                <a:solidFill>
                  <a:srgbClr val="C8102E"/>
                </a:solidFill>
                <a:latin typeface="Arial"/>
              </a:rPr>
              <a:t>01</a:t>
            </a:r>
          </a:p>
          <a:p>
            <a:pPr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CTG Chairman</a:t>
            </a:r>
          </a:p>
          <a:p>
            <a:pPr algn="l">
              <a:buNone/>
            </a:pPr>
            <a:r>
              <a:rPr lang="en-US" sz="1000" dirty="0">
                <a:solidFill>
                  <a:srgbClr val="B8C4D6"/>
                </a:solidFill>
                <a:latin typeface="Arial"/>
              </a:rPr>
              <a:t>Appoint one point of contact at the Post.</a:t>
            </a:r>
          </a:p>
        </p:txBody>
      </p:sp>
      <p:sp>
        <p:nvSpPr>
          <p:cNvPr id="12" name="Step 2 Card" descr="Step 02: Promote Discord - get members into the existing community at no cost"/>
          <p:cNvSpPr/>
          <p:nvPr/>
        </p:nvSpPr>
        <p:spPr>
          <a:xfrm>
            <a:off x="2895600" y="3520440"/>
            <a:ext cx="1965960" cy="2194560"/>
          </a:xfrm>
          <a:prstGeom prst="roundRect">
            <a:avLst/>
          </a:prstGeom>
          <a:solidFill>
            <a:srgbClr val="16345C"/>
          </a:solidFill>
          <a:ln w="12700">
            <a:solidFill>
              <a:srgbClr val="3D5680"/>
            </a:solidFill>
          </a:ln>
        </p:spPr>
        <p:txBody>
          <a:bodyPr anchor="b"/>
          <a:lstStyle/>
          <a:p>
            <a:pPr algn="l">
              <a:buNone/>
            </a:pPr>
            <a:r>
              <a:rPr lang="en-US" sz="2800" b="1" dirty="0">
                <a:solidFill>
                  <a:srgbClr val="C8102E"/>
                </a:solidFill>
                <a:latin typeface="Arial"/>
              </a:rPr>
              <a:t>02</a:t>
            </a:r>
          </a:p>
          <a:p>
            <a:pPr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Promote Discord</a:t>
            </a:r>
          </a:p>
          <a:p>
            <a:pPr algn="l">
              <a:buNone/>
            </a:pPr>
            <a:r>
              <a:rPr lang="en-US" sz="1000" dirty="0">
                <a:solidFill>
                  <a:srgbClr val="B8C4D6"/>
                </a:solidFill>
                <a:latin typeface="Arial"/>
              </a:rPr>
              <a:t>Get members into the existing community - no cost.</a:t>
            </a:r>
          </a:p>
        </p:txBody>
      </p:sp>
      <p:sp>
        <p:nvSpPr>
          <p:cNvPr id="13" name="Step 3 Card" descr="Step 03: Monthly Game Night - cards, board games, or console on one night"/>
          <p:cNvSpPr/>
          <p:nvPr/>
        </p:nvSpPr>
        <p:spPr>
          <a:xfrm>
            <a:off x="5105400" y="3154680"/>
            <a:ext cx="1965960" cy="2560320"/>
          </a:xfrm>
          <a:prstGeom prst="roundRect">
            <a:avLst/>
          </a:prstGeom>
          <a:solidFill>
            <a:srgbClr val="1B4270"/>
          </a:solidFill>
          <a:ln w="12700">
            <a:solidFill>
              <a:srgbClr val="3D5680"/>
            </a:solidFill>
          </a:ln>
        </p:spPr>
        <p:txBody>
          <a:bodyPr anchor="b"/>
          <a:lstStyle/>
          <a:p>
            <a:pPr algn="l">
              <a:buNone/>
            </a:pPr>
            <a:r>
              <a:rPr lang="en-US" sz="2800" b="1" dirty="0">
                <a:solidFill>
                  <a:srgbClr val="C8102E"/>
                </a:solidFill>
                <a:latin typeface="Arial"/>
              </a:rPr>
              <a:t>03</a:t>
            </a:r>
          </a:p>
          <a:p>
            <a:pPr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Monthly Game Night</a:t>
            </a:r>
          </a:p>
          <a:p>
            <a:pPr algn="l">
              <a:buNone/>
            </a:pPr>
            <a:r>
              <a:rPr lang="en-US" sz="1000" dirty="0">
                <a:solidFill>
                  <a:srgbClr val="B8C4D6"/>
                </a:solidFill>
                <a:latin typeface="Arial"/>
              </a:rPr>
              <a:t>Cards, board games, or console - pick one night.</a:t>
            </a:r>
          </a:p>
        </p:txBody>
      </p:sp>
      <p:sp>
        <p:nvSpPr>
          <p:cNvPr id="14" name="Step 4 Card" descr="Step 04: Tournament - open it to the District and the community"/>
          <p:cNvSpPr/>
          <p:nvPr/>
        </p:nvSpPr>
        <p:spPr>
          <a:xfrm>
            <a:off x="7315200" y="2788920"/>
            <a:ext cx="1965960" cy="2926080"/>
          </a:xfrm>
          <a:prstGeom prst="roundRect">
            <a:avLst/>
          </a:prstGeom>
          <a:solidFill>
            <a:srgbClr val="7A1626"/>
          </a:solidFill>
          <a:ln w="12700">
            <a:solidFill>
              <a:srgbClr val="3D5680"/>
            </a:solidFill>
          </a:ln>
        </p:spPr>
        <p:txBody>
          <a:bodyPr anchor="b"/>
          <a:lstStyle/>
          <a:p>
            <a:pPr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/>
              </a:rPr>
              <a:t>04</a:t>
            </a:r>
          </a:p>
          <a:p>
            <a:pPr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Tournament</a:t>
            </a:r>
          </a:p>
          <a:p>
            <a:pPr algn="l">
              <a:buNone/>
            </a:pPr>
            <a:r>
              <a:rPr lang="en-US" sz="1000" dirty="0">
                <a:solidFill>
                  <a:srgbClr val="D9C7CB"/>
                </a:solidFill>
                <a:latin typeface="Arial"/>
              </a:rPr>
              <a:t>Open it to the District and the community.</a:t>
            </a:r>
          </a:p>
        </p:txBody>
      </p:sp>
      <p:sp>
        <p:nvSpPr>
          <p:cNvPr id="15" name="Step 5 Card" descr="Step 05: Gaming Center - a permanent space veterans keep coming back to"/>
          <p:cNvSpPr/>
          <p:nvPr/>
        </p:nvSpPr>
        <p:spPr>
          <a:xfrm>
            <a:off x="9525000" y="2423160"/>
            <a:ext cx="1965960" cy="3291840"/>
          </a:xfrm>
          <a:prstGeom prst="roundRect">
            <a:avLst/>
          </a:prstGeom>
          <a:solidFill>
            <a:srgbClr val="C8102E"/>
          </a:solidFill>
          <a:ln w="12700">
            <a:solidFill>
              <a:srgbClr val="3D5680"/>
            </a:solidFill>
          </a:ln>
        </p:spPr>
        <p:txBody>
          <a:bodyPr anchor="b"/>
          <a:lstStyle/>
          <a:p>
            <a:pPr algn="l">
              <a:buNone/>
            </a:pPr>
            <a:r>
              <a:rPr lang="en-US" sz="2800" b="1" dirty="0">
                <a:solidFill>
                  <a:srgbClr val="FFFFFF"/>
                </a:solidFill>
                <a:latin typeface="Arial"/>
              </a:rPr>
              <a:t>05</a:t>
            </a:r>
          </a:p>
          <a:p>
            <a:pPr algn="l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Gaming Center</a:t>
            </a:r>
          </a:p>
          <a:p>
            <a:pPr algn="l">
              <a:buNone/>
            </a:pPr>
            <a:r>
              <a:rPr lang="en-US" sz="1000" dirty="0">
                <a:solidFill>
                  <a:srgbClr val="D9C7CB"/>
                </a:solidFill>
                <a:latin typeface="Arial"/>
              </a:rPr>
              <a:t>A permanent space veterans keep coming back to.</a:t>
            </a:r>
          </a:p>
        </p:txBody>
      </p:sp>
      <p:sp>
        <p:nvSpPr>
          <p:cNvPr id="16" name="Progress Ar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867400"/>
            <a:ext cx="10805160" cy="182880"/>
          </a:xfrm>
          <a:prstGeom prst="rightArrow">
            <a:avLst/>
          </a:prstGeom>
          <a:solidFill>
            <a:srgbClr val="3D568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7" name="Caption" descr="Caption: each step is bigger than the last and Commanders can start at step one with zero budget"/>
          <p:cNvSpPr txBox="1"/>
          <p:nvPr/>
        </p:nvSpPr>
        <p:spPr>
          <a:xfrm>
            <a:off x="685800" y="6172200"/>
            <a:ext cx="1080516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l">
              <a:buNone/>
            </a:pPr>
            <a:r>
              <a:rPr lang="en-US" sz="1200" dirty="0">
                <a:solidFill>
                  <a:srgbClr val="B8C4D6"/>
                </a:solidFill>
                <a:latin typeface="Arial"/>
              </a:rPr>
              <a:t>Each step is bigger than the last - Commanders can start at step one with zero budget.</a:t>
            </a:r>
          </a:p>
        </p:txBody>
      </p:sp>
    </p:spTree>
    <p:extLst>
      <p:ext uri="{BB962C8B-B14F-4D97-AF65-F5344CB8AC3E}">
        <p14:creationId xmlns:p14="http://schemas.microsoft.com/office/powerpoint/2010/main" val="3715554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1" name="Top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2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13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14" name="Title"/>
          <p:cNvSpPr txBox="1"/>
          <p:nvPr/>
        </p:nvSpPr>
        <p:spPr>
          <a:xfrm>
            <a:off x="685800" y="411480"/>
            <a:ext cx="8839200" cy="70000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buNone/>
            </a:pPr>
            <a:r>
              <a:rPr lang="en-US" sz="4000" b="1">
                <a:solidFill>
                  <a:srgbClr val="FFFFFF"/>
                </a:solidFill>
                <a:latin typeface="Arial"/>
              </a:rPr>
              <a:t>Funding &amp; Grants</a:t>
            </a:r>
          </a:p>
        </p:txBody>
      </p:sp>
      <p:sp>
        <p:nvSpPr>
          <p:cNvPr id="15" name="Subtitle"/>
          <p:cNvSpPr txBox="1"/>
          <p:nvPr/>
        </p:nvSpPr>
        <p:spPr>
          <a:xfrm>
            <a:off x="685800" y="1143000"/>
            <a:ext cx="8839200" cy="40000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>
              <a:buNone/>
            </a:pPr>
            <a:r>
              <a:rPr lang="en-US" sz="1600">
                <a:solidFill>
                  <a:srgbClr val="B8C4D6"/>
                </a:solidFill>
                <a:latin typeface="Arial"/>
              </a:rPr>
              <a:t>Startup cost is the objection. It is also the part that is already solved.</a:t>
            </a:r>
          </a:p>
        </p:txBody>
      </p:sp>
      <p:pic>
        <p:nvPicPr>
          <p:cNvPr id="16" name="Before Photo" descr="An empty unused room in a VFW Post before renovation"/>
          <p:cNvPicPr>
            <a:picLocks noChangeAspect="1"/>
          </p:cNvPicPr>
          <p:nvPr/>
        </p:nvPicPr>
        <p:blipFill>
          <a:blip r:embed="rId3"/>
          <a:srcRect t="5674" b="5690"/>
          <a:stretch>
            <a:fillRect/>
          </a:stretch>
        </p:blipFill>
        <p:spPr>
          <a:xfrm>
            <a:off x="685800" y="1828800"/>
            <a:ext cx="5029200" cy="2971800"/>
          </a:xfrm>
          <a:prstGeom prst="rect">
            <a:avLst/>
          </a:prstGeom>
        </p:spPr>
      </p:pic>
      <p:pic>
        <p:nvPicPr>
          <p:cNvPr id="17" name="After Photo" descr="The same room converted into a gaming lounge with stations and veterans gathered"/>
          <p:cNvPicPr>
            <a:picLocks noChangeAspect="1"/>
          </p:cNvPicPr>
          <p:nvPr/>
        </p:nvPicPr>
        <p:blipFill>
          <a:blip r:embed="rId4"/>
          <a:srcRect b="11364"/>
          <a:stretch>
            <a:fillRect/>
          </a:stretch>
        </p:blipFill>
        <p:spPr>
          <a:xfrm>
            <a:off x="6477000" y="1828800"/>
            <a:ext cx="5029200" cy="2971800"/>
          </a:xfrm>
          <a:prstGeom prst="rect">
            <a:avLst/>
          </a:prstGeom>
        </p:spPr>
      </p:pic>
      <p:sp>
        <p:nvSpPr>
          <p:cNvPr id="18" name="Before Label" descr="Label marking the left photo as the before state"/>
          <p:cNvSpPr/>
          <p:nvPr/>
        </p:nvSpPr>
        <p:spPr>
          <a:xfrm>
            <a:off x="685800" y="1600200"/>
            <a:ext cx="1143000" cy="228600"/>
          </a:xfrm>
          <a:prstGeom prst="rect">
            <a:avLst/>
          </a:prstGeom>
          <a:solidFill>
            <a:srgbClr val="16345C"/>
          </a:solidFill>
          <a:ln>
            <a:noFill/>
          </a:ln>
        </p:spPr>
        <p:txBody>
          <a:bodyPr lIns="45720" tIns="0" rIns="45720" bIns="0" anchor="ctr"/>
          <a:lstStyle/>
          <a:p>
            <a:pPr algn="ctr">
              <a:buNone/>
            </a:pPr>
            <a:r>
              <a:rPr lang="en-US" sz="900" b="1">
                <a:solidFill>
                  <a:srgbClr val="FFFFFF"/>
                </a:solidFill>
                <a:latin typeface="Arial"/>
              </a:rPr>
              <a:t>BEFORE</a:t>
            </a:r>
          </a:p>
        </p:txBody>
      </p:sp>
      <p:sp>
        <p:nvSpPr>
          <p:cNvPr id="19" name="After Label" descr="Label marking the right photo as the after state"/>
          <p:cNvSpPr/>
          <p:nvPr/>
        </p:nvSpPr>
        <p:spPr>
          <a:xfrm>
            <a:off x="6477000" y="1600200"/>
            <a:ext cx="1143000" cy="2286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lIns="45720" tIns="0" rIns="45720" bIns="0" anchor="ctr"/>
          <a:lstStyle/>
          <a:p>
            <a:pPr algn="ctr">
              <a:buNone/>
            </a:pPr>
            <a:r>
              <a:rPr lang="en-US" sz="900" b="1">
                <a:solidFill>
                  <a:srgbClr val="FFFFFF"/>
                </a:solidFill>
                <a:latin typeface="Arial"/>
              </a:rPr>
              <a:t>AFTER</a:t>
            </a:r>
          </a:p>
        </p:txBody>
      </p:sp>
      <p:sp>
        <p:nvSpPr>
          <p:cNvPr id="20" name="Grant Badge" descr="Grant badge showing $500 to $2,500 of Post Assistance Grant funding available"/>
          <p:cNvSpPr/>
          <p:nvPr/>
        </p:nvSpPr>
        <p:spPr>
          <a:xfrm>
            <a:off x="685800" y="5029200"/>
            <a:ext cx="3810000" cy="1143000"/>
          </a:xfrm>
          <a:prstGeom prst="roundRect">
            <a:avLst/>
          </a:prstGeom>
          <a:solidFill>
            <a:srgbClr val="C8102E"/>
          </a:solidFill>
          <a:ln w="19050">
            <a:solidFill>
              <a:srgbClr val="FFFFFF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</a:rPr>
              <a:t>$500 – $2,500</a:t>
            </a:r>
          </a:p>
          <a:p>
            <a:pPr algn="ctr">
              <a:buNone/>
            </a:pPr>
            <a:r>
              <a:rPr lang="en-US" sz="1200">
                <a:solidFill>
                  <a:srgbClr val="FFFFFF"/>
                </a:solidFill>
                <a:latin typeface="Arial"/>
              </a:rPr>
              <a:t>Post Assistance Grant available</a:t>
            </a:r>
          </a:p>
        </p:txBody>
      </p:sp>
      <p:sp>
        <p:nvSpPr>
          <p:cNvPr id="21" name="Supporting Text"/>
          <p:cNvSpPr txBox="1"/>
          <p:nvPr/>
        </p:nvSpPr>
        <p:spPr>
          <a:xfrm>
            <a:off x="4800600" y="5029200"/>
            <a:ext cx="6705600" cy="114300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rmAutofit/>
          </a:bodyPr>
          <a:lstStyle/>
          <a:p>
            <a:pPr>
              <a:spcBef>
                <a:spcPts val="300"/>
              </a:spcBef>
              <a:buNone/>
            </a:pPr>
            <a:r>
              <a:rPr lang="en-US" sz="1200">
                <a:solidFill>
                  <a:srgbClr val="D7DEEA"/>
                </a:solidFill>
                <a:latin typeface="Arial"/>
              </a:rPr>
              <a:t>VFW Foundation Post Assistance Grants reimburse qualifying equipment and improvements.</a:t>
            </a:r>
          </a:p>
          <a:p>
            <a:pPr>
              <a:spcBef>
                <a:spcPts val="300"/>
              </a:spcBef>
              <a:buNone/>
            </a:pPr>
            <a:r>
              <a:rPr lang="en-US" sz="1200">
                <a:solidFill>
                  <a:srgbClr val="D7DEEA"/>
                </a:solidFill>
                <a:latin typeface="Arial"/>
              </a:rPr>
              <a:t>Posts willing to put in the work do not have to carry the infrastructure cost alone.</a:t>
            </a:r>
          </a:p>
          <a:p>
            <a:pPr>
              <a:spcBef>
                <a:spcPts val="300"/>
              </a:spcBef>
              <a:buNone/>
            </a:pPr>
            <a:r>
              <a:rPr lang="en-US" sz="1200">
                <a:solidFill>
                  <a:srgbClr val="D7DEEA"/>
                </a:solidFill>
                <a:latin typeface="Arial"/>
              </a:rPr>
              <a:t>That makes Combat Tested Gaming mission-driven and financially attainable.</a:t>
            </a:r>
          </a:p>
        </p:txBody>
      </p:sp>
    </p:spTree>
    <p:extLst>
      <p:ext uri="{BB962C8B-B14F-4D97-AF65-F5344CB8AC3E}">
        <p14:creationId xmlns:p14="http://schemas.microsoft.com/office/powerpoint/2010/main" val="1064327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3" name="Top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4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pic>
        <p:nvPicPr>
          <p:cNvPr id="5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6" name="Title"/>
          <p:cNvSpPr txBox="1"/>
          <p:nvPr/>
        </p:nvSpPr>
        <p:spPr>
          <a:xfrm>
            <a:off x="685800" y="411480"/>
            <a:ext cx="8839200" cy="700000"/>
          </a:xfrm>
          <a:prstGeom prst="rect">
            <a:avLst/>
          </a:prstGeom>
          <a:noFill/>
        </p:spPr>
        <p:txBody>
          <a:bodyPr wrap="square" anchor="ctr">
            <a:normAutofit lnSpcReduction="10000"/>
          </a:bodyPr>
          <a:lstStyle/>
          <a:p>
            <a:pPr>
              <a:buNone/>
            </a:pPr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CTG Momentum</a:t>
            </a:r>
          </a:p>
        </p:txBody>
      </p:sp>
      <p:sp>
        <p:nvSpPr>
          <p:cNvPr id="7" name="Subtitle"/>
          <p:cNvSpPr txBox="1"/>
          <p:nvPr/>
        </p:nvSpPr>
        <p:spPr>
          <a:xfrm>
            <a:off x="685800" y="1143000"/>
            <a:ext cx="8839200" cy="4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buNone/>
            </a:pPr>
            <a:r>
              <a:rPr lang="en-US" sz="1600" dirty="0">
                <a:solidFill>
                  <a:srgbClr val="B8C4D6"/>
                </a:solidFill>
                <a:latin typeface="Arial"/>
                <a:cs typeface="Arial"/>
              </a:rPr>
              <a:t>Chairpersons, events, and tournaments are already spreading state to state.</a:t>
            </a:r>
          </a:p>
        </p:txBody>
      </p:sp>
      <p:pic>
        <p:nvPicPr>
          <p:cNvPr id="8" name="CTG Map" descr="Map of the United States with states where Combat Tested Gaming activity is under way highligh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52600"/>
            <a:ext cx="7315200" cy="3733800"/>
          </a:xfrm>
          <a:prstGeom prst="rect">
            <a:avLst/>
          </a:prstGeom>
        </p:spPr>
      </p:pic>
      <p:sp>
        <p:nvSpPr>
          <p:cNvPr id="9" name="Card Florida"/>
          <p:cNvSpPr/>
          <p:nvPr/>
        </p:nvSpPr>
        <p:spPr>
          <a:xfrm>
            <a:off x="8153400" y="1752600"/>
            <a:ext cx="3352800" cy="79248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lIns="182880" rIns="182880" anchor="ctr">
            <a:normAutofit/>
          </a:bodyPr>
          <a:lstStyle/>
          <a:p>
            <a:pPr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Florida</a:t>
            </a:r>
          </a:p>
          <a:p>
            <a:pPr>
              <a:buNone/>
            </a:pPr>
            <a:r>
              <a:rPr lang="en-US" sz="1000" dirty="0">
                <a:solidFill>
                  <a:srgbClr val="B8C4D6"/>
                </a:solidFill>
                <a:latin typeface="Arial"/>
                <a:cs typeface="Arial"/>
              </a:rPr>
              <a:t>Active Department chairperson and Post-level events</a:t>
            </a:r>
          </a:p>
        </p:txBody>
      </p:sp>
      <p:sp>
        <p:nvSpPr>
          <p:cNvPr id="10" name="Card Virginia"/>
          <p:cNvSpPr/>
          <p:nvPr/>
        </p:nvSpPr>
        <p:spPr>
          <a:xfrm>
            <a:off x="8153400" y="2705100"/>
            <a:ext cx="3352800" cy="79248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lIns="182880" rIns="182880" anchor="ctr">
            <a:normAutofit/>
          </a:bodyPr>
          <a:lstStyle/>
          <a:p>
            <a:pPr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Virginia</a:t>
            </a:r>
          </a:p>
          <a:p>
            <a:pPr>
              <a:buNone/>
            </a:pPr>
            <a:r>
              <a:rPr lang="en-US" sz="1000" dirty="0">
                <a:solidFill>
                  <a:srgbClr val="B8C4D6"/>
                </a:solidFill>
                <a:latin typeface="Arial"/>
                <a:cs typeface="Arial"/>
              </a:rPr>
              <a:t>Tournament play and community-service reporting tie-ins</a:t>
            </a:r>
          </a:p>
        </p:txBody>
      </p:sp>
      <p:sp>
        <p:nvSpPr>
          <p:cNvPr id="11" name="Card New Mexico"/>
          <p:cNvSpPr/>
          <p:nvPr/>
        </p:nvSpPr>
        <p:spPr>
          <a:xfrm>
            <a:off x="8153400" y="3657600"/>
            <a:ext cx="3352800" cy="79248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lIns="182880" rIns="182880" anchor="ctr">
            <a:normAutofit/>
          </a:bodyPr>
          <a:lstStyle/>
          <a:p>
            <a:pPr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New Mexico</a:t>
            </a:r>
          </a:p>
          <a:p>
            <a:pPr>
              <a:buNone/>
            </a:pPr>
            <a:r>
              <a:rPr lang="en-US" sz="1000" dirty="0">
                <a:solidFill>
                  <a:srgbClr val="B8C4D6"/>
                </a:solidFill>
                <a:latin typeface="Arial"/>
                <a:cs typeface="Arial"/>
              </a:rPr>
              <a:t>Growing Post participation and game nights</a:t>
            </a:r>
          </a:p>
        </p:txBody>
      </p:sp>
      <p:sp>
        <p:nvSpPr>
          <p:cNvPr id="12" name="Card MOC"/>
          <p:cNvSpPr/>
          <p:nvPr/>
        </p:nvSpPr>
        <p:spPr>
          <a:xfrm>
            <a:off x="8153400" y="4610100"/>
            <a:ext cx="3352800" cy="79248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lIns="182880" rIns="182880" anchor="ctr">
            <a:normAutofit/>
          </a:bodyPr>
          <a:lstStyle/>
          <a:p>
            <a:pPr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Military Order of the Cootie</a:t>
            </a:r>
          </a:p>
          <a:p>
            <a:pPr>
              <a:buNone/>
            </a:pPr>
            <a:r>
              <a:rPr lang="en-US" sz="1000" dirty="0">
                <a:solidFill>
                  <a:srgbClr val="B8C4D6"/>
                </a:solidFill>
                <a:latin typeface="Arial"/>
                <a:cs typeface="Arial"/>
              </a:rPr>
              <a:t>MOC adoption extending CTG beyond VFW Posts</a:t>
            </a:r>
          </a:p>
        </p:txBody>
      </p:sp>
      <p:sp>
        <p:nvSpPr>
          <p:cNvPr id="13" name="Locato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0" y="4419600"/>
            <a:ext cx="137160" cy="137160"/>
          </a:xfrm>
          <a:prstGeom prst="ellipse">
            <a:avLst/>
          </a:prstGeom>
          <a:solidFill>
            <a:srgbClr val="C8102E"/>
          </a:solidFill>
          <a:ln w="9525">
            <a:solidFill>
              <a:srgbClr val="FFFFFF"/>
            </a:solidFill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4" name="Locato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8800" y="3505200"/>
            <a:ext cx="137160" cy="137160"/>
          </a:xfrm>
          <a:prstGeom prst="ellipse">
            <a:avLst/>
          </a:prstGeom>
          <a:solidFill>
            <a:srgbClr val="C8102E"/>
          </a:solidFill>
          <a:ln w="9525">
            <a:solidFill>
              <a:srgbClr val="FFFFFF"/>
            </a:solidFill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5" name="Locato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5600" y="3810000"/>
            <a:ext cx="137160" cy="137160"/>
          </a:xfrm>
          <a:prstGeom prst="ellipse">
            <a:avLst/>
          </a:prstGeom>
          <a:solidFill>
            <a:srgbClr val="C8102E"/>
          </a:solidFill>
          <a:ln w="9525">
            <a:solidFill>
              <a:srgbClr val="FFFFFF"/>
            </a:solidFill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6" name="Loca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200" y="2971800"/>
            <a:ext cx="137160" cy="137160"/>
          </a:xfrm>
          <a:prstGeom prst="ellipse">
            <a:avLst/>
          </a:prstGeom>
          <a:solidFill>
            <a:srgbClr val="C8102E"/>
          </a:solidFill>
          <a:ln w="9525">
            <a:solidFill>
              <a:srgbClr val="FFFFFF"/>
            </a:solidFill>
          </a:ln>
        </p:spPr>
        <p:txBody>
          <a:bodyPr/>
          <a:lstStyle/>
          <a:p>
            <a:pPr>
              <a:buNone/>
            </a:pPr>
            <a:endParaRPr lang="en-US"/>
          </a:p>
        </p:txBody>
      </p:sp>
      <p:sp>
        <p:nvSpPr>
          <p:cNvPr id="17" name="Caption"/>
          <p:cNvSpPr txBox="1"/>
          <p:nvPr/>
        </p:nvSpPr>
        <p:spPr>
          <a:xfrm>
            <a:off x="457200" y="5715000"/>
            <a:ext cx="7315200" cy="600000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buNone/>
            </a:pPr>
            <a:r>
              <a:rPr lang="en-US" sz="1200" dirty="0">
                <a:solidFill>
                  <a:srgbClr val="B8C4D6"/>
                </a:solidFill>
                <a:latin typeface="Arial"/>
                <a:cs typeface="Arial"/>
              </a:rPr>
              <a:t>Where a Department names a chairperson, activity follows within a quarter.</a:t>
            </a:r>
          </a:p>
        </p:txBody>
      </p:sp>
    </p:spTree>
    <p:extLst>
      <p:ext uri="{BB962C8B-B14F-4D97-AF65-F5344CB8AC3E}">
        <p14:creationId xmlns:p14="http://schemas.microsoft.com/office/powerpoint/2010/main" val="3649712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B1B3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9144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Logo Chip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3200" y="228600"/>
            <a:ext cx="1600200" cy="59436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VFW Logo" descr="Veterans of Foreign Wars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9400" y="289560"/>
            <a:ext cx="1447800" cy="506730"/>
          </a:xfrm>
          <a:prstGeom prst="rect">
            <a:avLst/>
          </a:prstGeom>
        </p:spPr>
      </p:pic>
      <p:sp>
        <p:nvSpPr>
          <p:cNvPr id="6" name="Title" descr="Slide title: Strategic Partnerships"/>
          <p:cNvSpPr txBox="1"/>
          <p:nvPr/>
        </p:nvSpPr>
        <p:spPr>
          <a:xfrm>
            <a:off x="685800" y="411480"/>
            <a:ext cx="8839200" cy="8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l">
              <a:buNone/>
            </a:pPr>
            <a:r>
              <a:rPr lang="en-US" sz="4000" b="1" dirty="0">
                <a:solidFill>
                  <a:srgbClr val="FFFFFF"/>
                </a:solidFill>
                <a:latin typeface="Arial"/>
              </a:rPr>
              <a:t>Strategic Partnerships</a:t>
            </a:r>
          </a:p>
        </p:txBody>
      </p:sp>
      <p:sp>
        <p:nvSpPr>
          <p:cNvPr id="7" name="Subtitle" descr="Subtitle: Outside organizations are already investing in this community."/>
          <p:cNvSpPr txBox="1"/>
          <p:nvPr/>
        </p:nvSpPr>
        <p:spPr>
          <a:xfrm>
            <a:off x="685800" y="1188720"/>
            <a:ext cx="8839200" cy="400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l">
              <a:buNone/>
            </a:pPr>
            <a:r>
              <a:rPr lang="en-US" sz="1600" dirty="0">
                <a:solidFill>
                  <a:srgbClr val="B8C4D6"/>
                </a:solidFill>
                <a:latin typeface="Arial"/>
              </a:rPr>
              <a:t>Outside organizations are already investing in this community.</a:t>
            </a:r>
          </a:p>
        </p:txBody>
      </p:sp>
      <p:cxnSp>
        <p:nvCxnSpPr>
          <p:cNvPr id="10" name="Connecto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981200" y="2286000"/>
            <a:ext cx="4114800" cy="129540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11" name="Connecto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057400"/>
            <a:ext cx="0" cy="152400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12" name="Connecto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6096000" y="2286000"/>
            <a:ext cx="4114800" cy="129540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13" name="Connecto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2971800" y="3581400"/>
            <a:ext cx="3124200" cy="152400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cxnSp>
        <p:nvCxnSpPr>
          <p:cNvPr id="14" name="Connecto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3581400"/>
            <a:ext cx="3124200" cy="1524000"/>
          </a:xfrm>
          <a:prstGeom prst="line">
            <a:avLst/>
          </a:prstGeom>
          <a:ln w="12700">
            <a:solidFill>
              <a:srgbClr val="3D5680"/>
            </a:solidFill>
          </a:ln>
        </p:spPr>
      </p:cxnSp>
      <p:sp>
        <p:nvSpPr>
          <p:cNvPr id="20" name="Partner Discord" descr="Partner card: Discord"/>
          <p:cNvSpPr/>
          <p:nvPr/>
        </p:nvSpPr>
        <p:spPr>
          <a:xfrm>
            <a:off x="838200" y="1828800"/>
            <a:ext cx="2286000" cy="91440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Discord</a:t>
            </a:r>
          </a:p>
        </p:txBody>
      </p:sp>
      <p:sp>
        <p:nvSpPr>
          <p:cNvPr id="21" name="Partner Healium" descr="Partner card: Healium"/>
          <p:cNvSpPr/>
          <p:nvPr/>
        </p:nvSpPr>
        <p:spPr>
          <a:xfrm>
            <a:off x="4953000" y="1600200"/>
            <a:ext cx="2286000" cy="91440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Healium</a:t>
            </a:r>
          </a:p>
        </p:txBody>
      </p:sp>
      <p:sp>
        <p:nvSpPr>
          <p:cNvPr id="22" name="Partner August Interactive" descr="Partner card: August Interactive"/>
          <p:cNvSpPr/>
          <p:nvPr/>
        </p:nvSpPr>
        <p:spPr>
          <a:xfrm>
            <a:off x="9067800" y="1828800"/>
            <a:ext cx="2286000" cy="91440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August Interactive</a:t>
            </a:r>
          </a:p>
        </p:txBody>
      </p:sp>
      <p:sp>
        <p:nvSpPr>
          <p:cNvPr id="23" name="Partner Alexander PCs" descr="Partner card: Alexander PCs"/>
          <p:cNvSpPr/>
          <p:nvPr/>
        </p:nvSpPr>
        <p:spPr>
          <a:xfrm>
            <a:off x="1828800" y="4648200"/>
            <a:ext cx="2286000" cy="91440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Alexander PCs</a:t>
            </a:r>
          </a:p>
        </p:txBody>
      </p:sp>
      <p:sp>
        <p:nvSpPr>
          <p:cNvPr id="24" name="Partner Omnic.AI" descr="Partner card: Omnic.AI"/>
          <p:cNvSpPr/>
          <p:nvPr/>
        </p:nvSpPr>
        <p:spPr>
          <a:xfrm>
            <a:off x="8077200" y="4648200"/>
            <a:ext cx="2286000" cy="914400"/>
          </a:xfrm>
          <a:prstGeom prst="roundRect">
            <a:avLst/>
          </a:prstGeom>
          <a:solidFill>
            <a:srgbClr val="12294A"/>
          </a:solidFill>
          <a:ln w="12700">
            <a:solidFill>
              <a:srgbClr val="3D5680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Omnic.AI</a:t>
            </a:r>
          </a:p>
        </p:txBody>
      </p:sp>
      <p:sp>
        <p:nvSpPr>
          <p:cNvPr id="30" name="Hub" descr="Central hub: Combat Tested Gaming, the organization partners converge on"/>
          <p:cNvSpPr/>
          <p:nvPr/>
        </p:nvSpPr>
        <p:spPr>
          <a:xfrm>
            <a:off x="4876800" y="2971800"/>
            <a:ext cx="2438400" cy="1219200"/>
          </a:xfrm>
          <a:prstGeom prst="roundRect">
            <a:avLst/>
          </a:prstGeom>
          <a:solidFill>
            <a:srgbClr val="C8102E"/>
          </a:solidFill>
          <a:ln w="19050">
            <a:solidFill>
              <a:srgbClr val="FFFFFF"/>
            </a:solidFill>
          </a:ln>
        </p:spPr>
        <p:txBody>
          <a:bodyPr anchor="ctr"/>
          <a:lstStyle/>
          <a:p>
            <a:pPr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Combat Tested Gaming</a:t>
            </a:r>
          </a:p>
        </p:txBody>
      </p:sp>
      <p:sp>
        <p:nvSpPr>
          <p:cNvPr id="31" name="Caption" descr="Caption explaining that partnerships bring credibility, equipment, and mental-wellness technology to Posts"/>
          <p:cNvSpPr txBox="1"/>
          <p:nvPr/>
        </p:nvSpPr>
        <p:spPr>
          <a:xfrm>
            <a:off x="685800" y="5943600"/>
            <a:ext cx="10820400" cy="4572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l">
              <a:buNone/>
            </a:pPr>
            <a:r>
              <a:rPr lang="en-US" sz="1200" dirty="0">
                <a:solidFill>
                  <a:srgbClr val="B8C4D6"/>
                </a:solidFill>
                <a:latin typeface="Arial"/>
              </a:rPr>
              <a:t>Credibility, equipment, and mental-wellness technology - partnerships bring resources to Posts that VFW dollars alone would not reach.</a:t>
            </a:r>
          </a:p>
        </p:txBody>
      </p:sp>
    </p:spTree>
    <p:extLst>
      <p:ext uri="{BB962C8B-B14F-4D97-AF65-F5344CB8AC3E}">
        <p14:creationId xmlns:p14="http://schemas.microsoft.com/office/powerpoint/2010/main" val="80493323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B86F49821CEC44805C5212D665CAC4" ma:contentTypeVersion="11" ma:contentTypeDescription="Create a new document." ma:contentTypeScope="" ma:versionID="0fc4173b8c42cb77839e8b5fc7a6c5fe">
  <xsd:schema xmlns:xsd="http://www.w3.org/2001/XMLSchema" xmlns:xs="http://www.w3.org/2001/XMLSchema" xmlns:p="http://schemas.microsoft.com/office/2006/metadata/properties" xmlns:ns2="d90714df-e79a-4ef3-aa3f-b7f860196f2e" xmlns:ns3="1cbc2358-1452-4882-96bf-62c1355d989b" targetNamespace="http://schemas.microsoft.com/office/2006/metadata/properties" ma:root="true" ma:fieldsID="87aa7e5cb73f75f12b8f723ee05624fc" ns2:_="" ns3:_="">
    <xsd:import namespace="d90714df-e79a-4ef3-aa3f-b7f860196f2e"/>
    <xsd:import namespace="1cbc2358-1452-4882-96bf-62c1355d9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714df-e79a-4ef3-aa3f-b7f860196f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c2358-1452-4882-96bf-62c1355d9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32d49-9838-4f2d-9ece-0b58abb51372}" ma:internalName="TaxCatchAll" ma:showField="CatchAllData" ma:web="1cbc2358-1452-4882-96bf-62c1355d9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0714df-e79a-4ef3-aa3f-b7f860196f2e">
      <Terms xmlns="http://schemas.microsoft.com/office/infopath/2007/PartnerControls"/>
    </lcf76f155ced4ddcb4097134ff3c332f>
    <TaxCatchAll xmlns="1cbc2358-1452-4882-96bf-62c1355d989b" xsi:nil="true"/>
  </documentManagement>
</p:properties>
</file>

<file path=customXml/itemProps1.xml><?xml version="1.0" encoding="utf-8"?>
<ds:datastoreItem xmlns:ds="http://schemas.openxmlformats.org/officeDocument/2006/customXml" ds:itemID="{3E5A5FAB-A1F9-4C3A-8D23-2A13EE08EF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C63DDA-A2EE-4FF1-8843-843707346A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714df-e79a-4ef3-aa3f-b7f860196f2e"/>
    <ds:schemaRef ds:uri="1cbc2358-1452-4882-96bf-62c1355d9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1B86E9-967B-48D8-A215-BA27A17A0AD6}">
  <ds:schemaRefs>
    <ds:schemaRef ds:uri="http://schemas.microsoft.com/office/2006/metadata/properties"/>
    <ds:schemaRef ds:uri="http://schemas.microsoft.com/office/infopath/2007/PartnerControls"/>
    <ds:schemaRef ds:uri="d90714df-e79a-4ef3-aa3f-b7f860196f2e"/>
    <ds:schemaRef ds:uri="1cbc2358-1452-4882-96bf-62c1355d98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691</Words>
  <Application>Microsoft Office PowerPoint</Application>
  <PresentationFormat>Widescreen</PresentationFormat>
  <Paragraphs>130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2</dc:title>
  <dc:creator>Lynn Rolf</dc:creator>
  <cp:lastModifiedBy>Ken Michael</cp:lastModifiedBy>
  <cp:revision>3</cp:revision>
  <dcterms:created xsi:type="dcterms:W3CDTF">2024-04-02T21:11:05Z</dcterms:created>
  <dcterms:modified xsi:type="dcterms:W3CDTF">2026-08-15T16:26:13Z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0x010100C2B86F49821CEC44805C5212D665CAC4</vt:lpwstr>
  </property>
  <property fmtid="{D5CDD505-2E9C-101B-9397-08002B2CF9AE}" pid="3" name="MediaServiceImageTags">
    <vt:lpwstr/>
  </property>
</Properties>
</file>