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5" r:id="rId9"/>
    <p:sldId id="268" r:id="rId10"/>
    <p:sldId id="269" r:id="rId11"/>
    <p:sldId id="270" r:id="rId12"/>
    <p:sldId id="271" r:id="rId13"/>
    <p:sldId id="272" r:id="rId14"/>
    <p:sldId id="273" r:id="rId15"/>
    <p:sldId id="280" r:id="rId16"/>
    <p:sldId id="281" r:id="rId17"/>
    <p:sldId id="282" r:id="rId18"/>
    <p:sldId id="283" r:id="rId19"/>
    <p:sldId id="284" r:id="rId20"/>
    <p:sldId id="285" r:id="rId21"/>
    <p:sldId id="274" r:id="rId22"/>
    <p:sldId id="286" r:id="rId23"/>
    <p:sldId id="275" r:id="rId24"/>
    <p:sldId id="278" r:id="rId25"/>
    <p:sldId id="279" r:id="rId26"/>
    <p:sldId id="276" r:id="rId27"/>
    <p:sldId id="277" r:id="rId28"/>
    <p:sldId id="287" r:id="rId29"/>
    <p:sldId id="288" r:id="rId30"/>
    <p:sldId id="289" r:id="rId31"/>
    <p:sldId id="290" r:id="rId32"/>
    <p:sldId id="291" r:id="rId33"/>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2881CBB-4EAC-4331-A38B-7B52CF76023D}" type="datetimeFigureOut">
              <a:rPr lang="en-US" smtClean="0"/>
              <a:t>5/28/2025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CC792-3A75-48A5-AC39-2BC009FBEA02}" type="slidenum">
              <a:rPr lang="en-US" smtClean="0"/>
              <a:t>‹#›</a:t>
            </a:fld>
            <a:endParaRPr lang="en-US"/>
          </a:p>
        </p:txBody>
      </p:sp>
    </p:spTree>
    <p:extLst>
      <p:ext uri="{BB962C8B-B14F-4D97-AF65-F5344CB8AC3E}">
        <p14:creationId xmlns:p14="http://schemas.microsoft.com/office/powerpoint/2010/main" val="3038730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881CBB-4EAC-4331-A38B-7B52CF76023D}" type="datetimeFigureOut">
              <a:rPr lang="en-US" smtClean="0"/>
              <a:t>5/28/2025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CC792-3A75-48A5-AC39-2BC009FBEA02}" type="slidenum">
              <a:rPr lang="en-US" smtClean="0"/>
              <a:t>‹#›</a:t>
            </a:fld>
            <a:endParaRPr lang="en-US"/>
          </a:p>
        </p:txBody>
      </p:sp>
    </p:spTree>
    <p:extLst>
      <p:ext uri="{BB962C8B-B14F-4D97-AF65-F5344CB8AC3E}">
        <p14:creationId xmlns:p14="http://schemas.microsoft.com/office/powerpoint/2010/main" val="1114125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881CBB-4EAC-4331-A38B-7B52CF76023D}" type="datetimeFigureOut">
              <a:rPr lang="en-US" smtClean="0"/>
              <a:t>5/28/2025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CC792-3A75-48A5-AC39-2BC009FBEA02}" type="slidenum">
              <a:rPr lang="en-US" smtClean="0"/>
              <a:t>‹#›</a:t>
            </a:fld>
            <a:endParaRPr lang="en-US"/>
          </a:p>
        </p:txBody>
      </p:sp>
    </p:spTree>
    <p:extLst>
      <p:ext uri="{BB962C8B-B14F-4D97-AF65-F5344CB8AC3E}">
        <p14:creationId xmlns:p14="http://schemas.microsoft.com/office/powerpoint/2010/main" val="2041022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881CBB-4EAC-4331-A38B-7B52CF76023D}" type="datetimeFigureOut">
              <a:rPr lang="en-US" smtClean="0"/>
              <a:t>5/28/2025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CC792-3A75-48A5-AC39-2BC009FBEA02}" type="slidenum">
              <a:rPr lang="en-US" smtClean="0"/>
              <a:t>‹#›</a:t>
            </a:fld>
            <a:endParaRPr lang="en-US"/>
          </a:p>
        </p:txBody>
      </p:sp>
    </p:spTree>
    <p:extLst>
      <p:ext uri="{BB962C8B-B14F-4D97-AF65-F5344CB8AC3E}">
        <p14:creationId xmlns:p14="http://schemas.microsoft.com/office/powerpoint/2010/main" val="3849722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881CBB-4EAC-4331-A38B-7B52CF76023D}" type="datetimeFigureOut">
              <a:rPr lang="en-US" smtClean="0"/>
              <a:t>5/28/2025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CC792-3A75-48A5-AC39-2BC009FBEA02}" type="slidenum">
              <a:rPr lang="en-US" smtClean="0"/>
              <a:t>‹#›</a:t>
            </a:fld>
            <a:endParaRPr lang="en-US"/>
          </a:p>
        </p:txBody>
      </p:sp>
    </p:spTree>
    <p:extLst>
      <p:ext uri="{BB962C8B-B14F-4D97-AF65-F5344CB8AC3E}">
        <p14:creationId xmlns:p14="http://schemas.microsoft.com/office/powerpoint/2010/main" val="2330596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2881CBB-4EAC-4331-A38B-7B52CF76023D}" type="datetimeFigureOut">
              <a:rPr lang="en-US" smtClean="0"/>
              <a:t>5/28/2025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CC792-3A75-48A5-AC39-2BC009FBEA02}" type="slidenum">
              <a:rPr lang="en-US" smtClean="0"/>
              <a:t>‹#›</a:t>
            </a:fld>
            <a:endParaRPr lang="en-US"/>
          </a:p>
        </p:txBody>
      </p:sp>
    </p:spTree>
    <p:extLst>
      <p:ext uri="{BB962C8B-B14F-4D97-AF65-F5344CB8AC3E}">
        <p14:creationId xmlns:p14="http://schemas.microsoft.com/office/powerpoint/2010/main" val="2106185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2881CBB-4EAC-4331-A38B-7B52CF76023D}" type="datetimeFigureOut">
              <a:rPr lang="en-US" smtClean="0"/>
              <a:t>5/28/2025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5CC792-3A75-48A5-AC39-2BC009FBEA02}" type="slidenum">
              <a:rPr lang="en-US" smtClean="0"/>
              <a:t>‹#›</a:t>
            </a:fld>
            <a:endParaRPr lang="en-US"/>
          </a:p>
        </p:txBody>
      </p:sp>
    </p:spTree>
    <p:extLst>
      <p:ext uri="{BB962C8B-B14F-4D97-AF65-F5344CB8AC3E}">
        <p14:creationId xmlns:p14="http://schemas.microsoft.com/office/powerpoint/2010/main" val="2352170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2881CBB-4EAC-4331-A38B-7B52CF76023D}" type="datetimeFigureOut">
              <a:rPr lang="en-US" smtClean="0"/>
              <a:t>5/28/2025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5CC792-3A75-48A5-AC39-2BC009FBEA02}" type="slidenum">
              <a:rPr lang="en-US" smtClean="0"/>
              <a:t>‹#›</a:t>
            </a:fld>
            <a:endParaRPr lang="en-US"/>
          </a:p>
        </p:txBody>
      </p:sp>
    </p:spTree>
    <p:extLst>
      <p:ext uri="{BB962C8B-B14F-4D97-AF65-F5344CB8AC3E}">
        <p14:creationId xmlns:p14="http://schemas.microsoft.com/office/powerpoint/2010/main" val="1225019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881CBB-4EAC-4331-A38B-7B52CF76023D}" type="datetimeFigureOut">
              <a:rPr lang="en-US" smtClean="0"/>
              <a:t>5/28/2025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5CC792-3A75-48A5-AC39-2BC009FBEA02}" type="slidenum">
              <a:rPr lang="en-US" smtClean="0"/>
              <a:t>‹#›</a:t>
            </a:fld>
            <a:endParaRPr lang="en-US"/>
          </a:p>
        </p:txBody>
      </p:sp>
    </p:spTree>
    <p:extLst>
      <p:ext uri="{BB962C8B-B14F-4D97-AF65-F5344CB8AC3E}">
        <p14:creationId xmlns:p14="http://schemas.microsoft.com/office/powerpoint/2010/main" val="3642010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881CBB-4EAC-4331-A38B-7B52CF76023D}" type="datetimeFigureOut">
              <a:rPr lang="en-US" smtClean="0"/>
              <a:t>5/28/2025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CC792-3A75-48A5-AC39-2BC009FBEA02}" type="slidenum">
              <a:rPr lang="en-US" smtClean="0"/>
              <a:t>‹#›</a:t>
            </a:fld>
            <a:endParaRPr lang="en-US"/>
          </a:p>
        </p:txBody>
      </p:sp>
    </p:spTree>
    <p:extLst>
      <p:ext uri="{BB962C8B-B14F-4D97-AF65-F5344CB8AC3E}">
        <p14:creationId xmlns:p14="http://schemas.microsoft.com/office/powerpoint/2010/main" val="343664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881CBB-4EAC-4331-A38B-7B52CF76023D}" type="datetimeFigureOut">
              <a:rPr lang="en-US" smtClean="0"/>
              <a:t>5/28/2025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CC792-3A75-48A5-AC39-2BC009FBEA02}" type="slidenum">
              <a:rPr lang="en-US" smtClean="0"/>
              <a:t>‹#›</a:t>
            </a:fld>
            <a:endParaRPr lang="en-US"/>
          </a:p>
        </p:txBody>
      </p:sp>
    </p:spTree>
    <p:extLst>
      <p:ext uri="{BB962C8B-B14F-4D97-AF65-F5344CB8AC3E}">
        <p14:creationId xmlns:p14="http://schemas.microsoft.com/office/powerpoint/2010/main" val="3168974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881CBB-4EAC-4331-A38B-7B52CF76023D}" type="datetimeFigureOut">
              <a:rPr lang="en-US" smtClean="0"/>
              <a:t>5/28/2025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5CC792-3A75-48A5-AC39-2BC009FBEA02}" type="slidenum">
              <a:rPr lang="en-US" smtClean="0"/>
              <a:t>‹#›</a:t>
            </a:fld>
            <a:endParaRPr lang="en-US"/>
          </a:p>
        </p:txBody>
      </p:sp>
    </p:spTree>
    <p:extLst>
      <p:ext uri="{BB962C8B-B14F-4D97-AF65-F5344CB8AC3E}">
        <p14:creationId xmlns:p14="http://schemas.microsoft.com/office/powerpoint/2010/main" val="712240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514600"/>
            <a:ext cx="9144000" cy="2308302"/>
          </a:xfrm>
          <a:prstGeom prst="rect">
            <a:avLst/>
          </a:prstGeom>
          <a:solidFill>
            <a:schemeClr val="tx2">
              <a:lumMod val="75000"/>
            </a:schemeClr>
          </a:solidFill>
          <a:ln>
            <a:solidFill>
              <a:schemeClr val="bg1"/>
            </a:solidFill>
            <a:headEnd/>
            <a:tailEnd/>
          </a:ln>
        </p:spPr>
        <p:style>
          <a:lnRef idx="2">
            <a:schemeClr val="dk1"/>
          </a:lnRef>
          <a:fillRef idx="1">
            <a:schemeClr val="lt1"/>
          </a:fillRef>
          <a:effectRef idx="0">
            <a:schemeClr val="dk1"/>
          </a:effectRef>
          <a:fontRef idx="minor">
            <a:schemeClr val="dk1"/>
          </a:fontRef>
        </p:style>
        <p:txBody>
          <a:bodyPr lIns="91418" tIns="45709" rIns="91418" bIns="45709">
            <a:spAutoFit/>
          </a:bodyPr>
          <a:lstStyle/>
          <a:p>
            <a:pPr algn="ctr" defTabSz="914608">
              <a:spcBef>
                <a:spcPct val="50000"/>
              </a:spcBef>
            </a:pPr>
            <a:r>
              <a:rPr lang="en-US" sz="7200" b="1" dirty="0">
                <a:solidFill>
                  <a:schemeClr val="bg1"/>
                </a:solidFill>
                <a:effectLst>
                  <a:outerShdw blurRad="38100" dist="38100" dir="2700000" algn="tl">
                    <a:srgbClr val="000000">
                      <a:alpha val="43137"/>
                    </a:srgbClr>
                  </a:outerShdw>
                </a:effectLst>
                <a:latin typeface="Garamond" panose="02020404030301010803" pitchFamily="18" charset="0"/>
              </a:rPr>
              <a:t>Post/District Commander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27200" y="304800"/>
            <a:ext cx="2289600" cy="2354400"/>
          </a:xfrm>
          <a:prstGeom prst="rect">
            <a:avLst/>
          </a:prstGeom>
        </p:spPr>
      </p:pic>
      <p:sp>
        <p:nvSpPr>
          <p:cNvPr id="5" name="TextBox 4"/>
          <p:cNvSpPr txBox="1"/>
          <p:nvPr/>
        </p:nvSpPr>
        <p:spPr>
          <a:xfrm>
            <a:off x="2487386" y="4724400"/>
            <a:ext cx="4191000" cy="1938992"/>
          </a:xfrm>
          <a:prstGeom prst="rect">
            <a:avLst/>
          </a:prstGeom>
          <a:noFill/>
        </p:spPr>
        <p:txBody>
          <a:bodyPr wrap="square" rtlCol="0">
            <a:spAutoFit/>
          </a:bodyPr>
          <a:lstStyle/>
          <a:p>
            <a:pPr algn="ctr"/>
            <a:r>
              <a:rPr lang="en-US" sz="4000" b="1" dirty="0">
                <a:latin typeface="Garamond" panose="02020404030301010803" pitchFamily="18" charset="0"/>
              </a:rPr>
              <a:t>Florida VFW </a:t>
            </a:r>
          </a:p>
          <a:p>
            <a:pPr algn="ctr"/>
            <a:r>
              <a:rPr lang="en-US" sz="4000" b="1" dirty="0">
                <a:latin typeface="Garamond" panose="02020404030301010803" pitchFamily="18" charset="0"/>
              </a:rPr>
              <a:t>Officer Training  Seminar</a:t>
            </a:r>
          </a:p>
        </p:txBody>
      </p:sp>
    </p:spTree>
    <p:extLst>
      <p:ext uri="{BB962C8B-B14F-4D97-AF65-F5344CB8AC3E}">
        <p14:creationId xmlns:p14="http://schemas.microsoft.com/office/powerpoint/2010/main" val="3339340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Flags at Half-Staff</a:t>
            </a:r>
          </a:p>
        </p:txBody>
      </p:sp>
      <p:sp>
        <p:nvSpPr>
          <p:cNvPr id="3" name="Content Placeholder 2"/>
          <p:cNvSpPr>
            <a:spLocks noGrp="1"/>
          </p:cNvSpPr>
          <p:nvPr>
            <p:ph idx="1"/>
          </p:nvPr>
        </p:nvSpPr>
        <p:spPr>
          <a:xfrm>
            <a:off x="508001" y="1295400"/>
            <a:ext cx="6447501" cy="4745963"/>
          </a:xfrm>
        </p:spPr>
        <p:txBody>
          <a:bodyPr>
            <a:normAutofit fontScale="77500" lnSpcReduction="20000"/>
          </a:bodyPr>
          <a:lstStyle/>
          <a:p>
            <a:r>
              <a:rPr lang="en-US" sz="3600" b="1" dirty="0"/>
              <a:t>YOU or Someone YOU designate are responsible for the Flag to be at correct Staff</a:t>
            </a:r>
          </a:p>
          <a:p>
            <a:pPr lvl="1"/>
            <a:r>
              <a:rPr lang="en-US" sz="3600" b="1" dirty="0"/>
              <a:t>Presidential Orders – (App – “</a:t>
            </a:r>
            <a:r>
              <a:rPr lang="en-US" sz="3600" b="1" i="1" u="sng" dirty="0"/>
              <a:t>Flag Steward</a:t>
            </a:r>
            <a:r>
              <a:rPr lang="en-US" sz="3600" b="1" dirty="0"/>
              <a:t>”)</a:t>
            </a:r>
          </a:p>
          <a:p>
            <a:pPr lvl="1"/>
            <a:r>
              <a:rPr lang="en-US" sz="3600" b="1" u="sng" dirty="0"/>
              <a:t>Post Member </a:t>
            </a:r>
            <a:r>
              <a:rPr lang="en-US" sz="3600" b="1" dirty="0"/>
              <a:t>Passes Away – Half-Staff until Interment or Celebration of Life (Unless </a:t>
            </a:r>
            <a:r>
              <a:rPr lang="en-US" sz="3600" b="1" u="sng" dirty="0"/>
              <a:t>YOU</a:t>
            </a:r>
            <a:r>
              <a:rPr lang="en-US" sz="3600" b="1" dirty="0"/>
              <a:t> authorize different)</a:t>
            </a:r>
          </a:p>
          <a:p>
            <a:pPr lvl="1"/>
            <a:r>
              <a:rPr lang="en-US" sz="3600" b="1" dirty="0"/>
              <a:t>Commander can authorize Half-Staff for ANYONE they deem that has made a MAJOR impact on their Post</a:t>
            </a:r>
          </a:p>
          <a:p>
            <a:pPr lvl="1"/>
            <a:endParaRPr lang="en-US" dirty="0"/>
          </a:p>
        </p:txBody>
      </p:sp>
    </p:spTree>
    <p:extLst>
      <p:ext uri="{BB962C8B-B14F-4D97-AF65-F5344CB8AC3E}">
        <p14:creationId xmlns:p14="http://schemas.microsoft.com/office/powerpoint/2010/main" val="213278970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Auxiliary &amp; YOU Outline:</a:t>
            </a:r>
          </a:p>
        </p:txBody>
      </p:sp>
      <p:sp>
        <p:nvSpPr>
          <p:cNvPr id="3" name="Content Placeholder 2"/>
          <p:cNvSpPr>
            <a:spLocks noGrp="1"/>
          </p:cNvSpPr>
          <p:nvPr>
            <p:ph idx="1"/>
          </p:nvPr>
        </p:nvSpPr>
        <p:spPr>
          <a:xfrm>
            <a:off x="457200" y="1295400"/>
            <a:ext cx="8229600" cy="5334000"/>
          </a:xfrm>
        </p:spPr>
        <p:txBody>
          <a:bodyPr>
            <a:normAutofit/>
          </a:bodyPr>
          <a:lstStyle/>
          <a:p>
            <a:r>
              <a:rPr lang="en-US" sz="3200" b="1" dirty="0"/>
              <a:t>What is their purpose?</a:t>
            </a:r>
          </a:p>
          <a:p>
            <a:r>
              <a:rPr lang="en-US" sz="3200" b="1" dirty="0"/>
              <a:t>What is their mission? </a:t>
            </a:r>
          </a:p>
          <a:p>
            <a:r>
              <a:rPr lang="en-US" sz="3200" b="1" dirty="0"/>
              <a:t>Why do you have an Auxiliary?</a:t>
            </a:r>
          </a:p>
          <a:p>
            <a:r>
              <a:rPr lang="en-US" sz="3200" b="1" dirty="0"/>
              <a:t>What should you/can you ask for from your Auxiliary?</a:t>
            </a:r>
          </a:p>
          <a:p>
            <a:r>
              <a:rPr lang="en-US" sz="3200" b="1" dirty="0"/>
              <a:t>What can’t you ask from your Auxiliary?</a:t>
            </a:r>
          </a:p>
          <a:p>
            <a:r>
              <a:rPr lang="en-US" sz="3200" b="1" dirty="0"/>
              <a:t>Why is an Auxiliary so IMPORTANT to OUR Mission?</a:t>
            </a:r>
          </a:p>
          <a:p>
            <a:pPr marL="0" indent="0">
              <a:buNone/>
            </a:pPr>
            <a:r>
              <a:rPr lang="en-US" sz="3200" dirty="0">
                <a:highlight>
                  <a:srgbClr val="00FF00"/>
                </a:highlight>
              </a:rPr>
              <a:t>*</a:t>
            </a:r>
            <a:r>
              <a:rPr lang="en-US" sz="3200" b="1" u="sng" dirty="0">
                <a:highlight>
                  <a:srgbClr val="00FF00"/>
                </a:highlight>
              </a:rPr>
              <a:t>Ask for a copy of their Podium By-Laws…</a:t>
            </a:r>
          </a:p>
        </p:txBody>
      </p:sp>
    </p:spTree>
    <p:extLst>
      <p:ext uri="{BB962C8B-B14F-4D97-AF65-F5344CB8AC3E}">
        <p14:creationId xmlns:p14="http://schemas.microsoft.com/office/powerpoint/2010/main" val="2924039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0"/>
            <a:ext cx="6447501" cy="1320800"/>
          </a:xfrm>
        </p:spPr>
        <p:txBody>
          <a:bodyPr/>
          <a:lstStyle/>
          <a:p>
            <a:pPr algn="ctr"/>
            <a:r>
              <a:rPr lang="en-US" dirty="0"/>
              <a:t>Auxiliary &amp; You</a:t>
            </a:r>
          </a:p>
        </p:txBody>
      </p:sp>
      <p:sp>
        <p:nvSpPr>
          <p:cNvPr id="3" name="Content Placeholder 2"/>
          <p:cNvSpPr>
            <a:spLocks noGrp="1"/>
          </p:cNvSpPr>
          <p:nvPr>
            <p:ph idx="1"/>
          </p:nvPr>
        </p:nvSpPr>
        <p:spPr>
          <a:xfrm>
            <a:off x="685800" y="1295400"/>
            <a:ext cx="6447501" cy="5050763"/>
          </a:xfrm>
        </p:spPr>
        <p:txBody>
          <a:bodyPr>
            <a:normAutofit/>
          </a:bodyPr>
          <a:lstStyle/>
          <a:p>
            <a:r>
              <a:rPr lang="en-US" sz="2400" b="1" dirty="0"/>
              <a:t>What is their mission? </a:t>
            </a:r>
          </a:p>
          <a:p>
            <a:pPr lvl="1"/>
            <a:r>
              <a:rPr lang="en-US" sz="2400" b="1" dirty="0"/>
              <a:t>Parents, spouses, widowers, widows, siblings, children, grandparents, grandchildren, and stepchildren of Veterans of Foreign Wars gather to promote a fraternal, patriotic, historical, charitable and educational spirit; aid and assist the members of the VFW and its members</a:t>
            </a:r>
          </a:p>
          <a:p>
            <a:r>
              <a:rPr lang="en-US" sz="2400" b="1" dirty="0"/>
              <a:t>What is their purpose?</a:t>
            </a:r>
          </a:p>
          <a:p>
            <a:pPr lvl="1"/>
            <a:r>
              <a:rPr lang="en-US" sz="2400" b="1" dirty="0"/>
              <a:t>To assist the Post &amp; members of the VFW and its own members</a:t>
            </a:r>
            <a:endParaRPr lang="en-US" b="1" dirty="0"/>
          </a:p>
        </p:txBody>
      </p:sp>
    </p:spTree>
    <p:extLst>
      <p:ext uri="{BB962C8B-B14F-4D97-AF65-F5344CB8AC3E}">
        <p14:creationId xmlns:p14="http://schemas.microsoft.com/office/powerpoint/2010/main" val="1248345338"/>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Auxiliary &amp; YOU</a:t>
            </a:r>
          </a:p>
        </p:txBody>
      </p:sp>
      <p:sp>
        <p:nvSpPr>
          <p:cNvPr id="3" name="Content Placeholder 2"/>
          <p:cNvSpPr>
            <a:spLocks noGrp="1"/>
          </p:cNvSpPr>
          <p:nvPr>
            <p:ph idx="1"/>
          </p:nvPr>
        </p:nvSpPr>
        <p:spPr>
          <a:xfrm>
            <a:off x="508001" y="1295400"/>
            <a:ext cx="6447501" cy="4718973"/>
          </a:xfrm>
        </p:spPr>
        <p:txBody>
          <a:bodyPr>
            <a:normAutofit/>
          </a:bodyPr>
          <a:lstStyle/>
          <a:p>
            <a:r>
              <a:rPr lang="en-US" sz="2000" b="1" dirty="0"/>
              <a:t>Why do you have an Auxiliary?</a:t>
            </a:r>
          </a:p>
          <a:p>
            <a:pPr lvl="1"/>
            <a:r>
              <a:rPr lang="en-US" sz="2000" b="1" dirty="0"/>
              <a:t>They are there for their own mission and for yours too…they are there to be another pillar of YOUR post.</a:t>
            </a:r>
          </a:p>
          <a:p>
            <a:r>
              <a:rPr lang="en-US" sz="2000" b="1" dirty="0"/>
              <a:t>What should you/can you ask for from your Auxiliary?</a:t>
            </a:r>
          </a:p>
          <a:p>
            <a:pPr lvl="1"/>
            <a:r>
              <a:rPr lang="en-US" sz="2000" b="1" dirty="0"/>
              <a:t>Coordinate Dinners, Parties, Fundraisers, Decorations, Assistance in Team Projects, etc.</a:t>
            </a:r>
          </a:p>
          <a:p>
            <a:pPr lvl="1"/>
            <a:r>
              <a:rPr lang="en-US" sz="2000" b="1" dirty="0"/>
              <a:t>You may ask for a donation to the Post for Safety, Upkeep, or Upgrade of facility (Remember, your Auxiliary still MUST vote on this and have the funds to donate)</a:t>
            </a:r>
          </a:p>
          <a:p>
            <a:endParaRPr lang="en-US" dirty="0"/>
          </a:p>
        </p:txBody>
      </p:sp>
    </p:spTree>
    <p:extLst>
      <p:ext uri="{BB962C8B-B14F-4D97-AF65-F5344CB8AC3E}">
        <p14:creationId xmlns:p14="http://schemas.microsoft.com/office/powerpoint/2010/main" val="1648278184"/>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Auxiliary &amp; YOU</a:t>
            </a:r>
          </a:p>
        </p:txBody>
      </p:sp>
      <p:sp>
        <p:nvSpPr>
          <p:cNvPr id="3" name="Content Placeholder 2"/>
          <p:cNvSpPr>
            <a:spLocks noGrp="1"/>
          </p:cNvSpPr>
          <p:nvPr>
            <p:ph idx="1"/>
          </p:nvPr>
        </p:nvSpPr>
        <p:spPr>
          <a:xfrm>
            <a:off x="457200" y="1219200"/>
            <a:ext cx="8229600" cy="5638800"/>
          </a:xfrm>
        </p:spPr>
        <p:txBody>
          <a:bodyPr>
            <a:normAutofit/>
          </a:bodyPr>
          <a:lstStyle/>
          <a:p>
            <a:r>
              <a:rPr lang="en-US" sz="2000" b="1" dirty="0"/>
              <a:t>What can’t you ask from your Auxiliary?</a:t>
            </a:r>
          </a:p>
          <a:p>
            <a:pPr lvl="1"/>
            <a:r>
              <a:rPr lang="en-US" sz="2000" b="1" dirty="0"/>
              <a:t>You CAN’T insist on a donation from your Auxiliary</a:t>
            </a:r>
          </a:p>
          <a:p>
            <a:pPr lvl="1"/>
            <a:r>
              <a:rPr lang="en-US" sz="2000" b="1" dirty="0"/>
              <a:t>You CAN’T order them to clean or do menial labor</a:t>
            </a:r>
          </a:p>
          <a:p>
            <a:pPr lvl="1"/>
            <a:r>
              <a:rPr lang="en-US" sz="2000" b="1" dirty="0"/>
              <a:t>They DO NOT work for YOU…They work </a:t>
            </a:r>
            <a:r>
              <a:rPr lang="en-US" sz="2000" b="1" u="sng" dirty="0"/>
              <a:t>with</a:t>
            </a:r>
            <a:r>
              <a:rPr lang="en-US" sz="2000" b="1" dirty="0"/>
              <a:t> YOU</a:t>
            </a:r>
          </a:p>
          <a:p>
            <a:r>
              <a:rPr lang="en-US" sz="2000" b="1" dirty="0"/>
              <a:t>Why is an Auxiliary so IMPORTANT to OUR Mission?</a:t>
            </a:r>
          </a:p>
          <a:p>
            <a:pPr lvl="1"/>
            <a:r>
              <a:rPr lang="en-US" sz="2000" b="1" dirty="0"/>
              <a:t>They Auxiliary is there to support and assist YOUR Post,   treat them with RESPECT and hopefully, you will receive the same in return. Many Posts cannot exist without their Auxiliaries, they financially shore-up Posts around the country.</a:t>
            </a:r>
          </a:p>
          <a:p>
            <a:pPr lvl="1"/>
            <a:r>
              <a:rPr lang="en-US" sz="2000" b="1" dirty="0"/>
              <a:t>Your Post Auxiliary should be YOUR POST BEST FRIEND.</a:t>
            </a:r>
          </a:p>
          <a:p>
            <a:pPr lvl="1"/>
            <a:endParaRPr lang="en-US" sz="2000" dirty="0"/>
          </a:p>
          <a:p>
            <a:endParaRPr lang="en-US" dirty="0"/>
          </a:p>
        </p:txBody>
      </p:sp>
    </p:spTree>
    <p:extLst>
      <p:ext uri="{BB962C8B-B14F-4D97-AF65-F5344CB8AC3E}">
        <p14:creationId xmlns:p14="http://schemas.microsoft.com/office/powerpoint/2010/main" val="31002248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House Committee</a:t>
            </a:r>
          </a:p>
        </p:txBody>
      </p:sp>
      <p:sp>
        <p:nvSpPr>
          <p:cNvPr id="3" name="Content Placeholder 2"/>
          <p:cNvSpPr>
            <a:spLocks noGrp="1"/>
          </p:cNvSpPr>
          <p:nvPr>
            <p:ph idx="1"/>
          </p:nvPr>
        </p:nvSpPr>
        <p:spPr>
          <a:xfrm>
            <a:off x="152400" y="1600200"/>
            <a:ext cx="8915400" cy="4525963"/>
          </a:xfrm>
        </p:spPr>
        <p:txBody>
          <a:bodyPr/>
          <a:lstStyle/>
          <a:p>
            <a:r>
              <a:rPr lang="en-US" dirty="0"/>
              <a:t>Consists of: </a:t>
            </a:r>
          </a:p>
          <a:p>
            <a:pPr lvl="1"/>
            <a:r>
              <a:rPr lang="en-US" dirty="0"/>
              <a:t>House Committee Chairperson (Appointed by CC)</a:t>
            </a:r>
          </a:p>
          <a:p>
            <a:pPr lvl="1"/>
            <a:r>
              <a:rPr lang="en-US" dirty="0"/>
              <a:t>Commander</a:t>
            </a:r>
          </a:p>
          <a:p>
            <a:pPr lvl="1"/>
            <a:r>
              <a:rPr lang="en-US" dirty="0"/>
              <a:t>Quartermaster</a:t>
            </a:r>
          </a:p>
          <a:p>
            <a:pPr lvl="1"/>
            <a:r>
              <a:rPr lang="en-US" dirty="0"/>
              <a:t>House Committee Members (Appointed by CC &amp; HCC</a:t>
            </a:r>
          </a:p>
          <a:p>
            <a:pPr lvl="1"/>
            <a:r>
              <a:rPr lang="en-US" dirty="0"/>
              <a:t>Any Post/Auxiliary Officer or Member in good standing</a:t>
            </a:r>
          </a:p>
          <a:p>
            <a:pPr lvl="1"/>
            <a:r>
              <a:rPr lang="en-US" dirty="0"/>
              <a:t>Canteen Manager</a:t>
            </a:r>
          </a:p>
        </p:txBody>
      </p:sp>
    </p:spTree>
    <p:extLst>
      <p:ext uri="{BB962C8B-B14F-4D97-AF65-F5344CB8AC3E}">
        <p14:creationId xmlns:p14="http://schemas.microsoft.com/office/powerpoint/2010/main" val="173457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House Committee Mission</a:t>
            </a:r>
          </a:p>
        </p:txBody>
      </p:sp>
      <p:sp>
        <p:nvSpPr>
          <p:cNvPr id="3" name="Content Placeholder 2"/>
          <p:cNvSpPr>
            <a:spLocks noGrp="1"/>
          </p:cNvSpPr>
          <p:nvPr>
            <p:ph idx="1"/>
          </p:nvPr>
        </p:nvSpPr>
        <p:spPr/>
        <p:txBody>
          <a:bodyPr/>
          <a:lstStyle/>
          <a:p>
            <a:r>
              <a:rPr lang="en-US" dirty="0"/>
              <a:t>This is the Team that takes care of YOUR POST</a:t>
            </a:r>
          </a:p>
          <a:p>
            <a:pPr lvl="1"/>
            <a:r>
              <a:rPr lang="en-US" dirty="0"/>
              <a:t>Canteen – Employees Boss</a:t>
            </a:r>
          </a:p>
          <a:p>
            <a:pPr lvl="1"/>
            <a:r>
              <a:rPr lang="en-US" dirty="0"/>
              <a:t>Building</a:t>
            </a:r>
          </a:p>
          <a:p>
            <a:pPr lvl="1"/>
            <a:r>
              <a:rPr lang="en-US" dirty="0"/>
              <a:t>Upgrades / Projects / Construction / Updates</a:t>
            </a:r>
          </a:p>
          <a:p>
            <a:pPr lvl="1"/>
            <a:r>
              <a:rPr lang="en-US" dirty="0"/>
              <a:t>TVs / PA System / Music Systems </a:t>
            </a:r>
          </a:p>
          <a:p>
            <a:pPr lvl="1"/>
            <a:r>
              <a:rPr lang="en-US" dirty="0"/>
              <a:t>Event planners – Memorial Day, 4</a:t>
            </a:r>
            <a:r>
              <a:rPr lang="en-US" baseline="30000" dirty="0"/>
              <a:t>th</a:t>
            </a:r>
            <a:r>
              <a:rPr lang="en-US" dirty="0"/>
              <a:t> of July, Veterans Day, etc.</a:t>
            </a:r>
          </a:p>
          <a:p>
            <a:pPr lvl="1"/>
            <a:r>
              <a:rPr lang="en-US" dirty="0"/>
              <a:t>Canteen Discipline Actions</a:t>
            </a:r>
          </a:p>
          <a:p>
            <a:pPr lvl="1"/>
            <a:endParaRPr lang="en-US" dirty="0"/>
          </a:p>
        </p:txBody>
      </p:sp>
    </p:spTree>
    <p:extLst>
      <p:ext uri="{BB962C8B-B14F-4D97-AF65-F5344CB8AC3E}">
        <p14:creationId xmlns:p14="http://schemas.microsoft.com/office/powerpoint/2010/main" val="2520413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in Canteen</a:t>
            </a:r>
          </a:p>
        </p:txBody>
      </p:sp>
      <p:sp>
        <p:nvSpPr>
          <p:cNvPr id="3" name="Content Placeholder 2"/>
          <p:cNvSpPr>
            <a:spLocks noGrp="1"/>
          </p:cNvSpPr>
          <p:nvPr>
            <p:ph idx="1"/>
          </p:nvPr>
        </p:nvSpPr>
        <p:spPr>
          <a:xfrm>
            <a:off x="152400" y="1600200"/>
            <a:ext cx="8763000" cy="5029200"/>
          </a:xfrm>
        </p:spPr>
        <p:txBody>
          <a:bodyPr>
            <a:normAutofit lnSpcReduction="10000"/>
          </a:bodyPr>
          <a:lstStyle/>
          <a:p>
            <a:r>
              <a:rPr lang="en-US" dirty="0"/>
              <a:t>Staff – immediately notify: House Committee Chairperson / Commander or Call Police if Emergency</a:t>
            </a:r>
          </a:p>
          <a:p>
            <a:r>
              <a:rPr lang="en-US" dirty="0"/>
              <a:t>Fill out Incident Report</a:t>
            </a:r>
          </a:p>
          <a:p>
            <a:r>
              <a:rPr lang="en-US" dirty="0"/>
              <a:t>Staff has the right/responsibility to choose NOT to serve anyone/anytime</a:t>
            </a:r>
          </a:p>
          <a:p>
            <a:r>
              <a:rPr lang="en-US" dirty="0"/>
              <a:t>Staff has the right/responsibility to ask ANY member or guest to vacate the premises</a:t>
            </a:r>
          </a:p>
          <a:p>
            <a:r>
              <a:rPr lang="en-US" dirty="0"/>
              <a:t>“If” individual is asked to leave due to unruly behavior…</a:t>
            </a:r>
          </a:p>
        </p:txBody>
      </p:sp>
    </p:spTree>
    <p:extLst>
      <p:ext uri="{BB962C8B-B14F-4D97-AF65-F5344CB8AC3E}">
        <p14:creationId xmlns:p14="http://schemas.microsoft.com/office/powerpoint/2010/main" val="565172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Canteen – House Committee Discipline</a:t>
            </a:r>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a:t>After House Committee Chairperson (HCC) /Commander have been notified of incident “Special Meeting” is to be called within 7-days of incident </a:t>
            </a:r>
          </a:p>
          <a:p>
            <a:pPr marL="457200" lvl="1" indent="0">
              <a:buNone/>
            </a:pPr>
            <a:r>
              <a:rPr lang="en-US" dirty="0"/>
              <a:t>– Individual accused of poor behavior must be informed of meeting. (Verbally / Email w read receipt / Certified Letter)</a:t>
            </a:r>
          </a:p>
          <a:p>
            <a:pPr marL="457200" lvl="1" indent="0">
              <a:buNone/>
            </a:pPr>
            <a:r>
              <a:rPr lang="en-US" dirty="0"/>
              <a:t>- THIS IS A CLOSED MEETING WITH ONLY THE HOUSE COMMITTEE MEMBERS, ACCUSED AND ANY WITNESSES. (HCC, Commander, QM, House Committee Appointed Members)</a:t>
            </a:r>
          </a:p>
        </p:txBody>
      </p:sp>
    </p:spTree>
    <p:extLst>
      <p:ext uri="{BB962C8B-B14F-4D97-AF65-F5344CB8AC3E}">
        <p14:creationId xmlns:p14="http://schemas.microsoft.com/office/powerpoint/2010/main" val="293483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Canteen – HC Discipline pt.2</a:t>
            </a:r>
          </a:p>
        </p:txBody>
      </p:sp>
      <p:sp>
        <p:nvSpPr>
          <p:cNvPr id="3" name="Content Placeholder 2"/>
          <p:cNvSpPr>
            <a:spLocks noGrp="1"/>
          </p:cNvSpPr>
          <p:nvPr>
            <p:ph idx="1"/>
          </p:nvPr>
        </p:nvSpPr>
        <p:spPr/>
        <p:txBody>
          <a:bodyPr>
            <a:normAutofit fontScale="70000" lnSpcReduction="20000"/>
          </a:bodyPr>
          <a:lstStyle/>
          <a:p>
            <a:r>
              <a:rPr lang="en-US" dirty="0"/>
              <a:t>Accused is read charges of poor behavior</a:t>
            </a:r>
          </a:p>
          <a:p>
            <a:r>
              <a:rPr lang="en-US" dirty="0"/>
              <a:t>Accused is given chance to address the Committee with their side of incident or ask someone else to speak on their behalf</a:t>
            </a:r>
          </a:p>
          <a:p>
            <a:r>
              <a:rPr lang="en-US" dirty="0"/>
              <a:t>Any witnesses may be brought in to testify</a:t>
            </a:r>
          </a:p>
          <a:p>
            <a:r>
              <a:rPr lang="en-US" dirty="0"/>
              <a:t>Accused &amp; Witnesses are dismissed from meeting</a:t>
            </a:r>
          </a:p>
          <a:p>
            <a:r>
              <a:rPr lang="en-US" dirty="0"/>
              <a:t>House Committee will make their recommendation for disciplinary action, </a:t>
            </a:r>
            <a:r>
              <a:rPr lang="en-US" dirty="0" err="1"/>
              <a:t>ie</a:t>
            </a:r>
            <a:r>
              <a:rPr lang="en-US" dirty="0"/>
              <a:t>. Suspension up to 90-days from Canteen, Charges dismissed, up to “Life Ban” if individual is </a:t>
            </a:r>
            <a:r>
              <a:rPr lang="en-US" b="1" u="sng" dirty="0"/>
              <a:t>NOT</a:t>
            </a:r>
            <a:r>
              <a:rPr lang="en-US" dirty="0"/>
              <a:t> a member of that post.</a:t>
            </a:r>
          </a:p>
          <a:p>
            <a:r>
              <a:rPr lang="en-US" dirty="0"/>
              <a:t>HC will bring recommendation to next Post Meeting to present to membership with recommendation. </a:t>
            </a:r>
          </a:p>
          <a:p>
            <a:r>
              <a:rPr lang="en-US" dirty="0"/>
              <a:t>Post membership may after discussion– Agree with HC recommendation, change discipline action, or dismiss. </a:t>
            </a:r>
          </a:p>
        </p:txBody>
      </p:sp>
    </p:spTree>
    <p:extLst>
      <p:ext uri="{BB962C8B-B14F-4D97-AF65-F5344CB8AC3E}">
        <p14:creationId xmlns:p14="http://schemas.microsoft.com/office/powerpoint/2010/main" val="1577356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OUTLINE</a:t>
            </a:r>
          </a:p>
        </p:txBody>
      </p:sp>
      <p:sp>
        <p:nvSpPr>
          <p:cNvPr id="3" name="Content Placeholder 2"/>
          <p:cNvSpPr>
            <a:spLocks noGrp="1"/>
          </p:cNvSpPr>
          <p:nvPr>
            <p:ph idx="1"/>
          </p:nvPr>
        </p:nvSpPr>
        <p:spPr>
          <a:xfrm>
            <a:off x="508001" y="1219200"/>
            <a:ext cx="6807199" cy="4822163"/>
          </a:xfrm>
        </p:spPr>
        <p:txBody>
          <a:bodyPr>
            <a:normAutofit/>
          </a:bodyPr>
          <a:lstStyle/>
          <a:p>
            <a:r>
              <a:rPr lang="en-US" sz="3200" b="1" dirty="0">
                <a:latin typeface="Times New Roman" panose="02020603050405020304" pitchFamily="18" charset="0"/>
                <a:cs typeface="Times New Roman" panose="02020603050405020304" pitchFamily="18" charset="0"/>
              </a:rPr>
              <a:t>PODIUM EDITION BY-LAWS</a:t>
            </a:r>
          </a:p>
          <a:p>
            <a:pPr marL="742950" lvl="2" indent="-342900"/>
            <a:r>
              <a:rPr lang="en-US" sz="3200" b="1" dirty="0">
                <a:latin typeface="Times New Roman" panose="02020603050405020304" pitchFamily="18" charset="0"/>
                <a:cs typeface="Times New Roman" panose="02020603050405020304" pitchFamily="18" charset="0"/>
              </a:rPr>
              <a:t>Section 218, page 73 (a) Officers</a:t>
            </a:r>
          </a:p>
          <a:p>
            <a:r>
              <a:rPr lang="en-US" sz="3200" b="1" dirty="0">
                <a:latin typeface="Times New Roman" panose="02020603050405020304" pitchFamily="18" charset="0"/>
                <a:cs typeface="Times New Roman" panose="02020603050405020304" pitchFamily="18" charset="0"/>
              </a:rPr>
              <a:t>Your Primary Team – Sr Vice, Jr Vice, QM, Adjutant, Chaplain, Service Officer, JA &amp; HCC</a:t>
            </a:r>
          </a:p>
          <a:p>
            <a:r>
              <a:rPr lang="en-US" sz="3200" b="1" dirty="0">
                <a:latin typeface="Times New Roman" panose="02020603050405020304" pitchFamily="18" charset="0"/>
                <a:cs typeface="Times New Roman" panose="02020603050405020304" pitchFamily="18" charset="0"/>
              </a:rPr>
              <a:t>Reporting</a:t>
            </a:r>
          </a:p>
          <a:p>
            <a:pPr lvl="1"/>
            <a:r>
              <a:rPr lang="en-US" sz="3200" b="1" dirty="0">
                <a:latin typeface="Times New Roman" panose="02020603050405020304" pitchFamily="18" charset="0"/>
                <a:cs typeface="Times New Roman" panose="02020603050405020304" pitchFamily="18" charset="0"/>
              </a:rPr>
              <a:t>New Reporting System</a:t>
            </a:r>
          </a:p>
          <a:p>
            <a:r>
              <a:rPr lang="en-US" sz="3200" b="1" dirty="0">
                <a:latin typeface="Times New Roman" panose="02020603050405020304" pitchFamily="18" charset="0"/>
                <a:cs typeface="Times New Roman" panose="02020603050405020304" pitchFamily="18" charset="0"/>
              </a:rPr>
              <a:t>Draping of the Charter</a:t>
            </a:r>
          </a:p>
          <a:p>
            <a:pPr marL="0" indent="0">
              <a:buNone/>
            </a:pPr>
            <a:endParaRPr lang="en-US" sz="32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457200" lvl="1"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5113134"/>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Canteen – HC Discipline pt.3</a:t>
            </a:r>
          </a:p>
        </p:txBody>
      </p:sp>
      <p:sp>
        <p:nvSpPr>
          <p:cNvPr id="3" name="Content Placeholder 2"/>
          <p:cNvSpPr>
            <a:spLocks noGrp="1"/>
          </p:cNvSpPr>
          <p:nvPr>
            <p:ph idx="1"/>
          </p:nvPr>
        </p:nvSpPr>
        <p:spPr/>
        <p:txBody>
          <a:bodyPr/>
          <a:lstStyle/>
          <a:p>
            <a:r>
              <a:rPr lang="en-US" dirty="0"/>
              <a:t>Once Post Membership votes on discipline, if any is warranted; HC will then notify individual of action via </a:t>
            </a:r>
            <a:r>
              <a:rPr lang="en-US" b="1" i="1" u="sng" dirty="0"/>
              <a:t>Certified Letter, email w/read receipt, verbal phone call</a:t>
            </a:r>
          </a:p>
          <a:p>
            <a:r>
              <a:rPr lang="en-US" dirty="0"/>
              <a:t>All three notifications should be complete!</a:t>
            </a:r>
          </a:p>
          <a:p>
            <a:r>
              <a:rPr lang="en-US" dirty="0"/>
              <a:t>HC will then notify the Staff of any disciplinary actions taken against any individuals</a:t>
            </a:r>
          </a:p>
          <a:p>
            <a:endParaRPr lang="en-US" dirty="0"/>
          </a:p>
          <a:p>
            <a:endParaRPr lang="en-US" dirty="0"/>
          </a:p>
        </p:txBody>
      </p:sp>
    </p:spTree>
    <p:extLst>
      <p:ext uri="{BB962C8B-B14F-4D97-AF65-F5344CB8AC3E}">
        <p14:creationId xmlns:p14="http://schemas.microsoft.com/office/powerpoint/2010/main" val="191686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Discipline – Article IX, Page 46</a:t>
            </a:r>
          </a:p>
        </p:txBody>
      </p:sp>
      <p:sp>
        <p:nvSpPr>
          <p:cNvPr id="3" name="Content Placeholder 2"/>
          <p:cNvSpPr>
            <a:spLocks noGrp="1"/>
          </p:cNvSpPr>
          <p:nvPr>
            <p:ph idx="1"/>
          </p:nvPr>
        </p:nvSpPr>
        <p:spPr>
          <a:xfrm>
            <a:off x="457200" y="1143000"/>
            <a:ext cx="8229600" cy="5562600"/>
          </a:xfrm>
        </p:spPr>
        <p:txBody>
          <a:bodyPr/>
          <a:lstStyle/>
          <a:p>
            <a:r>
              <a:rPr lang="en-US" b="1" dirty="0"/>
              <a:t>Section 902</a:t>
            </a:r>
          </a:p>
          <a:p>
            <a:pPr lvl="1"/>
            <a:r>
              <a:rPr lang="en-US" sz="2800" b="1" dirty="0"/>
              <a:t>Read these offenses carefully</a:t>
            </a:r>
          </a:p>
          <a:p>
            <a:pPr lvl="1"/>
            <a:r>
              <a:rPr lang="en-US" sz="2800" b="1" dirty="0"/>
              <a:t>Write your letters &amp; charges up </a:t>
            </a:r>
          </a:p>
          <a:p>
            <a:pPr lvl="1"/>
            <a:r>
              <a:rPr lang="en-US" sz="2800" b="1" dirty="0"/>
              <a:t>Ensure you send to member by Registered or Certified Mail</a:t>
            </a:r>
          </a:p>
          <a:p>
            <a:pPr lvl="1"/>
            <a:r>
              <a:rPr lang="en-US" sz="2800" b="1" dirty="0"/>
              <a:t>If unsure of ANY step in disciplinary action, contact Department Judge Advocate. Do NOT guess!!!</a:t>
            </a:r>
          </a:p>
          <a:p>
            <a:pPr lvl="1"/>
            <a:r>
              <a:rPr lang="en-US" sz="2800" b="1" dirty="0"/>
              <a:t>Many disciplinary actions are thrown out due to administrative actions. </a:t>
            </a:r>
          </a:p>
        </p:txBody>
      </p:sp>
    </p:spTree>
    <p:extLst>
      <p:ext uri="{BB962C8B-B14F-4D97-AF65-F5344CB8AC3E}">
        <p14:creationId xmlns:p14="http://schemas.microsoft.com/office/powerpoint/2010/main" val="2584592101"/>
      </p:ext>
    </p:extLst>
  </p:cSld>
  <p:clrMapOvr>
    <a:masterClrMapping/>
  </p:clrMapOvr>
  <p:transition spd="slow">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DD832-7557-B56E-65ED-EF6D9FAEF35A}"/>
              </a:ext>
            </a:extLst>
          </p:cNvPr>
          <p:cNvSpPr>
            <a:spLocks noGrp="1"/>
          </p:cNvSpPr>
          <p:nvPr>
            <p:ph type="title"/>
          </p:nvPr>
        </p:nvSpPr>
        <p:spPr/>
        <p:txBody>
          <a:bodyPr/>
          <a:lstStyle/>
          <a:p>
            <a:r>
              <a:rPr lang="en-US" dirty="0"/>
              <a:t>Where do you find information?</a:t>
            </a:r>
          </a:p>
        </p:txBody>
      </p:sp>
      <p:sp>
        <p:nvSpPr>
          <p:cNvPr id="3" name="Content Placeholder 2">
            <a:extLst>
              <a:ext uri="{FF2B5EF4-FFF2-40B4-BE49-F238E27FC236}">
                <a16:creationId xmlns:a16="http://schemas.microsoft.com/office/drawing/2014/main" id="{2AF3B03E-0929-8645-9910-44CAD8F61F40}"/>
              </a:ext>
            </a:extLst>
          </p:cNvPr>
          <p:cNvSpPr>
            <a:spLocks noGrp="1"/>
          </p:cNvSpPr>
          <p:nvPr>
            <p:ph idx="1"/>
          </p:nvPr>
        </p:nvSpPr>
        <p:spPr/>
        <p:txBody>
          <a:bodyPr>
            <a:normAutofit fontScale="77500" lnSpcReduction="20000"/>
          </a:bodyPr>
          <a:lstStyle/>
          <a:p>
            <a:r>
              <a:rPr lang="en-US" dirty="0"/>
              <a:t>Have to do a speech? VFWFL.org – Resources – Patriotic Speeches</a:t>
            </a:r>
          </a:p>
          <a:p>
            <a:r>
              <a:rPr lang="en-US" dirty="0"/>
              <a:t>Any forms or reports you need? VFWFL.org – Resources – Reports &amp; Forms</a:t>
            </a:r>
          </a:p>
          <a:p>
            <a:r>
              <a:rPr lang="en-US" dirty="0"/>
              <a:t>Veteran Assistance Programs? VFWFL.org –Resources - Veteran Assistance Programs</a:t>
            </a:r>
          </a:p>
          <a:p>
            <a:r>
              <a:rPr lang="en-US" dirty="0"/>
              <a:t>Voice of Democracy Information? VFWFL.org – Programs – Voice of Democracy</a:t>
            </a:r>
          </a:p>
          <a:p>
            <a:r>
              <a:rPr lang="en-US" dirty="0"/>
              <a:t>Post Roster with Paid &amp; Unpaid Members? – VFW.org – Sign in with ID.me – OMS – Reporting – Post Query – Complete Roster</a:t>
            </a:r>
          </a:p>
          <a:p>
            <a:r>
              <a:rPr lang="en-US" dirty="0"/>
              <a:t>When in doubt and can’t find something? Contact another Commander or your District Commander!</a:t>
            </a:r>
          </a:p>
        </p:txBody>
      </p:sp>
    </p:spTree>
    <p:extLst>
      <p:ext uri="{BB962C8B-B14F-4D97-AF65-F5344CB8AC3E}">
        <p14:creationId xmlns:p14="http://schemas.microsoft.com/office/powerpoint/2010/main" val="41279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Other Duties</a:t>
            </a:r>
          </a:p>
        </p:txBody>
      </p:sp>
      <p:sp>
        <p:nvSpPr>
          <p:cNvPr id="3" name="Content Placeholder 2"/>
          <p:cNvSpPr>
            <a:spLocks noGrp="1"/>
          </p:cNvSpPr>
          <p:nvPr>
            <p:ph idx="1"/>
          </p:nvPr>
        </p:nvSpPr>
        <p:spPr>
          <a:xfrm>
            <a:off x="508001" y="1219200"/>
            <a:ext cx="6447501" cy="4822163"/>
          </a:xfrm>
        </p:spPr>
        <p:txBody>
          <a:bodyPr>
            <a:normAutofit/>
          </a:bodyPr>
          <a:lstStyle/>
          <a:p>
            <a:pPr>
              <a:buFont typeface="Wingdings" panose="05000000000000000000" pitchFamily="2" charset="2"/>
              <a:buChar char="Ø"/>
              <a:defRPr/>
            </a:pPr>
            <a:r>
              <a:rPr lang="en-US" sz="2400" b="1" dirty="0">
                <a:latin typeface="Garamond" panose="02020404030301010803" pitchFamily="18" charset="0"/>
                <a:cs typeface="Arial" pitchFamily="34" charset="0"/>
              </a:rPr>
              <a:t>Approve disbursement of funds approved by the Post or required by National, State, District &amp; Post By-Laws.</a:t>
            </a:r>
          </a:p>
          <a:p>
            <a:pPr>
              <a:buFont typeface="Wingdings" panose="05000000000000000000" pitchFamily="2" charset="2"/>
              <a:buChar char="Ø"/>
              <a:defRPr/>
            </a:pPr>
            <a:r>
              <a:rPr lang="en-US" sz="2400" b="1" dirty="0">
                <a:latin typeface="Garamond" panose="02020404030301010803" pitchFamily="18" charset="0"/>
                <a:cs typeface="Arial" pitchFamily="34" charset="0"/>
              </a:rPr>
              <a:t>Assure Quartermaster is bonded.</a:t>
            </a:r>
          </a:p>
          <a:p>
            <a:pPr>
              <a:buFont typeface="Wingdings" panose="05000000000000000000" pitchFamily="2" charset="2"/>
              <a:buChar char="Ø"/>
              <a:defRPr/>
            </a:pPr>
            <a:r>
              <a:rPr lang="en-US" sz="2400" b="1" dirty="0">
                <a:latin typeface="Garamond" panose="02020404030301010803" pitchFamily="18" charset="0"/>
                <a:cs typeface="Arial" pitchFamily="34" charset="0"/>
              </a:rPr>
              <a:t>Ensure all dues, monies and reports are properly forwarded to correct entity.</a:t>
            </a:r>
          </a:p>
          <a:p>
            <a:pPr>
              <a:buFont typeface="Wingdings" panose="05000000000000000000" pitchFamily="2" charset="2"/>
              <a:buChar char="Ø"/>
              <a:defRPr/>
            </a:pPr>
            <a:r>
              <a:rPr lang="en-US" sz="2400" b="1" dirty="0">
                <a:latin typeface="Garamond" panose="02020404030301010803" pitchFamily="18" charset="0"/>
                <a:cs typeface="Arial" pitchFamily="34" charset="0"/>
              </a:rPr>
              <a:t>Assure Post Trustees have conducted monthly review and quarterly audit and timely submission.</a:t>
            </a:r>
          </a:p>
          <a:p>
            <a:pPr>
              <a:buFont typeface="Wingdings" panose="05000000000000000000" pitchFamily="2" charset="2"/>
              <a:buChar char="Ø"/>
              <a:defRPr/>
            </a:pPr>
            <a:r>
              <a:rPr lang="en-US" sz="2400" b="1" dirty="0">
                <a:latin typeface="Garamond" panose="02020404030301010803" pitchFamily="18" charset="0"/>
                <a:cs typeface="Arial" pitchFamily="34" charset="0"/>
              </a:rPr>
              <a:t>Attend all District meetings, Department Training Events attended by someone from your post, </a:t>
            </a:r>
            <a:r>
              <a:rPr lang="en-US" sz="2400" b="1" dirty="0" err="1">
                <a:latin typeface="Garamond" panose="02020404030301010803" pitchFamily="18" charset="0"/>
                <a:cs typeface="Arial" pitchFamily="34" charset="0"/>
              </a:rPr>
              <a:t>ie</a:t>
            </a:r>
            <a:r>
              <a:rPr lang="en-US" sz="2400" b="1" dirty="0">
                <a:latin typeface="Garamond" panose="02020404030301010803" pitchFamily="18" charset="0"/>
                <a:cs typeface="Arial" pitchFamily="34" charset="0"/>
              </a:rPr>
              <a:t>. Quartermaster, CSO, SOI</a:t>
            </a:r>
          </a:p>
          <a:p>
            <a:pPr marL="0" indent="0">
              <a:buNone/>
            </a:pPr>
            <a:endParaRPr lang="en-US" dirty="0"/>
          </a:p>
        </p:txBody>
      </p:sp>
    </p:spTree>
    <p:extLst>
      <p:ext uri="{BB962C8B-B14F-4D97-AF65-F5344CB8AC3E}">
        <p14:creationId xmlns:p14="http://schemas.microsoft.com/office/powerpoint/2010/main" val="5751642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a:t>
            </a:r>
          </a:p>
        </p:txBody>
      </p:sp>
      <p:sp>
        <p:nvSpPr>
          <p:cNvPr id="3" name="Content Placeholder 2"/>
          <p:cNvSpPr>
            <a:spLocks noGrp="1"/>
          </p:cNvSpPr>
          <p:nvPr>
            <p:ph idx="1"/>
          </p:nvPr>
        </p:nvSpPr>
        <p:spPr>
          <a:xfrm>
            <a:off x="457200" y="1219200"/>
            <a:ext cx="8229600" cy="5105400"/>
          </a:xfrm>
        </p:spPr>
        <p:txBody>
          <a:bodyPr>
            <a:normAutofit fontScale="92500" lnSpcReduction="20000"/>
          </a:bodyPr>
          <a:lstStyle/>
          <a:p>
            <a:r>
              <a:rPr lang="en-US" dirty="0"/>
              <a:t>District Commanders:</a:t>
            </a:r>
          </a:p>
          <a:p>
            <a:pPr lvl="1"/>
            <a:r>
              <a:rPr lang="en-US" b="1" dirty="0"/>
              <a:t>Get with a Past District Commander as a Mentor at Convention to help you right away or you will be lost</a:t>
            </a:r>
          </a:p>
          <a:p>
            <a:pPr lvl="1"/>
            <a:r>
              <a:rPr lang="en-US" dirty="0"/>
              <a:t>Start a Text Group for ALL YOUR Post Commanders</a:t>
            </a:r>
          </a:p>
          <a:p>
            <a:pPr lvl="1"/>
            <a:r>
              <a:rPr lang="en-US" dirty="0"/>
              <a:t>Begin a Once a Month Commander’s Lunch</a:t>
            </a:r>
          </a:p>
          <a:p>
            <a:pPr lvl="1"/>
            <a:r>
              <a:rPr lang="en-US" dirty="0"/>
              <a:t>Show your Post Commanders YOU care about them and their members, contact them, call them, talk to them, see if they need your help, don’t hide in your post</a:t>
            </a:r>
          </a:p>
          <a:p>
            <a:pPr lvl="1"/>
            <a:r>
              <a:rPr lang="en-US" dirty="0"/>
              <a:t>Work with your District Auxiliary President; ask to speak at their Quarterly Meetings for 3-5 minutes and let them speak at your meeting</a:t>
            </a:r>
          </a:p>
          <a:p>
            <a:pPr lvl="1"/>
            <a:r>
              <a:rPr lang="en-US" dirty="0"/>
              <a:t>At your 1</a:t>
            </a:r>
            <a:r>
              <a:rPr lang="en-US" baseline="30000" dirty="0"/>
              <a:t>st</a:t>
            </a:r>
            <a:r>
              <a:rPr lang="en-US" dirty="0"/>
              <a:t> meeting put together a package with everything they will need to be successful for the year</a:t>
            </a:r>
          </a:p>
          <a:p>
            <a:pPr lvl="1"/>
            <a:endParaRPr lang="en-US" dirty="0"/>
          </a:p>
        </p:txBody>
      </p:sp>
    </p:spTree>
    <p:extLst>
      <p:ext uri="{BB962C8B-B14F-4D97-AF65-F5344CB8AC3E}">
        <p14:creationId xmlns:p14="http://schemas.microsoft.com/office/powerpoint/2010/main" val="23459827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a:t>
            </a:r>
          </a:p>
        </p:txBody>
      </p:sp>
      <p:sp>
        <p:nvSpPr>
          <p:cNvPr id="3" name="Content Placeholder 2"/>
          <p:cNvSpPr>
            <a:spLocks noGrp="1"/>
          </p:cNvSpPr>
          <p:nvPr>
            <p:ph idx="1"/>
          </p:nvPr>
        </p:nvSpPr>
        <p:spPr>
          <a:xfrm>
            <a:off x="457200" y="1295400"/>
            <a:ext cx="8382000" cy="5334000"/>
          </a:xfrm>
        </p:spPr>
        <p:txBody>
          <a:bodyPr>
            <a:normAutofit lnSpcReduction="10000"/>
          </a:bodyPr>
          <a:lstStyle/>
          <a:p>
            <a:r>
              <a:rPr lang="en-US" dirty="0"/>
              <a:t>Post Commanders – </a:t>
            </a:r>
            <a:r>
              <a:rPr lang="en-US" b="1" dirty="0"/>
              <a:t>VFW.org &amp; VFWFL.org</a:t>
            </a:r>
          </a:p>
          <a:p>
            <a:pPr lvl="1"/>
            <a:r>
              <a:rPr lang="en-US" dirty="0"/>
              <a:t>Start a Text Group with your Core Officers and keep them informed on things going on in your post</a:t>
            </a:r>
          </a:p>
          <a:p>
            <a:pPr lvl="1"/>
            <a:r>
              <a:rPr lang="en-US" dirty="0"/>
              <a:t>Include your Auxiliary in different functions; if the post is having a dinner, ask the Auxiliary if they would like to have a 50/50 that night</a:t>
            </a:r>
          </a:p>
          <a:p>
            <a:pPr lvl="1"/>
            <a:r>
              <a:rPr lang="en-US" dirty="0"/>
              <a:t>Ask the Auxiliary President if you can speak at their monthly meeting for 3-5 minutes, “Thank” the Auxiliary for everything they do for the Post and ask the President to speak at your meeting.</a:t>
            </a:r>
          </a:p>
          <a:p>
            <a:pPr lvl="1"/>
            <a:r>
              <a:rPr lang="en-US" dirty="0"/>
              <a:t>Try to have joint functions, share the cost &amp; the profits, build a team &amp; family within your post.</a:t>
            </a:r>
          </a:p>
          <a:p>
            <a:pPr lvl="1"/>
            <a:endParaRPr lang="en-US" dirty="0"/>
          </a:p>
        </p:txBody>
      </p:sp>
    </p:spTree>
    <p:extLst>
      <p:ext uri="{BB962C8B-B14F-4D97-AF65-F5344CB8AC3E}">
        <p14:creationId xmlns:p14="http://schemas.microsoft.com/office/powerpoint/2010/main" val="38280063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If ever unsure…</a:t>
            </a:r>
          </a:p>
        </p:txBody>
      </p:sp>
      <p:sp>
        <p:nvSpPr>
          <p:cNvPr id="3" name="Content Placeholder 2"/>
          <p:cNvSpPr>
            <a:spLocks noGrp="1"/>
          </p:cNvSpPr>
          <p:nvPr>
            <p:ph idx="1"/>
          </p:nvPr>
        </p:nvSpPr>
        <p:spPr>
          <a:xfrm>
            <a:off x="508001" y="1143000"/>
            <a:ext cx="7569199" cy="4898363"/>
          </a:xfrm>
        </p:spPr>
        <p:txBody>
          <a:bodyPr>
            <a:normAutofit lnSpcReduction="10000"/>
          </a:bodyPr>
          <a:lstStyle/>
          <a:p>
            <a:pPr marL="457200" lvl="1" indent="0" algn="ctr">
              <a:buClr>
                <a:schemeClr val="accent5">
                  <a:lumMod val="75000"/>
                </a:schemeClr>
              </a:buClr>
              <a:buNone/>
            </a:pPr>
            <a:r>
              <a:rPr lang="en-US" sz="2000" b="1" dirty="0">
                <a:latin typeface="Garamond" panose="02020404030301010803" pitchFamily="18" charset="0"/>
                <a:cs typeface="Arial" pitchFamily="34" charset="0"/>
              </a:rPr>
              <a:t>OF</a:t>
            </a:r>
            <a:r>
              <a:rPr lang="en-US" sz="2000" b="1" dirty="0">
                <a:solidFill>
                  <a:srgbClr val="002060"/>
                </a:solidFill>
                <a:latin typeface="Garamond" panose="02020404030301010803" pitchFamily="18" charset="0"/>
                <a:cs typeface="Arial" pitchFamily="34" charset="0"/>
              </a:rPr>
              <a:t> PROCEDURES OR ACTIONS:</a:t>
            </a:r>
          </a:p>
          <a:p>
            <a:pPr marL="457200" lvl="1" indent="0">
              <a:buClr>
                <a:schemeClr val="accent5">
                  <a:lumMod val="75000"/>
                </a:schemeClr>
              </a:buClr>
              <a:buNone/>
            </a:pPr>
            <a:r>
              <a:rPr lang="en-US" sz="2400" b="1" dirty="0">
                <a:solidFill>
                  <a:srgbClr val="002060"/>
                </a:solidFill>
                <a:latin typeface="Garamond" panose="02020404030301010803" pitchFamily="18" charset="0"/>
                <a:cs typeface="Arial" pitchFamily="34" charset="0"/>
              </a:rPr>
              <a:t>1. Study the By-Laws</a:t>
            </a:r>
          </a:p>
          <a:p>
            <a:pPr marL="457200" lvl="1" indent="0">
              <a:buClr>
                <a:schemeClr val="accent5">
                  <a:lumMod val="75000"/>
                </a:schemeClr>
              </a:buClr>
              <a:buNone/>
            </a:pPr>
            <a:r>
              <a:rPr lang="en-US" sz="2400" b="1" dirty="0">
                <a:solidFill>
                  <a:srgbClr val="002060"/>
                </a:solidFill>
                <a:latin typeface="Garamond" panose="02020404030301010803" pitchFamily="18" charset="0"/>
                <a:cs typeface="Arial" pitchFamily="34" charset="0"/>
              </a:rPr>
              <a:t>2. Discuss with Post Officers.</a:t>
            </a:r>
          </a:p>
          <a:p>
            <a:pPr marL="457200" lvl="1" indent="0">
              <a:buClr>
                <a:schemeClr val="accent5">
                  <a:lumMod val="75000"/>
                </a:schemeClr>
              </a:buClr>
              <a:buNone/>
            </a:pPr>
            <a:r>
              <a:rPr lang="en-US" sz="2400" b="1" dirty="0">
                <a:solidFill>
                  <a:srgbClr val="002060"/>
                </a:solidFill>
                <a:latin typeface="Garamond" panose="02020404030301010803" pitchFamily="18" charset="0"/>
                <a:cs typeface="Arial" pitchFamily="34" charset="0"/>
              </a:rPr>
              <a:t>3. Discuss with Past Post Commanders.</a:t>
            </a:r>
          </a:p>
          <a:p>
            <a:pPr marL="457200" lvl="1" indent="0">
              <a:buClr>
                <a:schemeClr val="accent5">
                  <a:lumMod val="75000"/>
                </a:schemeClr>
              </a:buClr>
              <a:buNone/>
            </a:pPr>
            <a:r>
              <a:rPr lang="en-US" sz="2400" b="1" dirty="0">
                <a:solidFill>
                  <a:srgbClr val="002060"/>
                </a:solidFill>
                <a:latin typeface="Garamond" panose="02020404030301010803" pitchFamily="18" charset="0"/>
                <a:cs typeface="Arial" pitchFamily="34" charset="0"/>
              </a:rPr>
              <a:t>4. Discuss with Post Commanders from other Posts.</a:t>
            </a:r>
          </a:p>
          <a:p>
            <a:pPr marL="457200" lvl="1" indent="0">
              <a:buClr>
                <a:schemeClr val="accent5">
                  <a:lumMod val="75000"/>
                </a:schemeClr>
              </a:buClr>
              <a:buNone/>
            </a:pPr>
            <a:r>
              <a:rPr lang="en-US" sz="2400" b="1" dirty="0">
                <a:solidFill>
                  <a:srgbClr val="002060"/>
                </a:solidFill>
                <a:latin typeface="Garamond" panose="02020404030301010803" pitchFamily="18" charset="0"/>
                <a:cs typeface="Arial" pitchFamily="34" charset="0"/>
              </a:rPr>
              <a:t>5. Discuss with District Commander and/or District Officers.</a:t>
            </a:r>
          </a:p>
          <a:p>
            <a:pPr marL="457200" lvl="1" indent="0">
              <a:buClr>
                <a:schemeClr val="accent5">
                  <a:lumMod val="75000"/>
                </a:schemeClr>
              </a:buClr>
              <a:buNone/>
            </a:pPr>
            <a:r>
              <a:rPr lang="en-US" sz="2400" b="1" dirty="0">
                <a:solidFill>
                  <a:srgbClr val="002060"/>
                </a:solidFill>
                <a:latin typeface="Garamond" panose="02020404030301010803" pitchFamily="18" charset="0"/>
                <a:cs typeface="Arial" pitchFamily="34" charset="0"/>
              </a:rPr>
              <a:t>6. Discuss with State Headquarters Staff</a:t>
            </a:r>
          </a:p>
          <a:p>
            <a:pPr marL="457200" lvl="1" indent="0">
              <a:buClr>
                <a:schemeClr val="accent5">
                  <a:lumMod val="75000"/>
                </a:schemeClr>
              </a:buClr>
              <a:buNone/>
            </a:pPr>
            <a:r>
              <a:rPr lang="en-US" sz="2400" b="1" dirty="0">
                <a:solidFill>
                  <a:srgbClr val="002060"/>
                </a:solidFill>
                <a:latin typeface="Garamond" panose="02020404030301010803" pitchFamily="18" charset="0"/>
                <a:cs typeface="Arial" pitchFamily="34" charset="0"/>
              </a:rPr>
              <a:t>7. Discuss with State Adjutant</a:t>
            </a:r>
          </a:p>
          <a:p>
            <a:pPr marL="457200" lvl="1" indent="0">
              <a:buClr>
                <a:schemeClr val="accent5">
                  <a:lumMod val="75000"/>
                </a:schemeClr>
              </a:buClr>
              <a:buNone/>
            </a:pPr>
            <a:r>
              <a:rPr lang="en-US" sz="2400" b="1" dirty="0">
                <a:solidFill>
                  <a:srgbClr val="002060"/>
                </a:solidFill>
                <a:latin typeface="Garamond" panose="02020404030301010803" pitchFamily="18" charset="0"/>
                <a:cs typeface="Arial" pitchFamily="34" charset="0"/>
              </a:rPr>
              <a:t>8. Discuss with State Commander and/or Department officers.</a:t>
            </a:r>
          </a:p>
          <a:p>
            <a:pPr marL="457200" lvl="1" indent="0">
              <a:buClr>
                <a:schemeClr val="accent5">
                  <a:lumMod val="75000"/>
                </a:schemeClr>
              </a:buClr>
              <a:buNone/>
            </a:pPr>
            <a:r>
              <a:rPr lang="en-US" sz="2400" b="1" dirty="0">
                <a:solidFill>
                  <a:srgbClr val="002060"/>
                </a:solidFill>
                <a:latin typeface="Garamond" panose="02020404030301010803" pitchFamily="18" charset="0"/>
                <a:cs typeface="Arial" pitchFamily="34" charset="0"/>
              </a:rPr>
              <a:t>9. USE YOUR CHAIN OF COMMAND!!!!</a:t>
            </a:r>
          </a:p>
          <a:p>
            <a:endParaRPr lang="en-US" dirty="0"/>
          </a:p>
        </p:txBody>
      </p:sp>
    </p:spTree>
    <p:extLst>
      <p:ext uri="{BB962C8B-B14F-4D97-AF65-F5344CB8AC3E}">
        <p14:creationId xmlns:p14="http://schemas.microsoft.com/office/powerpoint/2010/main" val="3191533043"/>
      </p:ext>
    </p:extLst>
  </p:cSld>
  <p:clrMapOvr>
    <a:masterClrMapping/>
  </p:clrMapOvr>
  <p:transition spd="slow">
    <p:pull/>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Closing Comments</a:t>
            </a:r>
          </a:p>
        </p:txBody>
      </p:sp>
      <p:sp>
        <p:nvSpPr>
          <p:cNvPr id="3" name="Content Placeholder 2"/>
          <p:cNvSpPr>
            <a:spLocks noGrp="1"/>
          </p:cNvSpPr>
          <p:nvPr>
            <p:ph idx="1"/>
          </p:nvPr>
        </p:nvSpPr>
        <p:spPr>
          <a:xfrm>
            <a:off x="457200" y="1219200"/>
            <a:ext cx="8229600" cy="5562600"/>
          </a:xfrm>
        </p:spPr>
        <p:txBody>
          <a:bodyPr>
            <a:normAutofit/>
          </a:bodyPr>
          <a:lstStyle/>
          <a:p>
            <a:r>
              <a:rPr lang="en-US" sz="2400" b="1" dirty="0"/>
              <a:t>NETWORK – Get other Commanders Contact Information                     and call/e-mail them when YOU have a Question…</a:t>
            </a:r>
            <a:r>
              <a:rPr lang="en-US" sz="2400" b="1" u="sng" dirty="0"/>
              <a:t>NONE of us are alone, NONE of us know it all.</a:t>
            </a:r>
          </a:p>
          <a:p>
            <a:r>
              <a:rPr lang="en-US" sz="2400" b="1" dirty="0"/>
              <a:t>Join the Facebook “VFW Post Discussion Group”… People want to help and they do.</a:t>
            </a:r>
          </a:p>
          <a:p>
            <a:r>
              <a:rPr lang="en-US" sz="2400" b="1" dirty="0"/>
              <a:t>DO NOT Air YOUR Dirty Laundry On-Line</a:t>
            </a:r>
          </a:p>
          <a:p>
            <a:r>
              <a:rPr lang="en-US" sz="2400" b="1" dirty="0"/>
              <a:t>KEEP A PHONE/E-MAIL LIST HANDY</a:t>
            </a:r>
          </a:p>
          <a:p>
            <a:r>
              <a:rPr lang="en-US" sz="2400" b="1" dirty="0"/>
              <a:t>DO YOUR BEST…WE ARE ALL VOLUNTEERS</a:t>
            </a:r>
          </a:p>
          <a:p>
            <a:pPr marL="0" indent="0" algn="ctr">
              <a:buNone/>
            </a:pPr>
            <a:r>
              <a:rPr lang="en-US" sz="4400" dirty="0"/>
              <a:t> </a:t>
            </a:r>
            <a:r>
              <a:rPr lang="en-US" sz="4400" u="sng" dirty="0"/>
              <a:t>GOOD LUCK BROTHERS &amp; SISTERS!!!</a:t>
            </a:r>
          </a:p>
          <a:p>
            <a:endParaRPr lang="en-US" dirty="0"/>
          </a:p>
        </p:txBody>
      </p:sp>
    </p:spTree>
    <p:extLst>
      <p:ext uri="{BB962C8B-B14F-4D97-AF65-F5344CB8AC3E}">
        <p14:creationId xmlns:p14="http://schemas.microsoft.com/office/powerpoint/2010/main" val="46164704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31F1EC-44E1-371D-9D1B-3DBC477EA1E1}"/>
              </a:ext>
            </a:extLst>
          </p:cNvPr>
          <p:cNvSpPr>
            <a:spLocks noGrp="1"/>
          </p:cNvSpPr>
          <p:nvPr>
            <p:ph idx="1"/>
          </p:nvPr>
        </p:nvSpPr>
        <p:spPr>
          <a:xfrm>
            <a:off x="609600" y="457200"/>
            <a:ext cx="8229600" cy="6096000"/>
          </a:xfrm>
        </p:spPr>
        <p:txBody>
          <a:bodyPr>
            <a:normAutofit fontScale="92500" lnSpcReduction="20000"/>
          </a:bodyPr>
          <a:lstStyle/>
          <a:p>
            <a:pPr marL="0" marR="0" algn="ctr">
              <a:lnSpc>
                <a:spcPct val="115000"/>
              </a:lnSpc>
              <a:spcAft>
                <a:spcPts val="1000"/>
              </a:spcAft>
              <a:buNone/>
            </a:pP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VFW POST MEETING ORDER OF BUSINESS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Arial" panose="020B0604020202020204" pitchFamily="34" charset="0"/>
              <a:buChar char="*"/>
            </a:pP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Commander:</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The Officers will take their respective stations. All persons not members of the VFW will kindly retire, and the guard will close the door.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Arial" panose="020B0604020202020204" pitchFamily="34" charset="0"/>
              <a:buChar char="*"/>
            </a:pPr>
            <a:r>
              <a:rPr lang="en-US" sz="1800" b="1" u="sng"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Commander:</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  By the power and authority invested in me. I am about to open </a:t>
            </a:r>
            <a:r>
              <a:rPr lang="en-US" sz="1800" b="1" u="sng"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(Name of Post &amp; Number)</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 for the transaction of any business that may lawfully come before it. (</a:t>
            </a:r>
            <a:r>
              <a:rPr lang="en-US" sz="1800" b="1" u="sng"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2raps of gavel</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 Attention. Guards satisfy yourself that all present are entitled to remain.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Arial" panose="020B0604020202020204" pitchFamily="34" charset="0"/>
              <a:buChar char="*"/>
            </a:pP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Guard:</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Comrade Commander, I find all. Except those standing in possession of official VFW Dues receipts for the current year.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Arial" panose="020B0604020202020204" pitchFamily="34" charset="0"/>
              <a:buChar char="*"/>
            </a:pPr>
            <a:r>
              <a:rPr lang="en-US" sz="1800" b="1" u="sng"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Commander:</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 (</a:t>
            </a:r>
            <a:r>
              <a:rPr lang="en-US" sz="1800" b="1" u="sng"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2raps</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 Attention. Let us salute the colors. PRESENT ARMS…ORDER ARMS. We will now have the Chaplains opening prayer, (Uncover – Parade Rest). {Chaplain gives opening prayer}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buNone/>
            </a:pPr>
            <a:r>
              <a:rPr lang="en-US" sz="1800" b="1" u="sng" dirty="0">
                <a:effectLst/>
                <a:highlight>
                  <a:srgbClr val="FFFF00"/>
                </a:highlight>
                <a:latin typeface="Times New Roman" panose="02020603050405020304" pitchFamily="18" charset="0"/>
                <a:ea typeface="Calibri" panose="020F0502020204030204" pitchFamily="34" charset="0"/>
              </a:rPr>
              <a:t>“Let us bow our heads. O Sovereign Ruler of the Universe who art the Lord of Hosts and God of Peace, without Thee our efforts are vain. Continue Thy blessings upon us and our families, we </a:t>
            </a:r>
            <a:r>
              <a:rPr lang="en-US" sz="1800" b="1" u="sng" dirty="0" err="1">
                <a:effectLst/>
                <a:highlight>
                  <a:srgbClr val="FFFF00"/>
                </a:highlight>
                <a:latin typeface="Times New Roman" panose="02020603050405020304" pitchFamily="18" charset="0"/>
                <a:ea typeface="Calibri" panose="020F0502020204030204" pitchFamily="34" charset="0"/>
              </a:rPr>
              <a:t>preay</a:t>
            </a:r>
            <a:r>
              <a:rPr lang="en-US" sz="1800" b="1" u="sng" dirty="0">
                <a:effectLst/>
                <a:highlight>
                  <a:srgbClr val="FFFF00"/>
                </a:highlight>
                <a:latin typeface="Times New Roman" panose="02020603050405020304" pitchFamily="18" charset="0"/>
                <a:ea typeface="Calibri" panose="020F0502020204030204" pitchFamily="34" charset="0"/>
              </a:rPr>
              <a:t> Thee, and guide us during our deliberations. We beseech Thee, O God, to bless the dependents of our departed comrades, and to comfort all who gave their loved ones to our nations cause. Bless and strengthen the sick, the needy and the afflicted. Bless, we ask Thee, the children, families and staff of our National Home and help us to fulfill our duty toward them. </a:t>
            </a:r>
            <a:r>
              <a:rPr lang="en-US" sz="1800" b="1" u="sng" dirty="0" err="1">
                <a:effectLst/>
                <a:highlight>
                  <a:srgbClr val="FFFF00"/>
                </a:highlight>
                <a:latin typeface="Times New Roman" panose="02020603050405020304" pitchFamily="18" charset="0"/>
                <a:ea typeface="Calibri" panose="020F0502020204030204" pitchFamily="34" charset="0"/>
              </a:rPr>
              <a:t>Continnue</a:t>
            </a:r>
            <a:r>
              <a:rPr lang="en-US" sz="1800" b="1" u="sng" dirty="0">
                <a:effectLst/>
                <a:highlight>
                  <a:srgbClr val="FFFF00"/>
                </a:highlight>
                <a:latin typeface="Times New Roman" panose="02020603050405020304" pitchFamily="18" charset="0"/>
                <a:ea typeface="Calibri" panose="020F0502020204030204" pitchFamily="34" charset="0"/>
              </a:rPr>
              <a:t> Thy favor upon our order, and help us to practice the spirit of true comradeship, both in our councils and with the world at large. Enable us to </a:t>
            </a:r>
            <a:endParaRPr lang="en-US" dirty="0"/>
          </a:p>
        </p:txBody>
      </p:sp>
    </p:spTree>
    <p:extLst>
      <p:ext uri="{BB962C8B-B14F-4D97-AF65-F5344CB8AC3E}">
        <p14:creationId xmlns:p14="http://schemas.microsoft.com/office/powerpoint/2010/main" val="12622263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E2B38A-C327-4023-DD89-167F7C07034B}"/>
              </a:ext>
            </a:extLst>
          </p:cNvPr>
          <p:cNvSpPr>
            <a:spLocks noGrp="1"/>
          </p:cNvSpPr>
          <p:nvPr>
            <p:ph idx="1"/>
          </p:nvPr>
        </p:nvSpPr>
        <p:spPr>
          <a:xfrm>
            <a:off x="457200" y="304800"/>
            <a:ext cx="8229600" cy="6400800"/>
          </a:xfrm>
        </p:spPr>
        <p:txBody>
          <a:bodyPr>
            <a:normAutofit fontScale="92500" lnSpcReduction="10000"/>
          </a:bodyPr>
          <a:lstStyle/>
          <a:p>
            <a:pPr marL="400050" marR="0">
              <a:lnSpc>
                <a:spcPct val="115000"/>
              </a:lnSpc>
              <a:spcAft>
                <a:spcPts val="1000"/>
              </a:spcAft>
              <a:buNone/>
            </a:pPr>
            <a:r>
              <a:rPr lang="en-US" sz="1800" b="1" u="sng"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better the community in </a:t>
            </a:r>
            <a:r>
              <a:rPr lang="en-US" sz="1800" b="1" u="sng" dirty="0" err="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whih</a:t>
            </a:r>
            <a:r>
              <a:rPr lang="en-US" sz="1800" b="1" u="sng"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we live through our devotion to duty as citizens. We now have a moment of silent prayer for our departed comrades and for those missing in action and those held as prisoners of war. These and all other necessary blessings we ask of Thee, Mighty Ruler of the Universe, Amen.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Arial" panose="020B0604020202020204" pitchFamily="34" charset="0"/>
              <a:buChar char="*"/>
            </a:pP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Commander:</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(Attention) Comrades, you will now join me in the Pledge of Allegiance. (Present Arms) “I pledge allegiance to the flag of the United States of America and to the republic for which it stand. One nation under God, Indivisible, with Liberty and Justice for all. (Order Arms)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1rap</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Arial" panose="020B0604020202020204" pitchFamily="34" charset="0"/>
              <a:buChar char="*"/>
            </a:pPr>
            <a:r>
              <a:rPr lang="en-US" sz="1800" b="1" u="sng"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Commander:</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 Comrades, we are assembled again to transact business of mutual benefit. Do not let petty jealousies of trivial personalities influence our deliberations. Let us uphold always the obligations of unselfish comradeship and loyalty to our organization and to the government of the United States of America, I now declare (</a:t>
            </a:r>
            <a:r>
              <a:rPr lang="en-US" sz="1800" b="1" u="sng"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Post Name &amp; Number)</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 duly opened for the transaction of business. Guard you will admit any in waiting who may be worthy.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Arial" panose="020B0604020202020204" pitchFamily="34" charset="0"/>
              <a:buChar char="*"/>
            </a:pP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Commander:</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Introduce distinguished visitors, guests, Past Commanders.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Aft>
                <a:spcPts val="1000"/>
              </a:spcAft>
              <a:buFont typeface="Arial" panose="020B0604020202020204" pitchFamily="34" charset="0"/>
              <a:buChar char="*"/>
            </a:pPr>
            <a:r>
              <a:rPr lang="en-US" sz="1800" b="1" u="sng"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Commander:</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 Adjutant, please call the roll of officers.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Aft>
                <a:spcPts val="1000"/>
              </a:spcAft>
              <a:buFont typeface="Arial" panose="020B0604020202020204" pitchFamily="34" charset="0"/>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Reading, referring, membership applications.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Aft>
                <a:spcPts val="10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Report of Investigation Committee – “We found __ of __ qualified to become members of the VFW”</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74103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OUTLINE (CONTINUED)</a:t>
            </a:r>
          </a:p>
        </p:txBody>
      </p:sp>
      <p:sp>
        <p:nvSpPr>
          <p:cNvPr id="3" name="Content Placeholder 2"/>
          <p:cNvSpPr>
            <a:spLocks noGrp="1"/>
          </p:cNvSpPr>
          <p:nvPr>
            <p:ph idx="1"/>
          </p:nvPr>
        </p:nvSpPr>
        <p:spPr>
          <a:xfrm>
            <a:off x="508001" y="1219200"/>
            <a:ext cx="7340599" cy="4822163"/>
          </a:xfrm>
        </p:spPr>
        <p:txBody>
          <a:bodyPr>
            <a:normAutofit fontScale="77500" lnSpcReduction="20000"/>
          </a:bodyPr>
          <a:lstStyle/>
          <a:p>
            <a:r>
              <a:rPr lang="en-US" sz="4800" b="1" dirty="0">
                <a:latin typeface="Times New Roman" panose="02020603050405020304" pitchFamily="18" charset="0"/>
                <a:cs typeface="Times New Roman" panose="02020603050405020304" pitchFamily="18" charset="0"/>
              </a:rPr>
              <a:t>Half-Staff Flag</a:t>
            </a:r>
          </a:p>
          <a:p>
            <a:r>
              <a:rPr lang="en-US" sz="4800" b="1" dirty="0">
                <a:latin typeface="Times New Roman" panose="02020603050405020304" pitchFamily="18" charset="0"/>
                <a:cs typeface="Times New Roman" panose="02020603050405020304" pitchFamily="18" charset="0"/>
              </a:rPr>
              <a:t>Auxiliary &amp; YOU</a:t>
            </a:r>
          </a:p>
          <a:p>
            <a:r>
              <a:rPr lang="en-US" sz="4800" b="1" dirty="0">
                <a:latin typeface="Times New Roman" panose="02020603050405020304" pitchFamily="18" charset="0"/>
                <a:cs typeface="Times New Roman" panose="02020603050405020304" pitchFamily="18" charset="0"/>
              </a:rPr>
              <a:t>House Committee/Canteen</a:t>
            </a:r>
          </a:p>
          <a:p>
            <a:r>
              <a:rPr lang="en-US" sz="4800" b="1" dirty="0">
                <a:latin typeface="Times New Roman" panose="02020603050405020304" pitchFamily="18" charset="0"/>
                <a:cs typeface="Times New Roman" panose="02020603050405020304" pitchFamily="18" charset="0"/>
              </a:rPr>
              <a:t>Discipline</a:t>
            </a:r>
          </a:p>
          <a:p>
            <a:r>
              <a:rPr lang="en-US" sz="4800" b="1" dirty="0">
                <a:latin typeface="Times New Roman" panose="02020603050405020304" pitchFamily="18" charset="0"/>
                <a:cs typeface="Times New Roman" panose="02020603050405020304" pitchFamily="18" charset="0"/>
              </a:rPr>
              <a:t>Where do you find information?</a:t>
            </a:r>
          </a:p>
          <a:p>
            <a:r>
              <a:rPr lang="en-US" sz="4800" b="1" dirty="0">
                <a:latin typeface="Times New Roman" panose="02020603050405020304" pitchFamily="18" charset="0"/>
                <a:cs typeface="Times New Roman" panose="02020603050405020304" pitchFamily="18" charset="0"/>
              </a:rPr>
              <a:t>Other duties…</a:t>
            </a:r>
          </a:p>
          <a:p>
            <a:r>
              <a:rPr lang="en-US" sz="4800" b="1" dirty="0">
                <a:latin typeface="Times New Roman" panose="02020603050405020304" pitchFamily="18" charset="0"/>
                <a:cs typeface="Times New Roman" panose="02020603050405020304" pitchFamily="18" charset="0"/>
              </a:rPr>
              <a:t>Recommendations</a:t>
            </a:r>
          </a:p>
          <a:p>
            <a:r>
              <a:rPr lang="en-US" sz="4800" b="1" dirty="0">
                <a:latin typeface="Times New Roman" panose="02020603050405020304" pitchFamily="18" charset="0"/>
                <a:cs typeface="Times New Roman" panose="02020603050405020304" pitchFamily="18" charset="0"/>
              </a:rPr>
              <a:t>Closing Comments…</a:t>
            </a:r>
          </a:p>
          <a:p>
            <a:endParaRPr lang="en-US" dirty="0"/>
          </a:p>
        </p:txBody>
      </p:sp>
    </p:spTree>
    <p:extLst>
      <p:ext uri="{BB962C8B-B14F-4D97-AF65-F5344CB8AC3E}">
        <p14:creationId xmlns:p14="http://schemas.microsoft.com/office/powerpoint/2010/main" val="3133865152"/>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DDC8BE-B7AC-A15A-FA82-74D338B8D15C}"/>
              </a:ext>
            </a:extLst>
          </p:cNvPr>
          <p:cNvSpPr>
            <a:spLocks noGrp="1"/>
          </p:cNvSpPr>
          <p:nvPr>
            <p:ph idx="1"/>
          </p:nvPr>
        </p:nvSpPr>
        <p:spPr>
          <a:xfrm>
            <a:off x="457200" y="228600"/>
            <a:ext cx="8229600" cy="6400800"/>
          </a:xfrm>
        </p:spPr>
        <p:txBody>
          <a:bodyPr>
            <a:normAutofit fontScale="92500" lnSpcReduction="20000"/>
          </a:bodyPr>
          <a:lstStyle/>
          <a:p>
            <a:pPr marL="457200" marR="0">
              <a:lnSpc>
                <a:spcPct val="115000"/>
              </a:lnSpc>
              <a:spcAft>
                <a:spcPts val="10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Commander calls for “Motion to Accept New Members”…”2</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nd</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”…”Discussion”…after discussion…”All in favor”, (Count)…”All Opposed”. Announce outcome verbally. “Motion to accept/reject candidates…”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10. </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Muster in recruits if any.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11.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Commander:</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Adjutant, Please read the minutes of the previous meeting. Any changes or corrections? If not, minutes accepted as read. Reading of important communications.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12. </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Quartermaster’s report – Any questions?</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13. Service Officer’s Report.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14. </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Chaplains Report.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15.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Commander:</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Is there a comrade or the family of a comrade in distress?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16. </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Reports of officers and committees: Membership – House Committee – Surgeon – Parade – Youth Committee – Boy Scouts – Color Guard – Life Membership – Any other reports?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17.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2raps</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Commander:</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All present will rise and uncover. Comrade Chaplain you will now ask the divine blessing upon on National Home. {Chaplain reads prayer} </a:t>
            </a:r>
            <a:r>
              <a:rPr lang="en-US" sz="1800" b="1" u="sng"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Almighty God, we ask for your divine blessing on the children, families and staff of our National Home for Children in Eaton Rapids, Michigan.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8566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AE05C0-E63C-96D2-9622-98A1C40A3D53}"/>
              </a:ext>
            </a:extLst>
          </p:cNvPr>
          <p:cNvSpPr>
            <a:spLocks noGrp="1"/>
          </p:cNvSpPr>
          <p:nvPr>
            <p:ph idx="1"/>
          </p:nvPr>
        </p:nvSpPr>
        <p:spPr>
          <a:xfrm>
            <a:off x="457200" y="228600"/>
            <a:ext cx="8229600" cy="6248400"/>
          </a:xfrm>
        </p:spPr>
        <p:txBody>
          <a:bodyPr>
            <a:normAutofit fontScale="92500" lnSpcReduction="20000"/>
          </a:bodyPr>
          <a:lstStyle/>
          <a:p>
            <a:pPr marL="0" marR="0">
              <a:lnSpc>
                <a:spcPct val="115000"/>
              </a:lnSpc>
              <a:spcAft>
                <a:spcPts val="1000"/>
              </a:spcAft>
              <a:buNone/>
            </a:pPr>
            <a:r>
              <a:rPr lang="en-US" sz="1800" b="1" u="sng"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May Your Spirit dwell with them forever, giving </a:t>
            </a:r>
            <a:r>
              <a:rPr lang="en-US" sz="1800" b="1" u="sng" dirty="0" err="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thrm</a:t>
            </a:r>
            <a:r>
              <a:rPr lang="en-US" sz="1800" b="1" u="sng"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health and guiding their lives. Help us to always be faithful to our fallen comrades by providing (shelter and guidance) </a:t>
            </a:r>
            <a:r>
              <a:rPr lang="en-US" sz="1800" b="1" u="sng" dirty="0" err="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suppor</a:t>
            </a:r>
            <a:r>
              <a:rPr lang="en-US" sz="1800" b="1" u="sng"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for their families. We ask in Your Holy Name. Amen.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18. </a:t>
            </a:r>
            <a:r>
              <a:rPr lang="en-US" sz="1800" b="1" u="sng"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Commander:</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 Junior Vice (Or designee) please collect for the Children of Our National Home.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19.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Commander:</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Adjutant, is there any OLD business? (Review and take actions if necessary.)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20. </a:t>
            </a:r>
            <a:r>
              <a:rPr lang="en-US" sz="1800" b="1" u="sng"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Commander:</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 Is there any NEW Business? (Motions from the floor, seconds, discussion, and vote. Also when you make motion to Drape your Charter)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21.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Commander:</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Do we have anything for Good of the Order? (Junior Vice announces amount collected for Children’s Home, Comments of Visitors, Awards, compliments, discussions not needing a vote.)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22. </a:t>
            </a:r>
            <a:r>
              <a:rPr lang="en-US" sz="1800" b="1" u="sng"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Commander:</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 There being no further business we will have our closing ceremony. (</a:t>
            </a:r>
            <a:r>
              <a:rPr lang="en-US" sz="1800" b="1" u="sng"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2raps</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 Comrade Chaplain, you will please deliver the closing prayer, Uncover. {Chaplain reads prayer}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pPr>
            <a:r>
              <a:rPr lang="en-US" sz="1800" b="1" u="sng"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Almighty God, the hour has come when we must part. We commit ourselves to Thy care. Thou, Who art our strong tower of defense and our protection, grant that in life’s battles we may be strong and brave, living such lives of stainless integrity as shall reflect honor upon our country and the Veterans of Foreign Wars of the United States, and glorify Thy great and Holy Name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918357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A795C1-7DD6-692D-F4EC-6D2C4C1EBE56}"/>
              </a:ext>
            </a:extLst>
          </p:cNvPr>
          <p:cNvSpPr>
            <a:spLocks noGrp="1"/>
          </p:cNvSpPr>
          <p:nvPr>
            <p:ph idx="1"/>
          </p:nvPr>
        </p:nvSpPr>
        <p:spPr>
          <a:xfrm>
            <a:off x="457200" y="304800"/>
            <a:ext cx="8229600" cy="6172200"/>
          </a:xfrm>
        </p:spPr>
        <p:txBody>
          <a:bodyPr/>
          <a:lstStyle/>
          <a:p>
            <a:pPr marL="0" marR="0">
              <a:lnSpc>
                <a:spcPct val="115000"/>
              </a:lnSpc>
              <a:spcAft>
                <a:spcPts val="1000"/>
              </a:spcAft>
              <a:buNone/>
            </a:pPr>
            <a:r>
              <a:rPr lang="en-US" sz="1800" b="1" u="sng"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May Thy good </a:t>
            </a:r>
            <a:r>
              <a:rPr lang="en-US" sz="1800" b="1" u="sng" dirty="0" err="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providene</a:t>
            </a:r>
            <a:r>
              <a:rPr lang="en-US" sz="1800" b="1" u="sng"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shield us from all harm, watch over those who even now guard the gates of freedom, and bring us together again in true comradeship and peace. Amen. </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Cover.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23.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Commander:</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Let us salute the colors. ATTENTION, PRESENT ARMS…ORDER ARMS. PARADE REST.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24. </a:t>
            </a:r>
            <a:r>
              <a:rPr lang="en-US" sz="1800" b="1" u="sng"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Commander:</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 Comrades, I now declare this business session of the </a:t>
            </a:r>
            <a:r>
              <a:rPr lang="en-US" sz="1800" b="1" u="sng"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(Post Name &amp; Number)</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 closed. Our next regular meeting will be on</a:t>
            </a:r>
            <a:r>
              <a:rPr lang="en-US" sz="1800" b="1" u="sng"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_____________. </a:t>
            </a:r>
            <a:r>
              <a:rPr lang="en-US" sz="1800"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DISMISSED. (</a:t>
            </a:r>
            <a:r>
              <a:rPr lang="en-US" sz="1800" b="1" u="sng"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1rap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94860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Congressional Charter By-Laws:</a:t>
            </a:r>
          </a:p>
        </p:txBody>
      </p:sp>
      <p:sp>
        <p:nvSpPr>
          <p:cNvPr id="3" name="Content Placeholder 2"/>
          <p:cNvSpPr>
            <a:spLocks noGrp="1"/>
          </p:cNvSpPr>
          <p:nvPr>
            <p:ph idx="1"/>
          </p:nvPr>
        </p:nvSpPr>
        <p:spPr>
          <a:xfrm>
            <a:off x="228600" y="1066800"/>
            <a:ext cx="8686800" cy="5562600"/>
          </a:xfrm>
        </p:spPr>
        <p:txBody>
          <a:bodyPr>
            <a:noAutofit/>
          </a:bodyPr>
          <a:lstStyle/>
          <a:p>
            <a:r>
              <a:rPr lang="en-US" sz="3600" b="1" dirty="0"/>
              <a:t>Preside at all Meetings</a:t>
            </a:r>
          </a:p>
          <a:p>
            <a:r>
              <a:rPr lang="en-US" sz="3600" b="1" dirty="0"/>
              <a:t>Enforce strict observance of laws &amp; rituals</a:t>
            </a:r>
          </a:p>
          <a:p>
            <a:r>
              <a:rPr lang="en-US" sz="3600" b="1" dirty="0"/>
              <a:t>Read YOUR local Post By-Laws</a:t>
            </a:r>
          </a:p>
          <a:p>
            <a:r>
              <a:rPr lang="en-US" sz="3600" b="1" dirty="0"/>
              <a:t>Appoint all other officers, committee chairs</a:t>
            </a:r>
          </a:p>
          <a:p>
            <a:r>
              <a:rPr lang="en-US" sz="3600" b="1" dirty="0"/>
              <a:t>Approve disbursement of funds</a:t>
            </a:r>
          </a:p>
          <a:p>
            <a:r>
              <a:rPr lang="en-US" sz="3600" b="1" dirty="0"/>
              <a:t>Quartermaster is Bonded</a:t>
            </a:r>
          </a:p>
        </p:txBody>
      </p:sp>
    </p:spTree>
    <p:extLst>
      <p:ext uri="{BB962C8B-B14F-4D97-AF65-F5344CB8AC3E}">
        <p14:creationId xmlns:p14="http://schemas.microsoft.com/office/powerpoint/2010/main" val="3455691985"/>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By-Laws (continued):</a:t>
            </a:r>
          </a:p>
        </p:txBody>
      </p:sp>
      <p:sp>
        <p:nvSpPr>
          <p:cNvPr id="3" name="Content Placeholder 2"/>
          <p:cNvSpPr>
            <a:spLocks noGrp="1"/>
          </p:cNvSpPr>
          <p:nvPr>
            <p:ph idx="1"/>
          </p:nvPr>
        </p:nvSpPr>
        <p:spPr>
          <a:xfrm>
            <a:off x="0" y="1066800"/>
            <a:ext cx="9067800" cy="5059363"/>
          </a:xfrm>
        </p:spPr>
        <p:txBody>
          <a:bodyPr>
            <a:normAutofit/>
          </a:bodyPr>
          <a:lstStyle/>
          <a:p>
            <a:r>
              <a:rPr lang="en-US" sz="3600" b="1" dirty="0"/>
              <a:t>Dues and reports are sent to HQ</a:t>
            </a:r>
          </a:p>
          <a:p>
            <a:r>
              <a:rPr lang="en-US" sz="3600" b="1" dirty="0"/>
              <a:t>ALL reports, licenses, &amp; election report sent</a:t>
            </a:r>
          </a:p>
          <a:p>
            <a:r>
              <a:rPr lang="en-US" sz="3600" b="1" dirty="0"/>
              <a:t>Assure Post Trustee examine books 1x PER MONTH/sign Audit – 1x PER QUARTER</a:t>
            </a:r>
          </a:p>
          <a:p>
            <a:r>
              <a:rPr lang="en-US" sz="3600" b="1" dirty="0"/>
              <a:t>Attend District Meetings</a:t>
            </a:r>
          </a:p>
          <a:p>
            <a:r>
              <a:rPr lang="en-US" sz="3600" b="1" dirty="0"/>
              <a:t>Comply with Local By-Laws</a:t>
            </a:r>
          </a:p>
          <a:p>
            <a:r>
              <a:rPr lang="en-US" sz="3600" b="1" dirty="0"/>
              <a:t>Member of ALL Committees</a:t>
            </a:r>
          </a:p>
          <a:p>
            <a:endParaRPr lang="en-US" dirty="0"/>
          </a:p>
        </p:txBody>
      </p:sp>
    </p:spTree>
    <p:extLst>
      <p:ext uri="{BB962C8B-B14F-4D97-AF65-F5344CB8AC3E}">
        <p14:creationId xmlns:p14="http://schemas.microsoft.com/office/powerpoint/2010/main" val="41828718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YOUR TEAM</a:t>
            </a:r>
          </a:p>
        </p:txBody>
      </p:sp>
      <p:sp>
        <p:nvSpPr>
          <p:cNvPr id="3" name="Content Placeholder 2"/>
          <p:cNvSpPr>
            <a:spLocks noGrp="1"/>
          </p:cNvSpPr>
          <p:nvPr>
            <p:ph idx="1"/>
          </p:nvPr>
        </p:nvSpPr>
        <p:spPr>
          <a:xfrm>
            <a:off x="508001" y="1143000"/>
            <a:ext cx="8102599" cy="4898363"/>
          </a:xfrm>
        </p:spPr>
        <p:txBody>
          <a:bodyPr>
            <a:normAutofit/>
          </a:bodyPr>
          <a:lstStyle/>
          <a:p>
            <a:r>
              <a:rPr lang="en-US" sz="2400" b="1" dirty="0"/>
              <a:t>Senior Vice – Your RIGHT HAND</a:t>
            </a:r>
          </a:p>
          <a:p>
            <a:r>
              <a:rPr lang="en-US" sz="2400" b="1" dirty="0"/>
              <a:t>Junior Vice – Your “Go-Getter”</a:t>
            </a:r>
          </a:p>
          <a:p>
            <a:r>
              <a:rPr lang="en-US" sz="2400" b="1" dirty="0"/>
              <a:t>Quartermaster – Your LEFT HAND</a:t>
            </a:r>
          </a:p>
          <a:p>
            <a:r>
              <a:rPr lang="en-US" sz="2400" b="1" dirty="0"/>
              <a:t>Adjutant – Your Admin/Your MEMORY</a:t>
            </a:r>
          </a:p>
          <a:p>
            <a:r>
              <a:rPr lang="en-US" sz="2400" b="1" dirty="0"/>
              <a:t>House Committee Chair – Your “Go-To” – “Runs the House”</a:t>
            </a:r>
          </a:p>
          <a:p>
            <a:r>
              <a:rPr lang="en-US" sz="2400" b="1" dirty="0"/>
              <a:t>Chaplain – Your Spiritual Guidance</a:t>
            </a:r>
          </a:p>
          <a:p>
            <a:r>
              <a:rPr lang="en-US" sz="2400" b="1" dirty="0"/>
              <a:t>Service Officer – Everyone’s Assistant</a:t>
            </a:r>
          </a:p>
          <a:p>
            <a:r>
              <a:rPr lang="en-US" sz="2400" b="1" dirty="0"/>
              <a:t>Judge Advocate – Keeps YOU straight &amp; LEGAL</a:t>
            </a:r>
          </a:p>
          <a:p>
            <a:endParaRPr lang="en-US" dirty="0"/>
          </a:p>
          <a:p>
            <a:endParaRPr lang="en-US" dirty="0"/>
          </a:p>
        </p:txBody>
      </p:sp>
    </p:spTree>
    <p:extLst>
      <p:ext uri="{BB962C8B-B14F-4D97-AF65-F5344CB8AC3E}">
        <p14:creationId xmlns:p14="http://schemas.microsoft.com/office/powerpoint/2010/main" val="674246401"/>
      </p:ext>
    </p:extLst>
  </p:cSld>
  <p:clrMapOvr>
    <a:masterClrMapping/>
  </p:clrMapOvr>
  <p:transition spd="slow">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REPORTING 101</a:t>
            </a:r>
          </a:p>
        </p:txBody>
      </p:sp>
      <p:sp>
        <p:nvSpPr>
          <p:cNvPr id="3" name="Content Placeholder 2"/>
          <p:cNvSpPr>
            <a:spLocks noGrp="1"/>
          </p:cNvSpPr>
          <p:nvPr>
            <p:ph idx="1"/>
          </p:nvPr>
        </p:nvSpPr>
        <p:spPr>
          <a:xfrm>
            <a:off x="508001" y="1066800"/>
            <a:ext cx="6447501" cy="4974563"/>
          </a:xfrm>
        </p:spPr>
        <p:txBody>
          <a:bodyPr>
            <a:normAutofit fontScale="92500" lnSpcReduction="10000"/>
          </a:bodyPr>
          <a:lstStyle/>
          <a:p>
            <a:pPr marL="0" indent="0" algn="ctr">
              <a:buNone/>
            </a:pPr>
            <a:r>
              <a:rPr lang="en-US" sz="6000" b="1" dirty="0"/>
              <a:t>ANY COMMANDER CAN FOLLOW THE JUDGING SHEET AND BE A GREAT COMMANDER </a:t>
            </a:r>
            <a:r>
              <a:rPr lang="en-US" sz="6000" b="1" i="1" u="sng" dirty="0"/>
              <a:t>ON</a:t>
            </a:r>
            <a:r>
              <a:rPr lang="en-US" sz="6000" b="1" dirty="0"/>
              <a:t> </a:t>
            </a:r>
            <a:r>
              <a:rPr lang="en-US" sz="6000" b="1" i="1" u="sng" dirty="0"/>
              <a:t>PAPER!</a:t>
            </a:r>
          </a:p>
        </p:txBody>
      </p:sp>
    </p:spTree>
    <p:extLst>
      <p:ext uri="{BB962C8B-B14F-4D97-AF65-F5344CB8AC3E}">
        <p14:creationId xmlns:p14="http://schemas.microsoft.com/office/powerpoint/2010/main" val="1818818393"/>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Reporting 101</a:t>
            </a:r>
          </a:p>
        </p:txBody>
      </p:sp>
      <p:sp>
        <p:nvSpPr>
          <p:cNvPr id="3" name="Content Placeholder 2"/>
          <p:cNvSpPr>
            <a:spLocks noGrp="1"/>
          </p:cNvSpPr>
          <p:nvPr>
            <p:ph idx="1"/>
          </p:nvPr>
        </p:nvSpPr>
        <p:spPr>
          <a:xfrm>
            <a:off x="76200" y="1066800"/>
            <a:ext cx="8915400" cy="5638799"/>
          </a:xfrm>
        </p:spPr>
        <p:txBody>
          <a:bodyPr>
            <a:noAutofit/>
          </a:bodyPr>
          <a:lstStyle/>
          <a:p>
            <a:r>
              <a:rPr lang="en-US" sz="4000" b="1" dirty="0"/>
              <a:t>Who can submit reports?</a:t>
            </a:r>
          </a:p>
          <a:p>
            <a:r>
              <a:rPr lang="en-US" sz="4000" b="1" dirty="0"/>
              <a:t>When should reports be submitted?</a:t>
            </a:r>
          </a:p>
          <a:p>
            <a:r>
              <a:rPr lang="en-US" sz="4000" b="1" dirty="0"/>
              <a:t>Where should reports be submitted?</a:t>
            </a:r>
          </a:p>
          <a:p>
            <a:r>
              <a:rPr lang="en-US" sz="4000" b="1" dirty="0"/>
              <a:t>How should reports be submitted?</a:t>
            </a:r>
          </a:p>
          <a:p>
            <a:r>
              <a:rPr lang="en-US" sz="4000" b="1" dirty="0"/>
              <a:t>Why should reports be submitted?</a:t>
            </a:r>
          </a:p>
          <a:p>
            <a:r>
              <a:rPr lang="en-US" sz="4000" b="1" dirty="0"/>
              <a:t>Reporting System…once YOU learn it share YOUR knowledge!  </a:t>
            </a:r>
          </a:p>
        </p:txBody>
      </p:sp>
    </p:spTree>
    <p:extLst>
      <p:ext uri="{BB962C8B-B14F-4D97-AF65-F5344CB8AC3E}">
        <p14:creationId xmlns:p14="http://schemas.microsoft.com/office/powerpoint/2010/main" val="181116951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2" y="609600"/>
            <a:ext cx="6625300" cy="1320800"/>
          </a:xfrm>
        </p:spPr>
        <p:txBody>
          <a:bodyPr/>
          <a:lstStyle/>
          <a:p>
            <a:pPr algn="ctr"/>
            <a:r>
              <a:rPr lang="en-US" dirty="0"/>
              <a:t>DRAPING OF THE CHARTER</a:t>
            </a:r>
          </a:p>
        </p:txBody>
      </p:sp>
      <p:sp>
        <p:nvSpPr>
          <p:cNvPr id="3" name="Content Placeholder 2"/>
          <p:cNvSpPr>
            <a:spLocks noGrp="1"/>
          </p:cNvSpPr>
          <p:nvPr>
            <p:ph idx="1"/>
          </p:nvPr>
        </p:nvSpPr>
        <p:spPr>
          <a:xfrm>
            <a:off x="609600" y="1600200"/>
            <a:ext cx="6447501" cy="4898363"/>
          </a:xfrm>
        </p:spPr>
        <p:txBody>
          <a:bodyPr>
            <a:normAutofit/>
          </a:bodyPr>
          <a:lstStyle/>
          <a:p>
            <a:r>
              <a:rPr lang="en-US" sz="2800" b="1" dirty="0"/>
              <a:t>Tributes - Page 112</a:t>
            </a:r>
          </a:p>
          <a:p>
            <a:pPr lvl="1"/>
            <a:r>
              <a:rPr lang="en-US" sz="2800" b="1" dirty="0"/>
              <a:t>Done during New Business</a:t>
            </a:r>
          </a:p>
          <a:p>
            <a:pPr lvl="1"/>
            <a:r>
              <a:rPr lang="en-US" sz="2800" b="1" dirty="0"/>
              <a:t>Must have a motion from the floor or Commander request</a:t>
            </a:r>
          </a:p>
          <a:p>
            <a:pPr lvl="1"/>
            <a:r>
              <a:rPr lang="en-US" sz="2800" b="1" dirty="0"/>
              <a:t>Be prepared ANY time you lose a Post Member to Drape the Charter</a:t>
            </a:r>
          </a:p>
          <a:p>
            <a:pPr lvl="1"/>
            <a:r>
              <a:rPr lang="en-US" sz="2800" b="1" dirty="0"/>
              <a:t>Charter remains draped for 30-days, then you must perform Undraping Ceremony</a:t>
            </a:r>
          </a:p>
        </p:txBody>
      </p:sp>
    </p:spTree>
    <p:extLst>
      <p:ext uri="{BB962C8B-B14F-4D97-AF65-F5344CB8AC3E}">
        <p14:creationId xmlns:p14="http://schemas.microsoft.com/office/powerpoint/2010/main" val="397341336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2912</Words>
  <Application>Microsoft Office PowerPoint</Application>
  <PresentationFormat>On-screen Show (4:3)</PresentationFormat>
  <Paragraphs>214</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Garamond</vt:lpstr>
      <vt:lpstr>Times New Roman</vt:lpstr>
      <vt:lpstr>Wingdings</vt:lpstr>
      <vt:lpstr>Office Theme</vt:lpstr>
      <vt:lpstr>PowerPoint Presentation</vt:lpstr>
      <vt:lpstr>OUTLINE</vt:lpstr>
      <vt:lpstr>OUTLINE (CONTINUED)</vt:lpstr>
      <vt:lpstr>Congressional Charter By-Laws:</vt:lpstr>
      <vt:lpstr>By-Laws (continued):</vt:lpstr>
      <vt:lpstr>YOUR TEAM</vt:lpstr>
      <vt:lpstr>REPORTING 101</vt:lpstr>
      <vt:lpstr>Reporting 101</vt:lpstr>
      <vt:lpstr>DRAPING OF THE CHARTER</vt:lpstr>
      <vt:lpstr>Flags at Half-Staff</vt:lpstr>
      <vt:lpstr>Auxiliary &amp; YOU Outline:</vt:lpstr>
      <vt:lpstr>Auxiliary &amp; You</vt:lpstr>
      <vt:lpstr>Auxiliary &amp; YOU</vt:lpstr>
      <vt:lpstr>Auxiliary &amp; YOU</vt:lpstr>
      <vt:lpstr>House Committee</vt:lpstr>
      <vt:lpstr>House Committee Mission</vt:lpstr>
      <vt:lpstr>Issues in Canteen</vt:lpstr>
      <vt:lpstr>Canteen – House Committee Discipline</vt:lpstr>
      <vt:lpstr>Canteen – HC Discipline pt.2</vt:lpstr>
      <vt:lpstr>Canteen – HC Discipline pt.3</vt:lpstr>
      <vt:lpstr>Discipline – Article IX, Page 46</vt:lpstr>
      <vt:lpstr>Where do you find information?</vt:lpstr>
      <vt:lpstr>Other Duties</vt:lpstr>
      <vt:lpstr>Recommendations</vt:lpstr>
      <vt:lpstr>Recommendations</vt:lpstr>
      <vt:lpstr>If ever unsure…</vt:lpstr>
      <vt:lpstr>Closing Comments</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Post4643</dc:creator>
  <cp:lastModifiedBy>Jeanne Vogt</cp:lastModifiedBy>
  <cp:revision>10</cp:revision>
  <cp:lastPrinted>2022-06-02T23:13:03Z</cp:lastPrinted>
  <dcterms:created xsi:type="dcterms:W3CDTF">2022-06-02T22:33:11Z</dcterms:created>
  <dcterms:modified xsi:type="dcterms:W3CDTF">2025-05-28T19:05:18Z</dcterms:modified>
</cp:coreProperties>
</file>