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332" r:id="rId5"/>
    <p:sldId id="355" r:id="rId6"/>
    <p:sldId id="375" r:id="rId7"/>
    <p:sldId id="333" r:id="rId8"/>
    <p:sldId id="334" r:id="rId9"/>
    <p:sldId id="335" r:id="rId10"/>
    <p:sldId id="336" r:id="rId11"/>
    <p:sldId id="337" r:id="rId12"/>
    <p:sldId id="356"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79" r:id="rId26"/>
    <p:sldId id="405" r:id="rId27"/>
    <p:sldId id="406" r:id="rId28"/>
    <p:sldId id="407" r:id="rId29"/>
    <p:sldId id="350" r:id="rId30"/>
    <p:sldId id="351" r:id="rId31"/>
    <p:sldId id="352" r:id="rId32"/>
    <p:sldId id="353" r:id="rId33"/>
    <p:sldId id="354" r:id="rId34"/>
    <p:sldId id="376" r:id="rId35"/>
    <p:sldId id="377" r:id="rId36"/>
    <p:sldId id="378" r:id="rId37"/>
    <p:sldId id="357" r:id="rId38"/>
    <p:sldId id="358" r:id="rId39"/>
    <p:sldId id="366" r:id="rId40"/>
    <p:sldId id="362" r:id="rId41"/>
    <p:sldId id="363" r:id="rId42"/>
    <p:sldId id="365" r:id="rId43"/>
    <p:sldId id="367" r:id="rId44"/>
    <p:sldId id="359" r:id="rId45"/>
    <p:sldId id="360" r:id="rId46"/>
    <p:sldId id="364" r:id="rId47"/>
    <p:sldId id="369" r:id="rId48"/>
    <p:sldId id="370" r:id="rId49"/>
    <p:sldId id="371" r:id="rId50"/>
    <p:sldId id="372" r:id="rId51"/>
    <p:sldId id="368" r:id="rId52"/>
    <p:sldId id="361" r:id="rId53"/>
    <p:sldId id="373" r:id="rId54"/>
    <p:sldId id="374" r:id="rId55"/>
    <p:sldId id="330" r:id="rId56"/>
    <p:sldId id="33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3DAA6-FBCB-4E30-AD82-95EED5D6BAA8}" v="1" dt="2026-04-08T19:12:0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6D5E0-1CAA-4496-AD09-0D0A1AFE77E4}"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4FA41-CACB-4796-B85D-EF3B6757D84F}" type="slidenum">
              <a:rPr lang="en-US" smtClean="0"/>
              <a:t>‹#›</a:t>
            </a:fld>
            <a:endParaRPr lang="en-US"/>
          </a:p>
        </p:txBody>
      </p:sp>
    </p:spTree>
    <p:extLst>
      <p:ext uri="{BB962C8B-B14F-4D97-AF65-F5344CB8AC3E}">
        <p14:creationId xmlns:p14="http://schemas.microsoft.com/office/powerpoint/2010/main" val="328428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05FC-473B-DBD4-5829-D5971BCC234B}"/>
              </a:ext>
            </a:extLst>
          </p:cNvPr>
          <p:cNvSpPr>
            <a:spLocks noGrp="1"/>
          </p:cNvSpPr>
          <p:nvPr>
            <p:ph type="ctrTitle"/>
          </p:nvPr>
        </p:nvSpPr>
        <p:spPr>
          <a:xfrm>
            <a:off x="1524000" y="1126263"/>
            <a:ext cx="9144000" cy="2387600"/>
          </a:xfrm>
        </p:spPr>
        <p:txBody>
          <a:bodyPr anchor="b"/>
          <a:lstStyle>
            <a:lvl1pPr algn="ctr">
              <a:defRPr sz="4000">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8D8369-15A8-5B8B-0A39-3BFCEA97C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DDA5F-FE44-F505-620B-E1533F42B2F9}"/>
              </a:ext>
            </a:extLst>
          </p:cNvPr>
          <p:cNvSpPr>
            <a:spLocks noGrp="1"/>
          </p:cNvSpPr>
          <p:nvPr>
            <p:ph type="dt" sz="half" idx="10"/>
          </p:nvPr>
        </p:nvSpPr>
        <p:spPr/>
        <p:txBody>
          <a:body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21F1A848-1CF5-E917-B4E8-4B3636AD0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749D3-3221-68B5-D3BC-DBE2E5CB0DAD}"/>
              </a:ext>
            </a:extLst>
          </p:cNvPr>
          <p:cNvSpPr>
            <a:spLocks noGrp="1"/>
          </p:cNvSpPr>
          <p:nvPr>
            <p:ph type="sldNum" sz="quarter" idx="12"/>
          </p:nvPr>
        </p:nvSpPr>
        <p:spPr/>
        <p:txBody>
          <a:body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E69B610F-44EE-265D-D389-1F3C000CFB31}"/>
              </a:ext>
            </a:extLst>
          </p:cNvPr>
          <p:cNvPicPr>
            <a:picLocks noChangeAspect="1"/>
          </p:cNvPicPr>
          <p:nvPr userDrawn="1"/>
        </p:nvPicPr>
        <p:blipFill>
          <a:blip r:embed="rId2"/>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A146AB88-7F2C-E502-5BD2-8460154BD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6A5B6C03-CD83-8CBB-D2C6-BA988956C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D3C3F7AC-7902-A4F4-9A07-9C68D79A69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2" name="Picture 11">
            <a:extLst>
              <a:ext uri="{FF2B5EF4-FFF2-40B4-BE49-F238E27FC236}">
                <a16:creationId xmlns:a16="http://schemas.microsoft.com/office/drawing/2014/main" id="{E68988A7-5F0D-3F15-6C02-B5EB8B68F0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spTree>
    <p:extLst>
      <p:ext uri="{BB962C8B-B14F-4D97-AF65-F5344CB8AC3E}">
        <p14:creationId xmlns:p14="http://schemas.microsoft.com/office/powerpoint/2010/main" val="298477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610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BB177-025B-F1E5-7F04-95201BC1F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9B034-93D9-7686-4EC9-3D6E524BB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4D166-0121-D8EF-8AC3-EA5939E67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D4FB425A-C7D2-3108-45B5-14942C56C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4CED24-5567-6625-191E-DD08A090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96D953A2-1691-EEAA-FFE8-D6FF7024FAE2}"/>
              </a:ext>
            </a:extLst>
          </p:cNvPr>
          <p:cNvPicPr>
            <a:picLocks noChangeAspect="1"/>
          </p:cNvPicPr>
          <p:nvPr userDrawn="1"/>
        </p:nvPicPr>
        <p:blipFill>
          <a:blip r:embed="rId4"/>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BA2C9BBD-F31E-2DA8-8234-72A0BD2761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89F87A0B-9FFB-263A-A6A1-8FE7AD4861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690D6FE1-08F6-F9FA-C4EA-EABBC42F4A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1" name="Picture 10">
            <a:extLst>
              <a:ext uri="{FF2B5EF4-FFF2-40B4-BE49-F238E27FC236}">
                <a16:creationId xmlns:a16="http://schemas.microsoft.com/office/drawing/2014/main" id="{CA912CDC-84E2-9FD0-DF24-6C5001C8B4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1" y="482395"/>
            <a:ext cx="4763165" cy="2138110"/>
          </a:xfrm>
          <a:prstGeom prst="rect">
            <a:avLst/>
          </a:prstGeom>
        </p:spPr>
      </p:pic>
      <p:pic>
        <p:nvPicPr>
          <p:cNvPr id="12" name="Picture 11">
            <a:extLst>
              <a:ext uri="{FF2B5EF4-FFF2-40B4-BE49-F238E27FC236}">
                <a16:creationId xmlns:a16="http://schemas.microsoft.com/office/drawing/2014/main" id="{E1E995B0-D26C-E0E8-71A4-B590DDC835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pic>
        <p:nvPicPr>
          <p:cNvPr id="14" name="Picture 13">
            <a:extLst>
              <a:ext uri="{FF2B5EF4-FFF2-40B4-BE49-F238E27FC236}">
                <a16:creationId xmlns:a16="http://schemas.microsoft.com/office/drawing/2014/main" id="{41D0032D-FDC1-6778-E778-4243E2FFEC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60867" y="0"/>
            <a:ext cx="1847443" cy="1847443"/>
          </a:xfrm>
          <a:prstGeom prst="rect">
            <a:avLst/>
          </a:prstGeom>
        </p:spPr>
      </p:pic>
    </p:spTree>
    <p:extLst>
      <p:ext uri="{BB962C8B-B14F-4D97-AF65-F5344CB8AC3E}">
        <p14:creationId xmlns:p14="http://schemas.microsoft.com/office/powerpoint/2010/main" val="37899026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03382E-B60D-1E00-7954-248DC01CDCDD}"/>
              </a:ext>
            </a:extLst>
          </p:cNvPr>
          <p:cNvSpPr txBox="1"/>
          <p:nvPr/>
        </p:nvSpPr>
        <p:spPr>
          <a:xfrm>
            <a:off x="2471057" y="3429000"/>
            <a:ext cx="7249886" cy="923330"/>
          </a:xfrm>
          <a:prstGeom prst="rect">
            <a:avLst/>
          </a:prstGeom>
          <a:noFill/>
        </p:spPr>
        <p:txBody>
          <a:bodyPr wrap="square" rtlCol="0">
            <a:spAutoFit/>
          </a:bodyPr>
          <a:lstStyle/>
          <a:p>
            <a:pPr algn="ctr"/>
            <a:r>
              <a:rPr lang="en-US" sz="5400" b="1"/>
              <a:t>Trustee Training</a:t>
            </a:r>
            <a:endParaRPr lang="en-US" b="1"/>
          </a:p>
        </p:txBody>
      </p:sp>
    </p:spTree>
    <p:extLst>
      <p:ext uri="{BB962C8B-B14F-4D97-AF65-F5344CB8AC3E}">
        <p14:creationId xmlns:p14="http://schemas.microsoft.com/office/powerpoint/2010/main" val="193389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515E7-767C-D968-94D5-57ACFB4ECB82}"/>
              </a:ext>
            </a:extLst>
          </p:cNvPr>
          <p:cNvSpPr txBox="1"/>
          <p:nvPr/>
        </p:nvSpPr>
        <p:spPr>
          <a:xfrm>
            <a:off x="240956" y="2405336"/>
            <a:ext cx="11889236" cy="4070345"/>
          </a:xfrm>
          <a:prstGeom prst="rect">
            <a:avLst/>
          </a:prstGeom>
          <a:noFill/>
        </p:spPr>
        <p:txBody>
          <a:bodyPr wrap="square">
            <a:spAutoFit/>
          </a:bodyPr>
          <a:lstStyle/>
          <a:p>
            <a:pPr algn="ctr"/>
            <a:r>
              <a:rPr lang="en-US" sz="3200" b="1"/>
              <a:t>Use of Paid Accountants</a:t>
            </a:r>
          </a:p>
          <a:p>
            <a:pPr algn="ctr"/>
            <a:endParaRPr lang="en-US" sz="1050" b="1"/>
          </a:p>
          <a:p>
            <a:r>
              <a:rPr lang="en-US" sz="2800" b="1"/>
              <a:t>Many Posts employ a private firm of accountants for the purpose of an audit. This is to be encouraged rather than discouraged as an audit by a certified public accountant will usually pay for itself in the improvements which will result. </a:t>
            </a:r>
          </a:p>
          <a:p>
            <a:endParaRPr lang="en-US" sz="2800" b="1"/>
          </a:p>
          <a:p>
            <a:r>
              <a:rPr lang="en-US" sz="2800" b="1"/>
              <a:t>In these cases, the auditor reports to the Trustees and the Trustees make certain that the audit is conducted correctly.</a:t>
            </a:r>
          </a:p>
          <a:p>
            <a:endParaRPr lang="en-US" sz="2000"/>
          </a:p>
        </p:txBody>
      </p:sp>
    </p:spTree>
    <p:extLst>
      <p:ext uri="{BB962C8B-B14F-4D97-AF65-F5344CB8AC3E}">
        <p14:creationId xmlns:p14="http://schemas.microsoft.com/office/powerpoint/2010/main" val="53115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0820A1-0A10-6EAD-A11E-A9E52C32245F}"/>
              </a:ext>
            </a:extLst>
          </p:cNvPr>
          <p:cNvSpPr txBox="1"/>
          <p:nvPr/>
        </p:nvSpPr>
        <p:spPr>
          <a:xfrm>
            <a:off x="617838" y="2206638"/>
            <a:ext cx="10995590" cy="43088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Use of Paid Accountants (Cont.)</a:t>
            </a:r>
          </a:p>
          <a:p>
            <a:endParaRPr lang="en-US" sz="1800"/>
          </a:p>
          <a:p>
            <a:r>
              <a:rPr lang="en-US" sz="2800" b="1"/>
              <a:t>Regardless of the size of the Post, a quarterly audit is mandatory. Failure to conduct one may result in the cancellation of the Post Quartermaster bond and will take away all voting privileges at Conventions. </a:t>
            </a:r>
          </a:p>
          <a:p>
            <a:endParaRPr lang="en-US" sz="2800" b="1"/>
          </a:p>
          <a:p>
            <a:r>
              <a:rPr lang="en-US" sz="2800" b="1"/>
              <a:t>If the Trustees do not function in a proper manner, the Commander may deem it an emergency situation and appoint an auditing committee on their own initiative.</a:t>
            </a:r>
          </a:p>
        </p:txBody>
      </p:sp>
    </p:spTree>
    <p:extLst>
      <p:ext uri="{BB962C8B-B14F-4D97-AF65-F5344CB8AC3E}">
        <p14:creationId xmlns:p14="http://schemas.microsoft.com/office/powerpoint/2010/main" val="38845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8B12E5-5B0C-E82E-B2A6-21D43A81C9C4}"/>
              </a:ext>
            </a:extLst>
          </p:cNvPr>
          <p:cNvSpPr txBox="1"/>
          <p:nvPr/>
        </p:nvSpPr>
        <p:spPr>
          <a:xfrm>
            <a:off x="317058" y="2406567"/>
            <a:ext cx="11557884" cy="3970318"/>
          </a:xfrm>
          <a:prstGeom prst="rect">
            <a:avLst/>
          </a:prstGeom>
          <a:noFill/>
        </p:spPr>
        <p:txBody>
          <a:bodyPr wrap="square">
            <a:spAutoFit/>
          </a:bodyPr>
          <a:lstStyle/>
          <a:p>
            <a:pPr algn="ctr"/>
            <a:r>
              <a:rPr lang="en-US" sz="3200" b="1"/>
              <a:t>If You See Something, Say Something! </a:t>
            </a:r>
          </a:p>
          <a:p>
            <a:endParaRPr lang="en-US" sz="2400" b="1"/>
          </a:p>
          <a:p>
            <a:r>
              <a:rPr lang="en-US" sz="2800" b="1"/>
              <a:t>The purpose of the audit is twofold. </a:t>
            </a:r>
          </a:p>
          <a:p>
            <a:pPr marL="342900" indent="-342900">
              <a:buAutoNum type="arabicPeriod"/>
            </a:pPr>
            <a:r>
              <a:rPr lang="en-US" sz="2400" b="1"/>
              <a:t>It will reveal a shortage before it gets too large</a:t>
            </a:r>
          </a:p>
          <a:p>
            <a:pPr marL="342900" indent="-342900">
              <a:buAutoNum type="arabicPeriod"/>
            </a:pPr>
            <a:r>
              <a:rPr lang="en-US" sz="2400" b="1"/>
              <a:t>It is the most successful preventative of fraud. </a:t>
            </a:r>
          </a:p>
          <a:p>
            <a:pPr marL="342900" indent="-342900">
              <a:buAutoNum type="arabicPeriod"/>
            </a:pPr>
            <a:endParaRPr lang="en-US" sz="2400" b="1"/>
          </a:p>
          <a:p>
            <a:r>
              <a:rPr lang="en-US" sz="2400" b="1"/>
              <a:t>Remember, when conducting an audit, you are an independent reviewer and nobody's friend! Review all transactions with suspicion and give no one the benefit of the doubt. You can be friends again later, but right now you believe only what can be proven.</a:t>
            </a:r>
          </a:p>
        </p:txBody>
      </p:sp>
    </p:spTree>
    <p:extLst>
      <p:ext uri="{BB962C8B-B14F-4D97-AF65-F5344CB8AC3E}">
        <p14:creationId xmlns:p14="http://schemas.microsoft.com/office/powerpoint/2010/main" val="240304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61198-9EEF-7AF0-E1DF-6134A465528D}"/>
              </a:ext>
            </a:extLst>
          </p:cNvPr>
          <p:cNvSpPr txBox="1"/>
          <p:nvPr/>
        </p:nvSpPr>
        <p:spPr>
          <a:xfrm>
            <a:off x="312002" y="2130322"/>
            <a:ext cx="11567996" cy="4247317"/>
          </a:xfrm>
          <a:prstGeom prst="rect">
            <a:avLst/>
          </a:prstGeom>
          <a:noFill/>
        </p:spPr>
        <p:txBody>
          <a:bodyPr wrap="square">
            <a:spAutoFit/>
          </a:bodyPr>
          <a:lstStyle/>
          <a:p>
            <a:pPr algn="ctr"/>
            <a:r>
              <a:rPr lang="en-US" sz="3600" b="1"/>
              <a:t>Report It!</a:t>
            </a:r>
          </a:p>
          <a:p>
            <a:endParaRPr lang="en-US"/>
          </a:p>
          <a:p>
            <a:pPr marL="285750" indent="-285750">
              <a:buFont typeface="Arial" panose="020B0604020202020204" pitchFamily="34" charset="0"/>
              <a:buChar char="•"/>
            </a:pPr>
            <a:r>
              <a:rPr lang="en-US" sz="2800" b="1"/>
              <a:t>If the books are not kept in an efficient manner; if they cannot be audited because of lack of records; or if you find definite discrepancies, report it to the Post. </a:t>
            </a:r>
          </a:p>
          <a:p>
            <a:pPr marL="285750" indent="-285750">
              <a:buFont typeface="Arial" panose="020B0604020202020204" pitchFamily="34" charset="0"/>
              <a:buChar char="•"/>
            </a:pPr>
            <a:r>
              <a:rPr lang="en-US" sz="2800" b="1"/>
              <a:t>Don’t just sit back and refuse to sign the audit. If the Post fails to act in order to correct deficiencies, immediately inform the Department for further guidance.</a:t>
            </a:r>
          </a:p>
          <a:p>
            <a:r>
              <a:rPr lang="en-US" sz="2400" b="1"/>
              <a:t>Remember - the Trustees do not tell the Post or the Quartermaster how to run their business; they just make certain that everything is on the up-and-up.</a:t>
            </a:r>
          </a:p>
        </p:txBody>
      </p:sp>
    </p:spTree>
    <p:extLst>
      <p:ext uri="{BB962C8B-B14F-4D97-AF65-F5344CB8AC3E}">
        <p14:creationId xmlns:p14="http://schemas.microsoft.com/office/powerpoint/2010/main" val="269078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02D9CF-CB90-448C-E642-803DB7449E70}"/>
              </a:ext>
            </a:extLst>
          </p:cNvPr>
          <p:cNvSpPr txBox="1"/>
          <p:nvPr/>
        </p:nvSpPr>
        <p:spPr>
          <a:xfrm>
            <a:off x="339350" y="2370258"/>
            <a:ext cx="11513299" cy="3785652"/>
          </a:xfrm>
          <a:prstGeom prst="rect">
            <a:avLst/>
          </a:prstGeom>
          <a:noFill/>
        </p:spPr>
        <p:txBody>
          <a:bodyPr wrap="square">
            <a:spAutoFit/>
          </a:bodyPr>
          <a:lstStyle/>
          <a:p>
            <a:r>
              <a:rPr lang="en-US" sz="2400" b="1"/>
              <a:t>A number of dishonest Post Quartermasters tried these angles</a:t>
            </a:r>
            <a:r>
              <a:rPr lang="en-US" sz="2400"/>
              <a:t>:</a:t>
            </a:r>
          </a:p>
          <a:p>
            <a:r>
              <a:rPr lang="en-US" sz="2400"/>
              <a:t>1. Deposited only a portion of the proceeds of special events.</a:t>
            </a:r>
          </a:p>
          <a:p>
            <a:r>
              <a:rPr lang="en-US" sz="2400"/>
              <a:t>2. Made check stubs payable to someone else and the checks to himself/herself.</a:t>
            </a:r>
          </a:p>
          <a:p>
            <a:r>
              <a:rPr lang="en-US" sz="2400"/>
              <a:t>3. Secured a personal loan with a Post check.</a:t>
            </a:r>
          </a:p>
          <a:p>
            <a:r>
              <a:rPr lang="en-US" sz="2400"/>
              <a:t>4. Made up fake bank statements.</a:t>
            </a:r>
          </a:p>
          <a:p>
            <a:r>
              <a:rPr lang="en-US" sz="2400"/>
              <a:t>5. Staged a fake break-in.</a:t>
            </a:r>
          </a:p>
          <a:p>
            <a:r>
              <a:rPr lang="en-US" sz="2400"/>
              <a:t>6. Collected membership dues or cash for a raffle but did not turn them in.</a:t>
            </a:r>
          </a:p>
          <a:p>
            <a:r>
              <a:rPr lang="en-US" sz="2400"/>
              <a:t>7. Cashed Post bonds and pocketed the money.</a:t>
            </a:r>
          </a:p>
          <a:p>
            <a:r>
              <a:rPr lang="en-US" sz="2400"/>
              <a:t>8. Paid their personal credit cards with the Post’s funds.</a:t>
            </a:r>
          </a:p>
          <a:p>
            <a:r>
              <a:rPr lang="en-US" sz="2400"/>
              <a:t>9. Paid personal expenses with the Post checking account or credit card.</a:t>
            </a:r>
          </a:p>
        </p:txBody>
      </p:sp>
    </p:spTree>
    <p:extLst>
      <p:ext uri="{BB962C8B-B14F-4D97-AF65-F5344CB8AC3E}">
        <p14:creationId xmlns:p14="http://schemas.microsoft.com/office/powerpoint/2010/main" val="110302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7AAE94-0E9B-BE8B-7A1E-D935BD3D295E}"/>
              </a:ext>
            </a:extLst>
          </p:cNvPr>
          <p:cNvSpPr txBox="1"/>
          <p:nvPr/>
        </p:nvSpPr>
        <p:spPr>
          <a:xfrm>
            <a:off x="627426" y="2279935"/>
            <a:ext cx="10937147" cy="4401205"/>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Some items that should be spot-checked in the audit include:</a:t>
            </a:r>
          </a:p>
          <a:p>
            <a:r>
              <a:rPr lang="en-US" sz="2800">
                <a:latin typeface="Arial" panose="020B0604020202020204" pitchFamily="34" charset="0"/>
                <a:cs typeface="Arial" panose="020B0604020202020204" pitchFamily="34" charset="0"/>
              </a:rPr>
              <a:t>1. Balance the monthly books to check accuracy.</a:t>
            </a:r>
          </a:p>
          <a:p>
            <a:r>
              <a:rPr lang="en-US" sz="2800">
                <a:latin typeface="Arial" panose="020B0604020202020204" pitchFamily="34" charset="0"/>
                <a:cs typeface="Arial" panose="020B0604020202020204" pitchFamily="34" charset="0"/>
              </a:rPr>
              <a:t>2. Reconcile the books with the bank statement(s).</a:t>
            </a:r>
          </a:p>
          <a:p>
            <a:r>
              <a:rPr lang="en-US" sz="2800">
                <a:latin typeface="Arial" panose="020B0604020202020204" pitchFamily="34" charset="0"/>
                <a:cs typeface="Arial" panose="020B0604020202020204" pitchFamily="34" charset="0"/>
              </a:rPr>
              <a:t>3. Count the cash on hand.</a:t>
            </a:r>
          </a:p>
          <a:p>
            <a:r>
              <a:rPr lang="en-US" sz="2800">
                <a:latin typeface="Arial" panose="020B0604020202020204" pitchFamily="34" charset="0"/>
                <a:cs typeface="Arial" panose="020B0604020202020204" pitchFamily="34" charset="0"/>
              </a:rPr>
              <a:t>4. Actually view and count bonds and other investments.</a:t>
            </a:r>
          </a:p>
          <a:p>
            <a:r>
              <a:rPr lang="en-US" sz="2800">
                <a:latin typeface="Arial" panose="020B0604020202020204" pitchFamily="34" charset="0"/>
                <a:cs typeface="Arial" panose="020B0604020202020204" pitchFamily="34" charset="0"/>
              </a:rPr>
              <a:t>5. Compare the cancelled checks with:</a:t>
            </a:r>
          </a:p>
          <a:p>
            <a:r>
              <a:rPr lang="en-US" sz="2800">
                <a:latin typeface="Arial" panose="020B0604020202020204" pitchFamily="34" charset="0"/>
                <a:cs typeface="Arial" panose="020B0604020202020204" pitchFamily="34" charset="0"/>
              </a:rPr>
              <a:t>	a. Check stubs.</a:t>
            </a:r>
          </a:p>
          <a:p>
            <a:r>
              <a:rPr lang="en-US" sz="2800">
                <a:latin typeface="Arial" panose="020B0604020202020204" pitchFamily="34" charset="0"/>
                <a:cs typeface="Arial" panose="020B0604020202020204" pitchFamily="34" charset="0"/>
              </a:rPr>
              <a:t>	b. Cash book entries.</a:t>
            </a:r>
          </a:p>
          <a:p>
            <a:r>
              <a:rPr lang="en-US" sz="2800">
                <a:latin typeface="Arial" panose="020B0604020202020204" pitchFamily="34" charset="0"/>
                <a:cs typeface="Arial" panose="020B0604020202020204" pitchFamily="34" charset="0"/>
              </a:rPr>
              <a:t>	c. Bank statements.</a:t>
            </a:r>
          </a:p>
          <a:p>
            <a:r>
              <a:rPr lang="en-US" sz="2800">
                <a:latin typeface="Arial" panose="020B0604020202020204" pitchFamily="34" charset="0"/>
                <a:cs typeface="Arial" panose="020B0604020202020204" pitchFamily="34" charset="0"/>
              </a:rPr>
              <a:t>	d. Vouchers and bills.</a:t>
            </a:r>
          </a:p>
        </p:txBody>
      </p:sp>
    </p:spTree>
    <p:extLst>
      <p:ext uri="{BB962C8B-B14F-4D97-AF65-F5344CB8AC3E}">
        <p14:creationId xmlns:p14="http://schemas.microsoft.com/office/powerpoint/2010/main" val="107961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A26C7F-3C22-EA5D-CEE0-BE202D18FCC3}"/>
              </a:ext>
            </a:extLst>
          </p:cNvPr>
          <p:cNvSpPr txBox="1"/>
          <p:nvPr/>
        </p:nvSpPr>
        <p:spPr>
          <a:xfrm>
            <a:off x="609601" y="2587624"/>
            <a:ext cx="1120540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Some items that should be spot-checked in the audit include:</a:t>
            </a:r>
          </a:p>
          <a:p>
            <a:r>
              <a:rPr lang="en-US" sz="2800" b="1">
                <a:latin typeface="Arial" panose="020B0604020202020204" pitchFamily="34" charset="0"/>
                <a:cs typeface="Arial" panose="020B0604020202020204" pitchFamily="34" charset="0"/>
              </a:rPr>
              <a:t>(Cont.)</a:t>
            </a:r>
          </a:p>
          <a:p>
            <a:r>
              <a:rPr lang="en-US" sz="2800">
                <a:latin typeface="Arial" panose="020B0604020202020204" pitchFamily="34" charset="0"/>
                <a:cs typeface="Arial" panose="020B0604020202020204" pitchFamily="34" charset="0"/>
              </a:rPr>
              <a:t>6. Confirm the bank balance with the bank.</a:t>
            </a:r>
          </a:p>
          <a:p>
            <a:r>
              <a:rPr lang="en-US" sz="2800">
                <a:latin typeface="Arial" panose="020B0604020202020204" pitchFamily="34" charset="0"/>
                <a:cs typeface="Arial" panose="020B0604020202020204" pitchFamily="34" charset="0"/>
              </a:rPr>
              <a:t>7. Check payments for unusual items against Adjutant minutes to determine authority for payment.</a:t>
            </a:r>
          </a:p>
          <a:p>
            <a:r>
              <a:rPr lang="en-US" sz="2800">
                <a:latin typeface="Arial" panose="020B0604020202020204" pitchFamily="34" charset="0"/>
                <a:cs typeface="Arial" panose="020B0604020202020204" pitchFamily="34" charset="0"/>
              </a:rPr>
              <a:t>8. Check official receipts against book entries.</a:t>
            </a:r>
          </a:p>
          <a:p>
            <a:r>
              <a:rPr lang="en-US" sz="2800">
                <a:latin typeface="Arial" panose="020B0604020202020204" pitchFamily="34" charset="0"/>
                <a:cs typeface="Arial" panose="020B0604020202020204" pitchFamily="34" charset="0"/>
              </a:rPr>
              <a:t>9. Check stubs of membership receipts against total membership as shown by books and by Quartermaster's copy of dues transmittals.</a:t>
            </a:r>
          </a:p>
        </p:txBody>
      </p:sp>
    </p:spTree>
    <p:extLst>
      <p:ext uri="{BB962C8B-B14F-4D97-AF65-F5344CB8AC3E}">
        <p14:creationId xmlns:p14="http://schemas.microsoft.com/office/powerpoint/2010/main" val="299225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5DA02-623D-0246-9554-E026109C9B4C}"/>
              </a:ext>
            </a:extLst>
          </p:cNvPr>
          <p:cNvSpPr txBox="1"/>
          <p:nvPr/>
        </p:nvSpPr>
        <p:spPr>
          <a:xfrm>
            <a:off x="333153" y="2281682"/>
            <a:ext cx="11586899"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Some items that should be spot-checked in the audit include:</a:t>
            </a:r>
          </a:p>
          <a:p>
            <a:r>
              <a:rPr lang="en-US" sz="2800" b="1">
                <a:latin typeface="Arial" panose="020B0604020202020204" pitchFamily="34" charset="0"/>
                <a:cs typeface="Arial" panose="020B0604020202020204" pitchFamily="34" charset="0"/>
              </a:rPr>
              <a:t>(Cont.)</a:t>
            </a:r>
          </a:p>
          <a:p>
            <a:r>
              <a:rPr lang="en-US" sz="2800">
                <a:latin typeface="Arial" panose="020B0604020202020204" pitchFamily="34" charset="0"/>
                <a:cs typeface="Arial" panose="020B0604020202020204" pitchFamily="34" charset="0"/>
              </a:rPr>
              <a:t>10. Where committees have handled special events, determine just how much money was turned in and check it against entries.</a:t>
            </a:r>
          </a:p>
          <a:p>
            <a:r>
              <a:rPr lang="en-US" sz="2800">
                <a:latin typeface="Arial" panose="020B0604020202020204" pitchFamily="34" charset="0"/>
                <a:cs typeface="Arial" panose="020B0604020202020204" pitchFamily="34" charset="0"/>
              </a:rPr>
              <a:t>11. Watch very closely any bills paid by cash, or income not covered by receipts.</a:t>
            </a:r>
          </a:p>
          <a:p>
            <a:r>
              <a:rPr lang="en-US" sz="2800">
                <a:latin typeface="Arial" panose="020B0604020202020204" pitchFamily="34" charset="0"/>
                <a:cs typeface="Arial" panose="020B0604020202020204" pitchFamily="34" charset="0"/>
              </a:rPr>
              <a:t>12. Review all disbursements a Quartermaster makes to himself/herself.</a:t>
            </a:r>
          </a:p>
          <a:p>
            <a:r>
              <a:rPr lang="en-US" sz="2800">
                <a:latin typeface="Arial" panose="020B0604020202020204" pitchFamily="34" charset="0"/>
                <a:cs typeface="Arial" panose="020B0604020202020204" pitchFamily="34" charset="0"/>
              </a:rPr>
              <a:t>13. Identify general ledger accounts with substantial changes in value since the last review was performed and investigate.</a:t>
            </a:r>
          </a:p>
        </p:txBody>
      </p:sp>
    </p:spTree>
    <p:extLst>
      <p:ext uri="{BB962C8B-B14F-4D97-AF65-F5344CB8AC3E}">
        <p14:creationId xmlns:p14="http://schemas.microsoft.com/office/powerpoint/2010/main" val="328105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565B93-84B1-344B-362E-741C5BAA083E}"/>
              </a:ext>
            </a:extLst>
          </p:cNvPr>
          <p:cNvSpPr txBox="1"/>
          <p:nvPr/>
        </p:nvSpPr>
        <p:spPr>
          <a:xfrm>
            <a:off x="430162" y="2583428"/>
            <a:ext cx="11331676"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Some items that should be spot-checked in the audit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(Cont.)</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14. Review payroll to ensure employees are paid the appropriate salary for the actual hours worked.</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15. If applicable, review all expenses charged to Post debit/credit cards.</a:t>
            </a:r>
          </a:p>
        </p:txBody>
      </p:sp>
    </p:spTree>
    <p:extLst>
      <p:ext uri="{BB962C8B-B14F-4D97-AF65-F5344CB8AC3E}">
        <p14:creationId xmlns:p14="http://schemas.microsoft.com/office/powerpoint/2010/main" val="307671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00409E-7370-9867-9FF2-456D20A93838}"/>
              </a:ext>
            </a:extLst>
          </p:cNvPr>
          <p:cNvSpPr txBox="1"/>
          <p:nvPr/>
        </p:nvSpPr>
        <p:spPr>
          <a:xfrm>
            <a:off x="326065" y="2787281"/>
            <a:ext cx="11539233" cy="2677656"/>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Watch for the following danger signals between audits:</a:t>
            </a:r>
          </a:p>
          <a:p>
            <a:r>
              <a:rPr lang="en-US" sz="2800">
                <a:latin typeface="Arial" panose="020B0604020202020204" pitchFamily="34" charset="0"/>
                <a:cs typeface="Arial" panose="020B0604020202020204" pitchFamily="34" charset="0"/>
              </a:rPr>
              <a:t>1. Stalling in getting books ready for audit.</a:t>
            </a:r>
          </a:p>
          <a:p>
            <a:r>
              <a:rPr lang="en-US" sz="2800">
                <a:latin typeface="Arial" panose="020B0604020202020204" pitchFamily="34" charset="0"/>
                <a:cs typeface="Arial" panose="020B0604020202020204" pitchFamily="34" charset="0"/>
              </a:rPr>
              <a:t>2. Slowness in paying bills of the Post.</a:t>
            </a:r>
          </a:p>
          <a:p>
            <a:r>
              <a:rPr lang="en-US" sz="2800">
                <a:latin typeface="Arial" panose="020B0604020202020204" pitchFamily="34" charset="0"/>
                <a:cs typeface="Arial" panose="020B0604020202020204" pitchFamily="34" charset="0"/>
              </a:rPr>
              <a:t>3. Delay in making deposits.</a:t>
            </a:r>
          </a:p>
          <a:p>
            <a:r>
              <a:rPr lang="en-US" sz="2800">
                <a:latin typeface="Arial" panose="020B0604020202020204" pitchFamily="34" charset="0"/>
                <a:cs typeface="Arial" panose="020B0604020202020204" pitchFamily="34" charset="0"/>
              </a:rPr>
              <a:t>4. Large amounts carried as "cash on hand."</a:t>
            </a:r>
          </a:p>
          <a:p>
            <a:r>
              <a:rPr lang="en-US" sz="2800">
                <a:latin typeface="Arial" panose="020B0604020202020204" pitchFamily="34" charset="0"/>
                <a:cs typeface="Arial" panose="020B0604020202020204" pitchFamily="34" charset="0"/>
              </a:rPr>
              <a:t>5. Checks made out to others than the person to whom indebted.</a:t>
            </a:r>
          </a:p>
        </p:txBody>
      </p:sp>
    </p:spTree>
    <p:extLst>
      <p:ext uri="{BB962C8B-B14F-4D97-AF65-F5344CB8AC3E}">
        <p14:creationId xmlns:p14="http://schemas.microsoft.com/office/powerpoint/2010/main" val="48996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B1967-A818-AAC8-E04F-1CEAA80108B2}"/>
              </a:ext>
            </a:extLst>
          </p:cNvPr>
          <p:cNvSpPr txBox="1"/>
          <p:nvPr/>
        </p:nvSpPr>
        <p:spPr>
          <a:xfrm>
            <a:off x="2471057" y="2217980"/>
            <a:ext cx="7249886" cy="3416320"/>
          </a:xfrm>
          <a:prstGeom prst="rect">
            <a:avLst/>
          </a:prstGeom>
          <a:noFill/>
        </p:spPr>
        <p:txBody>
          <a:bodyPr wrap="square" rtlCol="0">
            <a:spAutoFit/>
          </a:bodyPr>
          <a:lstStyle/>
          <a:p>
            <a:pPr algn="ctr"/>
            <a:r>
              <a:rPr lang="en-US" sz="5400" b="1"/>
              <a:t>Information pulled from:</a:t>
            </a:r>
          </a:p>
          <a:p>
            <a:pPr algn="ctr"/>
            <a:r>
              <a:rPr lang="en-US" sz="5400" b="1"/>
              <a:t>VFW Trustees Guide for Proper Audit</a:t>
            </a:r>
          </a:p>
          <a:p>
            <a:pPr algn="ctr"/>
            <a:r>
              <a:rPr lang="en-US" sz="5400" b="1"/>
              <a:t>2024-2025</a:t>
            </a:r>
            <a:endParaRPr lang="en-US" b="1"/>
          </a:p>
        </p:txBody>
      </p:sp>
    </p:spTree>
    <p:extLst>
      <p:ext uri="{BB962C8B-B14F-4D97-AF65-F5344CB8AC3E}">
        <p14:creationId xmlns:p14="http://schemas.microsoft.com/office/powerpoint/2010/main" val="100764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4B8046-A394-1C60-573C-3C8C208C08EB}"/>
              </a:ext>
            </a:extLst>
          </p:cNvPr>
          <p:cNvSpPr txBox="1"/>
          <p:nvPr/>
        </p:nvSpPr>
        <p:spPr>
          <a:xfrm>
            <a:off x="466835" y="2436225"/>
            <a:ext cx="11258329"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Watch for the following danger signals between audits:</a:t>
            </a:r>
          </a:p>
          <a:p>
            <a:r>
              <a:rPr lang="en-US" sz="2800" b="1">
                <a:latin typeface="Arial" panose="020B0604020202020204" pitchFamily="34" charset="0"/>
                <a:cs typeface="Arial" panose="020B0604020202020204" pitchFamily="34" charset="0"/>
              </a:rPr>
              <a:t>(Cont.)</a:t>
            </a:r>
          </a:p>
          <a:p>
            <a:r>
              <a:rPr lang="en-US" sz="2800">
                <a:latin typeface="Arial" panose="020B0604020202020204" pitchFamily="34" charset="0"/>
                <a:cs typeface="Arial" panose="020B0604020202020204" pitchFamily="34" charset="0"/>
              </a:rPr>
              <a:t>6. Checks made out to others than payee.</a:t>
            </a:r>
          </a:p>
          <a:p>
            <a:r>
              <a:rPr lang="en-US" sz="2800">
                <a:latin typeface="Arial" panose="020B0604020202020204" pitchFamily="34" charset="0"/>
                <a:cs typeface="Arial" panose="020B0604020202020204" pitchFamily="34" charset="0"/>
              </a:rPr>
              <a:t>7. Complaints by members of non-receipt of the VFW magazine or other publication.</a:t>
            </a:r>
          </a:p>
          <a:p>
            <a:r>
              <a:rPr lang="en-US" sz="2800">
                <a:latin typeface="Arial" panose="020B0604020202020204" pitchFamily="34" charset="0"/>
                <a:cs typeface="Arial" panose="020B0604020202020204" pitchFamily="34" charset="0"/>
              </a:rPr>
              <a:t>8. Checks which have not cleared the bank at the time of the audit.</a:t>
            </a:r>
          </a:p>
          <a:p>
            <a:r>
              <a:rPr lang="en-US" sz="2800">
                <a:latin typeface="Arial" panose="020B0604020202020204" pitchFamily="34" charset="0"/>
                <a:cs typeface="Arial" panose="020B0604020202020204" pitchFamily="34" charset="0"/>
              </a:rPr>
              <a:t>9. Lifestyle changes of the Post Quartermaster.</a:t>
            </a:r>
          </a:p>
          <a:p>
            <a:r>
              <a:rPr lang="en-US" sz="2800">
                <a:latin typeface="Arial" panose="020B0604020202020204" pitchFamily="34" charset="0"/>
                <a:cs typeface="Arial" panose="020B0604020202020204" pitchFamily="34" charset="0"/>
              </a:rPr>
              <a:t>10. An honest person can slip if they need the money badly enough. A sudden air of prosperity is sometimes an indication of dishonesty.</a:t>
            </a:r>
          </a:p>
        </p:txBody>
      </p:sp>
    </p:spTree>
    <p:extLst>
      <p:ext uri="{BB962C8B-B14F-4D97-AF65-F5344CB8AC3E}">
        <p14:creationId xmlns:p14="http://schemas.microsoft.com/office/powerpoint/2010/main" val="142215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FF65AA-C3DB-BB7F-1299-7EEAACA4EDC1}"/>
              </a:ext>
            </a:extLst>
          </p:cNvPr>
          <p:cNvSpPr txBox="1"/>
          <p:nvPr/>
        </p:nvSpPr>
        <p:spPr>
          <a:xfrm>
            <a:off x="384629" y="2264620"/>
            <a:ext cx="11328399" cy="3970318"/>
          </a:xfrm>
          <a:prstGeom prst="rect">
            <a:avLst/>
          </a:prstGeom>
          <a:noFill/>
        </p:spPr>
        <p:txBody>
          <a:bodyPr wrap="square">
            <a:spAutoFit/>
          </a:bodyPr>
          <a:lstStyle/>
          <a:p>
            <a:pPr lvl="0">
              <a:defRPr/>
            </a:pPr>
            <a:r>
              <a:rPr lang="en-US" sz="2800" b="1">
                <a:solidFill>
                  <a:prstClr val="black"/>
                </a:solidFill>
                <a:latin typeface="Arial" panose="020B0604020202020204" pitchFamily="34" charset="0"/>
                <a:cs typeface="Arial" panose="020B0604020202020204" pitchFamily="34" charset="0"/>
              </a:rPr>
              <a:t>Watch for the following danger signals between audits:</a:t>
            </a:r>
          </a:p>
          <a:p>
            <a:r>
              <a:rPr lang="en-US" sz="2800" b="1">
                <a:latin typeface="Arial" panose="020B0604020202020204" pitchFamily="34" charset="0"/>
                <a:cs typeface="Arial" panose="020B0604020202020204" pitchFamily="34" charset="0"/>
              </a:rPr>
              <a:t>(Cont.)</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It is up to the </a:t>
            </a:r>
            <a:r>
              <a:rPr lang="en-US" sz="2800" b="1">
                <a:latin typeface="Arial" panose="020B0604020202020204" pitchFamily="34" charset="0"/>
                <a:cs typeface="Arial" panose="020B0604020202020204" pitchFamily="34" charset="0"/>
              </a:rPr>
              <a:t>Trustees and the Commander </a:t>
            </a:r>
            <a:r>
              <a:rPr lang="en-US" sz="2800">
                <a:latin typeface="Arial" panose="020B0604020202020204" pitchFamily="34" charset="0"/>
                <a:cs typeface="Arial" panose="020B0604020202020204" pitchFamily="34" charset="0"/>
              </a:rPr>
              <a:t>to check on the honesty of any person handling Post funds. </a:t>
            </a:r>
            <a:r>
              <a:rPr lang="en-US" sz="2800" b="1">
                <a:latin typeface="Arial" panose="020B0604020202020204" pitchFamily="34" charset="0"/>
                <a:cs typeface="Arial" panose="020B0604020202020204" pitchFamily="34" charset="0"/>
              </a:rPr>
              <a:t>YOU</a:t>
            </a:r>
            <a:r>
              <a:rPr lang="en-US" sz="2800">
                <a:latin typeface="Arial" panose="020B0604020202020204" pitchFamily="34" charset="0"/>
                <a:cs typeface="Arial" panose="020B0604020202020204" pitchFamily="34" charset="0"/>
              </a:rPr>
              <a:t> do the checking and </a:t>
            </a:r>
            <a:r>
              <a:rPr lang="en-US" sz="2800" b="1">
                <a:latin typeface="Arial" panose="020B0604020202020204" pitchFamily="34" charset="0"/>
                <a:cs typeface="Arial" panose="020B0604020202020204" pitchFamily="34" charset="0"/>
              </a:rPr>
              <a:t>YOU</a:t>
            </a:r>
            <a:r>
              <a:rPr lang="en-US" sz="2800">
                <a:latin typeface="Arial" panose="020B0604020202020204" pitchFamily="34" charset="0"/>
                <a:cs typeface="Arial" panose="020B0604020202020204" pitchFamily="34" charset="0"/>
              </a:rPr>
              <a:t> form your conclusions and act accordingly. </a:t>
            </a:r>
            <a:r>
              <a:rPr lang="en-US" sz="2800" b="1">
                <a:latin typeface="Arial" panose="020B0604020202020204" pitchFamily="34" charset="0"/>
                <a:cs typeface="Arial" panose="020B0604020202020204" pitchFamily="34" charset="0"/>
              </a:rPr>
              <a:t>Do not convey your suspicions to others until you are certain</a:t>
            </a:r>
            <a:r>
              <a:rPr lang="en-US" sz="2800">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rPr>
              <a:t>Do nothing which may hurt the reputation of an innocent person. Do not cover up for anyone.</a:t>
            </a:r>
          </a:p>
        </p:txBody>
      </p:sp>
    </p:spTree>
    <p:extLst>
      <p:ext uri="{BB962C8B-B14F-4D97-AF65-F5344CB8AC3E}">
        <p14:creationId xmlns:p14="http://schemas.microsoft.com/office/powerpoint/2010/main" val="209858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C091DF-C4C0-766C-AC53-1FA73573593F}"/>
              </a:ext>
            </a:extLst>
          </p:cNvPr>
          <p:cNvSpPr txBox="1"/>
          <p:nvPr/>
        </p:nvSpPr>
        <p:spPr>
          <a:xfrm>
            <a:off x="717316" y="2384200"/>
            <a:ext cx="10757368" cy="3293209"/>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Financial Report</a:t>
            </a:r>
          </a:p>
          <a:p>
            <a:pPr algn="ctr"/>
            <a:endParaRPr lang="en-US" sz="4800" b="1">
              <a:latin typeface="Arial" panose="020B0604020202020204" pitchFamily="34" charset="0"/>
              <a:cs typeface="Arial" panose="020B0604020202020204" pitchFamily="34" charset="0"/>
            </a:endParaRPr>
          </a:p>
          <a:p>
            <a:pPr algn="ctr"/>
            <a:r>
              <a:rPr lang="en-US" sz="2800" b="1">
                <a:latin typeface="Arial" panose="020B0604020202020204" pitchFamily="34" charset="0"/>
                <a:cs typeface="Arial" panose="020B0604020202020204" pitchFamily="34" charset="0"/>
              </a:rPr>
              <a:t>The Post Quartermaster makes a report to the Post on its finances at each meeting. This report is taken directly from the records. It is made out on Financial Statement Form (Form #4208) and it must be accurate and current.</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79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E4238-7CB0-B725-945A-77AA389E1BB7}"/>
              </a:ext>
            </a:extLst>
          </p:cNvPr>
          <p:cNvPicPr>
            <a:picLocks noChangeAspect="1"/>
          </p:cNvPicPr>
          <p:nvPr/>
        </p:nvPicPr>
        <p:blipFill>
          <a:blip r:embed="rId2"/>
          <a:stretch>
            <a:fillRect/>
          </a:stretch>
        </p:blipFill>
        <p:spPr>
          <a:xfrm>
            <a:off x="624527" y="2632209"/>
            <a:ext cx="10942945" cy="3972777"/>
          </a:xfrm>
          <a:prstGeom prst="rect">
            <a:avLst/>
          </a:prstGeom>
        </p:spPr>
      </p:pic>
      <p:sp>
        <p:nvSpPr>
          <p:cNvPr id="4" name="TextBox 3">
            <a:extLst>
              <a:ext uri="{FF2B5EF4-FFF2-40B4-BE49-F238E27FC236}">
                <a16:creationId xmlns:a16="http://schemas.microsoft.com/office/drawing/2014/main" id="{6D13A3BC-89DC-6DD6-E0E6-D7A2C3B8000A}"/>
              </a:ext>
            </a:extLst>
          </p:cNvPr>
          <p:cNvSpPr txBox="1"/>
          <p:nvPr/>
        </p:nvSpPr>
        <p:spPr>
          <a:xfrm>
            <a:off x="1738492" y="2108989"/>
            <a:ext cx="8715014" cy="523220"/>
          </a:xfrm>
          <a:prstGeom prst="rect">
            <a:avLst/>
          </a:prstGeom>
          <a:noFill/>
        </p:spPr>
        <p:txBody>
          <a:bodyPr wrap="none" rtlCol="0">
            <a:spAutoFit/>
          </a:bodyPr>
          <a:lstStyle/>
          <a:p>
            <a:r>
              <a:rPr lang="en-US" sz="2800">
                <a:latin typeface="Arial Black" panose="020B0A04020102020204" pitchFamily="34" charset="0"/>
              </a:rPr>
              <a:t>Quartermaster’s Monthly Report Form 4208</a:t>
            </a:r>
          </a:p>
        </p:txBody>
      </p:sp>
    </p:spTree>
    <p:extLst>
      <p:ext uri="{BB962C8B-B14F-4D97-AF65-F5344CB8AC3E}">
        <p14:creationId xmlns:p14="http://schemas.microsoft.com/office/powerpoint/2010/main" val="230093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317E-9ED5-7E9A-EAF3-1BE07CDFD4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C67E2A-798F-5CFF-4C05-2AD20E5A15BA}"/>
              </a:ext>
            </a:extLst>
          </p:cNvPr>
          <p:cNvSpPr txBox="1"/>
          <p:nvPr/>
        </p:nvSpPr>
        <p:spPr>
          <a:xfrm>
            <a:off x="1738492" y="2108989"/>
            <a:ext cx="8715014" cy="523220"/>
          </a:xfrm>
          <a:prstGeom prst="rect">
            <a:avLst/>
          </a:prstGeom>
          <a:noFill/>
        </p:spPr>
        <p:txBody>
          <a:bodyPr wrap="none" rtlCol="0">
            <a:spAutoFit/>
          </a:bodyPr>
          <a:lstStyle/>
          <a:p>
            <a:r>
              <a:rPr lang="en-US" sz="2800">
                <a:latin typeface="Arial Black" panose="020B0A04020102020204" pitchFamily="34" charset="0"/>
              </a:rPr>
              <a:t>Quartermaster’s Monthly Report Form 4208</a:t>
            </a:r>
          </a:p>
        </p:txBody>
      </p:sp>
      <p:pic>
        <p:nvPicPr>
          <p:cNvPr id="7" name="Picture 6">
            <a:extLst>
              <a:ext uri="{FF2B5EF4-FFF2-40B4-BE49-F238E27FC236}">
                <a16:creationId xmlns:a16="http://schemas.microsoft.com/office/drawing/2014/main" id="{D4CF2CF8-171D-08CD-313D-0A906C28DDA0}"/>
              </a:ext>
            </a:extLst>
          </p:cNvPr>
          <p:cNvPicPr>
            <a:picLocks noChangeAspect="1"/>
          </p:cNvPicPr>
          <p:nvPr/>
        </p:nvPicPr>
        <p:blipFill>
          <a:blip r:embed="rId2"/>
          <a:stretch>
            <a:fillRect/>
          </a:stretch>
        </p:blipFill>
        <p:spPr>
          <a:xfrm>
            <a:off x="106536" y="3650942"/>
            <a:ext cx="11885293" cy="2119544"/>
          </a:xfrm>
          <a:prstGeom prst="rect">
            <a:avLst/>
          </a:prstGeom>
        </p:spPr>
      </p:pic>
    </p:spTree>
    <p:extLst>
      <p:ext uri="{BB962C8B-B14F-4D97-AF65-F5344CB8AC3E}">
        <p14:creationId xmlns:p14="http://schemas.microsoft.com/office/powerpoint/2010/main" val="111276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C580A-2DA6-9BC8-7B08-72A65DC4B5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12A951-42DD-1CCA-80A4-A411F3603D7D}"/>
              </a:ext>
            </a:extLst>
          </p:cNvPr>
          <p:cNvSpPr txBox="1"/>
          <p:nvPr/>
        </p:nvSpPr>
        <p:spPr>
          <a:xfrm>
            <a:off x="1738493" y="2011335"/>
            <a:ext cx="8715014" cy="523220"/>
          </a:xfrm>
          <a:prstGeom prst="rect">
            <a:avLst/>
          </a:prstGeom>
          <a:noFill/>
        </p:spPr>
        <p:txBody>
          <a:bodyPr wrap="none" rtlCol="0">
            <a:spAutoFit/>
          </a:bodyPr>
          <a:lstStyle/>
          <a:p>
            <a:r>
              <a:rPr lang="en-US" sz="2800">
                <a:latin typeface="Arial Black" panose="020B0A04020102020204" pitchFamily="34" charset="0"/>
              </a:rPr>
              <a:t>Quartermaster’s Monthly Report Form 4208</a:t>
            </a:r>
          </a:p>
        </p:txBody>
      </p:sp>
      <p:pic>
        <p:nvPicPr>
          <p:cNvPr id="3" name="Picture 2">
            <a:extLst>
              <a:ext uri="{FF2B5EF4-FFF2-40B4-BE49-F238E27FC236}">
                <a16:creationId xmlns:a16="http://schemas.microsoft.com/office/drawing/2014/main" id="{B637289C-0470-9FB3-64A6-7C6FD7501D99}"/>
              </a:ext>
            </a:extLst>
          </p:cNvPr>
          <p:cNvPicPr>
            <a:picLocks noChangeAspect="1"/>
          </p:cNvPicPr>
          <p:nvPr/>
        </p:nvPicPr>
        <p:blipFill>
          <a:blip r:embed="rId2"/>
          <a:stretch>
            <a:fillRect/>
          </a:stretch>
        </p:blipFill>
        <p:spPr>
          <a:xfrm>
            <a:off x="408373" y="2632209"/>
            <a:ext cx="11549848" cy="4150065"/>
          </a:xfrm>
          <a:prstGeom prst="rect">
            <a:avLst/>
          </a:prstGeom>
        </p:spPr>
      </p:pic>
    </p:spTree>
    <p:extLst>
      <p:ext uri="{BB962C8B-B14F-4D97-AF65-F5344CB8AC3E}">
        <p14:creationId xmlns:p14="http://schemas.microsoft.com/office/powerpoint/2010/main" val="1106412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F433E-B66A-1BAA-1147-C42268DD6BF5}"/>
              </a:ext>
            </a:extLst>
          </p:cNvPr>
          <p:cNvSpPr txBox="1"/>
          <p:nvPr/>
        </p:nvSpPr>
        <p:spPr>
          <a:xfrm>
            <a:off x="529771" y="2551837"/>
            <a:ext cx="11183258" cy="3724096"/>
          </a:xfrm>
          <a:prstGeom prst="rect">
            <a:avLst/>
          </a:prstGeom>
          <a:noFill/>
        </p:spPr>
        <p:txBody>
          <a:bodyPr wrap="square">
            <a:spAutoFit/>
          </a:bodyPr>
          <a:lstStyle/>
          <a:p>
            <a:pPr algn="ctr"/>
            <a:r>
              <a:rPr lang="en-US" sz="4000" b="1">
                <a:latin typeface="Arial" panose="020B0604020202020204" pitchFamily="34" charset="0"/>
                <a:cs typeface="Arial" panose="020B0604020202020204" pitchFamily="34" charset="0"/>
              </a:rPr>
              <a:t>Club Funds </a:t>
            </a:r>
          </a:p>
          <a:p>
            <a:pPr algn="ctr"/>
            <a:r>
              <a:rPr lang="en-US" sz="2800" b="1">
                <a:latin typeface="Arial" panose="020B0604020202020204" pitchFamily="34" charset="0"/>
                <a:cs typeface="Arial" panose="020B0604020202020204" pitchFamily="34" charset="0"/>
              </a:rPr>
              <a:t>A.K.A Canteen Funds</a:t>
            </a:r>
          </a:p>
          <a:p>
            <a:pPr algn="ctr"/>
            <a:r>
              <a:rPr lang="en-US" sz="2400" b="1">
                <a:latin typeface="Arial" panose="020B0604020202020204" pitchFamily="34" charset="0"/>
                <a:cs typeface="Arial" panose="020B0604020202020204" pitchFamily="34" charset="0"/>
              </a:rPr>
              <a:t>Clubs are specialized businesses and require more specific safeguards than Posts which do not have clubs. </a:t>
            </a:r>
          </a:p>
          <a:p>
            <a:pPr algn="ctr"/>
            <a:endParaRPr lang="en-US" sz="2400" b="1">
              <a:latin typeface="Arial" panose="020B0604020202020204" pitchFamily="34" charset="0"/>
              <a:cs typeface="Arial" panose="020B0604020202020204" pitchFamily="34" charset="0"/>
            </a:endParaRPr>
          </a:p>
          <a:p>
            <a:pPr algn="ctr"/>
            <a:r>
              <a:rPr lang="en-US" sz="2400" b="1">
                <a:latin typeface="Arial" panose="020B0604020202020204" pitchFamily="34" charset="0"/>
                <a:cs typeface="Arial" panose="020B0604020202020204" pitchFamily="34" charset="0"/>
              </a:rPr>
              <a:t>Besides the mere question of honesty, problems of management, governmental regulations, state law, etc., must be considered with additional opportunity as club managers/workers have thought up new angles to steal funds.</a:t>
            </a:r>
          </a:p>
        </p:txBody>
      </p:sp>
    </p:spTree>
    <p:extLst>
      <p:ext uri="{BB962C8B-B14F-4D97-AF65-F5344CB8AC3E}">
        <p14:creationId xmlns:p14="http://schemas.microsoft.com/office/powerpoint/2010/main" val="3742014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B7C412-E20D-9814-1178-45F27B330353}"/>
              </a:ext>
            </a:extLst>
          </p:cNvPr>
          <p:cNvSpPr txBox="1"/>
          <p:nvPr/>
        </p:nvSpPr>
        <p:spPr>
          <a:xfrm>
            <a:off x="478971" y="2589285"/>
            <a:ext cx="11030858" cy="353943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Some peculiars of Club Funds include: </a:t>
            </a:r>
          </a:p>
          <a:p>
            <a:pPr marL="342900" indent="-342900">
              <a:buAutoNum type="arabicPeriod"/>
            </a:pPr>
            <a:r>
              <a:rPr lang="en-US" sz="2800">
                <a:latin typeface="Arial" panose="020B0604020202020204" pitchFamily="34" charset="0"/>
                <a:cs typeface="Arial" panose="020B0604020202020204" pitchFamily="34" charset="0"/>
              </a:rPr>
              <a:t>Padded inventory of liquor on hand. </a:t>
            </a:r>
          </a:p>
          <a:p>
            <a:pPr marL="342900" indent="-342900">
              <a:buAutoNum type="arabicPeriod"/>
            </a:pPr>
            <a:r>
              <a:rPr lang="en-US" sz="2800">
                <a:latin typeface="Arial" panose="020B0604020202020204" pitchFamily="34" charset="0"/>
                <a:cs typeface="Arial" panose="020B0604020202020204" pitchFamily="34" charset="0"/>
              </a:rPr>
              <a:t>Bad or fictitious </a:t>
            </a:r>
            <a:r>
              <a:rPr lang="en-US" sz="2800" b="1">
                <a:latin typeface="Arial" panose="020B0604020202020204" pitchFamily="34" charset="0"/>
                <a:cs typeface="Arial" panose="020B0604020202020204" pitchFamily="34" charset="0"/>
              </a:rPr>
              <a:t>checks </a:t>
            </a:r>
            <a:r>
              <a:rPr lang="en-US" sz="2800">
                <a:latin typeface="Arial" panose="020B0604020202020204" pitchFamily="34" charset="0"/>
                <a:cs typeface="Arial" panose="020B0604020202020204" pitchFamily="34" charset="0"/>
              </a:rPr>
              <a:t>carried as “</a:t>
            </a:r>
            <a:r>
              <a:rPr lang="en-US" sz="2800" b="1">
                <a:latin typeface="Arial" panose="020B0604020202020204" pitchFamily="34" charset="0"/>
                <a:cs typeface="Arial" panose="020B0604020202020204" pitchFamily="34" charset="0"/>
              </a:rPr>
              <a:t>cash on hand</a:t>
            </a:r>
            <a:r>
              <a:rPr lang="en-US" sz="2800">
                <a:latin typeface="Arial" panose="020B0604020202020204" pitchFamily="34" charset="0"/>
                <a:cs typeface="Arial" panose="020B0604020202020204" pitchFamily="34" charset="0"/>
              </a:rPr>
              <a:t>.” </a:t>
            </a:r>
          </a:p>
          <a:p>
            <a:pPr marL="342900" indent="-342900">
              <a:buAutoNum type="arabicPeriod"/>
            </a:pPr>
            <a:r>
              <a:rPr lang="en-US" sz="2800">
                <a:latin typeface="Arial" panose="020B0604020202020204" pitchFamily="34" charset="0"/>
                <a:cs typeface="Arial" panose="020B0604020202020204" pitchFamily="34" charset="0"/>
              </a:rPr>
              <a:t>Leakage of </a:t>
            </a:r>
            <a:r>
              <a:rPr lang="en-US" sz="2800" b="1">
                <a:latin typeface="Arial" panose="020B0604020202020204" pitchFamily="34" charset="0"/>
                <a:cs typeface="Arial" panose="020B0604020202020204" pitchFamily="34" charset="0"/>
              </a:rPr>
              <a:t>petty cash</a:t>
            </a:r>
            <a:r>
              <a:rPr lang="en-US" sz="2800">
                <a:latin typeface="Arial" panose="020B0604020202020204" pitchFamily="34" charset="0"/>
                <a:cs typeface="Arial" panose="020B0604020202020204" pitchFamily="34" charset="0"/>
              </a:rPr>
              <a:t>. </a:t>
            </a:r>
          </a:p>
          <a:p>
            <a:pPr marL="342900" indent="-342900">
              <a:buAutoNum type="arabicPeriod"/>
            </a:pPr>
            <a:r>
              <a:rPr lang="en-US" sz="2800">
                <a:latin typeface="Arial" panose="020B0604020202020204" pitchFamily="34" charset="0"/>
                <a:cs typeface="Arial" panose="020B0604020202020204" pitchFamily="34" charset="0"/>
              </a:rPr>
              <a:t>Padded payrolls. </a:t>
            </a:r>
          </a:p>
          <a:p>
            <a:pPr marL="342900" indent="-342900">
              <a:buAutoNum type="arabicPeriod"/>
            </a:pPr>
            <a:r>
              <a:rPr lang="en-US" sz="2800">
                <a:latin typeface="Arial" panose="020B0604020202020204" pitchFamily="34" charset="0"/>
                <a:cs typeface="Arial" panose="020B0604020202020204" pitchFamily="34" charset="0"/>
              </a:rPr>
              <a:t>Bootlegging on the side. </a:t>
            </a:r>
          </a:p>
          <a:p>
            <a:pPr marL="342900" indent="-342900">
              <a:buAutoNum type="arabicPeriod"/>
            </a:pPr>
            <a:r>
              <a:rPr lang="en-US" sz="2800">
                <a:latin typeface="Arial" panose="020B0604020202020204" pitchFamily="34" charset="0"/>
                <a:cs typeface="Arial" panose="020B0604020202020204" pitchFamily="34" charset="0"/>
              </a:rPr>
              <a:t>Kickbacks from suppliers. </a:t>
            </a:r>
          </a:p>
          <a:p>
            <a:pPr marL="342900" indent="-342900">
              <a:buAutoNum type="arabicPeriod"/>
            </a:pPr>
            <a:r>
              <a:rPr lang="en-US" sz="2800">
                <a:latin typeface="Arial" panose="020B0604020202020204" pitchFamily="34" charset="0"/>
                <a:cs typeface="Arial" panose="020B0604020202020204" pitchFamily="34" charset="0"/>
              </a:rPr>
              <a:t>Gambling operations on the side.</a:t>
            </a:r>
          </a:p>
        </p:txBody>
      </p:sp>
    </p:spTree>
    <p:extLst>
      <p:ext uri="{BB962C8B-B14F-4D97-AF65-F5344CB8AC3E}">
        <p14:creationId xmlns:p14="http://schemas.microsoft.com/office/powerpoint/2010/main" val="2579841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971B8-2F65-08EC-F735-C237E11D0B34}"/>
              </a:ext>
            </a:extLst>
          </p:cNvPr>
          <p:cNvSpPr txBox="1"/>
          <p:nvPr/>
        </p:nvSpPr>
        <p:spPr>
          <a:xfrm>
            <a:off x="580571" y="2660025"/>
            <a:ext cx="11030857" cy="3046988"/>
          </a:xfrm>
          <a:prstGeom prst="rect">
            <a:avLst/>
          </a:prstGeom>
          <a:noFill/>
        </p:spPr>
        <p:txBody>
          <a:bodyPr wrap="square">
            <a:spAutoFit/>
          </a:bodyPr>
          <a:lstStyle/>
          <a:p>
            <a:pPr algn="ctr"/>
            <a:r>
              <a:rPr lang="en-US" sz="3200">
                <a:latin typeface="Arial" panose="020B0604020202020204" pitchFamily="34" charset="0"/>
                <a:cs typeface="Arial" panose="020B0604020202020204" pitchFamily="34" charset="0"/>
              </a:rPr>
              <a:t>Remember that a club manager is in a bad spot. </a:t>
            </a:r>
            <a:r>
              <a:rPr lang="en-US" sz="3200" b="1">
                <a:latin typeface="Arial" panose="020B0604020202020204" pitchFamily="34" charset="0"/>
                <a:cs typeface="Arial" panose="020B0604020202020204" pitchFamily="34" charset="0"/>
              </a:rPr>
              <a:t>Everyone is suspicious of him/her </a:t>
            </a:r>
            <a:r>
              <a:rPr lang="en-US" sz="3200">
                <a:latin typeface="Arial" panose="020B0604020202020204" pitchFamily="34" charset="0"/>
                <a:cs typeface="Arial" panose="020B0604020202020204" pitchFamily="34" charset="0"/>
              </a:rPr>
              <a:t>because he/she does handle quite a bit of cash that is not their own. The best favor you can do them is </a:t>
            </a:r>
            <a:r>
              <a:rPr lang="en-US" sz="3200" b="1">
                <a:latin typeface="Arial" panose="020B0604020202020204" pitchFamily="34" charset="0"/>
                <a:cs typeface="Arial" panose="020B0604020202020204" pitchFamily="34" charset="0"/>
              </a:rPr>
              <a:t>CHECK EVERYTHING </a:t>
            </a:r>
            <a:r>
              <a:rPr lang="en-US" sz="3200">
                <a:latin typeface="Arial" panose="020B0604020202020204" pitchFamily="34" charset="0"/>
                <a:cs typeface="Arial" panose="020B0604020202020204" pitchFamily="34" charset="0"/>
              </a:rPr>
              <a:t>and do it regularly. </a:t>
            </a:r>
            <a:r>
              <a:rPr lang="en-US" sz="3200" b="1">
                <a:latin typeface="Arial" panose="020B0604020202020204" pitchFamily="34" charset="0"/>
                <a:cs typeface="Arial" panose="020B0604020202020204" pitchFamily="34" charset="0"/>
              </a:rPr>
              <a:t>His/her best protection is the general knowledge that he/she is being watched. </a:t>
            </a:r>
          </a:p>
        </p:txBody>
      </p:sp>
    </p:spTree>
    <p:extLst>
      <p:ext uri="{BB962C8B-B14F-4D97-AF65-F5344CB8AC3E}">
        <p14:creationId xmlns:p14="http://schemas.microsoft.com/office/powerpoint/2010/main" val="355280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7B888-4DC7-A549-9671-71D4725D852F}"/>
              </a:ext>
            </a:extLst>
          </p:cNvPr>
          <p:cNvSpPr txBox="1"/>
          <p:nvPr/>
        </p:nvSpPr>
        <p:spPr>
          <a:xfrm>
            <a:off x="449943" y="2194075"/>
            <a:ext cx="11386457" cy="4401205"/>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There are a few danger signals to watch for, both from the standpoint of their honesty and the way they are running the club: </a:t>
            </a:r>
          </a:p>
          <a:p>
            <a:pPr marL="342900" indent="-342900">
              <a:buAutoNum type="arabicPeriod"/>
            </a:pPr>
            <a:r>
              <a:rPr lang="en-US" sz="2800">
                <a:latin typeface="Arial" panose="020B0604020202020204" pitchFamily="34" charset="0"/>
                <a:cs typeface="Arial" panose="020B0604020202020204" pitchFamily="34" charset="0"/>
              </a:rPr>
              <a:t>An exceptionally large inventory may mean that it is padded to account for missing funds. Make sure that what is carried as liquor is liquor. </a:t>
            </a:r>
          </a:p>
          <a:p>
            <a:pPr marL="342900" indent="-342900">
              <a:buAutoNum type="arabicPeriod"/>
            </a:pPr>
            <a:r>
              <a:rPr lang="en-US" sz="2800">
                <a:latin typeface="Arial" panose="020B0604020202020204" pitchFamily="34" charset="0"/>
                <a:cs typeface="Arial" panose="020B0604020202020204" pitchFamily="34" charset="0"/>
              </a:rPr>
              <a:t>An exceptionally large number of bad checks may mean that they are fakes to cover a shortage of cash. </a:t>
            </a:r>
          </a:p>
          <a:p>
            <a:pPr marL="342900" indent="-342900">
              <a:buAutoNum type="arabicPeriod"/>
            </a:pPr>
            <a:r>
              <a:rPr lang="en-US" sz="2800">
                <a:latin typeface="Arial" panose="020B0604020202020204" pitchFamily="34" charset="0"/>
                <a:cs typeface="Arial" panose="020B0604020202020204" pitchFamily="34" charset="0"/>
              </a:rPr>
              <a:t>Cash register tapes that always equal the amount they are supposed to show either means an impossibly accurate bartender or a little juggling to make them come out equal.</a:t>
            </a:r>
          </a:p>
        </p:txBody>
      </p:sp>
    </p:spTree>
    <p:extLst>
      <p:ext uri="{BB962C8B-B14F-4D97-AF65-F5344CB8AC3E}">
        <p14:creationId xmlns:p14="http://schemas.microsoft.com/office/powerpoint/2010/main" val="223288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D1F85-9D42-725B-C3B8-1EBB5DED4A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00EEC1-84B4-3A9D-7A3C-EEF91B0495EF}"/>
              </a:ext>
            </a:extLst>
          </p:cNvPr>
          <p:cNvSpPr txBox="1"/>
          <p:nvPr/>
        </p:nvSpPr>
        <p:spPr>
          <a:xfrm>
            <a:off x="3119267" y="3351326"/>
            <a:ext cx="5881867" cy="923330"/>
          </a:xfrm>
          <a:prstGeom prst="rect">
            <a:avLst/>
          </a:prstGeom>
          <a:noFill/>
        </p:spPr>
        <p:txBody>
          <a:bodyPr wrap="none" rtlCol="0">
            <a:spAutoFit/>
          </a:bodyPr>
          <a:lstStyle/>
          <a:p>
            <a:r>
              <a:rPr lang="en-US" sz="5400" b="1"/>
              <a:t>What is a Trustee?</a:t>
            </a:r>
          </a:p>
        </p:txBody>
      </p:sp>
    </p:spTree>
    <p:extLst>
      <p:ext uri="{BB962C8B-B14F-4D97-AF65-F5344CB8AC3E}">
        <p14:creationId xmlns:p14="http://schemas.microsoft.com/office/powerpoint/2010/main" val="3325573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F5E4FF-DB02-E9ED-1213-1F41C78F2751}"/>
              </a:ext>
            </a:extLst>
          </p:cNvPr>
          <p:cNvSpPr txBox="1"/>
          <p:nvPr/>
        </p:nvSpPr>
        <p:spPr>
          <a:xfrm>
            <a:off x="312058" y="2380965"/>
            <a:ext cx="11669486" cy="3662541"/>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4. Watch for large variations in the gross profit each month. </a:t>
            </a:r>
          </a:p>
          <a:p>
            <a:r>
              <a:rPr lang="en-US" sz="2800">
                <a:latin typeface="Arial" panose="020B0604020202020204" pitchFamily="34" charset="0"/>
                <a:cs typeface="Arial" panose="020B0604020202020204" pitchFamily="34" charset="0"/>
              </a:rPr>
              <a:t>5. Talk to the local police officers to find if they have had complaints of being open after hours, sale of liquor by the bottle, gambling on the premises, etc. They will be the first persons to know of any irregularities. </a:t>
            </a:r>
          </a:p>
          <a:p>
            <a:endParaRPr lang="en-US" sz="2400" b="1">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For the protection of the Post, the club manager and other employees handling funds should be bonded. Employee theft or dishonesty insurance may add additional protection; however, it is not a substitute for a Post Quartermaster bond as required by VFW National Bylaws. </a:t>
            </a:r>
          </a:p>
        </p:txBody>
      </p:sp>
    </p:spTree>
    <p:extLst>
      <p:ext uri="{BB962C8B-B14F-4D97-AF65-F5344CB8AC3E}">
        <p14:creationId xmlns:p14="http://schemas.microsoft.com/office/powerpoint/2010/main" val="379710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E4238-7CB0-B725-945A-77AA389E1BB7}"/>
              </a:ext>
            </a:extLst>
          </p:cNvPr>
          <p:cNvPicPr>
            <a:picLocks noChangeAspect="1"/>
          </p:cNvPicPr>
          <p:nvPr/>
        </p:nvPicPr>
        <p:blipFill>
          <a:blip r:embed="rId2"/>
          <a:stretch>
            <a:fillRect/>
          </a:stretch>
        </p:blipFill>
        <p:spPr>
          <a:xfrm>
            <a:off x="624527" y="2632209"/>
            <a:ext cx="10942945" cy="3972777"/>
          </a:xfrm>
          <a:prstGeom prst="rect">
            <a:avLst/>
          </a:prstGeom>
        </p:spPr>
      </p:pic>
      <p:sp>
        <p:nvSpPr>
          <p:cNvPr id="4" name="TextBox 3">
            <a:extLst>
              <a:ext uri="{FF2B5EF4-FFF2-40B4-BE49-F238E27FC236}">
                <a16:creationId xmlns:a16="http://schemas.microsoft.com/office/drawing/2014/main" id="{6D13A3BC-89DC-6DD6-E0E6-D7A2C3B8000A}"/>
              </a:ext>
            </a:extLst>
          </p:cNvPr>
          <p:cNvSpPr txBox="1"/>
          <p:nvPr/>
        </p:nvSpPr>
        <p:spPr>
          <a:xfrm>
            <a:off x="1738492" y="2108989"/>
            <a:ext cx="8715014" cy="523220"/>
          </a:xfrm>
          <a:prstGeom prst="rect">
            <a:avLst/>
          </a:prstGeom>
          <a:noFill/>
        </p:spPr>
        <p:txBody>
          <a:bodyPr wrap="none" rtlCol="0">
            <a:spAutoFit/>
          </a:bodyPr>
          <a:lstStyle/>
          <a:p>
            <a:r>
              <a:rPr lang="en-US" sz="2800">
                <a:latin typeface="Arial Black" panose="020B0A04020102020204" pitchFamily="34" charset="0"/>
              </a:rPr>
              <a:t>Quartermaster’s Monthly Report Form 4208</a:t>
            </a:r>
          </a:p>
        </p:txBody>
      </p:sp>
    </p:spTree>
    <p:extLst>
      <p:ext uri="{BB962C8B-B14F-4D97-AF65-F5344CB8AC3E}">
        <p14:creationId xmlns:p14="http://schemas.microsoft.com/office/powerpoint/2010/main" val="2976546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317E-9ED5-7E9A-EAF3-1BE07CDFD4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C67E2A-798F-5CFF-4C05-2AD20E5A15BA}"/>
              </a:ext>
            </a:extLst>
          </p:cNvPr>
          <p:cNvSpPr txBox="1"/>
          <p:nvPr/>
        </p:nvSpPr>
        <p:spPr>
          <a:xfrm>
            <a:off x="1738492" y="2108989"/>
            <a:ext cx="8715014" cy="523220"/>
          </a:xfrm>
          <a:prstGeom prst="rect">
            <a:avLst/>
          </a:prstGeom>
          <a:noFill/>
        </p:spPr>
        <p:txBody>
          <a:bodyPr wrap="none" rtlCol="0">
            <a:spAutoFit/>
          </a:bodyPr>
          <a:lstStyle/>
          <a:p>
            <a:r>
              <a:rPr lang="en-US" sz="2800">
                <a:latin typeface="Arial Black" panose="020B0A04020102020204" pitchFamily="34" charset="0"/>
              </a:rPr>
              <a:t>Quartermaster’s Monthly Report Form 4208</a:t>
            </a:r>
          </a:p>
        </p:txBody>
      </p:sp>
      <p:pic>
        <p:nvPicPr>
          <p:cNvPr id="7" name="Picture 6">
            <a:extLst>
              <a:ext uri="{FF2B5EF4-FFF2-40B4-BE49-F238E27FC236}">
                <a16:creationId xmlns:a16="http://schemas.microsoft.com/office/drawing/2014/main" id="{D4CF2CF8-171D-08CD-313D-0A906C28DDA0}"/>
              </a:ext>
            </a:extLst>
          </p:cNvPr>
          <p:cNvPicPr>
            <a:picLocks noChangeAspect="1"/>
          </p:cNvPicPr>
          <p:nvPr/>
        </p:nvPicPr>
        <p:blipFill>
          <a:blip r:embed="rId2"/>
          <a:stretch>
            <a:fillRect/>
          </a:stretch>
        </p:blipFill>
        <p:spPr>
          <a:xfrm>
            <a:off x="106536" y="3650942"/>
            <a:ext cx="11885293" cy="2119544"/>
          </a:xfrm>
          <a:prstGeom prst="rect">
            <a:avLst/>
          </a:prstGeom>
        </p:spPr>
      </p:pic>
    </p:spTree>
    <p:extLst>
      <p:ext uri="{BB962C8B-B14F-4D97-AF65-F5344CB8AC3E}">
        <p14:creationId xmlns:p14="http://schemas.microsoft.com/office/powerpoint/2010/main" val="4090334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C580A-2DA6-9BC8-7B08-72A65DC4B5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12A951-42DD-1CCA-80A4-A411F3603D7D}"/>
              </a:ext>
            </a:extLst>
          </p:cNvPr>
          <p:cNvSpPr txBox="1"/>
          <p:nvPr/>
        </p:nvSpPr>
        <p:spPr>
          <a:xfrm>
            <a:off x="1738493" y="2011335"/>
            <a:ext cx="8715014" cy="523220"/>
          </a:xfrm>
          <a:prstGeom prst="rect">
            <a:avLst/>
          </a:prstGeom>
          <a:noFill/>
        </p:spPr>
        <p:txBody>
          <a:bodyPr wrap="none" rtlCol="0">
            <a:spAutoFit/>
          </a:bodyPr>
          <a:lstStyle/>
          <a:p>
            <a:r>
              <a:rPr lang="en-US" sz="2800">
                <a:latin typeface="Arial Black" panose="020B0A04020102020204" pitchFamily="34" charset="0"/>
              </a:rPr>
              <a:t>Quartermaster’s Monthly Report Form 4208</a:t>
            </a:r>
          </a:p>
        </p:txBody>
      </p:sp>
      <p:pic>
        <p:nvPicPr>
          <p:cNvPr id="3" name="Picture 2">
            <a:extLst>
              <a:ext uri="{FF2B5EF4-FFF2-40B4-BE49-F238E27FC236}">
                <a16:creationId xmlns:a16="http://schemas.microsoft.com/office/drawing/2014/main" id="{B637289C-0470-9FB3-64A6-7C6FD7501D99}"/>
              </a:ext>
            </a:extLst>
          </p:cNvPr>
          <p:cNvPicPr>
            <a:picLocks noChangeAspect="1"/>
          </p:cNvPicPr>
          <p:nvPr/>
        </p:nvPicPr>
        <p:blipFill>
          <a:blip r:embed="rId2"/>
          <a:stretch>
            <a:fillRect/>
          </a:stretch>
        </p:blipFill>
        <p:spPr>
          <a:xfrm>
            <a:off x="408373" y="2632209"/>
            <a:ext cx="11549848" cy="4150065"/>
          </a:xfrm>
          <a:prstGeom prst="rect">
            <a:avLst/>
          </a:prstGeom>
        </p:spPr>
      </p:pic>
    </p:spTree>
    <p:extLst>
      <p:ext uri="{BB962C8B-B14F-4D97-AF65-F5344CB8AC3E}">
        <p14:creationId xmlns:p14="http://schemas.microsoft.com/office/powerpoint/2010/main" val="285305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71908-20A2-812E-BDCA-2F8940B49503}"/>
              </a:ext>
            </a:extLst>
          </p:cNvPr>
          <p:cNvSpPr txBox="1"/>
          <p:nvPr/>
        </p:nvSpPr>
        <p:spPr>
          <a:xfrm>
            <a:off x="283030" y="2236901"/>
            <a:ext cx="11735582" cy="4832092"/>
          </a:xfrm>
          <a:prstGeom prst="rect">
            <a:avLst/>
          </a:prstGeom>
          <a:noFill/>
        </p:spPr>
        <p:txBody>
          <a:bodyPr wrap="square">
            <a:spAutoFit/>
          </a:bodyPr>
          <a:lstStyle/>
          <a:p>
            <a:pPr algn="ctr"/>
            <a:r>
              <a:rPr lang="en-US" sz="2800" b="1">
                <a:latin typeface="Arial" panose="020B0604020202020204" pitchFamily="34" charset="0"/>
                <a:cs typeface="Arial" panose="020B0604020202020204" pitchFamily="34" charset="0"/>
              </a:rPr>
              <a:t>Trustees’ Report of Audit Form </a:t>
            </a:r>
          </a:p>
          <a:p>
            <a:r>
              <a:rPr lang="en-US" sz="2800" b="1">
                <a:latin typeface="Arial" panose="020B0604020202020204" pitchFamily="34" charset="0"/>
                <a:cs typeface="Arial" panose="020B0604020202020204" pitchFamily="34" charset="0"/>
              </a:rPr>
              <a:t>It is the responsibility of the Trustees to ensure the Trustees’ Report of Audit form is properly completed</a:t>
            </a:r>
            <a:r>
              <a:rPr lang="en-US" sz="2800">
                <a:latin typeface="Arial" panose="020B0604020202020204" pitchFamily="34" charset="0"/>
                <a:cs typeface="Arial" panose="020B0604020202020204" pitchFamily="34" charset="0"/>
              </a:rPr>
              <a:t>. To prepare for the audit, the following documents should be made available: </a:t>
            </a:r>
          </a:p>
          <a:p>
            <a:pPr marL="342900" indent="-342900">
              <a:buAutoNum type="arabicPeriod"/>
            </a:pPr>
            <a:r>
              <a:rPr lang="en-US" sz="2800">
                <a:latin typeface="Arial" panose="020B0604020202020204" pitchFamily="34" charset="0"/>
                <a:cs typeface="Arial" panose="020B0604020202020204" pitchFamily="34" charset="0"/>
              </a:rPr>
              <a:t>Previous quarterly audit</a:t>
            </a:r>
          </a:p>
          <a:p>
            <a:pPr marL="342900" indent="-342900">
              <a:buAutoNum type="arabicPeriod"/>
            </a:pPr>
            <a:r>
              <a:rPr lang="en-US" sz="2800">
                <a:latin typeface="Arial" panose="020B0604020202020204" pitchFamily="34" charset="0"/>
                <a:cs typeface="Arial" panose="020B0604020202020204" pitchFamily="34" charset="0"/>
              </a:rPr>
              <a:t>Ledger/voucher maintained by the Quartermaster</a:t>
            </a:r>
          </a:p>
          <a:p>
            <a:pPr marL="342900" indent="-342900">
              <a:buAutoNum type="arabicPeriod"/>
            </a:pPr>
            <a:r>
              <a:rPr lang="en-US" sz="2800">
                <a:latin typeface="Arial" panose="020B0604020202020204" pitchFamily="34" charset="0"/>
                <a:cs typeface="Arial" panose="020B0604020202020204" pitchFamily="34" charset="0"/>
              </a:rPr>
              <a:t>Banking statements for all accounts for the quarter being audited and Post Meeting minutes maintained by the Adjutant for the quarter being audited to ensure expenditures voted on by Post Members are being completed. </a:t>
            </a:r>
          </a:p>
          <a:p>
            <a:pPr marL="342900" indent="-342900">
              <a:buAutoNum type="arabicPeriod"/>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878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C091DF-C4C0-766C-AC53-1FA73573593F}"/>
              </a:ext>
            </a:extLst>
          </p:cNvPr>
          <p:cNvSpPr txBox="1"/>
          <p:nvPr/>
        </p:nvSpPr>
        <p:spPr>
          <a:xfrm>
            <a:off x="464457" y="2737123"/>
            <a:ext cx="11143496" cy="3108543"/>
          </a:xfrm>
          <a:prstGeom prst="rect">
            <a:avLst/>
          </a:prstGeom>
          <a:noFill/>
        </p:spPr>
        <p:txBody>
          <a:bodyPr wrap="square">
            <a:spAutoFit/>
          </a:bodyPr>
          <a:lstStyle/>
          <a:p>
            <a:pPr algn="ctr"/>
            <a:r>
              <a:rPr lang="en-US" sz="2800" b="1">
                <a:latin typeface="Arial" panose="020B0604020202020204" pitchFamily="34" charset="0"/>
                <a:cs typeface="Arial" panose="020B0604020202020204" pitchFamily="34" charset="0"/>
              </a:rPr>
              <a:t>Trustees’ Report of Audit Form (cont.)</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In addition, it is important to maintain a copy of the </a:t>
            </a:r>
            <a:r>
              <a:rPr lang="en-US" sz="2800" b="1">
                <a:latin typeface="Arial" panose="020B0604020202020204" pitchFamily="34" charset="0"/>
                <a:cs typeface="Arial" panose="020B0604020202020204" pitchFamily="34" charset="0"/>
              </a:rPr>
              <a:t>Post </a:t>
            </a:r>
            <a:r>
              <a:rPr lang="en-US" sz="2800" b="1" err="1">
                <a:latin typeface="Arial" panose="020B0604020202020204" pitchFamily="34" charset="0"/>
                <a:cs typeface="Arial" panose="020B0604020202020204" pitchFamily="34" charset="0"/>
              </a:rPr>
              <a:t>ByLaws</a:t>
            </a:r>
            <a:r>
              <a:rPr lang="en-US" sz="2800" b="1">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with the financial documents if there is guidance on </a:t>
            </a:r>
            <a:r>
              <a:rPr lang="en-US" sz="2800" b="1">
                <a:latin typeface="Arial" panose="020B0604020202020204" pitchFamily="34" charset="0"/>
                <a:cs typeface="Arial" panose="020B0604020202020204" pitchFamily="34" charset="0"/>
              </a:rPr>
              <a:t>how monies are to be expended between Post meetings</a:t>
            </a:r>
            <a:r>
              <a:rPr lang="en-US" sz="2800">
                <a:latin typeface="Arial" panose="020B0604020202020204" pitchFamily="34" charset="0"/>
                <a:cs typeface="Arial" panose="020B0604020202020204" pitchFamily="34" charset="0"/>
              </a:rPr>
              <a:t>, e.g., a $ dollar limit on expenditures to maintain post operations or to assist a Veteran in need.</a:t>
            </a:r>
          </a:p>
        </p:txBody>
      </p:sp>
    </p:spTree>
    <p:extLst>
      <p:ext uri="{BB962C8B-B14F-4D97-AF65-F5344CB8AC3E}">
        <p14:creationId xmlns:p14="http://schemas.microsoft.com/office/powerpoint/2010/main" val="3465509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7401-D3E2-8387-C3DF-6861E440FA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DC2F60-5FBA-2335-D5D3-9B037F991A8C}"/>
              </a:ext>
            </a:extLst>
          </p:cNvPr>
          <p:cNvPicPr>
            <a:picLocks noChangeAspect="1"/>
          </p:cNvPicPr>
          <p:nvPr/>
        </p:nvPicPr>
        <p:blipFill>
          <a:blip r:embed="rId2"/>
          <a:stretch>
            <a:fillRect/>
          </a:stretch>
        </p:blipFill>
        <p:spPr>
          <a:xfrm>
            <a:off x="-106482" y="101618"/>
            <a:ext cx="12073511" cy="6756382"/>
          </a:xfrm>
          <a:prstGeom prst="rect">
            <a:avLst/>
          </a:prstGeom>
        </p:spPr>
      </p:pic>
      <p:sp>
        <p:nvSpPr>
          <p:cNvPr id="2" name="TextBox 1">
            <a:extLst>
              <a:ext uri="{FF2B5EF4-FFF2-40B4-BE49-F238E27FC236}">
                <a16:creationId xmlns:a16="http://schemas.microsoft.com/office/drawing/2014/main" id="{991FFA1B-9F76-0147-2574-FB8CA377BECF}"/>
              </a:ext>
            </a:extLst>
          </p:cNvPr>
          <p:cNvSpPr txBox="1"/>
          <p:nvPr/>
        </p:nvSpPr>
        <p:spPr>
          <a:xfrm>
            <a:off x="80631" y="101618"/>
            <a:ext cx="3303815" cy="1077218"/>
          </a:xfrm>
          <a:prstGeom prst="rect">
            <a:avLst/>
          </a:prstGeom>
          <a:noFill/>
        </p:spPr>
        <p:txBody>
          <a:bodyPr wrap="square" rtlCol="0">
            <a:spAutoFit/>
          </a:bodyPr>
          <a:lstStyle/>
          <a:p>
            <a:pPr algn="ctr"/>
            <a:r>
              <a:rPr lang="en-US" sz="3200" b="1"/>
              <a:t>Trustee</a:t>
            </a:r>
          </a:p>
          <a:p>
            <a:pPr algn="ctr"/>
            <a:r>
              <a:rPr lang="en-US" sz="3200" b="1"/>
              <a:t>Training</a:t>
            </a:r>
          </a:p>
        </p:txBody>
      </p:sp>
    </p:spTree>
    <p:extLst>
      <p:ext uri="{BB962C8B-B14F-4D97-AF65-F5344CB8AC3E}">
        <p14:creationId xmlns:p14="http://schemas.microsoft.com/office/powerpoint/2010/main" val="704043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CC0C5-DCEC-E4B1-8B0D-2052D7411B35}"/>
              </a:ext>
            </a:extLst>
          </p:cNvPr>
          <p:cNvSpPr txBox="1"/>
          <p:nvPr/>
        </p:nvSpPr>
        <p:spPr>
          <a:xfrm>
            <a:off x="413657" y="2227564"/>
            <a:ext cx="11422743" cy="353943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Lines #1-8 FUNDS (Liquid Assets) </a:t>
            </a:r>
            <a:r>
              <a:rPr lang="en-US" sz="2800">
                <a:latin typeface="Arial" panose="020B0604020202020204" pitchFamily="34" charset="0"/>
                <a:cs typeface="Arial" panose="020B0604020202020204" pitchFamily="34" charset="0"/>
              </a:rPr>
              <a:t>Listed are those funds most likely to be carried by a VFW Post and District. Any special funds may be added in the blank spaces. A “fund” is an account which normally has both income and expenditures. In most cases, just about all of your miscellaneous expenditures (community service, youth activities, expenses, etc.) are chargeable to your general fund and most miscellaneous income (proceeds from fundraising activities, dues, etc.) are credited to your general fund. Item</a:t>
            </a:r>
          </a:p>
        </p:txBody>
      </p:sp>
    </p:spTree>
    <p:extLst>
      <p:ext uri="{BB962C8B-B14F-4D97-AF65-F5344CB8AC3E}">
        <p14:creationId xmlns:p14="http://schemas.microsoft.com/office/powerpoint/2010/main" val="845377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55720-FEF7-B3F8-8486-1F7F893CD79C}"/>
              </a:ext>
            </a:extLst>
          </p:cNvPr>
          <p:cNvSpPr txBox="1"/>
          <p:nvPr/>
        </p:nvSpPr>
        <p:spPr>
          <a:xfrm>
            <a:off x="326571" y="2025908"/>
            <a:ext cx="11618686" cy="4832092"/>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Line #9 CASH ON HAND (TO INCLUDE ATMS): </a:t>
            </a:r>
            <a:r>
              <a:rPr lang="en-US" sz="2800">
                <a:latin typeface="Arial" panose="020B0604020202020204" pitchFamily="34" charset="0"/>
                <a:cs typeface="Arial" panose="020B0604020202020204" pitchFamily="34" charset="0"/>
              </a:rPr>
              <a:t>Some posts own/operate ATMs, jukeboxes, gaming machines or other cash machines that that are not included in Item #4 above that require cash on hand to operate daily. </a:t>
            </a:r>
          </a:p>
          <a:p>
            <a:endParaRPr lang="en-US" sz="2800" b="1">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Line #10 BONDS, STOCKS, MUTUAL FUNDS AND OTHER LIQUID ASSETS NOT INCLUDED ABOVE </a:t>
            </a:r>
            <a:r>
              <a:rPr lang="en-US" sz="2800">
                <a:latin typeface="Arial" panose="020B0604020202020204" pitchFamily="34" charset="0"/>
                <a:cs typeface="Arial" panose="020B0604020202020204" pitchFamily="34" charset="0"/>
              </a:rPr>
              <a:t>This includes any financial instruments not previously included in any funds listed in Item #1-8 that can be liquidated without penalty by the financial institution. A loss in value of the account or processing fee charged by the financial institution to process the transaction does not equate to a penalty</a:t>
            </a:r>
            <a:r>
              <a:rPr lang="en-US" sz="2800" b="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8513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95F90-0827-9E75-FB14-778EC4A3D9E2}"/>
              </a:ext>
            </a:extLst>
          </p:cNvPr>
          <p:cNvSpPr txBox="1"/>
          <p:nvPr/>
        </p:nvSpPr>
        <p:spPr>
          <a:xfrm>
            <a:off x="530423" y="2179473"/>
            <a:ext cx="11131153" cy="4401205"/>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Column</a:t>
            </a:r>
            <a:r>
              <a:rPr lang="en-US" sz="2800">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rPr>
              <a:t>#11 NET CASH BALANCES AT BEGINNING OF QUARTER </a:t>
            </a:r>
            <a:r>
              <a:rPr lang="en-US" sz="2800">
                <a:latin typeface="Arial" panose="020B0604020202020204" pitchFamily="34" charset="0"/>
                <a:cs typeface="Arial" panose="020B0604020202020204" pitchFamily="34" charset="0"/>
              </a:rPr>
              <a:t>The figures in this column are obtained from different funds as listed in your ledger. The individual items in this column as well as the total at the bottom of the column should be the same as the ending balances of the previous quarterly audit. </a:t>
            </a:r>
          </a:p>
          <a:p>
            <a:endParaRPr lang="en-US" sz="2800">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Column #12 RECEIPTS DURING QUARTER </a:t>
            </a:r>
            <a:r>
              <a:rPr lang="en-US" sz="2800">
                <a:latin typeface="Arial" panose="020B0604020202020204" pitchFamily="34" charset="0"/>
                <a:cs typeface="Arial" panose="020B0604020202020204" pitchFamily="34" charset="0"/>
              </a:rPr>
              <a:t>The figures in this column are obtained by adding the amount shown in your ledger for the three months. This should include items transferred into a fund from another fund during the quarter. </a:t>
            </a:r>
          </a:p>
        </p:txBody>
      </p:sp>
    </p:spTree>
    <p:extLst>
      <p:ext uri="{BB962C8B-B14F-4D97-AF65-F5344CB8AC3E}">
        <p14:creationId xmlns:p14="http://schemas.microsoft.com/office/powerpoint/2010/main" val="145251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C58632-2EFB-5880-9969-4206071D601A}"/>
              </a:ext>
            </a:extLst>
          </p:cNvPr>
          <p:cNvSpPr txBox="1"/>
          <p:nvPr/>
        </p:nvSpPr>
        <p:spPr>
          <a:xfrm>
            <a:off x="463118" y="2190054"/>
            <a:ext cx="11265763" cy="4093428"/>
          </a:xfrm>
          <a:prstGeom prst="rect">
            <a:avLst/>
          </a:prstGeom>
          <a:noFill/>
        </p:spPr>
        <p:txBody>
          <a:bodyPr wrap="square">
            <a:spAutoFit/>
          </a:bodyPr>
          <a:lstStyle/>
          <a:p>
            <a:pPr algn="ctr"/>
            <a:r>
              <a:rPr lang="en-US" sz="4400" b="1">
                <a:latin typeface="Arial" panose="020B0604020202020204" pitchFamily="34" charset="0"/>
                <a:cs typeface="Arial" panose="020B0604020202020204" pitchFamily="34" charset="0"/>
              </a:rPr>
              <a:t>The Post Trustee is an elected auditor </a:t>
            </a:r>
          </a:p>
          <a:p>
            <a:pPr marL="342900" indent="-342900">
              <a:buFont typeface="Arial" panose="020B0604020202020204" pitchFamily="34" charset="0"/>
              <a:buChar char="•"/>
            </a:pPr>
            <a:endParaRPr lang="en-US" sz="24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A person tasked to routinely examine accounts and accounting records.</a:t>
            </a: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Compare the charges with the vouchers.</a:t>
            </a: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Verify balance sheets and income items.</a:t>
            </a: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State the result in order to ensure that all disbursements are in line with the Bylaws.</a:t>
            </a: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Ensure disbursements have been made with prior approval of the Post.</a:t>
            </a: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Trustees play a vital role in ensuring the funds of the Post are audited and accounted for accordingly.</a:t>
            </a:r>
          </a:p>
        </p:txBody>
      </p:sp>
    </p:spTree>
    <p:extLst>
      <p:ext uri="{BB962C8B-B14F-4D97-AF65-F5344CB8AC3E}">
        <p14:creationId xmlns:p14="http://schemas.microsoft.com/office/powerpoint/2010/main" val="2693242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DB07D2-40B9-A570-D1C9-6DABBE52991B}"/>
              </a:ext>
            </a:extLst>
          </p:cNvPr>
          <p:cNvSpPr txBox="1"/>
          <p:nvPr/>
        </p:nvSpPr>
        <p:spPr>
          <a:xfrm>
            <a:off x="390364" y="1950466"/>
            <a:ext cx="11411271" cy="4832092"/>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Column #13 EXPENDITURES DURING QUARTER </a:t>
            </a:r>
            <a:r>
              <a:rPr lang="en-US" sz="2800">
                <a:latin typeface="Arial" panose="020B0604020202020204" pitchFamily="34" charset="0"/>
                <a:cs typeface="Arial" panose="020B0604020202020204" pitchFamily="34" charset="0"/>
              </a:rPr>
              <a:t>The figures in this column are obtained by adding the expenditures for the three months. Include items transferred out of another fund during the quarter. </a:t>
            </a:r>
          </a:p>
          <a:p>
            <a:endParaRPr lang="en-US" sz="2800">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Column #14 NET CASH BALANCE AT END OF QUARTER </a:t>
            </a:r>
            <a:r>
              <a:rPr lang="en-US" sz="2800">
                <a:latin typeface="Arial" panose="020B0604020202020204" pitchFamily="34" charset="0"/>
                <a:cs typeface="Arial" panose="020B0604020202020204" pitchFamily="34" charset="0"/>
              </a:rPr>
              <a:t>The figures in this column are obtained by adding items 11 &amp; 12 and subtracting items 13. </a:t>
            </a:r>
          </a:p>
          <a:p>
            <a:endParaRPr lang="en-US" sz="2800">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Line #15 TOTALS </a:t>
            </a:r>
            <a:r>
              <a:rPr lang="en-US" sz="2800">
                <a:latin typeface="Arial" panose="020B0604020202020204" pitchFamily="34" charset="0"/>
                <a:cs typeface="Arial" panose="020B0604020202020204" pitchFamily="34" charset="0"/>
              </a:rPr>
              <a:t>The figures in this line are obtained by adding the totals of items 11&amp; 12 and subtracting item 13 – you should arrive at the same by adding item 14. </a:t>
            </a:r>
          </a:p>
        </p:txBody>
      </p:sp>
    </p:spTree>
    <p:extLst>
      <p:ext uri="{BB962C8B-B14F-4D97-AF65-F5344CB8AC3E}">
        <p14:creationId xmlns:p14="http://schemas.microsoft.com/office/powerpoint/2010/main" val="1435851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77579-991A-E99C-F100-0EDF25397ECF}"/>
              </a:ext>
            </a:extLst>
          </p:cNvPr>
          <p:cNvPicPr>
            <a:picLocks noChangeAspect="1"/>
          </p:cNvPicPr>
          <p:nvPr/>
        </p:nvPicPr>
        <p:blipFill>
          <a:blip r:embed="rId2"/>
          <a:stretch>
            <a:fillRect/>
          </a:stretch>
        </p:blipFill>
        <p:spPr>
          <a:xfrm>
            <a:off x="-136999" y="1"/>
            <a:ext cx="12328999" cy="6858000"/>
          </a:xfrm>
          <a:prstGeom prst="rect">
            <a:avLst/>
          </a:prstGeom>
        </p:spPr>
      </p:pic>
    </p:spTree>
    <p:extLst>
      <p:ext uri="{BB962C8B-B14F-4D97-AF65-F5344CB8AC3E}">
        <p14:creationId xmlns:p14="http://schemas.microsoft.com/office/powerpoint/2010/main" val="2291273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D9E36-3277-4C7D-EE07-B0E19E15330B}"/>
              </a:ext>
            </a:extLst>
          </p:cNvPr>
          <p:cNvPicPr>
            <a:picLocks noChangeAspect="1"/>
          </p:cNvPicPr>
          <p:nvPr/>
        </p:nvPicPr>
        <p:blipFill>
          <a:blip r:embed="rId2"/>
          <a:stretch>
            <a:fillRect/>
          </a:stretch>
        </p:blipFill>
        <p:spPr>
          <a:xfrm>
            <a:off x="-182924" y="2032000"/>
            <a:ext cx="12435936" cy="4680901"/>
          </a:xfrm>
          <a:prstGeom prst="rect">
            <a:avLst/>
          </a:prstGeom>
        </p:spPr>
      </p:pic>
    </p:spTree>
    <p:extLst>
      <p:ext uri="{BB962C8B-B14F-4D97-AF65-F5344CB8AC3E}">
        <p14:creationId xmlns:p14="http://schemas.microsoft.com/office/powerpoint/2010/main" val="3231029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1838B9-6104-1BD7-234A-DBCFDBBF0A0E}"/>
              </a:ext>
            </a:extLst>
          </p:cNvPr>
          <p:cNvSpPr txBox="1"/>
          <p:nvPr/>
        </p:nvSpPr>
        <p:spPr>
          <a:xfrm>
            <a:off x="399144" y="2248829"/>
            <a:ext cx="11433302" cy="353943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Section #16 OPERATIONS </a:t>
            </a:r>
            <a:r>
              <a:rPr lang="en-US" sz="2800">
                <a:latin typeface="Arial" panose="020B0604020202020204" pitchFamily="34" charset="0"/>
                <a:cs typeface="Arial" panose="020B0604020202020204" pitchFamily="34" charset="0"/>
              </a:rPr>
              <a:t>Answer questions as applicable. Non-liquid assets are types of assets that cannot be easily converted into cash within a short period without harsh penalties for early withdrawals. Trusts are a typical example. However, Certificate of Deposits less than $65,000 in value are typically non-liquid assets. Certificate of Deposits greater than $65,000 can be liquid assets. It is best to check with your banking institution on the type of CD and retain the information with the Post Financial Documents.</a:t>
            </a:r>
          </a:p>
        </p:txBody>
      </p:sp>
    </p:spTree>
    <p:extLst>
      <p:ext uri="{BB962C8B-B14F-4D97-AF65-F5344CB8AC3E}">
        <p14:creationId xmlns:p14="http://schemas.microsoft.com/office/powerpoint/2010/main" val="1280476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D9A78-E020-2F35-6E7C-8F75C7A01296}"/>
              </a:ext>
            </a:extLst>
          </p:cNvPr>
          <p:cNvSpPr txBox="1"/>
          <p:nvPr/>
        </p:nvSpPr>
        <p:spPr>
          <a:xfrm>
            <a:off x="1553029" y="2305826"/>
            <a:ext cx="8890000" cy="954107"/>
          </a:xfrm>
          <a:prstGeom prst="rect">
            <a:avLst/>
          </a:prstGeom>
          <a:noFill/>
        </p:spPr>
        <p:txBody>
          <a:bodyPr wrap="square">
            <a:spAutoFit/>
          </a:bodyPr>
          <a:lstStyle/>
          <a:p>
            <a:pPr algn="ctr"/>
            <a:r>
              <a:rPr lang="en-US" sz="2800" b="1">
                <a:latin typeface="Arial" panose="020B0604020202020204" pitchFamily="34" charset="0"/>
                <a:cs typeface="Arial" panose="020B0604020202020204" pitchFamily="34" charset="0"/>
              </a:rPr>
              <a:t>#17 RECONCILIATION OF FUND BALANCES:</a:t>
            </a:r>
          </a:p>
          <a:p>
            <a:r>
              <a:rPr lang="en-US" sz="2800" b="1">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E817028-30F2-2ECE-2EAB-2C694756942A}"/>
              </a:ext>
            </a:extLst>
          </p:cNvPr>
          <p:cNvSpPr txBox="1"/>
          <p:nvPr/>
        </p:nvSpPr>
        <p:spPr>
          <a:xfrm>
            <a:off x="348343" y="2979655"/>
            <a:ext cx="11459028" cy="3046988"/>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All Checking Account Balances</a:t>
            </a:r>
          </a:p>
          <a:p>
            <a:r>
              <a:rPr lang="en-US" sz="2400">
                <a:latin typeface="Arial" panose="020B0604020202020204" pitchFamily="34" charset="0"/>
                <a:cs typeface="Arial" panose="020B0604020202020204" pitchFamily="34" charset="0"/>
              </a:rPr>
              <a:t> Enter ending balance shown on bank statement. If more than one checking account, total ending balances for all accounts.</a:t>
            </a:r>
          </a:p>
          <a:p>
            <a:endParaRPr lang="en-US" sz="2400">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Less Outstanding Checks</a:t>
            </a:r>
          </a:p>
          <a:p>
            <a:r>
              <a:rPr lang="en-US" sz="2400">
                <a:latin typeface="Arial" panose="020B0604020202020204" pitchFamily="34" charset="0"/>
                <a:cs typeface="Arial" panose="020B0604020202020204" pitchFamily="34" charset="0"/>
              </a:rPr>
              <a:t>Total checks written on or before the date of the last bank statement of the quarter that do not appear on the statement. If more than one checking account, total all outstanding checks.</a:t>
            </a:r>
          </a:p>
        </p:txBody>
      </p:sp>
    </p:spTree>
    <p:extLst>
      <p:ext uri="{BB962C8B-B14F-4D97-AF65-F5344CB8AC3E}">
        <p14:creationId xmlns:p14="http://schemas.microsoft.com/office/powerpoint/2010/main" val="2051967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AFEE4-D673-F93D-6BE4-39A1EB37D028}"/>
              </a:ext>
            </a:extLst>
          </p:cNvPr>
          <p:cNvSpPr txBox="1"/>
          <p:nvPr/>
        </p:nvSpPr>
        <p:spPr>
          <a:xfrm>
            <a:off x="1873342" y="2262284"/>
            <a:ext cx="8445315" cy="954107"/>
          </a:xfrm>
          <a:prstGeom prst="rect">
            <a:avLst/>
          </a:prstGeom>
          <a:noFill/>
        </p:spPr>
        <p:txBody>
          <a:bodyPr wrap="square">
            <a:spAutoFit/>
          </a:bodyPr>
          <a:lstStyle/>
          <a:p>
            <a:r>
              <a:rPr lang="en-US" sz="2800" b="1"/>
              <a:t>#17 RECONCILIATION OF FUND BALANCES: (Cont.)</a:t>
            </a:r>
          </a:p>
          <a:p>
            <a:r>
              <a:rPr lang="en-US" sz="2800" b="1"/>
              <a:t> </a:t>
            </a:r>
          </a:p>
        </p:txBody>
      </p:sp>
      <p:sp>
        <p:nvSpPr>
          <p:cNvPr id="4" name="TextBox 3">
            <a:extLst>
              <a:ext uri="{FF2B5EF4-FFF2-40B4-BE49-F238E27FC236}">
                <a16:creationId xmlns:a16="http://schemas.microsoft.com/office/drawing/2014/main" id="{4FB43672-33DD-F1D8-3B28-4EFEA3F4E330}"/>
              </a:ext>
            </a:extLst>
          </p:cNvPr>
          <p:cNvSpPr txBox="1"/>
          <p:nvPr/>
        </p:nvSpPr>
        <p:spPr>
          <a:xfrm>
            <a:off x="442686" y="3054063"/>
            <a:ext cx="11226800" cy="353943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Account Balance</a:t>
            </a:r>
          </a:p>
          <a:p>
            <a:pPr algn="ctr"/>
            <a:r>
              <a:rPr lang="en-US" sz="2800">
                <a:latin typeface="Arial" panose="020B0604020202020204" pitchFamily="34" charset="0"/>
                <a:cs typeface="Arial" panose="020B0604020202020204" pitchFamily="34" charset="0"/>
              </a:rPr>
              <a:t>Subtract " Less Outstanding Checks" from "All Checking Account Balances. Add any deposits in transit that do not appear on bank statements. This should agree with the balance in your checkbook/ledger. </a:t>
            </a:r>
          </a:p>
          <a:p>
            <a:pPr algn="ctr"/>
            <a:endParaRPr lang="en-US" sz="2800">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Savings Account Balance</a:t>
            </a:r>
          </a:p>
          <a:p>
            <a:pPr algn="ctr"/>
            <a:r>
              <a:rPr lang="en-US" sz="2800">
                <a:latin typeface="Arial" panose="020B0604020202020204" pitchFamily="34" charset="0"/>
                <a:cs typeface="Arial" panose="020B0604020202020204" pitchFamily="34" charset="0"/>
              </a:rPr>
              <a:t>Enter balances of any savings accounts. </a:t>
            </a:r>
          </a:p>
        </p:txBody>
      </p:sp>
    </p:spTree>
    <p:extLst>
      <p:ext uri="{BB962C8B-B14F-4D97-AF65-F5344CB8AC3E}">
        <p14:creationId xmlns:p14="http://schemas.microsoft.com/office/powerpoint/2010/main" val="2587831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DC88C-5F4C-FBB3-DC31-7A025B3AB213}"/>
              </a:ext>
            </a:extLst>
          </p:cNvPr>
          <p:cNvSpPr txBox="1"/>
          <p:nvPr/>
        </p:nvSpPr>
        <p:spPr>
          <a:xfrm>
            <a:off x="1779396" y="1988426"/>
            <a:ext cx="8633208" cy="954107"/>
          </a:xfrm>
          <a:prstGeom prst="rect">
            <a:avLst/>
          </a:prstGeom>
          <a:noFill/>
        </p:spPr>
        <p:txBody>
          <a:bodyPr wrap="square">
            <a:spAutoFit/>
          </a:bodyPr>
          <a:lstStyle/>
          <a:p>
            <a:r>
              <a:rPr lang="en-US" sz="2800" b="1"/>
              <a:t>#17 RECONCILIATION OF FUND BALANCES: (Cont.)</a:t>
            </a:r>
          </a:p>
          <a:p>
            <a:r>
              <a:rPr lang="en-US" sz="2800" b="1"/>
              <a:t> </a:t>
            </a:r>
          </a:p>
        </p:txBody>
      </p:sp>
      <p:sp>
        <p:nvSpPr>
          <p:cNvPr id="4" name="TextBox 3">
            <a:extLst>
              <a:ext uri="{FF2B5EF4-FFF2-40B4-BE49-F238E27FC236}">
                <a16:creationId xmlns:a16="http://schemas.microsoft.com/office/drawing/2014/main" id="{C1B350B8-5612-4E37-A221-4B7D0EB43AF1}"/>
              </a:ext>
            </a:extLst>
          </p:cNvPr>
          <p:cNvSpPr txBox="1"/>
          <p:nvPr/>
        </p:nvSpPr>
        <p:spPr>
          <a:xfrm>
            <a:off x="424543" y="2394704"/>
            <a:ext cx="11342914" cy="4401205"/>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Cash on Hand</a:t>
            </a:r>
          </a:p>
          <a:p>
            <a:pPr algn="ctr"/>
            <a:r>
              <a:rPr lang="en-US" sz="2800">
                <a:latin typeface="Arial" panose="020B0604020202020204" pitchFamily="34" charset="0"/>
                <a:cs typeface="Arial" panose="020B0604020202020204" pitchFamily="34" charset="0"/>
              </a:rPr>
              <a:t>Amount of money on hand that has not been included in “Outstanding Deposits” above.</a:t>
            </a:r>
          </a:p>
          <a:p>
            <a:endParaRPr lang="en-US" sz="2800" b="1">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Total </a:t>
            </a:r>
          </a:p>
          <a:p>
            <a:pPr algn="ctr"/>
            <a:r>
              <a:rPr lang="en-US" sz="2800">
                <a:latin typeface="Arial" panose="020B0604020202020204" pitchFamily="34" charset="0"/>
                <a:cs typeface="Arial" panose="020B0604020202020204" pitchFamily="34" charset="0"/>
              </a:rPr>
              <a:t>Add "Account Balance" line, "Savings Account Balance", </a:t>
            </a:r>
            <a:r>
              <a:rPr lang="en-US" sz="2800" err="1">
                <a:latin typeface="Arial" panose="020B0604020202020204" pitchFamily="34" charset="0"/>
                <a:cs typeface="Arial" panose="020B0604020202020204" pitchFamily="34" charset="0"/>
              </a:rPr>
              <a:t>and"Cash</a:t>
            </a:r>
            <a:r>
              <a:rPr lang="en-US" sz="2800">
                <a:latin typeface="Arial" panose="020B0604020202020204" pitchFamily="34" charset="0"/>
                <a:cs typeface="Arial" panose="020B0604020202020204" pitchFamily="34" charset="0"/>
              </a:rPr>
              <a:t> on Hand" Line.</a:t>
            </a:r>
          </a:p>
          <a:p>
            <a:endParaRPr lang="en-US" sz="2800" b="1">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Bonds, Stocks and Other Liquid Assets</a:t>
            </a:r>
          </a:p>
          <a:p>
            <a:pPr algn="ctr"/>
            <a:r>
              <a:rPr lang="en-US" sz="2800">
                <a:latin typeface="Arial" panose="020B0604020202020204" pitchFamily="34" charset="0"/>
                <a:cs typeface="Arial" panose="020B0604020202020204" pitchFamily="34" charset="0"/>
              </a:rPr>
              <a:t>Enter current value of all bonds, stocks, and other liquid assets.</a:t>
            </a:r>
          </a:p>
        </p:txBody>
      </p:sp>
    </p:spTree>
    <p:extLst>
      <p:ext uri="{BB962C8B-B14F-4D97-AF65-F5344CB8AC3E}">
        <p14:creationId xmlns:p14="http://schemas.microsoft.com/office/powerpoint/2010/main" val="1589347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E2D3E-5FE6-B56E-E8A3-2F7006CED500}"/>
              </a:ext>
            </a:extLst>
          </p:cNvPr>
          <p:cNvSpPr txBox="1"/>
          <p:nvPr/>
        </p:nvSpPr>
        <p:spPr>
          <a:xfrm>
            <a:off x="1352477" y="2280757"/>
            <a:ext cx="9514754" cy="1077218"/>
          </a:xfrm>
          <a:prstGeom prst="rect">
            <a:avLst/>
          </a:prstGeom>
          <a:noFill/>
        </p:spPr>
        <p:txBody>
          <a:bodyPr wrap="square">
            <a:spAutoFit/>
          </a:bodyPr>
          <a:lstStyle/>
          <a:p>
            <a:r>
              <a:rPr lang="en-US" sz="3200" b="1"/>
              <a:t>#17 RECONCILIATION OF FUND BALANCES: (Cont.)</a:t>
            </a:r>
          </a:p>
          <a:p>
            <a:r>
              <a:rPr lang="en-US" sz="3200" b="1"/>
              <a:t> </a:t>
            </a:r>
          </a:p>
        </p:txBody>
      </p:sp>
      <p:sp>
        <p:nvSpPr>
          <p:cNvPr id="4" name="TextBox 3">
            <a:extLst>
              <a:ext uri="{FF2B5EF4-FFF2-40B4-BE49-F238E27FC236}">
                <a16:creationId xmlns:a16="http://schemas.microsoft.com/office/drawing/2014/main" id="{B344651C-CC6C-079B-A156-CDDD840C0326}"/>
              </a:ext>
            </a:extLst>
          </p:cNvPr>
          <p:cNvSpPr txBox="1"/>
          <p:nvPr/>
        </p:nvSpPr>
        <p:spPr>
          <a:xfrm>
            <a:off x="360218" y="3204148"/>
            <a:ext cx="11499273" cy="2246769"/>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Grand Total (Minimum Amount of QM Bond)</a:t>
            </a:r>
          </a:p>
          <a:p>
            <a:pPr algn="ctr"/>
            <a:r>
              <a:rPr lang="en-US" sz="2800">
                <a:latin typeface="Arial" panose="020B0604020202020204" pitchFamily="34" charset="0"/>
                <a:cs typeface="Arial" panose="020B0604020202020204" pitchFamily="34" charset="0"/>
              </a:rPr>
              <a:t> Add "Total Cash" line to "Bonds &amp; Other Liquid Assets" line. Total in Item #15 Net Cash Balance at end of Quarter should equal Grand Total in Item #17. This is the minimum amount of QM Bond. Verify in #18, QM bond equal to or above this amount.</a:t>
            </a:r>
          </a:p>
        </p:txBody>
      </p:sp>
    </p:spTree>
    <p:extLst>
      <p:ext uri="{BB962C8B-B14F-4D97-AF65-F5344CB8AC3E}">
        <p14:creationId xmlns:p14="http://schemas.microsoft.com/office/powerpoint/2010/main" val="1276081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372C-BAAF-789D-A5AF-5FBDE09C23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97D6BE-9F0C-0D39-4516-A7E8B8BDBD2A}"/>
              </a:ext>
            </a:extLst>
          </p:cNvPr>
          <p:cNvPicPr>
            <a:picLocks noChangeAspect="1"/>
          </p:cNvPicPr>
          <p:nvPr/>
        </p:nvPicPr>
        <p:blipFill>
          <a:blip r:embed="rId2"/>
          <a:stretch>
            <a:fillRect/>
          </a:stretch>
        </p:blipFill>
        <p:spPr>
          <a:xfrm>
            <a:off x="-18968" y="1902691"/>
            <a:ext cx="12271980" cy="4810210"/>
          </a:xfrm>
          <a:prstGeom prst="rect">
            <a:avLst/>
          </a:prstGeom>
        </p:spPr>
      </p:pic>
    </p:spTree>
    <p:extLst>
      <p:ext uri="{BB962C8B-B14F-4D97-AF65-F5344CB8AC3E}">
        <p14:creationId xmlns:p14="http://schemas.microsoft.com/office/powerpoint/2010/main" val="2166979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C7ED0-F04D-E0E1-2D60-41075501D721}"/>
              </a:ext>
            </a:extLst>
          </p:cNvPr>
          <p:cNvPicPr>
            <a:picLocks noChangeAspect="1"/>
          </p:cNvPicPr>
          <p:nvPr/>
        </p:nvPicPr>
        <p:blipFill>
          <a:blip r:embed="rId2"/>
          <a:stretch>
            <a:fillRect/>
          </a:stretch>
        </p:blipFill>
        <p:spPr>
          <a:xfrm>
            <a:off x="286327" y="1856510"/>
            <a:ext cx="11674763" cy="4889244"/>
          </a:xfrm>
          <a:prstGeom prst="rect">
            <a:avLst/>
          </a:prstGeom>
        </p:spPr>
      </p:pic>
    </p:spTree>
    <p:extLst>
      <p:ext uri="{BB962C8B-B14F-4D97-AF65-F5344CB8AC3E}">
        <p14:creationId xmlns:p14="http://schemas.microsoft.com/office/powerpoint/2010/main" val="48420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EB01A-8595-3695-AEC2-B17FC85E13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5801B3-74EB-001A-999C-C21950C24053}"/>
              </a:ext>
            </a:extLst>
          </p:cNvPr>
          <p:cNvSpPr txBox="1"/>
          <p:nvPr/>
        </p:nvSpPr>
        <p:spPr>
          <a:xfrm>
            <a:off x="407773" y="3033433"/>
            <a:ext cx="11435623" cy="3416320"/>
          </a:xfrm>
          <a:prstGeom prst="rect">
            <a:avLst/>
          </a:prstGeom>
          <a:noFill/>
        </p:spPr>
        <p:txBody>
          <a:bodyPr wrap="square">
            <a:spAutoFit/>
          </a:bodyPr>
          <a:lstStyle/>
          <a:p>
            <a:pPr marL="342900" indent="-342900">
              <a:buFont typeface="Arial" panose="020B0604020202020204" pitchFamily="34" charset="0"/>
              <a:buChar char="•"/>
            </a:pPr>
            <a:r>
              <a:rPr lang="en-US" sz="2400" b="1"/>
              <a:t>Post Trustees are primarily the watchdogs of the Post funds. </a:t>
            </a:r>
          </a:p>
          <a:p>
            <a:pPr marL="342900" indent="-342900">
              <a:buFont typeface="Arial" panose="020B0604020202020204" pitchFamily="34" charset="0"/>
              <a:buChar char="•"/>
            </a:pPr>
            <a:r>
              <a:rPr lang="en-US" sz="2400" b="1"/>
              <a:t>They make certain no one has their fingers in the till and the assets of the Post are safeguarded and protected. </a:t>
            </a:r>
          </a:p>
          <a:p>
            <a:pPr marL="342900" indent="-342900">
              <a:buFont typeface="Arial" panose="020B0604020202020204" pitchFamily="34" charset="0"/>
              <a:buChar char="•"/>
            </a:pPr>
            <a:r>
              <a:rPr lang="en-US" sz="2400" b="1"/>
              <a:t>Equally important should be the prevention of fraud. </a:t>
            </a:r>
          </a:p>
          <a:p>
            <a:pPr marL="342900" indent="-342900">
              <a:buFont typeface="Arial" panose="020B0604020202020204" pitchFamily="34" charset="0"/>
              <a:buChar char="•"/>
            </a:pPr>
            <a:r>
              <a:rPr lang="en-US" sz="2400" b="1"/>
              <a:t>Where funds are guarded carelessly or poor record keeping is in place, the Trustee should call attention to this and make every effort to correct it. </a:t>
            </a:r>
          </a:p>
          <a:p>
            <a:pPr marL="342900" indent="-342900">
              <a:buFont typeface="Arial" panose="020B0604020202020204" pitchFamily="34" charset="0"/>
              <a:buChar char="•"/>
            </a:pPr>
            <a:r>
              <a:rPr lang="en-US" sz="2400" b="1"/>
              <a:t>The Trustees’ duties extend to all operations of the Post: their audits must cover all activities, including the club rooms, the bar, bingo, or any other source of income or financial transactions.</a:t>
            </a:r>
          </a:p>
        </p:txBody>
      </p:sp>
      <p:sp>
        <p:nvSpPr>
          <p:cNvPr id="4" name="TextBox 3">
            <a:extLst>
              <a:ext uri="{FF2B5EF4-FFF2-40B4-BE49-F238E27FC236}">
                <a16:creationId xmlns:a16="http://schemas.microsoft.com/office/drawing/2014/main" id="{1C7A96BB-2F7A-09CA-F337-2C02FC7757DE}"/>
              </a:ext>
            </a:extLst>
          </p:cNvPr>
          <p:cNvSpPr txBox="1"/>
          <p:nvPr/>
        </p:nvSpPr>
        <p:spPr>
          <a:xfrm>
            <a:off x="3674336" y="2202944"/>
            <a:ext cx="4902496" cy="646331"/>
          </a:xfrm>
          <a:prstGeom prst="rect">
            <a:avLst/>
          </a:prstGeom>
          <a:noFill/>
        </p:spPr>
        <p:txBody>
          <a:bodyPr wrap="none" rtlCol="0">
            <a:spAutoFit/>
          </a:bodyPr>
          <a:lstStyle/>
          <a:p>
            <a:r>
              <a:rPr lang="en-US" sz="3600" b="1"/>
              <a:t>What is a Trustee (Cont.)</a:t>
            </a:r>
          </a:p>
        </p:txBody>
      </p:sp>
    </p:spTree>
    <p:extLst>
      <p:ext uri="{BB962C8B-B14F-4D97-AF65-F5344CB8AC3E}">
        <p14:creationId xmlns:p14="http://schemas.microsoft.com/office/powerpoint/2010/main" val="1719246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EF75D-230A-8443-2302-A1445F26AA13}"/>
              </a:ext>
            </a:extLst>
          </p:cNvPr>
          <p:cNvSpPr txBox="1"/>
          <p:nvPr/>
        </p:nvSpPr>
        <p:spPr>
          <a:xfrm>
            <a:off x="277091" y="2225314"/>
            <a:ext cx="11741520" cy="4154984"/>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#18 TRUSTEES’ AND COMMANDER’S CERTIFICATE OF AUDIT: </a:t>
            </a:r>
          </a:p>
          <a:p>
            <a:r>
              <a:rPr lang="en-US" sz="2400">
                <a:latin typeface="Arial" panose="020B0604020202020204" pitchFamily="34" charset="0"/>
                <a:cs typeface="Arial" panose="020B0604020202020204" pitchFamily="34" charset="0"/>
              </a:rPr>
              <a:t>Enter the date the audit is prepared, the Post name and number and the quarter for which the audit is prepared. The Post Commander and Trustees must sign the audit prior to submittal to the Department. </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Enter the name of the Post Quartermaster, the name of the bonding company, the amount of the bond (verify in #17 Total that amount equal to or exceeds Total and the expiration date of the bond. </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Remember, it is the duty of the Post Trustees to conduct the quarterly audits. It is the duty of the Commander to see that audits are made. </a:t>
            </a:r>
          </a:p>
        </p:txBody>
      </p:sp>
    </p:spTree>
    <p:extLst>
      <p:ext uri="{BB962C8B-B14F-4D97-AF65-F5344CB8AC3E}">
        <p14:creationId xmlns:p14="http://schemas.microsoft.com/office/powerpoint/2010/main" val="2826239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397AE-ACFE-7A72-B037-B91248BD1A08}"/>
              </a:ext>
            </a:extLst>
          </p:cNvPr>
          <p:cNvSpPr txBox="1"/>
          <p:nvPr/>
        </p:nvSpPr>
        <p:spPr>
          <a:xfrm>
            <a:off x="383309" y="2229997"/>
            <a:ext cx="11425382" cy="353943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#18 TRUSTEES’ AND COMMANDER’S CERTIFICATE OF AUDIT: (Cont.)</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The completed form, with the signature of the Post Trustees to attest to its accuracy, together with the signature of the Post Commander, should be forwarded to the Department Quartermaster. The Post Trustees should also sign the General Ledger at the ending point of the current audit period. </a:t>
            </a:r>
          </a:p>
        </p:txBody>
      </p:sp>
    </p:spTree>
    <p:extLst>
      <p:ext uri="{BB962C8B-B14F-4D97-AF65-F5344CB8AC3E}">
        <p14:creationId xmlns:p14="http://schemas.microsoft.com/office/powerpoint/2010/main" val="2649089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B47E9D-E954-BE43-14DB-F7A5B9B2FDEF}"/>
              </a:ext>
            </a:extLst>
          </p:cNvPr>
          <p:cNvSpPr txBox="1"/>
          <p:nvPr/>
        </p:nvSpPr>
        <p:spPr>
          <a:xfrm>
            <a:off x="2471057" y="3198303"/>
            <a:ext cx="7249886" cy="923330"/>
          </a:xfrm>
          <a:prstGeom prst="rect">
            <a:avLst/>
          </a:prstGeom>
          <a:noFill/>
        </p:spPr>
        <p:txBody>
          <a:bodyPr wrap="square" rtlCol="0">
            <a:spAutoFit/>
          </a:bodyPr>
          <a:lstStyle/>
          <a:p>
            <a:pPr algn="ctr"/>
            <a:r>
              <a:rPr lang="en-US" sz="5400" b="1"/>
              <a:t>Read the Trustee’s Guide</a:t>
            </a:r>
          </a:p>
        </p:txBody>
      </p:sp>
    </p:spTree>
    <p:extLst>
      <p:ext uri="{BB962C8B-B14F-4D97-AF65-F5344CB8AC3E}">
        <p14:creationId xmlns:p14="http://schemas.microsoft.com/office/powerpoint/2010/main" val="2288305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C81118-9D07-E365-58F6-BD5CCFCD27F4}"/>
              </a:ext>
            </a:extLst>
          </p:cNvPr>
          <p:cNvSpPr txBox="1"/>
          <p:nvPr/>
        </p:nvSpPr>
        <p:spPr>
          <a:xfrm>
            <a:off x="2471057" y="3375891"/>
            <a:ext cx="7249886" cy="1200329"/>
          </a:xfrm>
          <a:prstGeom prst="rect">
            <a:avLst/>
          </a:prstGeom>
          <a:noFill/>
        </p:spPr>
        <p:txBody>
          <a:bodyPr wrap="square" rtlCol="0">
            <a:spAutoFit/>
          </a:bodyPr>
          <a:lstStyle/>
          <a:p>
            <a:pPr algn="ctr"/>
            <a:r>
              <a:rPr lang="en-US" sz="7200" b="1"/>
              <a:t>Questions????</a:t>
            </a:r>
          </a:p>
        </p:txBody>
      </p:sp>
    </p:spTree>
    <p:extLst>
      <p:ext uri="{BB962C8B-B14F-4D97-AF65-F5344CB8AC3E}">
        <p14:creationId xmlns:p14="http://schemas.microsoft.com/office/powerpoint/2010/main" val="30567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F02C1-397C-9053-CF37-8F065448254A}"/>
              </a:ext>
            </a:extLst>
          </p:cNvPr>
          <p:cNvSpPr txBox="1"/>
          <p:nvPr/>
        </p:nvSpPr>
        <p:spPr>
          <a:xfrm>
            <a:off x="222422" y="2162620"/>
            <a:ext cx="11746910" cy="4031873"/>
          </a:xfrm>
          <a:prstGeom prst="rect">
            <a:avLst/>
          </a:prstGeom>
          <a:noFill/>
        </p:spPr>
        <p:txBody>
          <a:bodyPr wrap="square">
            <a:spAutoFit/>
          </a:bodyPr>
          <a:lstStyle/>
          <a:p>
            <a:pPr algn="ctr"/>
            <a:r>
              <a:rPr lang="en-US" sz="3200" b="1"/>
              <a:t>Post Trustees</a:t>
            </a:r>
          </a:p>
          <a:p>
            <a:r>
              <a:rPr lang="en-US"/>
              <a:t> </a:t>
            </a:r>
            <a:r>
              <a:rPr lang="en-US" sz="2800"/>
              <a:t>• </a:t>
            </a:r>
            <a:r>
              <a:rPr lang="en-US" sz="2800" b="1"/>
              <a:t>Serve a three-year term. </a:t>
            </a:r>
          </a:p>
          <a:p>
            <a:r>
              <a:rPr lang="en-US" sz="2800" b="1"/>
              <a:t> • Cannot serve on any committee that handles Post funds. </a:t>
            </a:r>
          </a:p>
          <a:p>
            <a:r>
              <a:rPr lang="en-US" sz="2800" b="1"/>
              <a:t> • Exist to hold all parties handling funds accountable. </a:t>
            </a:r>
          </a:p>
          <a:p>
            <a:r>
              <a:rPr lang="en-US" sz="2800" b="1"/>
              <a:t> • Report all audit findings to the Post membership. </a:t>
            </a:r>
          </a:p>
          <a:p>
            <a:r>
              <a:rPr lang="en-US" sz="2800" b="1"/>
              <a:t> • Before a new Post Quartermaster takes up the duties, the Post Trustees, should conduct a thorough audit of the previous Quartermaster to give a ‘clean slate’ to the new Quartermaster. This may be accomplished by virtue of the required audit processes</a:t>
            </a:r>
            <a:r>
              <a:rPr lang="en-US" b="1"/>
              <a:t>.</a:t>
            </a:r>
          </a:p>
        </p:txBody>
      </p:sp>
    </p:spTree>
    <p:extLst>
      <p:ext uri="{BB962C8B-B14F-4D97-AF65-F5344CB8AC3E}">
        <p14:creationId xmlns:p14="http://schemas.microsoft.com/office/powerpoint/2010/main" val="75757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519F55-0F2B-674E-4C01-4DD7CD156A26}"/>
              </a:ext>
            </a:extLst>
          </p:cNvPr>
          <p:cNvSpPr txBox="1"/>
          <p:nvPr/>
        </p:nvSpPr>
        <p:spPr>
          <a:xfrm>
            <a:off x="328483" y="2145825"/>
            <a:ext cx="11535033" cy="3877985"/>
          </a:xfrm>
          <a:prstGeom prst="rect">
            <a:avLst/>
          </a:prstGeom>
          <a:noFill/>
        </p:spPr>
        <p:txBody>
          <a:bodyPr wrap="square">
            <a:spAutoFit/>
          </a:bodyPr>
          <a:lstStyle/>
          <a:p>
            <a:pPr algn="ctr"/>
            <a:r>
              <a:rPr lang="en-US" sz="3200" b="1"/>
              <a:t>Trustees Audits MUST</a:t>
            </a:r>
          </a:p>
          <a:p>
            <a:endParaRPr lang="en-US"/>
          </a:p>
          <a:p>
            <a:r>
              <a:rPr lang="en-US" sz="2800" b="1"/>
              <a:t>• Be completed every quarter.</a:t>
            </a:r>
          </a:p>
          <a:p>
            <a:endParaRPr lang="en-US" sz="2800" b="1"/>
          </a:p>
          <a:p>
            <a:r>
              <a:rPr lang="en-US" sz="2800" b="1"/>
              <a:t>• Extend to every operation of the Post.</a:t>
            </a:r>
          </a:p>
          <a:p>
            <a:endParaRPr lang="en-US" sz="2800" b="1"/>
          </a:p>
          <a:p>
            <a:r>
              <a:rPr lang="en-US" sz="2800" b="1"/>
              <a:t>• Highlight irregular banking practices.</a:t>
            </a:r>
          </a:p>
          <a:p>
            <a:endParaRPr lang="en-US" sz="2800" b="1"/>
          </a:p>
          <a:p>
            <a:r>
              <a:rPr lang="en-US" sz="2800" b="1"/>
              <a:t>• Be reported to the Post membership with any found discrepancies</a:t>
            </a:r>
            <a:r>
              <a:rPr lang="en-US" sz="2800"/>
              <a:t>.</a:t>
            </a:r>
          </a:p>
        </p:txBody>
      </p:sp>
    </p:spTree>
    <p:extLst>
      <p:ext uri="{BB962C8B-B14F-4D97-AF65-F5344CB8AC3E}">
        <p14:creationId xmlns:p14="http://schemas.microsoft.com/office/powerpoint/2010/main" val="184075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16530-9E73-6285-9C5D-1EA9C486A5A1}"/>
              </a:ext>
            </a:extLst>
          </p:cNvPr>
          <p:cNvSpPr txBox="1"/>
          <p:nvPr/>
        </p:nvSpPr>
        <p:spPr>
          <a:xfrm>
            <a:off x="661086" y="2142155"/>
            <a:ext cx="10911017" cy="3970318"/>
          </a:xfrm>
          <a:prstGeom prst="rect">
            <a:avLst/>
          </a:prstGeom>
          <a:noFill/>
        </p:spPr>
        <p:txBody>
          <a:bodyPr wrap="square">
            <a:spAutoFit/>
          </a:bodyPr>
          <a:lstStyle/>
          <a:p>
            <a:pPr algn="ctr"/>
            <a:r>
              <a:rPr lang="en-US" sz="3600" b="1"/>
              <a:t>Trustees Scope </a:t>
            </a:r>
          </a:p>
          <a:p>
            <a:r>
              <a:rPr lang="en-US" sz="2800" b="1"/>
              <a:t>The Trustees do not have any authority over the management of the Post home, nor is property held in their name in an incorporated Post. </a:t>
            </a:r>
          </a:p>
          <a:p>
            <a:endParaRPr lang="en-US" sz="2800"/>
          </a:p>
          <a:p>
            <a:r>
              <a:rPr lang="en-US" sz="2800" b="1"/>
              <a:t>They cannot serve on any committee having to do with the handling of Post funds, and cannot therefore serve as members of the House Committee, bingo committee, etc. </a:t>
            </a:r>
          </a:p>
          <a:p>
            <a:endParaRPr lang="en-US" sz="2000"/>
          </a:p>
        </p:txBody>
      </p:sp>
    </p:spTree>
    <p:extLst>
      <p:ext uri="{BB962C8B-B14F-4D97-AF65-F5344CB8AC3E}">
        <p14:creationId xmlns:p14="http://schemas.microsoft.com/office/powerpoint/2010/main" val="193683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AC77FB-0907-63D5-75CD-8000902A8EAD}"/>
              </a:ext>
            </a:extLst>
          </p:cNvPr>
          <p:cNvSpPr txBox="1"/>
          <p:nvPr/>
        </p:nvSpPr>
        <p:spPr>
          <a:xfrm>
            <a:off x="370703" y="2461313"/>
            <a:ext cx="11434365" cy="35086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Trustees Scope (Cont.)</a:t>
            </a:r>
          </a:p>
          <a:p>
            <a:endParaRPr lang="en-US" sz="1800"/>
          </a:p>
          <a:p>
            <a:r>
              <a:rPr lang="en-US" sz="2800" b="1"/>
              <a:t>There is nothing to keep a Trustee from serving as a volunteer worker or in an appointive capacity where Post funds are not handled. </a:t>
            </a:r>
          </a:p>
          <a:p>
            <a:endParaRPr lang="en-US" sz="2800" b="1"/>
          </a:p>
          <a:p>
            <a:r>
              <a:rPr lang="en-US" sz="2800" b="1"/>
              <a:t>They are elected to three-year terms to make certain that they do not all represent one "clique" which might happen to gain control for one year.</a:t>
            </a:r>
          </a:p>
        </p:txBody>
      </p:sp>
    </p:spTree>
    <p:extLst>
      <p:ext uri="{BB962C8B-B14F-4D97-AF65-F5344CB8AC3E}">
        <p14:creationId xmlns:p14="http://schemas.microsoft.com/office/powerpoint/2010/main" val="1013567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86F49821CEC44805C5212D665CAC4" ma:contentTypeVersion="11" ma:contentTypeDescription="Create a new document." ma:contentTypeScope="" ma:versionID="0fc4173b8c42cb77839e8b5fc7a6c5fe">
  <xsd:schema xmlns:xsd="http://www.w3.org/2001/XMLSchema" xmlns:xs="http://www.w3.org/2001/XMLSchema" xmlns:p="http://schemas.microsoft.com/office/2006/metadata/properties" xmlns:ns2="d90714df-e79a-4ef3-aa3f-b7f860196f2e" xmlns:ns3="1cbc2358-1452-4882-96bf-62c1355d989b" targetNamespace="http://schemas.microsoft.com/office/2006/metadata/properties" ma:root="true" ma:fieldsID="87aa7e5cb73f75f12b8f723ee05624fc" ns2:_="" ns3:_="">
    <xsd:import namespace="d90714df-e79a-4ef3-aa3f-b7f860196f2e"/>
    <xsd:import namespace="1cbc2358-1452-4882-96bf-62c1355d9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714df-e79a-4ef3-aa3f-b7f860196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bc2358-1452-4882-96bf-62c1355d9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32d49-9838-4f2d-9ece-0b58abb51372}" ma:internalName="TaxCatchAll" ma:showField="CatchAllData" ma:web="1cbc2358-1452-4882-96bf-62c1355d98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714df-e79a-4ef3-aa3f-b7f860196f2e">
      <Terms xmlns="http://schemas.microsoft.com/office/infopath/2007/PartnerControls"/>
    </lcf76f155ced4ddcb4097134ff3c332f>
    <TaxCatchAll xmlns="1cbc2358-1452-4882-96bf-62c1355d989b" xsi:nil="true"/>
  </documentManagement>
</p:properties>
</file>

<file path=customXml/itemProps1.xml><?xml version="1.0" encoding="utf-8"?>
<ds:datastoreItem xmlns:ds="http://schemas.openxmlformats.org/officeDocument/2006/customXml" ds:itemID="{59559A1D-0D1B-4FD5-927D-65A88DC7BC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714df-e79a-4ef3-aa3f-b7f860196f2e"/>
    <ds:schemaRef ds:uri="1cbc2358-1452-4882-96bf-62c1355d9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0827E-A10B-451B-BA5D-EAAC4D973073}">
  <ds:schemaRefs>
    <ds:schemaRef ds:uri="http://schemas.microsoft.com/sharepoint/v3/contenttype/forms"/>
  </ds:schemaRefs>
</ds:datastoreItem>
</file>

<file path=customXml/itemProps3.xml><?xml version="1.0" encoding="utf-8"?>
<ds:datastoreItem xmlns:ds="http://schemas.openxmlformats.org/officeDocument/2006/customXml" ds:itemID="{405C5740-40B8-40B5-97A2-318C3B89B53E}">
  <ds:schemaRefs>
    <ds:schemaRef ds:uri="1cbc2358-1452-4882-96bf-62c1355d989b"/>
    <ds:schemaRef ds:uri="d90714df-e79a-4ef3-aa3f-b7f860196f2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3027</Words>
  <Application>Microsoft Office PowerPoint</Application>
  <PresentationFormat>Widescreen</PresentationFormat>
  <Paragraphs>213</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Aptos</vt:lpstr>
      <vt:lpstr>Aptos Display</vt: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Laurie Kirkman Michael</dc:creator>
  <cp:lastModifiedBy>Rosalie</cp:lastModifiedBy>
  <cp:revision>2</cp:revision>
  <dcterms:created xsi:type="dcterms:W3CDTF">2026-03-04T19:04:48Z</dcterms:created>
  <dcterms:modified xsi:type="dcterms:W3CDTF">2026-06-23T12:55:49Z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0x010100C2B86F49821CEC44805C5212D665CAC4</vt:lpwstr>
  </property>
  <property fmtid="{D5CDD505-2E9C-101B-9397-08002B2CF9AE}" pid="3" name="MediaServiceImageTags">
    <vt:lpwstr/>
  </property>
</Properties>
</file>