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0E8E03-5C9E-4763-9CB7-D3AE810C54DF}" v="1" dt="2026-04-01T16:12:19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C05FC-473B-DBD4-5829-D5971BCC2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6263"/>
            <a:ext cx="9144000" cy="2387600"/>
          </a:xfrm>
        </p:spPr>
        <p:txBody>
          <a:bodyPr anchor="b"/>
          <a:lstStyle>
            <a:lvl1pPr algn="ctr"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D8369-15A8-5B8B-0A39-3BFCEA97C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DDA5F-FE44-F505-620B-E1533F42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780E-EB96-4C98-A208-7834BD47B61C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1A848-1CF5-E917-B4E8-4B3636AD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749D3-3221-68B5-D3BC-DBE2E5C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85C70-B168-43CA-98D8-6CB9AB9D47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B610F-44EE-265D-D389-1F3C000CF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129" y="97219"/>
            <a:ext cx="4403271" cy="2114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46AB88-7F2C-E502-5BD2-8460154BD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8" y="718725"/>
            <a:ext cx="4763165" cy="2138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5B6C03-CD83-8CBB-D2C6-BA988956CC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2" y="718725"/>
            <a:ext cx="4763165" cy="2138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C3F7AC-7902-A4F4-9A07-9C68D79A6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7" y="482395"/>
            <a:ext cx="4763165" cy="2138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988A7-5F0D-3F15-6C02-B5EB8B68F0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-882614"/>
            <a:ext cx="3202677" cy="32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7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5BB177-025B-F1E5-7F04-95201BC1F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9B034-93D9-7686-4EC9-3D6E524BB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4D166-0121-D8EF-8AC3-EA5939E67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E780E-EB96-4C98-A208-7834BD47B61C}" type="datetimeFigureOut">
              <a:rPr lang="en-US" smtClean="0"/>
              <a:t>6/23/2026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B425A-C7D2-3108-45B5-14942C56C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CED24-5567-6625-191E-DD08A0904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285C70-B168-43CA-98D8-6CB9AB9D47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D953A2-1691-EEAA-FFE8-D6FF7024FA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50129" y="97219"/>
            <a:ext cx="4403271" cy="2114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2C9BBD-F31E-2DA8-8234-72A0BD2761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8" y="718725"/>
            <a:ext cx="4763165" cy="2138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F87A0B-9FFB-263A-A6A1-8FE7AD4861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2" y="718725"/>
            <a:ext cx="4763165" cy="2138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0D6FE1-08F6-F9FA-C4EA-EABBC42F4A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7" y="482395"/>
            <a:ext cx="4763165" cy="2138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912CDC-84E2-9FD0-DF24-6C5001C8B4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11" y="482395"/>
            <a:ext cx="4763165" cy="2138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E995B0-D26C-E0E8-71A4-B590DDC835A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0" y="-882614"/>
            <a:ext cx="3202677" cy="3202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1D0032D-FDC1-6778-E778-4243E2FFECD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868" y="0"/>
            <a:ext cx="1847443" cy="184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0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vfwfl.org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fw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BF9D-96A2-AD51-050A-CEB7FF9FF9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Starting a New Post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36A1EC-F82B-5D6F-4BEE-262CDA4F8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6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B28FD3-C760-CC32-5C00-51000C9B7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63245"/>
              </p:ext>
            </p:extLst>
          </p:nvPr>
        </p:nvGraphicFramePr>
        <p:xfrm>
          <a:off x="589625" y="2920152"/>
          <a:ext cx="10515600" cy="38404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148739268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5319371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380808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Form Name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Where to Get It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Action Required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990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Application for Post Charter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VFW Store / Dept HQ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Must have 25+ signatures; 10 must be "New" members.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7593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Post Election Report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VFW Online (OMS)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Filed immediately after your first election meeting.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797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IRS Form 8822-B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IRS.gov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Notifies the IRS of your Post’s responsible party (Quartermaster).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027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>
                          <a:effectLst/>
                          <a:latin typeface="Google Sans Text"/>
                        </a:rPr>
                        <a:t>Florida Articles of Inc.</a:t>
                      </a:r>
                      <a:endParaRPr lang="en-US">
                        <a:effectLst/>
                        <a:latin typeface="Google Sans Tex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Sunbiz.org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You </a:t>
                      </a:r>
                      <a:r>
                        <a:rPr lang="en-US" b="1">
                          <a:effectLst/>
                          <a:latin typeface="Google Sans Text"/>
                        </a:rPr>
                        <a:t>must</a:t>
                      </a:r>
                      <a:r>
                        <a:rPr lang="en-US">
                          <a:effectLst/>
                          <a:latin typeface="Google Sans Text"/>
                        </a:rPr>
                        <a:t> incorporate as a FL Non-Profit to be "in good standing."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6755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effectLst/>
                          <a:latin typeface="Google Sans Text"/>
                        </a:rPr>
                        <a:t>Surety Bond Application</a:t>
                      </a:r>
                      <a:endParaRPr lang="en-US" dirty="0">
                        <a:effectLst/>
                        <a:latin typeface="Google Sans Text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effectLst/>
                          <a:latin typeface="Google Sans Text"/>
                        </a:rPr>
                        <a:t>VFW Dept of FL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effectLst/>
                          <a:latin typeface="Google Sans Text"/>
                        </a:rPr>
                        <a:t>Required to insure the Quartermaster (protects Post funds).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02745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E4BD6B1-CDC4-269D-A5B5-FB50B16A0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726" y="1922727"/>
            <a:ext cx="104706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Essential Forms You’ll Need to Handle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Beyond the physical kit, you will be responsible for filing these specific 2026-compliant documents: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7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35537C-D75F-4185-2D4D-DE2CC61FA8B6}"/>
              </a:ext>
            </a:extLst>
          </p:cNvPr>
          <p:cNvSpPr txBox="1"/>
          <p:nvPr/>
        </p:nvSpPr>
        <p:spPr>
          <a:xfrm>
            <a:off x="514905" y="2391611"/>
            <a:ext cx="1102606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2026 Florida Contacts for Assistance</a:t>
            </a:r>
          </a:p>
          <a:p>
            <a:pPr>
              <a:buNone/>
            </a:pPr>
            <a:r>
              <a:rPr lang="en-US" sz="2400" dirty="0"/>
              <a:t>Because Florida is a large Department, they use "Chief Inspectors" and "Organizers" by region. You should start by contacting the </a:t>
            </a:r>
            <a:r>
              <a:rPr lang="en-US" sz="2400" b="1" dirty="0"/>
              <a:t>Department Headquarters in Ocala</a:t>
            </a:r>
            <a:r>
              <a:rPr lang="en-US" sz="2400" dirty="0"/>
              <a:t>: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C7FCF29-34FF-8496-71F0-BE2ACA385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430" y="4410373"/>
            <a:ext cx="675037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 Adjutant/Quartermaster: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John Coleman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Email: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jcoleman@vfwfl.org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 Commander (2026-2027):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Randy Cash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 Sr. Vice Commander: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Shannon Rousey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 Jr. Vice Commander: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Mike Cline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3881A0-0BFC-C86B-0D05-45F8AD24F859}"/>
              </a:ext>
            </a:extLst>
          </p:cNvPr>
          <p:cNvSpPr txBox="1"/>
          <p:nvPr/>
        </p:nvSpPr>
        <p:spPr>
          <a:xfrm>
            <a:off x="6818050" y="4097876"/>
            <a:ext cx="5187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Department Headquarters (Ocala)</a:t>
            </a:r>
          </a:p>
          <a:p>
            <a:pPr>
              <a:buNone/>
            </a:pPr>
            <a:r>
              <a:rPr lang="en-US" dirty="0"/>
              <a:t>This is where you will send your charter application and request your official </a:t>
            </a:r>
            <a:r>
              <a:rPr lang="en-US" b="1" dirty="0"/>
              <a:t>New Post Development Kit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Address:</a:t>
            </a:r>
            <a:r>
              <a:rPr lang="en-US" dirty="0"/>
              <a:t> 543 NE Sanchez Avenue, Ocala, FL 34470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Phone:</a:t>
            </a:r>
            <a:r>
              <a:rPr lang="en-US" dirty="0"/>
              <a:t> (352) 622-5126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Fax:</a:t>
            </a:r>
            <a:r>
              <a:rPr lang="en-US" dirty="0"/>
              <a:t> (352) 622-3869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Official Website: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vfwfl.org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42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071155-934C-006A-B2D9-62D0B3152B8E}"/>
              </a:ext>
            </a:extLst>
          </p:cNvPr>
          <p:cNvSpPr txBox="1"/>
          <p:nvPr/>
        </p:nvSpPr>
        <p:spPr>
          <a:xfrm>
            <a:off x="213064" y="2171381"/>
            <a:ext cx="1126576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First Steps 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Email John Coleman (</a:t>
            </a:r>
            <a:r>
              <a:rPr lang="en-US" sz="2800" b="1" dirty="0">
                <a:latin typeface="Courier New" panose="02070309020205020404" pitchFamily="49" charset="0"/>
              </a:rPr>
              <a:t>jcoleman@vfwfl.org</a:t>
            </a:r>
            <a:r>
              <a:rPr lang="en-US" sz="2800" b="1" dirty="0"/>
              <a:t>):</a:t>
            </a:r>
            <a:r>
              <a:rPr lang="en-US" sz="2800" dirty="0"/>
              <a:t> State that you are interested in forming a new Post and provide the general area/city you are targeting.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Request an "Instituting Officer":</a:t>
            </a:r>
            <a:r>
              <a:rPr lang="en-US" sz="2800" dirty="0"/>
              <a:t> The Department will assign a mentor (often a District Commander or a Department officer) to walk you through the specific Florida non-profit incorporation requirements.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Identify your "District":</a:t>
            </a:r>
            <a:r>
              <a:rPr lang="en-US" sz="2800" dirty="0"/>
              <a:t> Florida is divided into Districts. For example, if you are in the Spring Hill/Hernando area, you would be in </a:t>
            </a:r>
            <a:r>
              <a:rPr lang="en-US" sz="2800" b="1" dirty="0"/>
              <a:t>District 21</a:t>
            </a:r>
            <a:r>
              <a:rPr lang="en-US" sz="2800" dirty="0"/>
              <a:t>. Your Instituting Officer will likely be from your local District.</a:t>
            </a:r>
          </a:p>
        </p:txBody>
      </p:sp>
    </p:spTree>
    <p:extLst>
      <p:ext uri="{BB962C8B-B14F-4D97-AF65-F5344CB8AC3E}">
        <p14:creationId xmlns:p14="http://schemas.microsoft.com/office/powerpoint/2010/main" val="390325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2719CC5-5533-F62E-7BCC-5DA2C62D0A49}"/>
              </a:ext>
            </a:extLst>
          </p:cNvPr>
          <p:cNvSpPr txBox="1"/>
          <p:nvPr/>
        </p:nvSpPr>
        <p:spPr>
          <a:xfrm>
            <a:off x="585926" y="2508773"/>
            <a:ext cx="114610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/>
              <a:t>Critical Forms to Request from the Department: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VFW Post Charter Application (Form 101)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Department of Florida Uniform Bylaws Template</a:t>
            </a:r>
            <a:r>
              <a:rPr lang="en-US" sz="3200" dirty="0"/>
              <a:t> (using the template ensures your Post rules don't conflict with State or National rules).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Proof of Eligibility Checklist</a:t>
            </a:r>
            <a:r>
              <a:rPr lang="en-US" sz="3200" dirty="0"/>
              <a:t> (to help you verify those first 25 members).</a:t>
            </a:r>
          </a:p>
        </p:txBody>
      </p:sp>
    </p:spTree>
    <p:extLst>
      <p:ext uri="{BB962C8B-B14F-4D97-AF65-F5344CB8AC3E}">
        <p14:creationId xmlns:p14="http://schemas.microsoft.com/office/powerpoint/2010/main" val="206613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9CED98-E3C0-A1D4-8736-09653D2F43B9}"/>
              </a:ext>
            </a:extLst>
          </p:cNvPr>
          <p:cNvSpPr txBox="1"/>
          <p:nvPr/>
        </p:nvSpPr>
        <p:spPr>
          <a:xfrm>
            <a:off x="656949" y="1953087"/>
            <a:ext cx="110526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1. Initial Requirements &amp; Research</a:t>
            </a:r>
          </a:p>
          <a:p>
            <a:pPr>
              <a:buNone/>
            </a:pPr>
            <a:r>
              <a:rPr lang="en-US" sz="2800" dirty="0"/>
              <a:t>Before you fill out any paperwork, you must meet the following minimum criteria: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Minimum Members:</a:t>
            </a:r>
            <a:r>
              <a:rPr lang="en-US" sz="2800" dirty="0"/>
              <a:t> You need at least </a:t>
            </a:r>
            <a:r>
              <a:rPr lang="en-US" sz="2800" b="1" dirty="0"/>
              <a:t>25 eligible veterans</a:t>
            </a:r>
            <a:r>
              <a:rPr lang="en-US" sz="2800" dirty="0"/>
              <a:t> to sign the charter application.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New Member Rule:</a:t>
            </a:r>
            <a:r>
              <a:rPr lang="en-US" sz="2800" dirty="0"/>
              <a:t> Of those 25, at least </a:t>
            </a:r>
            <a:r>
              <a:rPr lang="en-US" sz="2800" b="1" dirty="0"/>
              <a:t>10 must be new members</a:t>
            </a:r>
            <a:r>
              <a:rPr lang="en-US" sz="2800" dirty="0"/>
              <a:t> (not currently or formerly belonging to another Post).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Location:</a:t>
            </a:r>
            <a:r>
              <a:rPr lang="en-US" sz="2800" dirty="0"/>
              <a:t> You must identify a community where a Post is needed. It is highly recommended to contact the </a:t>
            </a:r>
            <a:r>
              <a:rPr lang="en-US" sz="2800" b="1" dirty="0"/>
              <a:t>VFW Department of Florida Headquarters</a:t>
            </a:r>
            <a:r>
              <a:rPr lang="en-US" sz="2800" dirty="0"/>
              <a:t> in Ocala to ensure you aren't infringing on an existing Post’s territory.</a:t>
            </a:r>
          </a:p>
        </p:txBody>
      </p:sp>
    </p:spTree>
    <p:extLst>
      <p:ext uri="{BB962C8B-B14F-4D97-AF65-F5344CB8AC3E}">
        <p14:creationId xmlns:p14="http://schemas.microsoft.com/office/powerpoint/2010/main" val="338444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A2E63-B28D-FCC5-C307-E4187A57A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B0A5AF-C783-0AC3-E8E3-2C563811B591}"/>
              </a:ext>
            </a:extLst>
          </p:cNvPr>
          <p:cNvSpPr txBox="1"/>
          <p:nvPr/>
        </p:nvSpPr>
        <p:spPr>
          <a:xfrm>
            <a:off x="568171" y="2114612"/>
            <a:ext cx="90197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2. Step-by-Step Formation Process</a:t>
            </a:r>
          </a:p>
          <a:p>
            <a:pPr>
              <a:buNone/>
            </a:pPr>
            <a:r>
              <a:rPr lang="en-US" sz="2400" b="1" dirty="0"/>
              <a:t>Step 1: Contact the Department</a:t>
            </a:r>
          </a:p>
          <a:p>
            <a:pPr>
              <a:buNone/>
            </a:pPr>
            <a:r>
              <a:rPr lang="en-US" sz="2400" dirty="0"/>
              <a:t>Notify the </a:t>
            </a:r>
            <a:r>
              <a:rPr lang="en-US" sz="2400" b="1" dirty="0"/>
              <a:t>Florida Department Adjutant</a:t>
            </a:r>
            <a:r>
              <a:rPr lang="en-US" sz="2400" dirty="0"/>
              <a:t>. They will assign a "Department Organizer" or "Instituting Officer" to mentor you through the process and provide the specific Florida-version of recruitment kits.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99BCC-7F77-52EE-2BF9-B760759BF8ED}"/>
              </a:ext>
            </a:extLst>
          </p:cNvPr>
          <p:cNvSpPr txBox="1"/>
          <p:nvPr/>
        </p:nvSpPr>
        <p:spPr>
          <a:xfrm>
            <a:off x="568170" y="4534673"/>
            <a:ext cx="92860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Step 2: Recruit and Verify Eligibility</a:t>
            </a:r>
          </a:p>
          <a:p>
            <a:pPr>
              <a:buNone/>
            </a:pPr>
            <a:r>
              <a:rPr lang="en-US" sz="2400" dirty="0"/>
              <a:t>Collect proof of eligibility for all 25+ members. This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Proof of honorable service (DD-214).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Proof of service in a foreign war, insurrection, or expedition (Campaign Medal eligibility).</a:t>
            </a:r>
          </a:p>
        </p:txBody>
      </p:sp>
    </p:spTree>
    <p:extLst>
      <p:ext uri="{BB962C8B-B14F-4D97-AF65-F5344CB8AC3E}">
        <p14:creationId xmlns:p14="http://schemas.microsoft.com/office/powerpoint/2010/main" val="116471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5D9C7-0BAA-022A-7FC5-B78BFCCC8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C7C65-8A0D-8A2B-5924-6D971FEB685F}"/>
              </a:ext>
            </a:extLst>
          </p:cNvPr>
          <p:cNvSpPr txBox="1"/>
          <p:nvPr/>
        </p:nvSpPr>
        <p:spPr>
          <a:xfrm>
            <a:off x="568171" y="2114612"/>
            <a:ext cx="9019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2. Step-by-Step Formation Process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B4639-ED44-90C3-EE75-914B3CA9ECE0}"/>
              </a:ext>
            </a:extLst>
          </p:cNvPr>
          <p:cNvSpPr txBox="1"/>
          <p:nvPr/>
        </p:nvSpPr>
        <p:spPr>
          <a:xfrm>
            <a:off x="905522" y="2688078"/>
            <a:ext cx="1087514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Step 3: Hold an Organizational Meeting</a:t>
            </a:r>
          </a:p>
          <a:p>
            <a:pPr>
              <a:buNone/>
            </a:pPr>
            <a:r>
              <a:rPr lang="en-US" sz="2800" dirty="0"/>
              <a:t>Once you have your core group, hold a meeting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Vote on a </a:t>
            </a:r>
            <a:r>
              <a:rPr lang="en-US" sz="2800" b="1" dirty="0"/>
              <a:t>Post Name</a:t>
            </a:r>
            <a:r>
              <a:rPr lang="en-US" sz="2800" dirty="0"/>
              <a:t> (cannot be named after a living person, except a Medal of Honor recipient with their written consent).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Determine </a:t>
            </a:r>
            <a:r>
              <a:rPr lang="en-US" sz="2800" b="1" dirty="0"/>
              <a:t>Post Dues</a:t>
            </a:r>
            <a:r>
              <a:rPr lang="en-US" sz="2800" dirty="0"/>
              <a:t> amounts.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Elect temporary officers.</a:t>
            </a:r>
          </a:p>
          <a:p>
            <a:pPr>
              <a:buNone/>
            </a:pPr>
            <a:r>
              <a:rPr lang="en-US" sz="2800" b="1" dirty="0"/>
              <a:t>Step 4: Complete the Charter Application</a:t>
            </a:r>
          </a:p>
          <a:p>
            <a:pPr>
              <a:buNone/>
            </a:pPr>
            <a:r>
              <a:rPr lang="en-US" sz="2800" dirty="0"/>
              <a:t>This is the primary legal document. You will list all charter members, their service dates, and their qualifying campaign medals.</a:t>
            </a:r>
          </a:p>
        </p:txBody>
      </p:sp>
    </p:spTree>
    <p:extLst>
      <p:ext uri="{BB962C8B-B14F-4D97-AF65-F5344CB8AC3E}">
        <p14:creationId xmlns:p14="http://schemas.microsoft.com/office/powerpoint/2010/main" val="246476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F8A72-E8C6-C5E0-ECCF-F537E8DFF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694AD7-90A7-34E7-0A5B-118FE3C92C8A}"/>
              </a:ext>
            </a:extLst>
          </p:cNvPr>
          <p:cNvSpPr txBox="1"/>
          <p:nvPr/>
        </p:nvSpPr>
        <p:spPr>
          <a:xfrm>
            <a:off x="568171" y="2114612"/>
            <a:ext cx="9019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2. Step-by-Step Formation Process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BB64F-64CF-DD7B-7C70-B7812F4706AE}"/>
              </a:ext>
            </a:extLst>
          </p:cNvPr>
          <p:cNvSpPr txBox="1"/>
          <p:nvPr/>
        </p:nvSpPr>
        <p:spPr>
          <a:xfrm>
            <a:off x="905522" y="2688078"/>
            <a:ext cx="1087514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Step 5: Institution and Election</a:t>
            </a:r>
          </a:p>
          <a:p>
            <a:r>
              <a:rPr lang="en-US" sz="2800" dirty="0"/>
              <a:t>After National Headquarters approves your application, your Instituting Officer will "institute" the Post. At this meeting, you will:</a:t>
            </a:r>
          </a:p>
          <a:p>
            <a:r>
              <a:rPr lang="en-US" sz="2800" dirty="0"/>
              <a:t>Elect the </a:t>
            </a:r>
            <a:r>
              <a:rPr lang="en-US" sz="2800" b="1" dirty="0"/>
              <a:t>Commander, Senior Vice, Junior Vice, Quartermaster, and Trustees</a:t>
            </a:r>
            <a:r>
              <a:rPr lang="en-US" sz="2800" dirty="0"/>
              <a:t>.</a:t>
            </a:r>
          </a:p>
          <a:p>
            <a:r>
              <a:rPr lang="en-US" sz="2800" dirty="0"/>
              <a:t>The Commander will appoint the </a:t>
            </a:r>
            <a:r>
              <a:rPr lang="en-US" sz="2800" b="1" dirty="0"/>
              <a:t>Adjutant, Chaplain, and Service Officer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93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5FAD7-419C-3855-7419-A71B455BE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3BDABF-C915-7007-66AE-A22B98102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670"/>
              </p:ext>
            </p:extLst>
          </p:nvPr>
        </p:nvGraphicFramePr>
        <p:xfrm>
          <a:off x="156839" y="3234196"/>
          <a:ext cx="11878321" cy="3510610"/>
        </p:xfrm>
        <a:graphic>
          <a:graphicData uri="http://schemas.openxmlformats.org/drawingml/2006/table">
            <a:tbl>
              <a:tblPr/>
              <a:tblGrid>
                <a:gridCol w="3893191">
                  <a:extLst>
                    <a:ext uri="{9D8B030D-6E8A-4147-A177-3AD203B41FA5}">
                      <a16:colId xmlns:a16="http://schemas.microsoft.com/office/drawing/2014/main" val="3560856045"/>
                    </a:ext>
                  </a:extLst>
                </a:gridCol>
                <a:gridCol w="7985130">
                  <a:extLst>
                    <a:ext uri="{9D8B030D-6E8A-4147-A177-3AD203B41FA5}">
                      <a16:colId xmlns:a16="http://schemas.microsoft.com/office/drawing/2014/main" val="2379420360"/>
                    </a:ext>
                  </a:extLst>
                </a:gridCol>
              </a:tblGrid>
              <a:tr h="294918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1" dirty="0">
                          <a:effectLst/>
                        </a:rPr>
                        <a:t>Form Name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1" dirty="0">
                          <a:effectLst/>
                        </a:rPr>
                        <a:t>Purpose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806178"/>
                  </a:ext>
                </a:extLst>
              </a:tr>
              <a:tr h="394618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1" dirty="0">
                          <a:effectLst/>
                        </a:rPr>
                        <a:t>Application for Post Charter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600" dirty="0">
                          <a:effectLst/>
                        </a:rPr>
                        <a:t>The official request to start the Post (signed by 25+ members).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209371"/>
                  </a:ext>
                </a:extLst>
              </a:tr>
              <a:tr h="58319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1" dirty="0">
                          <a:effectLst/>
                        </a:rPr>
                        <a:t>VFW Membership Applications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600">
                          <a:effectLst/>
                        </a:rPr>
                        <a:t>Individual forms for each new member included in the charter.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206960"/>
                  </a:ext>
                </a:extLst>
              </a:tr>
              <a:tr h="394618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1" dirty="0">
                          <a:effectLst/>
                        </a:rPr>
                        <a:t>Post Election Report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600">
                          <a:effectLst/>
                        </a:rPr>
                        <a:t>Filed immediately after the first official election of officers.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62351"/>
                  </a:ext>
                </a:extLst>
              </a:tr>
              <a:tr h="58319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1" dirty="0">
                          <a:effectLst/>
                        </a:rPr>
                        <a:t>Admission Fee &amp; Dues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600" dirty="0">
                          <a:effectLst/>
                        </a:rPr>
                        <a:t>A charter fee (usually around $100) and the national/department portion of dues for each member.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8102766"/>
                  </a:ext>
                </a:extLst>
              </a:tr>
              <a:tr h="58319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1" dirty="0">
                          <a:effectLst/>
                        </a:rPr>
                        <a:t>Bond Forms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600">
                          <a:effectLst/>
                        </a:rPr>
                        <a:t>Required in Florida for officers handling funds (Quartermaster).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790257"/>
                  </a:ext>
                </a:extLst>
              </a:tr>
              <a:tr h="58319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800" b="1" dirty="0">
                          <a:effectLst/>
                        </a:rPr>
                        <a:t>Post Bylaws &amp; Incorporation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1600" dirty="0">
                          <a:effectLst/>
                        </a:rPr>
                        <a:t>You must submit a set of Post Bylaws and incorporate as a non-profit in the State of Florida.</a:t>
                      </a:r>
                    </a:p>
                  </a:txBody>
                  <a:tcPr marL="17122" marR="17122" marT="11415" marB="11415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64712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AFEA13D-9642-3CB2-E854-2B4430F56348}"/>
              </a:ext>
            </a:extLst>
          </p:cNvPr>
          <p:cNvSpPr txBox="1"/>
          <p:nvPr/>
        </p:nvSpPr>
        <p:spPr>
          <a:xfrm>
            <a:off x="363983" y="2059593"/>
            <a:ext cx="11594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3. Required Forms &amp; Documentation</a:t>
            </a:r>
          </a:p>
          <a:p>
            <a:pPr>
              <a:buNone/>
            </a:pPr>
            <a:r>
              <a:rPr lang="en-US" sz="2400" dirty="0"/>
              <a:t>You can find most of these on the </a:t>
            </a:r>
            <a:r>
              <a:rPr lang="en-US" sz="2400" dirty="0">
                <a:hlinkClick r:id="rId2"/>
              </a:rPr>
              <a:t>VFW National "My VFW" portal</a:t>
            </a:r>
            <a:r>
              <a:rPr lang="en-US" sz="2400" dirty="0"/>
              <a:t> or via the Department of Florida.</a:t>
            </a:r>
          </a:p>
        </p:txBody>
      </p:sp>
    </p:spTree>
    <p:extLst>
      <p:ext uri="{BB962C8B-B14F-4D97-AF65-F5344CB8AC3E}">
        <p14:creationId xmlns:p14="http://schemas.microsoft.com/office/powerpoint/2010/main" val="8183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4E5F2-BC76-E1F5-1109-80B38BB0B020}"/>
              </a:ext>
            </a:extLst>
          </p:cNvPr>
          <p:cNvSpPr txBox="1"/>
          <p:nvPr/>
        </p:nvSpPr>
        <p:spPr>
          <a:xfrm>
            <a:off x="195309" y="2418165"/>
            <a:ext cx="1193158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4. Financial &amp; Legal Setup</a:t>
            </a:r>
          </a:p>
          <a:p>
            <a:pPr>
              <a:buNone/>
            </a:pPr>
            <a:r>
              <a:rPr lang="en-US" sz="2400" dirty="0"/>
              <a:t>Once the charter is approved, the Post must: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Apply for an EIN:</a:t>
            </a:r>
            <a:r>
              <a:rPr lang="en-US" sz="2400" dirty="0"/>
              <a:t> Get a Federal Employer Identification Number from the IRS.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Incorporate:</a:t>
            </a:r>
            <a:r>
              <a:rPr lang="en-US" sz="2400" dirty="0"/>
              <a:t> File as a Florida Non-Profit Corporation (via Sunbiz.org).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Get Bonded:</a:t>
            </a:r>
            <a:r>
              <a:rPr lang="en-US" sz="2400" dirty="0"/>
              <a:t> The Quartermaster </a:t>
            </a:r>
            <a:r>
              <a:rPr lang="en-US" sz="2400" b="1" dirty="0"/>
              <a:t>must</a:t>
            </a:r>
            <a:r>
              <a:rPr lang="en-US" sz="2400" dirty="0"/>
              <a:t> be bonded (insurance for the Post funds).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Open a Bank Account:</a:t>
            </a:r>
            <a:r>
              <a:rPr lang="en-US" sz="2400" dirty="0"/>
              <a:t> Using the EIN and the Charter documents.</a:t>
            </a:r>
          </a:p>
          <a:p>
            <a:pPr>
              <a:buNone/>
            </a:pPr>
            <a:r>
              <a:rPr lang="en-US" sz="2400" b="1" dirty="0"/>
              <a:t>Tip:</a:t>
            </a:r>
            <a:r>
              <a:rPr lang="en-US" sz="2400" dirty="0"/>
              <a:t> Florida has specific "Solicitation of Contributions" registration requirements for non-profits. Check with the Florida Department of Agriculture and Consumer Services (FDACS) once your Post begins fundraising.</a:t>
            </a:r>
          </a:p>
        </p:txBody>
      </p:sp>
    </p:spTree>
    <p:extLst>
      <p:ext uri="{BB962C8B-B14F-4D97-AF65-F5344CB8AC3E}">
        <p14:creationId xmlns:p14="http://schemas.microsoft.com/office/powerpoint/2010/main" val="1624635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249A93-1228-2A52-6446-57F1F2BCC469}"/>
              </a:ext>
            </a:extLst>
          </p:cNvPr>
          <p:cNvSpPr txBox="1"/>
          <p:nvPr/>
        </p:nvSpPr>
        <p:spPr>
          <a:xfrm>
            <a:off x="356586" y="2425254"/>
            <a:ext cx="11478828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1. The New Post Starter Kit (Recruiting Phase)</a:t>
            </a:r>
          </a:p>
          <a:p>
            <a:pPr>
              <a:buNone/>
            </a:pPr>
            <a:r>
              <a:rPr lang="en-US" sz="2000" dirty="0"/>
              <a:t>This is your "Post in a Box" for the initial phase. You can order this through the </a:t>
            </a:r>
            <a:r>
              <a:rPr lang="en-US" sz="2000" b="1" dirty="0"/>
              <a:t>VFW Store</a:t>
            </a:r>
            <a:r>
              <a:rPr lang="en-US" sz="2000" dirty="0"/>
              <a:t> or, more commonly, your </a:t>
            </a:r>
            <a:r>
              <a:rPr lang="en-US" sz="2000" b="1" dirty="0"/>
              <a:t>Department of Florida District Representative</a:t>
            </a:r>
            <a:r>
              <a:rPr lang="en-US" sz="2000" dirty="0"/>
              <a:t> will provide one if they have approved your intent to organize.</a:t>
            </a:r>
          </a:p>
          <a:p>
            <a:pPr>
              <a:buNone/>
            </a:pPr>
            <a:r>
              <a:rPr lang="en-US" sz="2000" b="1" dirty="0"/>
              <a:t>What’s inside: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Application for Post Charter:</a:t>
            </a:r>
            <a:r>
              <a:rPr lang="en-US" sz="2000" dirty="0"/>
              <a:t> The "holy grail" form where you’ll list your 25+ eligible veterans.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"Starting a New Post" Guide:</a:t>
            </a:r>
            <a:r>
              <a:rPr lang="en-US" sz="2000" dirty="0"/>
              <a:t> A detailed manual on how to hold organizational meetings.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100 Membership Applications:</a:t>
            </a:r>
            <a:r>
              <a:rPr lang="en-US" sz="2000" dirty="0"/>
              <a:t> Standard forms for new/reinstating members.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Recruitment Materials:</a:t>
            </a:r>
            <a:r>
              <a:rPr lang="en-US" sz="2000" dirty="0"/>
              <a:t> 100 brochures, 100 benefit flyers, door hangers, and VFW decals.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Eligibility Sheets:</a:t>
            </a:r>
            <a:r>
              <a:rPr lang="en-US" sz="2000" dirty="0"/>
              <a:t> Quick-reference guides to check if a veteran's service (campaign medals) qualifies them.</a:t>
            </a:r>
          </a:p>
        </p:txBody>
      </p:sp>
    </p:spTree>
    <p:extLst>
      <p:ext uri="{BB962C8B-B14F-4D97-AF65-F5344CB8AC3E}">
        <p14:creationId xmlns:p14="http://schemas.microsoft.com/office/powerpoint/2010/main" val="241932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257BC5-D3F0-A85A-25C0-5F2CDD916252}"/>
              </a:ext>
            </a:extLst>
          </p:cNvPr>
          <p:cNvSpPr txBox="1"/>
          <p:nvPr/>
        </p:nvSpPr>
        <p:spPr>
          <a:xfrm>
            <a:off x="337350" y="2063059"/>
            <a:ext cx="1155872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/>
              <a:t>2. The Post Charter Kit (Institution Phase)</a:t>
            </a:r>
          </a:p>
          <a:p>
            <a:pPr>
              <a:buNone/>
            </a:pPr>
            <a:r>
              <a:rPr lang="en-US" sz="2400" dirty="0"/>
              <a:t>Once your charter is approved by National, you need the tools to actually function as a Post. If your Department applies for the </a:t>
            </a:r>
            <a:r>
              <a:rPr lang="en-US" sz="2400" b="1" dirty="0"/>
              <a:t>New Post Development Department Grant</a:t>
            </a:r>
            <a:r>
              <a:rPr lang="en-US" sz="2400" dirty="0"/>
              <a:t>, they may receive a </a:t>
            </a:r>
            <a:r>
              <a:rPr lang="en-US" sz="2400" b="1" dirty="0"/>
              <a:t>$250 credit</a:t>
            </a:r>
            <a:r>
              <a:rPr lang="en-US" sz="2400" dirty="0"/>
              <a:t> to help cover these costs.</a:t>
            </a:r>
          </a:p>
          <a:p>
            <a:pPr>
              <a:buNone/>
            </a:pPr>
            <a:r>
              <a:rPr lang="en-US" sz="2400" b="1" dirty="0"/>
              <a:t>What’s inside: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Meeting Essentials:</a:t>
            </a:r>
            <a:r>
              <a:rPr lang="en-US" sz="2400" dirty="0"/>
              <a:t> Altar cloth, altar flag set (including POW-MIA flag), Bible, and gavel.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Governance Documents:</a:t>
            </a:r>
            <a:r>
              <a:rPr lang="en-US" sz="2400" dirty="0"/>
              <a:t> 8 copies of the </a:t>
            </a:r>
            <a:r>
              <a:rPr lang="en-US" sz="2400" i="1" dirty="0"/>
              <a:t>VFW Bylaws, Manual of Procedure, and Ritual</a:t>
            </a:r>
            <a:r>
              <a:rPr lang="en-US" sz="24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Record Keeping:</a:t>
            </a:r>
            <a:r>
              <a:rPr lang="en-US" sz="2400" dirty="0"/>
              <a:t> Post Minute Book and a Quartermaster Ledger.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Officer Guides:</a:t>
            </a:r>
            <a:r>
              <a:rPr lang="en-US" sz="2400" dirty="0"/>
              <a:t> Service Officer Manual and guides for the Commander.</a:t>
            </a:r>
          </a:p>
        </p:txBody>
      </p:sp>
    </p:spTree>
    <p:extLst>
      <p:ext uri="{BB962C8B-B14F-4D97-AF65-F5344CB8AC3E}">
        <p14:creationId xmlns:p14="http://schemas.microsoft.com/office/powerpoint/2010/main" val="23333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86F49821CEC44805C5212D665CAC4" ma:contentTypeVersion="11" ma:contentTypeDescription="Create a new document." ma:contentTypeScope="" ma:versionID="0fc4173b8c42cb77839e8b5fc7a6c5fe">
  <xsd:schema xmlns:xsd="http://www.w3.org/2001/XMLSchema" xmlns:xs="http://www.w3.org/2001/XMLSchema" xmlns:p="http://schemas.microsoft.com/office/2006/metadata/properties" xmlns:ns2="d90714df-e79a-4ef3-aa3f-b7f860196f2e" xmlns:ns3="1cbc2358-1452-4882-96bf-62c1355d989b" targetNamespace="http://schemas.microsoft.com/office/2006/metadata/properties" ma:root="true" ma:fieldsID="87aa7e5cb73f75f12b8f723ee05624fc" ns2:_="" ns3:_="">
    <xsd:import namespace="d90714df-e79a-4ef3-aa3f-b7f860196f2e"/>
    <xsd:import namespace="1cbc2358-1452-4882-96bf-62c1355d98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714df-e79a-4ef3-aa3f-b7f860196f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bc2358-1452-4882-96bf-62c1355d989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7132d49-9838-4f2d-9ece-0b58abb51372}" ma:internalName="TaxCatchAll" ma:showField="CatchAllData" ma:web="1cbc2358-1452-4882-96bf-62c1355d98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0714df-e79a-4ef3-aa3f-b7f860196f2e">
      <Terms xmlns="http://schemas.microsoft.com/office/infopath/2007/PartnerControls"/>
    </lcf76f155ced4ddcb4097134ff3c332f>
    <TaxCatchAll xmlns="1cbc2358-1452-4882-96bf-62c1355d989b" xsi:nil="true"/>
  </documentManagement>
</p:properties>
</file>

<file path=customXml/itemProps1.xml><?xml version="1.0" encoding="utf-8"?>
<ds:datastoreItem xmlns:ds="http://schemas.openxmlformats.org/officeDocument/2006/customXml" ds:itemID="{273AC465-8DD0-4459-B0EA-7A8B7377F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714df-e79a-4ef3-aa3f-b7f860196f2e"/>
    <ds:schemaRef ds:uri="1cbc2358-1452-4882-96bf-62c1355d98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F0827E-A10B-451B-BA5D-EAAC4D9730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5C5740-40B8-40B5-97A2-318C3B89B53E}">
  <ds:schemaRefs>
    <ds:schemaRef ds:uri="http://schemas.microsoft.com/office/2006/metadata/properties"/>
    <ds:schemaRef ds:uri="http://schemas.microsoft.com/office/infopath/2007/PartnerControls"/>
    <ds:schemaRef ds:uri="d90714df-e79a-4ef3-aa3f-b7f860196f2e"/>
    <ds:schemaRef ds:uri="1cbc2358-1452-4882-96bf-62c1355d98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1265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Aptos</vt:lpstr>
      <vt:lpstr>Aptos Display</vt:lpstr>
      <vt:lpstr>Arial</vt:lpstr>
      <vt:lpstr>Arial Black</vt:lpstr>
      <vt:lpstr>Arial Unicode MS</vt:lpstr>
      <vt:lpstr>Courier New</vt:lpstr>
      <vt:lpstr>Google Sans</vt:lpstr>
      <vt:lpstr>Google Sans Text</vt:lpstr>
      <vt:lpstr>Office Theme</vt:lpstr>
      <vt:lpstr>Starting a New Post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Laurie Kirkman Michael</dc:creator>
  <cp:lastModifiedBy>Rosalie</cp:lastModifiedBy>
  <cp:revision>3</cp:revision>
  <dcterms:created xsi:type="dcterms:W3CDTF">2026-03-04T19:04:48Z</dcterms:created>
  <dcterms:modified xsi:type="dcterms:W3CDTF">2026-06-23T12:58:20Z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0x010100C2B86F49821CEC44805C5212D665CAC4</vt:lpwstr>
  </property>
  <property fmtid="{D5CDD505-2E9C-101B-9397-08002B2CF9AE}" pid="3" name="MediaServiceImageTags">
    <vt:lpwstr/>
  </property>
</Properties>
</file>