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73" r:id="rId5"/>
    <p:sldId id="256" r:id="rId6"/>
    <p:sldId id="258" r:id="rId7"/>
    <p:sldId id="257"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0A0B3D-61FD-425E-8360-25534F1B5C03}" v="4" dt="2026-06-16T02:18:34.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94660"/>
  </p:normalViewPr>
  <p:slideViewPr>
    <p:cSldViewPr snapToGrid="0">
      <p:cViewPr varScale="1">
        <p:scale>
          <a:sx n="72" d="100"/>
          <a:sy n="72" d="100"/>
        </p:scale>
        <p:origin x="22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undo custSel addSld modSld modMainMaster">
      <pc:chgData name="Ken Michael" userId="854b71d0-5cc1-4cd7-9442-61e2c47d9ff2" providerId="ADAL" clId="{476FF265-D0B7-4BBC-91EE-110BEC7B71FA}" dt="2026-06-16T02:18:34.362" v="587"/>
      <pc:docMkLst>
        <pc:docMk/>
      </pc:docMkLst>
      <pc:sldChg chg="modSp new mod">
        <pc:chgData name="Ken Michael" userId="854b71d0-5cc1-4cd7-9442-61e2c47d9ff2" providerId="ADAL" clId="{476FF265-D0B7-4BBC-91EE-110BEC7B71FA}" dt="2026-06-16T02:18:21.029" v="586" actId="20577"/>
        <pc:sldMkLst>
          <pc:docMk/>
          <pc:sldMk cId="3581491931" sldId="273"/>
        </pc:sldMkLst>
        <pc:spChg chg="mod">
          <ac:chgData name="Ken Michael" userId="854b71d0-5cc1-4cd7-9442-61e2c47d9ff2" providerId="ADAL" clId="{476FF265-D0B7-4BBC-91EE-110BEC7B71FA}" dt="2026-06-16T02:18:21.029" v="586" actId="20577"/>
          <ac:spMkLst>
            <pc:docMk/>
            <pc:sldMk cId="3581491931" sldId="273"/>
            <ac:spMk id="2" creationId="{309FECA1-7556-E87D-0CD7-1C85CA0A2E70}"/>
          </ac:spMkLst>
        </pc:spChg>
        <pc:spChg chg="mod">
          <ac:chgData name="Ken Michael" userId="854b71d0-5cc1-4cd7-9442-61e2c47d9ff2" providerId="ADAL" clId="{476FF265-D0B7-4BBC-91EE-110BEC7B71FA}" dt="2026-06-16T02:18:13.406" v="581" actId="1076"/>
          <ac:spMkLst>
            <pc:docMk/>
            <pc:sldMk cId="3581491931" sldId="273"/>
            <ac:spMk id="3" creationId="{79A597B4-3B48-7866-2D89-5A5234D72DAD}"/>
          </ac:spMkLst>
        </pc:spChg>
      </pc:sldChg>
      <pc:sldChg chg="add">
        <pc:chgData name="Ken Michael" userId="854b71d0-5cc1-4cd7-9442-61e2c47d9ff2" providerId="ADAL" clId="{476FF265-D0B7-4BBC-91EE-110BEC7B71FA}" dt="2026-06-16T02:18:34.362" v="587"/>
        <pc:sldMkLst>
          <pc:docMk/>
          <pc:sldMk cId="2845437225"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D31C9-7EEA-4A17-A627-D8C174DEB52C}"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60B38D-5F40-4DB8-99D4-3EBCDCE0E6CA}" type="slidenum">
              <a:rPr lang="en-US" smtClean="0"/>
              <a:t>‹#›</a:t>
            </a:fld>
            <a:endParaRPr lang="en-US"/>
          </a:p>
        </p:txBody>
      </p:sp>
    </p:spTree>
    <p:extLst>
      <p:ext uri="{BB962C8B-B14F-4D97-AF65-F5344CB8AC3E}">
        <p14:creationId xmlns:p14="http://schemas.microsoft.com/office/powerpoint/2010/main" val="2523436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60B38D-5F40-4DB8-99D4-3EBCDCE0E6CA}" type="slidenum">
              <a:rPr lang="en-US" smtClean="0"/>
              <a:t>2</a:t>
            </a:fld>
            <a:endParaRPr lang="en-US"/>
          </a:p>
        </p:txBody>
      </p:sp>
    </p:spTree>
    <p:extLst>
      <p:ext uri="{BB962C8B-B14F-4D97-AF65-F5344CB8AC3E}">
        <p14:creationId xmlns:p14="http://schemas.microsoft.com/office/powerpoint/2010/main" val="1292078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60B38D-5F40-4DB8-99D4-3EBCDCE0E6CA}" type="slidenum">
              <a:rPr lang="en-US" smtClean="0"/>
              <a:t>14</a:t>
            </a:fld>
            <a:endParaRPr lang="en-US"/>
          </a:p>
        </p:txBody>
      </p:sp>
    </p:spTree>
    <p:extLst>
      <p:ext uri="{BB962C8B-B14F-4D97-AF65-F5344CB8AC3E}">
        <p14:creationId xmlns:p14="http://schemas.microsoft.com/office/powerpoint/2010/main" val="3559990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05FC-473B-DBD4-5829-D5971BCC234B}"/>
              </a:ext>
            </a:extLst>
          </p:cNvPr>
          <p:cNvSpPr>
            <a:spLocks noGrp="1"/>
          </p:cNvSpPr>
          <p:nvPr>
            <p:ph type="ctrTitle"/>
          </p:nvPr>
        </p:nvSpPr>
        <p:spPr>
          <a:xfrm>
            <a:off x="1524000" y="1126263"/>
            <a:ext cx="9144000" cy="2387600"/>
          </a:xfrm>
        </p:spPr>
        <p:txBody>
          <a:bodyPr anchor="b"/>
          <a:lstStyle>
            <a:lvl1pPr algn="ctr">
              <a:defRPr sz="4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A98D8369-15A8-5B8B-0A39-3BFCEA97C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CDDA5F-FE44-F505-620B-E1533F42B2F9}"/>
              </a:ext>
            </a:extLst>
          </p:cNvPr>
          <p:cNvSpPr>
            <a:spLocks noGrp="1"/>
          </p:cNvSpPr>
          <p:nvPr>
            <p:ph type="dt" sz="half" idx="10"/>
          </p:nvPr>
        </p:nvSpPr>
        <p:spPr/>
        <p:txBody>
          <a:bodyPr/>
          <a:lstStyle/>
          <a:p>
            <a:fld id="{C6BE780E-EB96-4C98-A208-7834BD47B61C}" type="datetimeFigureOut">
              <a:rPr lang="en-US" smtClean="0"/>
              <a:t>6/15/2026</a:t>
            </a:fld>
            <a:endParaRPr lang="en-US"/>
          </a:p>
        </p:txBody>
      </p:sp>
      <p:sp>
        <p:nvSpPr>
          <p:cNvPr id="5" name="Footer Placeholder 4">
            <a:extLst>
              <a:ext uri="{FF2B5EF4-FFF2-40B4-BE49-F238E27FC236}">
                <a16:creationId xmlns:a16="http://schemas.microsoft.com/office/drawing/2014/main" id="{21F1A848-1CF5-E917-B4E8-4B3636AD0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749D3-3221-68B5-D3BC-DBE2E5CB0DAD}"/>
              </a:ext>
            </a:extLst>
          </p:cNvPr>
          <p:cNvSpPr>
            <a:spLocks noGrp="1"/>
          </p:cNvSpPr>
          <p:nvPr>
            <p:ph type="sldNum" sz="quarter" idx="12"/>
          </p:nvPr>
        </p:nvSpPr>
        <p:spPr/>
        <p:txBody>
          <a:body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E69B610F-44EE-265D-D389-1F3C000CFB31}"/>
              </a:ext>
            </a:extLst>
          </p:cNvPr>
          <p:cNvPicPr>
            <a:picLocks noChangeAspect="1"/>
          </p:cNvPicPr>
          <p:nvPr userDrawn="1"/>
        </p:nvPicPr>
        <p:blipFill>
          <a:blip r:embed="rId2"/>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146AB88-7F2C-E502-5BD2-8460154BDE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6A5B6C03-CD83-8CBB-D2C6-BA988956C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D3C3F7AC-7902-A4F4-9A07-9C68D79A6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2" name="Picture 11">
            <a:extLst>
              <a:ext uri="{FF2B5EF4-FFF2-40B4-BE49-F238E27FC236}">
                <a16:creationId xmlns:a16="http://schemas.microsoft.com/office/drawing/2014/main" id="{E68988A7-5F0D-3F15-6C02-B5EB8B68F0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spTree>
    <p:extLst>
      <p:ext uri="{BB962C8B-B14F-4D97-AF65-F5344CB8AC3E}">
        <p14:creationId xmlns:p14="http://schemas.microsoft.com/office/powerpoint/2010/main" val="29847798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BB177-025B-F1E5-7F04-95201BC1F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9B034-93D9-7686-4EC9-3D6E524BB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8F4D166-0121-D8EF-8AC3-EA5939E67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E780E-EB96-4C98-A208-7834BD47B61C}" type="datetimeFigureOut">
              <a:rPr lang="en-US" smtClean="0"/>
              <a:t>6/15/2026</a:t>
            </a:fld>
            <a:endParaRPr lang="en-US"/>
          </a:p>
        </p:txBody>
      </p:sp>
      <p:sp>
        <p:nvSpPr>
          <p:cNvPr id="5" name="Footer Placeholder 4">
            <a:extLst>
              <a:ext uri="{FF2B5EF4-FFF2-40B4-BE49-F238E27FC236}">
                <a16:creationId xmlns:a16="http://schemas.microsoft.com/office/drawing/2014/main" id="{D4FB425A-C7D2-3108-45B5-14942C56C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CED24-5567-6625-191E-DD08A0904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96D953A2-1691-EEAA-FFE8-D6FF7024FAE2}"/>
              </a:ext>
            </a:extLst>
          </p:cNvPr>
          <p:cNvPicPr>
            <a:picLocks noChangeAspect="1"/>
          </p:cNvPicPr>
          <p:nvPr userDrawn="1"/>
        </p:nvPicPr>
        <p:blipFill>
          <a:blip r:embed="rId3"/>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BA2C9BBD-F31E-2DA8-8234-72A0BD2761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89F87A0B-9FFB-263A-A6A1-8FE7AD4861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690D6FE1-08F6-F9FA-C4EA-EABBC42F4A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CA912CDC-84E2-9FD0-DF24-6C5001C8B40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1E995B0-D26C-E0E8-71A4-B590DDC835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14" name="Picture 13">
            <a:extLst>
              <a:ext uri="{FF2B5EF4-FFF2-40B4-BE49-F238E27FC236}">
                <a16:creationId xmlns:a16="http://schemas.microsoft.com/office/drawing/2014/main" id="{41D0032D-FDC1-6778-E778-4243E2FFECD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69493" y="-34504"/>
            <a:ext cx="1847443" cy="1847443"/>
          </a:xfrm>
          <a:prstGeom prst="rect">
            <a:avLst/>
          </a:prstGeom>
        </p:spPr>
      </p:pic>
    </p:spTree>
    <p:extLst>
      <p:ext uri="{BB962C8B-B14F-4D97-AF65-F5344CB8AC3E}">
        <p14:creationId xmlns:p14="http://schemas.microsoft.com/office/powerpoint/2010/main" val="378990266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ateVOD@vfwfl.org" TargetMode="External"/><Relationship Id="rId2" Type="http://schemas.openxmlformats.org/officeDocument/2006/relationships/hyperlink" Target="mailto:statePP@vfwfl.org" TargetMode="External"/><Relationship Id="rId1" Type="http://schemas.openxmlformats.org/officeDocument/2006/relationships/slideLayout" Target="../slideLayouts/slideLayout1.xml"/><Relationship Id="rId4" Type="http://schemas.openxmlformats.org/officeDocument/2006/relationships/hyperlink" Target="mailto:feedback@vfwfl.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mailto:stateVOD@vfwfl.org" TargetMode="External"/><Relationship Id="rId2" Type="http://schemas.openxmlformats.org/officeDocument/2006/relationships/hyperlink" Target="mailto:statePP@vfwfl.org" TargetMode="External"/><Relationship Id="rId1" Type="http://schemas.openxmlformats.org/officeDocument/2006/relationships/slideLayout" Target="../slideLayouts/slideLayout1.xml"/><Relationship Id="rId4" Type="http://schemas.openxmlformats.org/officeDocument/2006/relationships/hyperlink" Target="mailto:feedback@vfwfl.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ECA1-7556-E87D-0CD7-1C85CA0A2E70}"/>
              </a:ext>
            </a:extLst>
          </p:cNvPr>
          <p:cNvSpPr>
            <a:spLocks noGrp="1"/>
          </p:cNvSpPr>
          <p:nvPr>
            <p:ph type="ctrTitle"/>
          </p:nvPr>
        </p:nvSpPr>
        <p:spPr>
          <a:xfrm>
            <a:off x="1524000" y="1712189"/>
            <a:ext cx="9144000" cy="2387600"/>
          </a:xfrm>
        </p:spPr>
        <p:txBody>
          <a:bodyPr>
            <a:normAutofit/>
          </a:bodyPr>
          <a:lstStyle/>
          <a:p>
            <a:r>
              <a:rPr lang="en-US" sz="6000" dirty="0"/>
              <a:t>Scholar’s App Training</a:t>
            </a:r>
          </a:p>
        </p:txBody>
      </p:sp>
      <p:sp>
        <p:nvSpPr>
          <p:cNvPr id="3" name="Subtitle 2">
            <a:extLst>
              <a:ext uri="{FF2B5EF4-FFF2-40B4-BE49-F238E27FC236}">
                <a16:creationId xmlns:a16="http://schemas.microsoft.com/office/drawing/2014/main" id="{79A597B4-3B48-7866-2D89-5A5234D72DAD}"/>
              </a:ext>
            </a:extLst>
          </p:cNvPr>
          <p:cNvSpPr>
            <a:spLocks noGrp="1"/>
          </p:cNvSpPr>
          <p:nvPr>
            <p:ph type="subTitle" idx="1"/>
          </p:nvPr>
        </p:nvSpPr>
        <p:spPr>
          <a:xfrm>
            <a:off x="1524000" y="4605215"/>
            <a:ext cx="9144000" cy="1655762"/>
          </a:xfrm>
        </p:spPr>
        <p:txBody>
          <a:bodyPr/>
          <a:lstStyle/>
          <a:p>
            <a:r>
              <a:rPr lang="en-US" b="1" dirty="0"/>
              <a:t>email: </a:t>
            </a:r>
            <a:r>
              <a:rPr lang="en-US" b="1" dirty="0">
                <a:hlinkClick r:id="rId2"/>
              </a:rPr>
              <a:t>statePP@vfwfl.org</a:t>
            </a:r>
            <a:r>
              <a:rPr lang="en-US" b="1" dirty="0"/>
              <a:t> </a:t>
            </a:r>
            <a:r>
              <a:rPr lang="en-US" b="1" dirty="0">
                <a:hlinkClick r:id="rId3"/>
              </a:rPr>
              <a:t>stateVOD@vfwfl.org</a:t>
            </a:r>
            <a:r>
              <a:rPr lang="en-US" b="1" dirty="0"/>
              <a:t> </a:t>
            </a:r>
          </a:p>
          <a:p>
            <a:r>
              <a:rPr lang="en-US" b="1" dirty="0"/>
              <a:t>Feedback: </a:t>
            </a:r>
            <a:r>
              <a:rPr lang="en-US" b="1" dirty="0">
                <a:hlinkClick r:id="rId4"/>
              </a:rPr>
              <a:t>feedback@vfwfl.org</a:t>
            </a:r>
            <a:endParaRPr lang="en-US" b="1" dirty="0"/>
          </a:p>
          <a:p>
            <a:endParaRPr lang="en-US" dirty="0"/>
          </a:p>
        </p:txBody>
      </p:sp>
    </p:spTree>
    <p:extLst>
      <p:ext uri="{BB962C8B-B14F-4D97-AF65-F5344CB8AC3E}">
        <p14:creationId xmlns:p14="http://schemas.microsoft.com/office/powerpoint/2010/main" val="3581491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A08BE-E34B-C5F0-8A69-30F3551E9690}"/>
              </a:ext>
            </a:extLst>
          </p:cNvPr>
          <p:cNvSpPr>
            <a:spLocks noGrp="1"/>
          </p:cNvSpPr>
          <p:nvPr>
            <p:ph type="ctrTitle"/>
          </p:nvPr>
        </p:nvSpPr>
        <p:spPr>
          <a:xfrm>
            <a:off x="232299" y="220741"/>
            <a:ext cx="11727402" cy="2387600"/>
          </a:xfrm>
        </p:spPr>
        <p:txBody>
          <a:bodyPr>
            <a:normAutofit/>
          </a:bodyPr>
          <a:lstStyle/>
          <a:p>
            <a:r>
              <a:rPr lang="en-US" sz="3200" dirty="0"/>
              <a:t>How to create accounts for students/upload cont.</a:t>
            </a:r>
          </a:p>
        </p:txBody>
      </p:sp>
      <p:sp>
        <p:nvSpPr>
          <p:cNvPr id="5" name="TextBox 4">
            <a:extLst>
              <a:ext uri="{FF2B5EF4-FFF2-40B4-BE49-F238E27FC236}">
                <a16:creationId xmlns:a16="http://schemas.microsoft.com/office/drawing/2014/main" id="{4B6F422E-5435-4941-58FE-71316999E84B}"/>
              </a:ext>
            </a:extLst>
          </p:cNvPr>
          <p:cNvSpPr txBox="1"/>
          <p:nvPr/>
        </p:nvSpPr>
        <p:spPr>
          <a:xfrm>
            <a:off x="232299" y="2530110"/>
            <a:ext cx="11628268" cy="830997"/>
          </a:xfrm>
          <a:prstGeom prst="rect">
            <a:avLst/>
          </a:prstGeom>
          <a:noFill/>
        </p:spPr>
        <p:txBody>
          <a:bodyPr wrap="square">
            <a:spAutoFit/>
          </a:bodyPr>
          <a:lstStyle/>
          <a:p>
            <a:r>
              <a:rPr lang="en-US" sz="2400" b="0" i="0" u="none" strike="noStrike" baseline="0" dirty="0">
                <a:solidFill>
                  <a:srgbClr val="000000"/>
                </a:solidFill>
                <a:latin typeface="Aptos" panose="020B0004020202020204" pitchFamily="34" charset="0"/>
              </a:rPr>
              <a:t>On the ‘Upload application’ pop-up, load the Application file, Headshot, Essay File, and Audio File (files needed dependent on program)</a:t>
            </a:r>
            <a:endParaRPr lang="en-US" sz="2400" dirty="0"/>
          </a:p>
        </p:txBody>
      </p:sp>
      <p:pic>
        <p:nvPicPr>
          <p:cNvPr id="7" name="Picture 6">
            <a:extLst>
              <a:ext uri="{FF2B5EF4-FFF2-40B4-BE49-F238E27FC236}">
                <a16:creationId xmlns:a16="http://schemas.microsoft.com/office/drawing/2014/main" id="{FF6964D2-0A43-4B41-94E1-2D8C540647F7}"/>
              </a:ext>
            </a:extLst>
          </p:cNvPr>
          <p:cNvPicPr>
            <a:picLocks noChangeAspect="1"/>
          </p:cNvPicPr>
          <p:nvPr/>
        </p:nvPicPr>
        <p:blipFill>
          <a:blip r:embed="rId2"/>
          <a:stretch>
            <a:fillRect/>
          </a:stretch>
        </p:blipFill>
        <p:spPr>
          <a:xfrm>
            <a:off x="301278" y="3377373"/>
            <a:ext cx="5149611" cy="2883319"/>
          </a:xfrm>
          <a:prstGeom prst="rect">
            <a:avLst/>
          </a:prstGeom>
        </p:spPr>
      </p:pic>
      <p:pic>
        <p:nvPicPr>
          <p:cNvPr id="9" name="Picture 8">
            <a:extLst>
              <a:ext uri="{FF2B5EF4-FFF2-40B4-BE49-F238E27FC236}">
                <a16:creationId xmlns:a16="http://schemas.microsoft.com/office/drawing/2014/main" id="{E64C1B96-00E8-C9FF-67D3-C92EE9022E6A}"/>
              </a:ext>
            </a:extLst>
          </p:cNvPr>
          <p:cNvPicPr>
            <a:picLocks noChangeAspect="1"/>
          </p:cNvPicPr>
          <p:nvPr/>
        </p:nvPicPr>
        <p:blipFill>
          <a:blip r:embed="rId3"/>
          <a:stretch>
            <a:fillRect/>
          </a:stretch>
        </p:blipFill>
        <p:spPr>
          <a:xfrm>
            <a:off x="5787145" y="3377373"/>
            <a:ext cx="5744948" cy="2981554"/>
          </a:xfrm>
          <a:prstGeom prst="rect">
            <a:avLst/>
          </a:prstGeom>
        </p:spPr>
      </p:pic>
      <p:sp>
        <p:nvSpPr>
          <p:cNvPr id="11" name="TextBox 10">
            <a:extLst>
              <a:ext uri="{FF2B5EF4-FFF2-40B4-BE49-F238E27FC236}">
                <a16:creationId xmlns:a16="http://schemas.microsoft.com/office/drawing/2014/main" id="{F3EAB098-DF3B-08A5-79C7-D878734D26F3}"/>
              </a:ext>
            </a:extLst>
          </p:cNvPr>
          <p:cNvSpPr txBox="1"/>
          <p:nvPr/>
        </p:nvSpPr>
        <p:spPr>
          <a:xfrm>
            <a:off x="1580224" y="6260692"/>
            <a:ext cx="9223900" cy="584775"/>
          </a:xfrm>
          <a:prstGeom prst="rect">
            <a:avLst/>
          </a:prstGeom>
          <a:noFill/>
        </p:spPr>
        <p:txBody>
          <a:bodyPr wrap="square">
            <a:spAutoFit/>
          </a:bodyPr>
          <a:lstStyle/>
          <a:p>
            <a:r>
              <a:rPr lang="en-US" sz="3200" b="0" i="0" u="none" strike="noStrike" baseline="0" dirty="0">
                <a:solidFill>
                  <a:srgbClr val="000000"/>
                </a:solidFill>
                <a:latin typeface="Arial" panose="020B0604020202020204" pitchFamily="34" charset="0"/>
                <a:cs typeface="Arial" panose="020B0604020202020204" pitchFamily="34" charset="0"/>
              </a:rPr>
              <a:t>Click the blue “Submit” button to upload the files</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8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EA924-D066-007D-C365-27BBF223BE45}"/>
              </a:ext>
            </a:extLst>
          </p:cNvPr>
          <p:cNvSpPr>
            <a:spLocks noGrp="1"/>
          </p:cNvSpPr>
          <p:nvPr>
            <p:ph type="ctrTitle"/>
          </p:nvPr>
        </p:nvSpPr>
        <p:spPr>
          <a:xfrm>
            <a:off x="1523997" y="516601"/>
            <a:ext cx="9144000" cy="2387600"/>
          </a:xfrm>
        </p:spPr>
        <p:txBody>
          <a:bodyPr/>
          <a:lstStyle/>
          <a:p>
            <a:r>
              <a:rPr lang="en-US" dirty="0"/>
              <a:t>How to add and assign judges</a:t>
            </a:r>
          </a:p>
        </p:txBody>
      </p:sp>
      <p:sp>
        <p:nvSpPr>
          <p:cNvPr id="5" name="TextBox 4">
            <a:extLst>
              <a:ext uri="{FF2B5EF4-FFF2-40B4-BE49-F238E27FC236}">
                <a16:creationId xmlns:a16="http://schemas.microsoft.com/office/drawing/2014/main" id="{D5B0BDE0-4583-C11F-03AC-9BAB3C318C33}"/>
              </a:ext>
            </a:extLst>
          </p:cNvPr>
          <p:cNvSpPr txBox="1"/>
          <p:nvPr/>
        </p:nvSpPr>
        <p:spPr>
          <a:xfrm>
            <a:off x="1737062" y="3037215"/>
            <a:ext cx="8717871" cy="523220"/>
          </a:xfrm>
          <a:prstGeom prst="rect">
            <a:avLst/>
          </a:prstGeom>
          <a:noFill/>
        </p:spPr>
        <p:txBody>
          <a:bodyPr wrap="square">
            <a:spAutoFit/>
          </a:bodyPr>
          <a:lstStyle/>
          <a:p>
            <a:pPr algn="ctr"/>
            <a:r>
              <a:rPr lang="en-US" sz="2800" b="0" i="0" u="none" strike="noStrike" baseline="0" dirty="0">
                <a:solidFill>
                  <a:srgbClr val="000000"/>
                </a:solidFill>
                <a:latin typeface="Aptos" panose="020B0004020202020204" pitchFamily="34" charset="0"/>
              </a:rPr>
              <a:t>Go to the Judges tab and click the ‘Add judge’ button</a:t>
            </a:r>
            <a:endParaRPr lang="en-US" sz="2800" dirty="0"/>
          </a:p>
        </p:txBody>
      </p:sp>
      <p:pic>
        <p:nvPicPr>
          <p:cNvPr id="7" name="Picture 6">
            <a:extLst>
              <a:ext uri="{FF2B5EF4-FFF2-40B4-BE49-F238E27FC236}">
                <a16:creationId xmlns:a16="http://schemas.microsoft.com/office/drawing/2014/main" id="{BB8996B7-B215-C62F-CBCA-33A5BB706970}"/>
              </a:ext>
            </a:extLst>
          </p:cNvPr>
          <p:cNvPicPr>
            <a:picLocks noChangeAspect="1"/>
          </p:cNvPicPr>
          <p:nvPr/>
        </p:nvPicPr>
        <p:blipFill>
          <a:blip r:embed="rId2"/>
          <a:stretch>
            <a:fillRect/>
          </a:stretch>
        </p:blipFill>
        <p:spPr>
          <a:xfrm>
            <a:off x="284927" y="3953799"/>
            <a:ext cx="11622143" cy="2200871"/>
          </a:xfrm>
          <a:prstGeom prst="rect">
            <a:avLst/>
          </a:prstGeom>
        </p:spPr>
      </p:pic>
    </p:spTree>
    <p:extLst>
      <p:ext uri="{BB962C8B-B14F-4D97-AF65-F5344CB8AC3E}">
        <p14:creationId xmlns:p14="http://schemas.microsoft.com/office/powerpoint/2010/main" val="357480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F5468-76D6-76AF-E363-3398A68D22B3}"/>
              </a:ext>
            </a:extLst>
          </p:cNvPr>
          <p:cNvSpPr>
            <a:spLocks noGrp="1"/>
          </p:cNvSpPr>
          <p:nvPr>
            <p:ph type="ctrTitle"/>
          </p:nvPr>
        </p:nvSpPr>
        <p:spPr>
          <a:xfrm>
            <a:off x="640672" y="327273"/>
            <a:ext cx="10910656" cy="2387600"/>
          </a:xfrm>
        </p:spPr>
        <p:txBody>
          <a:bodyPr/>
          <a:lstStyle/>
          <a:p>
            <a:r>
              <a:rPr lang="en-US" dirty="0"/>
              <a:t>How to add and assign judges cont.</a:t>
            </a:r>
          </a:p>
        </p:txBody>
      </p:sp>
      <p:sp>
        <p:nvSpPr>
          <p:cNvPr id="5" name="TextBox 4">
            <a:extLst>
              <a:ext uri="{FF2B5EF4-FFF2-40B4-BE49-F238E27FC236}">
                <a16:creationId xmlns:a16="http://schemas.microsoft.com/office/drawing/2014/main" id="{58EC9E56-D0EA-985B-4CE2-72512ACB1C4D}"/>
              </a:ext>
            </a:extLst>
          </p:cNvPr>
          <p:cNvSpPr txBox="1"/>
          <p:nvPr/>
        </p:nvSpPr>
        <p:spPr>
          <a:xfrm>
            <a:off x="532660" y="2668610"/>
            <a:ext cx="11221375"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On the “Add judge” pop-up, fill in the judge's name and email, check if they are ‘Tech-savvy’ and click the ‘Add judge’ button</a:t>
            </a:r>
            <a:endParaRPr lang="en-US" sz="2800" dirty="0"/>
          </a:p>
        </p:txBody>
      </p:sp>
      <p:pic>
        <p:nvPicPr>
          <p:cNvPr id="7" name="Picture 6">
            <a:extLst>
              <a:ext uri="{FF2B5EF4-FFF2-40B4-BE49-F238E27FC236}">
                <a16:creationId xmlns:a16="http://schemas.microsoft.com/office/drawing/2014/main" id="{735F203B-4051-6599-C8EB-C772BDBD8250}"/>
              </a:ext>
            </a:extLst>
          </p:cNvPr>
          <p:cNvPicPr>
            <a:picLocks noChangeAspect="1"/>
          </p:cNvPicPr>
          <p:nvPr/>
        </p:nvPicPr>
        <p:blipFill>
          <a:blip r:embed="rId2"/>
          <a:stretch>
            <a:fillRect/>
          </a:stretch>
        </p:blipFill>
        <p:spPr>
          <a:xfrm>
            <a:off x="2225336" y="3520587"/>
            <a:ext cx="7741328" cy="3337413"/>
          </a:xfrm>
          <a:prstGeom prst="rect">
            <a:avLst/>
          </a:prstGeom>
        </p:spPr>
      </p:pic>
    </p:spTree>
    <p:extLst>
      <p:ext uri="{BB962C8B-B14F-4D97-AF65-F5344CB8AC3E}">
        <p14:creationId xmlns:p14="http://schemas.microsoft.com/office/powerpoint/2010/main" val="4251064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F8D49-D67D-B86A-B1ED-8C9D3BFE9A60}"/>
              </a:ext>
            </a:extLst>
          </p:cNvPr>
          <p:cNvSpPr>
            <a:spLocks noGrp="1"/>
          </p:cNvSpPr>
          <p:nvPr>
            <p:ph type="ctrTitle"/>
          </p:nvPr>
        </p:nvSpPr>
        <p:spPr>
          <a:xfrm>
            <a:off x="285565" y="318395"/>
            <a:ext cx="11620870" cy="2387600"/>
          </a:xfrm>
        </p:spPr>
        <p:txBody>
          <a:bodyPr/>
          <a:lstStyle/>
          <a:p>
            <a:r>
              <a:rPr lang="en-US" dirty="0"/>
              <a:t>How to add and assign judges cont.</a:t>
            </a:r>
          </a:p>
        </p:txBody>
      </p:sp>
      <p:sp>
        <p:nvSpPr>
          <p:cNvPr id="5" name="TextBox 4">
            <a:extLst>
              <a:ext uri="{FF2B5EF4-FFF2-40B4-BE49-F238E27FC236}">
                <a16:creationId xmlns:a16="http://schemas.microsoft.com/office/drawing/2014/main" id="{A7C87656-595F-DD7D-CA3F-51344970754C}"/>
              </a:ext>
            </a:extLst>
          </p:cNvPr>
          <p:cNvSpPr txBox="1"/>
          <p:nvPr/>
        </p:nvSpPr>
        <p:spPr>
          <a:xfrm>
            <a:off x="285566" y="2609631"/>
            <a:ext cx="11620869"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On the Judgement rounds tab, select applicants and click the blue “Bulk action” drop-down and click the ‘Assign Judges’ option.</a:t>
            </a:r>
            <a:endParaRPr lang="en-US" sz="2800" dirty="0"/>
          </a:p>
        </p:txBody>
      </p:sp>
      <p:pic>
        <p:nvPicPr>
          <p:cNvPr id="7" name="Picture 6">
            <a:extLst>
              <a:ext uri="{FF2B5EF4-FFF2-40B4-BE49-F238E27FC236}">
                <a16:creationId xmlns:a16="http://schemas.microsoft.com/office/drawing/2014/main" id="{380FB91C-D6C0-2E88-6CDB-3854EDABB5D0}"/>
              </a:ext>
            </a:extLst>
          </p:cNvPr>
          <p:cNvPicPr>
            <a:picLocks noChangeAspect="1"/>
          </p:cNvPicPr>
          <p:nvPr/>
        </p:nvPicPr>
        <p:blipFill>
          <a:blip r:embed="rId2"/>
          <a:stretch>
            <a:fillRect/>
          </a:stretch>
        </p:blipFill>
        <p:spPr>
          <a:xfrm>
            <a:off x="1654590" y="3540497"/>
            <a:ext cx="9567489" cy="1067007"/>
          </a:xfrm>
          <a:prstGeom prst="rect">
            <a:avLst/>
          </a:prstGeom>
        </p:spPr>
      </p:pic>
      <p:pic>
        <p:nvPicPr>
          <p:cNvPr id="9" name="Picture 8">
            <a:extLst>
              <a:ext uri="{FF2B5EF4-FFF2-40B4-BE49-F238E27FC236}">
                <a16:creationId xmlns:a16="http://schemas.microsoft.com/office/drawing/2014/main" id="{E74D19B7-57F0-DE26-4D51-4666A7E93C94}"/>
              </a:ext>
            </a:extLst>
          </p:cNvPr>
          <p:cNvPicPr>
            <a:picLocks noChangeAspect="1"/>
          </p:cNvPicPr>
          <p:nvPr/>
        </p:nvPicPr>
        <p:blipFill>
          <a:blip r:embed="rId3"/>
          <a:stretch>
            <a:fillRect/>
          </a:stretch>
        </p:blipFill>
        <p:spPr>
          <a:xfrm>
            <a:off x="1654590" y="4651894"/>
            <a:ext cx="9567489" cy="2188972"/>
          </a:xfrm>
          <a:prstGeom prst="rect">
            <a:avLst/>
          </a:prstGeom>
        </p:spPr>
      </p:pic>
    </p:spTree>
    <p:extLst>
      <p:ext uri="{BB962C8B-B14F-4D97-AF65-F5344CB8AC3E}">
        <p14:creationId xmlns:p14="http://schemas.microsoft.com/office/powerpoint/2010/main" val="3785552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3F364-C995-08F9-8581-2EB346B5E85D}"/>
              </a:ext>
            </a:extLst>
          </p:cNvPr>
          <p:cNvSpPr>
            <a:spLocks noGrp="1"/>
          </p:cNvSpPr>
          <p:nvPr>
            <p:ph type="ctrTitle"/>
          </p:nvPr>
        </p:nvSpPr>
        <p:spPr>
          <a:xfrm>
            <a:off x="205666" y="185230"/>
            <a:ext cx="11780668" cy="2387600"/>
          </a:xfrm>
        </p:spPr>
        <p:txBody>
          <a:bodyPr/>
          <a:lstStyle/>
          <a:p>
            <a:r>
              <a:rPr lang="en-US" dirty="0"/>
              <a:t>How to add and assign judges cont.</a:t>
            </a:r>
          </a:p>
        </p:txBody>
      </p:sp>
      <p:sp>
        <p:nvSpPr>
          <p:cNvPr id="5" name="TextBox 4">
            <a:extLst>
              <a:ext uri="{FF2B5EF4-FFF2-40B4-BE49-F238E27FC236}">
                <a16:creationId xmlns:a16="http://schemas.microsoft.com/office/drawing/2014/main" id="{F0AAA1E8-59FA-32D5-A793-FD856452E5F0}"/>
              </a:ext>
            </a:extLst>
          </p:cNvPr>
          <p:cNvSpPr txBox="1"/>
          <p:nvPr/>
        </p:nvSpPr>
        <p:spPr>
          <a:xfrm>
            <a:off x="292963" y="2476842"/>
            <a:ext cx="11558726" cy="1200329"/>
          </a:xfrm>
          <a:prstGeom prst="rect">
            <a:avLst/>
          </a:prstGeom>
          <a:noFill/>
        </p:spPr>
        <p:txBody>
          <a:bodyPr wrap="square">
            <a:spAutoFit/>
          </a:bodyPr>
          <a:lstStyle/>
          <a:p>
            <a:r>
              <a:rPr lang="en-US" sz="2400" b="0" i="0" u="none" strike="noStrike" baseline="0" dirty="0">
                <a:solidFill>
                  <a:srgbClr val="000000"/>
                </a:solidFill>
                <a:latin typeface="Arial" panose="020B0604020202020204" pitchFamily="34" charset="0"/>
                <a:cs typeface="Arial" panose="020B0604020202020204" pitchFamily="34" charset="0"/>
              </a:rPr>
              <a:t>In the Assign Judges pop-up, click in the ‘Select reviewers’ field and select one or more of the judges. Once the judge(s) are in the field, click the blue ‘Save changes’ button. </a:t>
            </a:r>
            <a:endParaRPr lang="en-US" sz="2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E356D8EA-B6F2-A097-9376-B0AC60CFCB6E}"/>
              </a:ext>
            </a:extLst>
          </p:cNvPr>
          <p:cNvPicPr>
            <a:picLocks noChangeAspect="1"/>
          </p:cNvPicPr>
          <p:nvPr/>
        </p:nvPicPr>
        <p:blipFill>
          <a:blip r:embed="rId3"/>
          <a:stretch>
            <a:fillRect/>
          </a:stretch>
        </p:blipFill>
        <p:spPr>
          <a:xfrm>
            <a:off x="403371" y="3589315"/>
            <a:ext cx="4984725" cy="3208253"/>
          </a:xfrm>
          <a:prstGeom prst="rect">
            <a:avLst/>
          </a:prstGeom>
        </p:spPr>
      </p:pic>
      <p:pic>
        <p:nvPicPr>
          <p:cNvPr id="9" name="Picture 8">
            <a:extLst>
              <a:ext uri="{FF2B5EF4-FFF2-40B4-BE49-F238E27FC236}">
                <a16:creationId xmlns:a16="http://schemas.microsoft.com/office/drawing/2014/main" id="{692907C4-758F-A751-7B25-6EDDE9F3C2C5}"/>
              </a:ext>
            </a:extLst>
          </p:cNvPr>
          <p:cNvPicPr>
            <a:picLocks noChangeAspect="1"/>
          </p:cNvPicPr>
          <p:nvPr/>
        </p:nvPicPr>
        <p:blipFill>
          <a:blip r:embed="rId4"/>
          <a:stretch>
            <a:fillRect/>
          </a:stretch>
        </p:blipFill>
        <p:spPr>
          <a:xfrm>
            <a:off x="6803905" y="3559997"/>
            <a:ext cx="5047784" cy="3225961"/>
          </a:xfrm>
          <a:prstGeom prst="rect">
            <a:avLst/>
          </a:prstGeom>
        </p:spPr>
      </p:pic>
    </p:spTree>
    <p:extLst>
      <p:ext uri="{BB962C8B-B14F-4D97-AF65-F5344CB8AC3E}">
        <p14:creationId xmlns:p14="http://schemas.microsoft.com/office/powerpoint/2010/main" val="162959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D9C72-9E91-6653-25BE-74B43082212B}"/>
              </a:ext>
            </a:extLst>
          </p:cNvPr>
          <p:cNvSpPr>
            <a:spLocks noGrp="1"/>
          </p:cNvSpPr>
          <p:nvPr>
            <p:ph type="ctrTitle"/>
          </p:nvPr>
        </p:nvSpPr>
        <p:spPr>
          <a:xfrm>
            <a:off x="1524000" y="256251"/>
            <a:ext cx="9144000" cy="2387600"/>
          </a:xfrm>
        </p:spPr>
        <p:txBody>
          <a:bodyPr/>
          <a:lstStyle/>
          <a:p>
            <a:r>
              <a:rPr lang="en-US" dirty="0"/>
              <a:t>How to do judging rounds</a:t>
            </a:r>
          </a:p>
        </p:txBody>
      </p:sp>
      <p:sp>
        <p:nvSpPr>
          <p:cNvPr id="5" name="TextBox 4">
            <a:extLst>
              <a:ext uri="{FF2B5EF4-FFF2-40B4-BE49-F238E27FC236}">
                <a16:creationId xmlns:a16="http://schemas.microsoft.com/office/drawing/2014/main" id="{9229891B-CEAB-55DB-2233-2FA9BE904F49}"/>
              </a:ext>
            </a:extLst>
          </p:cNvPr>
          <p:cNvSpPr txBox="1"/>
          <p:nvPr/>
        </p:nvSpPr>
        <p:spPr>
          <a:xfrm>
            <a:off x="443882" y="2668610"/>
            <a:ext cx="11274641" cy="830997"/>
          </a:xfrm>
          <a:prstGeom prst="rect">
            <a:avLst/>
          </a:prstGeom>
          <a:noFill/>
        </p:spPr>
        <p:txBody>
          <a:bodyPr wrap="square">
            <a:spAutoFit/>
          </a:bodyPr>
          <a:lstStyle/>
          <a:p>
            <a:pPr algn="ctr"/>
            <a:r>
              <a:rPr lang="en-US" sz="2400" b="0" i="0" u="none" strike="noStrike" baseline="0" dirty="0">
                <a:solidFill>
                  <a:srgbClr val="000000"/>
                </a:solidFill>
                <a:latin typeface="Aptos" panose="020B0004020202020204" pitchFamily="34" charset="0"/>
              </a:rPr>
              <a:t>The complete judges guide for the adjudication rounds can be found in the </a:t>
            </a:r>
            <a:r>
              <a:rPr lang="en-US" sz="2400" b="0" i="0" u="none" strike="noStrike" baseline="0" dirty="0" err="1">
                <a:solidFill>
                  <a:srgbClr val="000000"/>
                </a:solidFill>
                <a:latin typeface="Aptos" panose="020B0004020202020204" pitchFamily="34" charset="0"/>
              </a:rPr>
              <a:t>ScholarsApp</a:t>
            </a:r>
            <a:r>
              <a:rPr lang="en-US" sz="2400" b="0" i="0" u="none" strike="noStrike" baseline="0" dirty="0">
                <a:solidFill>
                  <a:srgbClr val="000000"/>
                </a:solidFill>
                <a:latin typeface="Aptos" panose="020B0004020202020204" pitchFamily="34" charset="0"/>
              </a:rPr>
              <a:t> Help Center</a:t>
            </a:r>
            <a:endParaRPr lang="en-US" sz="2400" dirty="0"/>
          </a:p>
        </p:txBody>
      </p:sp>
      <p:pic>
        <p:nvPicPr>
          <p:cNvPr id="7" name="Picture 6">
            <a:extLst>
              <a:ext uri="{FF2B5EF4-FFF2-40B4-BE49-F238E27FC236}">
                <a16:creationId xmlns:a16="http://schemas.microsoft.com/office/drawing/2014/main" id="{2AAE2EEA-C578-7AA2-7C99-C0B3353C6E1B}"/>
              </a:ext>
            </a:extLst>
          </p:cNvPr>
          <p:cNvPicPr>
            <a:picLocks noChangeAspect="1"/>
          </p:cNvPicPr>
          <p:nvPr/>
        </p:nvPicPr>
        <p:blipFill>
          <a:blip r:embed="rId2"/>
          <a:stretch>
            <a:fillRect/>
          </a:stretch>
        </p:blipFill>
        <p:spPr>
          <a:xfrm>
            <a:off x="1696672" y="3429000"/>
            <a:ext cx="8113154" cy="3387505"/>
          </a:xfrm>
          <a:prstGeom prst="rect">
            <a:avLst/>
          </a:prstGeom>
        </p:spPr>
      </p:pic>
    </p:spTree>
    <p:extLst>
      <p:ext uri="{BB962C8B-B14F-4D97-AF65-F5344CB8AC3E}">
        <p14:creationId xmlns:p14="http://schemas.microsoft.com/office/powerpoint/2010/main" val="2679151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DC3CC-870A-69FF-4F91-D56617C59085}"/>
              </a:ext>
            </a:extLst>
          </p:cNvPr>
          <p:cNvSpPr>
            <a:spLocks noGrp="1"/>
          </p:cNvSpPr>
          <p:nvPr>
            <p:ph type="ctrTitle"/>
          </p:nvPr>
        </p:nvSpPr>
        <p:spPr>
          <a:xfrm>
            <a:off x="276687" y="282884"/>
            <a:ext cx="11638625" cy="2387600"/>
          </a:xfrm>
        </p:spPr>
        <p:txBody>
          <a:bodyPr>
            <a:normAutofit/>
          </a:bodyPr>
          <a:lstStyle/>
          <a:p>
            <a:r>
              <a:rPr lang="en-US" sz="3600" dirty="0"/>
              <a:t>How to promote winners to the next round</a:t>
            </a:r>
          </a:p>
        </p:txBody>
      </p:sp>
      <p:sp>
        <p:nvSpPr>
          <p:cNvPr id="5" name="TextBox 4">
            <a:extLst>
              <a:ext uri="{FF2B5EF4-FFF2-40B4-BE49-F238E27FC236}">
                <a16:creationId xmlns:a16="http://schemas.microsoft.com/office/drawing/2014/main" id="{8A1E1C46-8167-F6DB-7819-0777EB8FE48E}"/>
              </a:ext>
            </a:extLst>
          </p:cNvPr>
          <p:cNvSpPr txBox="1"/>
          <p:nvPr/>
        </p:nvSpPr>
        <p:spPr>
          <a:xfrm>
            <a:off x="432045" y="2598003"/>
            <a:ext cx="11327907" cy="830997"/>
          </a:xfrm>
          <a:prstGeom prst="rect">
            <a:avLst/>
          </a:prstGeom>
          <a:noFill/>
        </p:spPr>
        <p:txBody>
          <a:bodyPr wrap="square">
            <a:spAutoFit/>
          </a:bodyPr>
          <a:lstStyle/>
          <a:p>
            <a:r>
              <a:rPr lang="en-US" sz="2400" b="0" i="0" u="none" strike="noStrike" baseline="0" dirty="0">
                <a:solidFill>
                  <a:srgbClr val="000000"/>
                </a:solidFill>
                <a:latin typeface="Arial" panose="020B0604020202020204" pitchFamily="34" charset="0"/>
                <a:cs typeface="Arial" panose="020B0604020202020204" pitchFamily="34" charset="0"/>
              </a:rPr>
              <a:t>On the Judgement rounds tab, select the winner(s) and click the blue “Bulk action” drop-down and click the ‘Promote’ option.</a:t>
            </a:r>
            <a:endParaRPr lang="en-US" sz="2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7FEE455-7BB9-4E6A-4BDA-246F5C891CC9}"/>
              </a:ext>
            </a:extLst>
          </p:cNvPr>
          <p:cNvPicPr>
            <a:picLocks noChangeAspect="1"/>
          </p:cNvPicPr>
          <p:nvPr/>
        </p:nvPicPr>
        <p:blipFill>
          <a:blip r:embed="rId2"/>
          <a:stretch>
            <a:fillRect/>
          </a:stretch>
        </p:blipFill>
        <p:spPr>
          <a:xfrm>
            <a:off x="1707662" y="3531625"/>
            <a:ext cx="8776671" cy="1228222"/>
          </a:xfrm>
          <a:prstGeom prst="rect">
            <a:avLst/>
          </a:prstGeom>
        </p:spPr>
      </p:pic>
      <p:pic>
        <p:nvPicPr>
          <p:cNvPr id="9" name="Picture 8">
            <a:extLst>
              <a:ext uri="{FF2B5EF4-FFF2-40B4-BE49-F238E27FC236}">
                <a16:creationId xmlns:a16="http://schemas.microsoft.com/office/drawing/2014/main" id="{1D6C15A8-645E-C73A-701B-B069573B37B4}"/>
              </a:ext>
            </a:extLst>
          </p:cNvPr>
          <p:cNvPicPr>
            <a:picLocks noChangeAspect="1"/>
          </p:cNvPicPr>
          <p:nvPr/>
        </p:nvPicPr>
        <p:blipFill>
          <a:blip r:embed="rId3"/>
          <a:stretch>
            <a:fillRect/>
          </a:stretch>
        </p:blipFill>
        <p:spPr>
          <a:xfrm>
            <a:off x="1707661" y="4759846"/>
            <a:ext cx="8102163" cy="2066639"/>
          </a:xfrm>
          <a:prstGeom prst="rect">
            <a:avLst/>
          </a:prstGeom>
        </p:spPr>
      </p:pic>
    </p:spTree>
    <p:extLst>
      <p:ext uri="{BB962C8B-B14F-4D97-AF65-F5344CB8AC3E}">
        <p14:creationId xmlns:p14="http://schemas.microsoft.com/office/powerpoint/2010/main" val="799834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5B4AB-8DA0-F28B-6018-BAA5A854BDCF}"/>
              </a:ext>
            </a:extLst>
          </p:cNvPr>
          <p:cNvSpPr>
            <a:spLocks noGrp="1"/>
          </p:cNvSpPr>
          <p:nvPr>
            <p:ph type="ctrTitle"/>
          </p:nvPr>
        </p:nvSpPr>
        <p:spPr>
          <a:xfrm>
            <a:off x="290004" y="238496"/>
            <a:ext cx="11611992" cy="2387600"/>
          </a:xfrm>
        </p:spPr>
        <p:txBody>
          <a:bodyPr>
            <a:normAutofit/>
          </a:bodyPr>
          <a:lstStyle/>
          <a:p>
            <a:r>
              <a:rPr lang="en-US" sz="3200" dirty="0"/>
              <a:t>How to move applicants from one post to another</a:t>
            </a:r>
          </a:p>
        </p:txBody>
      </p:sp>
      <p:sp>
        <p:nvSpPr>
          <p:cNvPr id="5" name="TextBox 4">
            <a:extLst>
              <a:ext uri="{FF2B5EF4-FFF2-40B4-BE49-F238E27FC236}">
                <a16:creationId xmlns:a16="http://schemas.microsoft.com/office/drawing/2014/main" id="{61639F5E-BDCE-1933-8E6D-13ECCF0EEC14}"/>
              </a:ext>
            </a:extLst>
          </p:cNvPr>
          <p:cNvSpPr txBox="1"/>
          <p:nvPr/>
        </p:nvSpPr>
        <p:spPr>
          <a:xfrm>
            <a:off x="408373" y="2668610"/>
            <a:ext cx="11301274" cy="523220"/>
          </a:xfrm>
          <a:prstGeom prst="rect">
            <a:avLst/>
          </a:prstGeom>
          <a:noFill/>
        </p:spPr>
        <p:txBody>
          <a:bodyPr wrap="square">
            <a:spAutoFit/>
          </a:bodyPr>
          <a:lstStyle/>
          <a:p>
            <a:pPr algn="ctr"/>
            <a:r>
              <a:rPr lang="en-US" sz="2800" b="0" i="0" u="none" strike="noStrike" baseline="0" dirty="0">
                <a:solidFill>
                  <a:srgbClr val="000000"/>
                </a:solidFill>
                <a:latin typeface="Aptos" panose="020B0004020202020204" pitchFamily="34" charset="0"/>
              </a:rPr>
              <a:t>Go to the Applicants tab and click the ‘Transfer application’ button</a:t>
            </a:r>
            <a:endParaRPr lang="en-US" sz="2800" dirty="0"/>
          </a:p>
        </p:txBody>
      </p:sp>
      <p:pic>
        <p:nvPicPr>
          <p:cNvPr id="7" name="Picture 6">
            <a:extLst>
              <a:ext uri="{FF2B5EF4-FFF2-40B4-BE49-F238E27FC236}">
                <a16:creationId xmlns:a16="http://schemas.microsoft.com/office/drawing/2014/main" id="{89AAE7D7-2192-9BDD-5E7C-283BF42E7A7A}"/>
              </a:ext>
            </a:extLst>
          </p:cNvPr>
          <p:cNvPicPr>
            <a:picLocks noChangeAspect="1"/>
          </p:cNvPicPr>
          <p:nvPr/>
        </p:nvPicPr>
        <p:blipFill>
          <a:blip r:embed="rId2"/>
          <a:stretch>
            <a:fillRect/>
          </a:stretch>
        </p:blipFill>
        <p:spPr>
          <a:xfrm>
            <a:off x="2009179" y="3234344"/>
            <a:ext cx="8765486" cy="3079569"/>
          </a:xfrm>
          <a:prstGeom prst="rect">
            <a:avLst/>
          </a:prstGeom>
        </p:spPr>
      </p:pic>
      <p:sp>
        <p:nvSpPr>
          <p:cNvPr id="9" name="TextBox 8">
            <a:extLst>
              <a:ext uri="{FF2B5EF4-FFF2-40B4-BE49-F238E27FC236}">
                <a16:creationId xmlns:a16="http://schemas.microsoft.com/office/drawing/2014/main" id="{90C70C06-D03D-3E39-5C00-71CD058E5336}"/>
              </a:ext>
            </a:extLst>
          </p:cNvPr>
          <p:cNvSpPr txBox="1"/>
          <p:nvPr/>
        </p:nvSpPr>
        <p:spPr>
          <a:xfrm>
            <a:off x="1984159" y="6313913"/>
            <a:ext cx="8765485" cy="461665"/>
          </a:xfrm>
          <a:prstGeom prst="rect">
            <a:avLst/>
          </a:prstGeom>
          <a:noFill/>
        </p:spPr>
        <p:txBody>
          <a:bodyPr wrap="square">
            <a:spAutoFit/>
          </a:bodyPr>
          <a:lstStyle/>
          <a:p>
            <a:pPr algn="ctr"/>
            <a:r>
              <a:rPr lang="en-US" sz="2400" b="1" i="0" u="none" strike="noStrike" baseline="0" dirty="0">
                <a:solidFill>
                  <a:srgbClr val="000000"/>
                </a:solidFill>
                <a:latin typeface="Arial" panose="020B0604020202020204" pitchFamily="34" charset="0"/>
                <a:cs typeface="Arial" panose="020B0604020202020204" pitchFamily="34" charset="0"/>
              </a:rPr>
              <a:t>Note: </a:t>
            </a:r>
            <a:r>
              <a:rPr lang="en-US" sz="2400" b="0" i="0" u="none" strike="noStrike" baseline="0" dirty="0">
                <a:solidFill>
                  <a:srgbClr val="000000"/>
                </a:solidFill>
                <a:latin typeface="Arial" panose="020B0604020202020204" pitchFamily="34" charset="0"/>
                <a:cs typeface="Arial" panose="020B0604020202020204" pitchFamily="34" charset="0"/>
              </a:rPr>
              <a:t>this ability is limited to State level Chairs at this point.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7416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2263-E334-A520-1794-48B548A1E016}"/>
              </a:ext>
            </a:extLst>
          </p:cNvPr>
          <p:cNvSpPr>
            <a:spLocks noGrp="1"/>
          </p:cNvSpPr>
          <p:nvPr>
            <p:ph type="ctrTitle"/>
          </p:nvPr>
        </p:nvSpPr>
        <p:spPr>
          <a:xfrm>
            <a:off x="205666" y="637992"/>
            <a:ext cx="11780668" cy="2387600"/>
          </a:xfrm>
        </p:spPr>
        <p:txBody>
          <a:bodyPr>
            <a:normAutofit/>
          </a:bodyPr>
          <a:lstStyle/>
          <a:p>
            <a:r>
              <a:rPr lang="en-US" sz="3200" dirty="0"/>
              <a:t>How to move applicants from one post to another cont.</a:t>
            </a:r>
          </a:p>
        </p:txBody>
      </p:sp>
      <p:sp>
        <p:nvSpPr>
          <p:cNvPr id="5" name="TextBox 4">
            <a:extLst>
              <a:ext uri="{FF2B5EF4-FFF2-40B4-BE49-F238E27FC236}">
                <a16:creationId xmlns:a16="http://schemas.microsoft.com/office/drawing/2014/main" id="{4035F2AA-6E35-F1C9-3439-0B6797876B7E}"/>
              </a:ext>
            </a:extLst>
          </p:cNvPr>
          <p:cNvSpPr txBox="1"/>
          <p:nvPr/>
        </p:nvSpPr>
        <p:spPr>
          <a:xfrm>
            <a:off x="205666" y="2917364"/>
            <a:ext cx="11654901" cy="707886"/>
          </a:xfrm>
          <a:prstGeom prst="rect">
            <a:avLst/>
          </a:prstGeom>
          <a:noFill/>
        </p:spPr>
        <p:txBody>
          <a:bodyPr wrap="square">
            <a:spAutoFit/>
          </a:bodyPr>
          <a:lstStyle/>
          <a:p>
            <a:r>
              <a:rPr lang="en-US" sz="2000" b="0" i="0" u="none" strike="noStrike" baseline="0" dirty="0">
                <a:solidFill>
                  <a:srgbClr val="000000"/>
                </a:solidFill>
                <a:latin typeface="Arial" panose="020B0604020202020204" pitchFamily="34" charset="0"/>
                <a:cs typeface="Arial" panose="020B0604020202020204" pitchFamily="34" charset="0"/>
              </a:rPr>
              <a:t>In the ‘Transfer Application’ pop-up, put the Post number into the search field and select the scholarship. Check the ‘I understand...’ checkbox and click the blue ‘Transfer application’ button</a:t>
            </a:r>
            <a:endParaRPr lang="en-US" sz="2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933A747-45DC-39FC-98F2-62F3F8EB8751}"/>
              </a:ext>
            </a:extLst>
          </p:cNvPr>
          <p:cNvPicPr>
            <a:picLocks noChangeAspect="1"/>
          </p:cNvPicPr>
          <p:nvPr/>
        </p:nvPicPr>
        <p:blipFill>
          <a:blip r:embed="rId2"/>
          <a:stretch>
            <a:fillRect/>
          </a:stretch>
        </p:blipFill>
        <p:spPr>
          <a:xfrm>
            <a:off x="667305" y="3594146"/>
            <a:ext cx="3460812" cy="3189715"/>
          </a:xfrm>
          <a:prstGeom prst="rect">
            <a:avLst/>
          </a:prstGeom>
        </p:spPr>
      </p:pic>
      <p:pic>
        <p:nvPicPr>
          <p:cNvPr id="9" name="Picture 8">
            <a:extLst>
              <a:ext uri="{FF2B5EF4-FFF2-40B4-BE49-F238E27FC236}">
                <a16:creationId xmlns:a16="http://schemas.microsoft.com/office/drawing/2014/main" id="{78FDDED6-04E5-8656-6E8C-3B0FB4F81EB1}"/>
              </a:ext>
            </a:extLst>
          </p:cNvPr>
          <p:cNvPicPr>
            <a:picLocks noChangeAspect="1"/>
          </p:cNvPicPr>
          <p:nvPr/>
        </p:nvPicPr>
        <p:blipFill>
          <a:blip r:embed="rId3"/>
          <a:stretch>
            <a:fillRect/>
          </a:stretch>
        </p:blipFill>
        <p:spPr>
          <a:xfrm>
            <a:off x="7871089" y="3594146"/>
            <a:ext cx="3137221" cy="3369608"/>
          </a:xfrm>
          <a:prstGeom prst="rect">
            <a:avLst/>
          </a:prstGeom>
        </p:spPr>
      </p:pic>
    </p:spTree>
    <p:extLst>
      <p:ext uri="{BB962C8B-B14F-4D97-AF65-F5344CB8AC3E}">
        <p14:creationId xmlns:p14="http://schemas.microsoft.com/office/powerpoint/2010/main" val="249723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D4438-0C8E-B030-CA56-8E84FF7D5F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4FCF20-FDEB-4BDD-3335-6066C3DE513F}"/>
              </a:ext>
            </a:extLst>
          </p:cNvPr>
          <p:cNvSpPr>
            <a:spLocks noGrp="1"/>
          </p:cNvSpPr>
          <p:nvPr>
            <p:ph type="ctrTitle"/>
          </p:nvPr>
        </p:nvSpPr>
        <p:spPr>
          <a:xfrm>
            <a:off x="1524000" y="1712189"/>
            <a:ext cx="9144000" cy="2387600"/>
          </a:xfrm>
        </p:spPr>
        <p:txBody>
          <a:bodyPr>
            <a:normAutofit/>
          </a:bodyPr>
          <a:lstStyle/>
          <a:p>
            <a:r>
              <a:rPr lang="en-US" sz="6000" dirty="0"/>
              <a:t>Scholar’s App Training</a:t>
            </a:r>
          </a:p>
        </p:txBody>
      </p:sp>
      <p:sp>
        <p:nvSpPr>
          <p:cNvPr id="3" name="Subtitle 2">
            <a:extLst>
              <a:ext uri="{FF2B5EF4-FFF2-40B4-BE49-F238E27FC236}">
                <a16:creationId xmlns:a16="http://schemas.microsoft.com/office/drawing/2014/main" id="{1AA75D75-A69B-0F7F-B035-236858F238EF}"/>
              </a:ext>
            </a:extLst>
          </p:cNvPr>
          <p:cNvSpPr>
            <a:spLocks noGrp="1"/>
          </p:cNvSpPr>
          <p:nvPr>
            <p:ph type="subTitle" idx="1"/>
          </p:nvPr>
        </p:nvSpPr>
        <p:spPr>
          <a:xfrm>
            <a:off x="1524000" y="4605215"/>
            <a:ext cx="9144000" cy="1655762"/>
          </a:xfrm>
        </p:spPr>
        <p:txBody>
          <a:bodyPr/>
          <a:lstStyle/>
          <a:p>
            <a:r>
              <a:rPr lang="en-US" b="1" dirty="0"/>
              <a:t>email: </a:t>
            </a:r>
            <a:r>
              <a:rPr lang="en-US" b="1" dirty="0">
                <a:hlinkClick r:id="rId2"/>
              </a:rPr>
              <a:t>statePP@vfwfl.org</a:t>
            </a:r>
            <a:r>
              <a:rPr lang="en-US" b="1" dirty="0"/>
              <a:t> </a:t>
            </a:r>
            <a:r>
              <a:rPr lang="en-US" b="1" dirty="0">
                <a:hlinkClick r:id="rId3"/>
              </a:rPr>
              <a:t>stateVOD@vfwfl.org</a:t>
            </a:r>
            <a:r>
              <a:rPr lang="en-US" b="1" dirty="0"/>
              <a:t> </a:t>
            </a:r>
          </a:p>
          <a:p>
            <a:r>
              <a:rPr lang="en-US" b="1" dirty="0"/>
              <a:t>Feedback: </a:t>
            </a:r>
            <a:r>
              <a:rPr lang="en-US" b="1" dirty="0">
                <a:hlinkClick r:id="rId4"/>
              </a:rPr>
              <a:t>feedback@vfwfl.org</a:t>
            </a:r>
            <a:endParaRPr lang="en-US" b="1" dirty="0"/>
          </a:p>
          <a:p>
            <a:endParaRPr lang="en-US" dirty="0"/>
          </a:p>
        </p:txBody>
      </p:sp>
    </p:spTree>
    <p:extLst>
      <p:ext uri="{BB962C8B-B14F-4D97-AF65-F5344CB8AC3E}">
        <p14:creationId xmlns:p14="http://schemas.microsoft.com/office/powerpoint/2010/main" val="2845437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F9D-96A2-AD51-050A-CEB7FF9FF99B}"/>
              </a:ext>
            </a:extLst>
          </p:cNvPr>
          <p:cNvSpPr>
            <a:spLocks noGrp="1"/>
          </p:cNvSpPr>
          <p:nvPr>
            <p:ph type="ctrTitle"/>
          </p:nvPr>
        </p:nvSpPr>
        <p:spPr>
          <a:xfrm>
            <a:off x="631794" y="282885"/>
            <a:ext cx="10928411" cy="2387600"/>
          </a:xfrm>
        </p:spPr>
        <p:txBody>
          <a:bodyPr/>
          <a:lstStyle/>
          <a:p>
            <a:br>
              <a:rPr lang="en-US" dirty="0"/>
            </a:br>
            <a:r>
              <a:rPr lang="en-US" dirty="0"/>
              <a:t> Scholar’s App Online Training Agenda</a:t>
            </a:r>
          </a:p>
        </p:txBody>
      </p:sp>
      <p:sp>
        <p:nvSpPr>
          <p:cNvPr id="9" name="TextBox 8">
            <a:extLst>
              <a:ext uri="{FF2B5EF4-FFF2-40B4-BE49-F238E27FC236}">
                <a16:creationId xmlns:a16="http://schemas.microsoft.com/office/drawing/2014/main" id="{7F7092FD-D549-03FE-DB38-694CEA848EE3}"/>
              </a:ext>
            </a:extLst>
          </p:cNvPr>
          <p:cNvSpPr txBox="1"/>
          <p:nvPr/>
        </p:nvSpPr>
        <p:spPr>
          <a:xfrm>
            <a:off x="1029810" y="2789463"/>
            <a:ext cx="10617693" cy="3785652"/>
          </a:xfrm>
          <a:prstGeom prst="rect">
            <a:avLst/>
          </a:prstGeom>
          <a:noFill/>
        </p:spPr>
        <p:txBody>
          <a:bodyPr wrap="square">
            <a:spAutoFit/>
          </a:bodyPr>
          <a:lstStyle/>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General Overview</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to add chairs/admins to the system</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to generate Scholarship flyers</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students can submit applications</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a:t>
            </a:r>
            <a:r>
              <a:rPr lang="en-US" sz="2400" dirty="0">
                <a:solidFill>
                  <a:srgbClr val="000000"/>
                </a:solidFill>
                <a:latin typeface="Arial" panose="020B0604020202020204" pitchFamily="34" charset="0"/>
                <a:cs typeface="Arial" panose="020B0604020202020204" pitchFamily="34" charset="0"/>
              </a:rPr>
              <a:t> to </a:t>
            </a:r>
            <a:r>
              <a:rPr lang="en-US" sz="2400" b="0" i="0" u="none" strike="noStrike" baseline="0" dirty="0">
                <a:solidFill>
                  <a:srgbClr val="000000"/>
                </a:solidFill>
                <a:latin typeface="Arial" panose="020B0604020202020204" pitchFamily="34" charset="0"/>
                <a:cs typeface="Arial" panose="020B0604020202020204" pitchFamily="34" charset="0"/>
              </a:rPr>
              <a:t>create accounts for students/upload their documents for students that submit paper copies</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to add and assign judges</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to do judging rounds</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to promote winners to the next round</a:t>
            </a:r>
          </a:p>
          <a:p>
            <a:pPr marL="285750" indent="-285750">
              <a:buFont typeface="Arial" panose="020B0604020202020204" pitchFamily="34" charset="0"/>
              <a:buChar char="•"/>
            </a:pPr>
            <a:r>
              <a:rPr lang="en-US" sz="2400" b="0" i="0" u="none" strike="noStrike" baseline="0" dirty="0">
                <a:solidFill>
                  <a:srgbClr val="000000"/>
                </a:solidFill>
                <a:latin typeface="Arial" panose="020B0604020202020204" pitchFamily="34" charset="0"/>
                <a:cs typeface="Arial" panose="020B0604020202020204" pitchFamily="34" charset="0"/>
              </a:rPr>
              <a:t>How to move applicants from one post to another</a:t>
            </a:r>
          </a:p>
        </p:txBody>
      </p:sp>
    </p:spTree>
    <p:extLst>
      <p:ext uri="{BB962C8B-B14F-4D97-AF65-F5344CB8AC3E}">
        <p14:creationId xmlns:p14="http://schemas.microsoft.com/office/powerpoint/2010/main" val="72636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28E0A-F09E-675A-34A0-D0FBA7A40309}"/>
              </a:ext>
            </a:extLst>
          </p:cNvPr>
          <p:cNvSpPr>
            <a:spLocks noGrp="1"/>
          </p:cNvSpPr>
          <p:nvPr>
            <p:ph type="ctrTitle"/>
          </p:nvPr>
        </p:nvSpPr>
        <p:spPr>
          <a:xfrm>
            <a:off x="1524000" y="309517"/>
            <a:ext cx="9144000" cy="2387600"/>
          </a:xfrm>
        </p:spPr>
        <p:txBody>
          <a:bodyPr/>
          <a:lstStyle/>
          <a:p>
            <a:r>
              <a:rPr lang="en-US" dirty="0"/>
              <a:t>General Overview</a:t>
            </a:r>
          </a:p>
        </p:txBody>
      </p:sp>
      <p:sp>
        <p:nvSpPr>
          <p:cNvPr id="5" name="TextBox 4">
            <a:extLst>
              <a:ext uri="{FF2B5EF4-FFF2-40B4-BE49-F238E27FC236}">
                <a16:creationId xmlns:a16="http://schemas.microsoft.com/office/drawing/2014/main" id="{4E24B36B-9F67-9B62-5F74-472A94C58D1C}"/>
              </a:ext>
            </a:extLst>
          </p:cNvPr>
          <p:cNvSpPr txBox="1"/>
          <p:nvPr/>
        </p:nvSpPr>
        <p:spPr>
          <a:xfrm>
            <a:off x="511946" y="2780410"/>
            <a:ext cx="11168108" cy="3108543"/>
          </a:xfrm>
          <a:prstGeom prst="rect">
            <a:avLst/>
          </a:prstGeom>
          <a:noFill/>
        </p:spPr>
        <p:txBody>
          <a:bodyPr wrap="square">
            <a:spAutoFit/>
          </a:bodyPr>
          <a:lstStyle/>
          <a:p>
            <a:pPr marL="457200" indent="-457200">
              <a:buFont typeface="Arial" panose="020B0604020202020204" pitchFamily="34" charset="0"/>
              <a:buChar char="•"/>
            </a:pPr>
            <a:r>
              <a:rPr lang="en-US" sz="2800" b="0" i="0" u="none" strike="noStrike" baseline="0" dirty="0">
                <a:solidFill>
                  <a:srgbClr val="000000"/>
                </a:solidFill>
                <a:latin typeface="Arial" panose="020B0604020202020204" pitchFamily="34" charset="0"/>
                <a:cs typeface="Arial" panose="020B0604020202020204" pitchFamily="34" charset="0"/>
              </a:rPr>
              <a:t>When going to the </a:t>
            </a:r>
            <a:r>
              <a:rPr lang="en-US" sz="2800" b="0" i="0" u="none" strike="noStrike" baseline="0" dirty="0" err="1">
                <a:solidFill>
                  <a:srgbClr val="000000"/>
                </a:solidFill>
                <a:latin typeface="Arial" panose="020B0604020202020204" pitchFamily="34" charset="0"/>
                <a:cs typeface="Arial" panose="020B0604020202020204" pitchFamily="34" charset="0"/>
              </a:rPr>
              <a:t>ScholarsApp</a:t>
            </a:r>
            <a:r>
              <a:rPr lang="en-US" sz="2800" b="0" i="0" u="none" strike="noStrike" baseline="0" dirty="0">
                <a:solidFill>
                  <a:srgbClr val="000000"/>
                </a:solidFill>
                <a:latin typeface="Arial" panose="020B0604020202020204" pitchFamily="34" charset="0"/>
                <a:cs typeface="Arial" panose="020B0604020202020204" pitchFamily="34" charset="0"/>
              </a:rPr>
              <a:t> site, there are 4 types of users listed across the top of the page: </a:t>
            </a:r>
            <a:r>
              <a:rPr lang="en-US" sz="2800" b="1" i="0" u="none" strike="noStrike" baseline="0" dirty="0">
                <a:solidFill>
                  <a:srgbClr val="000000"/>
                </a:solidFill>
                <a:latin typeface="Arial" panose="020B0604020202020204" pitchFamily="34" charset="0"/>
                <a:cs typeface="Arial" panose="020B0604020202020204" pitchFamily="34" charset="0"/>
              </a:rPr>
              <a:t>Students, Donors, Counselors, and Parents</a:t>
            </a:r>
            <a:r>
              <a:rPr lang="en-US" sz="2800" b="0" i="0" u="none" strike="noStrike" baseline="0" dirty="0">
                <a:solidFill>
                  <a:srgbClr val="000000"/>
                </a:solidFill>
                <a:latin typeface="Arial" panose="020B0604020202020204" pitchFamily="34" charset="0"/>
                <a:cs typeface="Arial" panose="020B0604020202020204" pitchFamily="34" charset="0"/>
              </a:rPr>
              <a:t>. In terms of our usage of the system as Scholarship Chairs, we do </a:t>
            </a:r>
            <a:r>
              <a:rPr lang="en-US" sz="2800" b="1" i="0" u="none" strike="noStrike" baseline="0" dirty="0">
                <a:solidFill>
                  <a:srgbClr val="000000"/>
                </a:solidFill>
                <a:latin typeface="Arial" panose="020B0604020202020204" pitchFamily="34" charset="0"/>
                <a:cs typeface="Arial" panose="020B0604020202020204" pitchFamily="34" charset="0"/>
              </a:rPr>
              <a:t>NOT </a:t>
            </a:r>
            <a:r>
              <a:rPr lang="en-US" sz="2800" b="0" i="0" u="none" strike="noStrike" baseline="0" dirty="0">
                <a:solidFill>
                  <a:srgbClr val="000000"/>
                </a:solidFill>
                <a:latin typeface="Arial" panose="020B0604020202020204" pitchFamily="34" charset="0"/>
                <a:cs typeface="Arial" panose="020B0604020202020204" pitchFamily="34" charset="0"/>
              </a:rPr>
              <a:t>fall into any of these categories.</a:t>
            </a:r>
          </a:p>
          <a:p>
            <a:pPr marL="457200" indent="-457200">
              <a:buFont typeface="Arial" panose="020B0604020202020204" pitchFamily="34" charset="0"/>
              <a:buChar char="•"/>
            </a:pPr>
            <a:endParaRPr lang="en-US" sz="2800" b="0" i="0" u="none" strike="noStrike" baseline="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b="0" i="0" u="none" strike="noStrike" baseline="0" dirty="0">
                <a:solidFill>
                  <a:srgbClr val="000000"/>
                </a:solidFill>
                <a:latin typeface="Arial" panose="020B0604020202020204" pitchFamily="34" charset="0"/>
                <a:cs typeface="Arial" panose="020B0604020202020204" pitchFamily="34" charset="0"/>
              </a:rPr>
              <a:t>Help Center</a:t>
            </a:r>
          </a:p>
          <a:p>
            <a:pPr marL="457200" indent="-457200">
              <a:buFont typeface="Arial" panose="020B0604020202020204" pitchFamily="34" charset="0"/>
              <a:buChar char="•"/>
            </a:pPr>
            <a:r>
              <a:rPr lang="en-US" sz="2800" b="0" i="0" u="none" strike="noStrike" baseline="0" dirty="0">
                <a:solidFill>
                  <a:srgbClr val="000000"/>
                </a:solidFill>
                <a:latin typeface="Arial" panose="020B0604020202020204" pitchFamily="34" charset="0"/>
                <a:cs typeface="Arial" panose="020B0604020202020204" pitchFamily="34" charset="0"/>
              </a:rPr>
              <a:t>Scholar’s App Chairs:</a:t>
            </a:r>
            <a:endParaRPr lang="en-US" sz="2800" b="0" i="0" u="none" strike="noStrike" baseline="0" dirty="0">
              <a:solidFill>
                <a:srgbClr val="46788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291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9688-9F19-B436-56E2-3FE2DD776F09}"/>
              </a:ext>
            </a:extLst>
          </p:cNvPr>
          <p:cNvSpPr>
            <a:spLocks noGrp="1"/>
          </p:cNvSpPr>
          <p:nvPr>
            <p:ph type="ctrTitle"/>
          </p:nvPr>
        </p:nvSpPr>
        <p:spPr>
          <a:xfrm>
            <a:off x="485312" y="300640"/>
            <a:ext cx="11221375" cy="2387600"/>
          </a:xfrm>
        </p:spPr>
        <p:txBody>
          <a:bodyPr>
            <a:normAutofit/>
          </a:bodyPr>
          <a:lstStyle/>
          <a:p>
            <a:r>
              <a:rPr lang="en-US" sz="3600" dirty="0"/>
              <a:t>How to add chairs/admins to the system</a:t>
            </a:r>
          </a:p>
        </p:txBody>
      </p:sp>
      <p:sp>
        <p:nvSpPr>
          <p:cNvPr id="3" name="Subtitle 2">
            <a:extLst>
              <a:ext uri="{FF2B5EF4-FFF2-40B4-BE49-F238E27FC236}">
                <a16:creationId xmlns:a16="http://schemas.microsoft.com/office/drawing/2014/main" id="{AA5BCF83-047D-D567-0C33-113B180394F7}"/>
              </a:ext>
            </a:extLst>
          </p:cNvPr>
          <p:cNvSpPr>
            <a:spLocks noGrp="1"/>
          </p:cNvSpPr>
          <p:nvPr>
            <p:ph type="subTitle" idx="1"/>
          </p:nvPr>
        </p:nvSpPr>
        <p:spPr>
          <a:xfrm>
            <a:off x="485311" y="3341880"/>
            <a:ext cx="11221375" cy="1655762"/>
          </a:xfrm>
        </p:spPr>
        <p:txBody>
          <a:bodyPr>
            <a:noAutofit/>
          </a:bodyPr>
          <a:lstStyle/>
          <a:p>
            <a:r>
              <a:rPr lang="en-US" sz="3200" dirty="0"/>
              <a:t>Post and District Commanders </a:t>
            </a:r>
            <a:r>
              <a:rPr lang="en-US" sz="3200" b="1" dirty="0"/>
              <a:t>must </a:t>
            </a:r>
            <a:r>
              <a:rPr lang="en-US" sz="3200" dirty="0"/>
              <a:t>email the State Chair with the name and email for their designated Scholarship Program Chairs. If there are separate Chairs for the Pats Pen and VOD programs, you must send the info for each of the Chairs. The State Chair will use the info to create the Chair/Admin accounts and assign them to their programs.</a:t>
            </a:r>
          </a:p>
        </p:txBody>
      </p:sp>
    </p:spTree>
    <p:extLst>
      <p:ext uri="{BB962C8B-B14F-4D97-AF65-F5344CB8AC3E}">
        <p14:creationId xmlns:p14="http://schemas.microsoft.com/office/powerpoint/2010/main" val="338444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1C314-F27E-F05C-FAE5-AD9FCFEE89F4}"/>
              </a:ext>
            </a:extLst>
          </p:cNvPr>
          <p:cNvSpPr>
            <a:spLocks noGrp="1"/>
          </p:cNvSpPr>
          <p:nvPr>
            <p:ph type="ctrTitle"/>
          </p:nvPr>
        </p:nvSpPr>
        <p:spPr>
          <a:xfrm>
            <a:off x="445008" y="255835"/>
            <a:ext cx="11301984" cy="2387600"/>
          </a:xfrm>
        </p:spPr>
        <p:txBody>
          <a:bodyPr/>
          <a:lstStyle/>
          <a:p>
            <a:r>
              <a:rPr lang="en-US" dirty="0"/>
              <a:t>How to generate Scholarship flyers</a:t>
            </a:r>
          </a:p>
        </p:txBody>
      </p:sp>
      <p:pic>
        <p:nvPicPr>
          <p:cNvPr id="5" name="Picture 4">
            <a:extLst>
              <a:ext uri="{FF2B5EF4-FFF2-40B4-BE49-F238E27FC236}">
                <a16:creationId xmlns:a16="http://schemas.microsoft.com/office/drawing/2014/main" id="{0DF3D05C-89D1-3F33-210F-A2D0FF96FB28}"/>
              </a:ext>
            </a:extLst>
          </p:cNvPr>
          <p:cNvPicPr>
            <a:picLocks noChangeAspect="1"/>
          </p:cNvPicPr>
          <p:nvPr/>
        </p:nvPicPr>
        <p:blipFill>
          <a:blip r:embed="rId2"/>
          <a:stretch>
            <a:fillRect/>
          </a:stretch>
        </p:blipFill>
        <p:spPr>
          <a:xfrm>
            <a:off x="962398" y="3369034"/>
            <a:ext cx="10046978" cy="1489895"/>
          </a:xfrm>
          <a:prstGeom prst="rect">
            <a:avLst/>
          </a:prstGeom>
        </p:spPr>
      </p:pic>
      <p:sp>
        <p:nvSpPr>
          <p:cNvPr id="7" name="TextBox 6">
            <a:extLst>
              <a:ext uri="{FF2B5EF4-FFF2-40B4-BE49-F238E27FC236}">
                <a16:creationId xmlns:a16="http://schemas.microsoft.com/office/drawing/2014/main" id="{E3DE6BC7-08F1-AC37-37B5-5D2AFABD0501}"/>
              </a:ext>
            </a:extLst>
          </p:cNvPr>
          <p:cNvSpPr txBox="1"/>
          <p:nvPr/>
        </p:nvSpPr>
        <p:spPr>
          <a:xfrm>
            <a:off x="537587" y="2654653"/>
            <a:ext cx="10555224"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When your account has been set up and you log into the system, you should see the following. Click on the blue ‘Create Flyer’ button:</a:t>
            </a:r>
            <a:endParaRPr lang="en-US" sz="2800" dirty="0"/>
          </a:p>
        </p:txBody>
      </p:sp>
      <p:sp>
        <p:nvSpPr>
          <p:cNvPr id="9" name="TextBox 8">
            <a:extLst>
              <a:ext uri="{FF2B5EF4-FFF2-40B4-BE49-F238E27FC236}">
                <a16:creationId xmlns:a16="http://schemas.microsoft.com/office/drawing/2014/main" id="{1C13DFFA-83DD-4FB0-F9FC-29344A980983}"/>
              </a:ext>
            </a:extLst>
          </p:cNvPr>
          <p:cNvSpPr txBox="1"/>
          <p:nvPr/>
        </p:nvSpPr>
        <p:spPr>
          <a:xfrm>
            <a:off x="537586" y="4535763"/>
            <a:ext cx="10974709"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Once the system has generated the flyer, click on the green ‘Download Flyer’ button to download your flyer:</a:t>
            </a:r>
            <a:endParaRPr lang="en-US" sz="2800" dirty="0"/>
          </a:p>
        </p:txBody>
      </p:sp>
      <p:pic>
        <p:nvPicPr>
          <p:cNvPr id="11" name="Picture 10">
            <a:extLst>
              <a:ext uri="{FF2B5EF4-FFF2-40B4-BE49-F238E27FC236}">
                <a16:creationId xmlns:a16="http://schemas.microsoft.com/office/drawing/2014/main" id="{F75F81A6-6BB1-8053-D3D3-9F50C235A82B}"/>
              </a:ext>
            </a:extLst>
          </p:cNvPr>
          <p:cNvPicPr>
            <a:picLocks noChangeAspect="1"/>
          </p:cNvPicPr>
          <p:nvPr/>
        </p:nvPicPr>
        <p:blipFill>
          <a:blip r:embed="rId3"/>
          <a:stretch>
            <a:fillRect/>
          </a:stretch>
        </p:blipFill>
        <p:spPr>
          <a:xfrm>
            <a:off x="962397" y="5520660"/>
            <a:ext cx="10130413" cy="1266302"/>
          </a:xfrm>
          <a:prstGeom prst="rect">
            <a:avLst/>
          </a:prstGeom>
        </p:spPr>
      </p:pic>
    </p:spTree>
    <p:extLst>
      <p:ext uri="{BB962C8B-B14F-4D97-AF65-F5344CB8AC3E}">
        <p14:creationId xmlns:p14="http://schemas.microsoft.com/office/powerpoint/2010/main" val="3287901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DCC3-79BB-EB67-BA41-241290AA4B42}"/>
              </a:ext>
            </a:extLst>
          </p:cNvPr>
          <p:cNvSpPr>
            <a:spLocks noGrp="1"/>
          </p:cNvSpPr>
          <p:nvPr>
            <p:ph type="ctrTitle"/>
          </p:nvPr>
        </p:nvSpPr>
        <p:spPr>
          <a:xfrm>
            <a:off x="527304" y="566233"/>
            <a:ext cx="11137392" cy="2387600"/>
          </a:xfrm>
        </p:spPr>
        <p:txBody>
          <a:bodyPr/>
          <a:lstStyle/>
          <a:p>
            <a:r>
              <a:rPr lang="en-US" dirty="0"/>
              <a:t>How students can submit applications</a:t>
            </a:r>
          </a:p>
        </p:txBody>
      </p:sp>
      <p:sp>
        <p:nvSpPr>
          <p:cNvPr id="5" name="TextBox 4">
            <a:extLst>
              <a:ext uri="{FF2B5EF4-FFF2-40B4-BE49-F238E27FC236}">
                <a16:creationId xmlns:a16="http://schemas.microsoft.com/office/drawing/2014/main" id="{D016EB1C-D5E1-F83C-ED5B-0ED1CFFBDA3B}"/>
              </a:ext>
            </a:extLst>
          </p:cNvPr>
          <p:cNvSpPr txBox="1"/>
          <p:nvPr/>
        </p:nvSpPr>
        <p:spPr>
          <a:xfrm>
            <a:off x="394716" y="2953833"/>
            <a:ext cx="11657076" cy="2554545"/>
          </a:xfrm>
          <a:prstGeom prst="rect">
            <a:avLst/>
          </a:prstGeom>
          <a:noFill/>
        </p:spPr>
        <p:txBody>
          <a:bodyPr wrap="square">
            <a:spAutoFit/>
          </a:bodyPr>
          <a:lstStyle/>
          <a:p>
            <a:pPr marL="171450" indent="-171450" algn="l">
              <a:buFont typeface="Arial" panose="020B0604020202020204" pitchFamily="34" charset="0"/>
              <a:buChar char="•"/>
            </a:pPr>
            <a:endParaRPr lang="en-US" sz="3200" b="0" i="0" u="none" strike="noStrike" baseline="0" dirty="0">
              <a:solidFill>
                <a:srgbClr val="000000"/>
              </a:solidFill>
              <a:latin typeface="Aptos" panose="020B0004020202020204" pitchFamily="34" charset="0"/>
            </a:endParaRPr>
          </a:p>
          <a:p>
            <a:pPr marL="285750" indent="-285750">
              <a:buFont typeface="Arial" panose="020B0604020202020204" pitchFamily="34" charset="0"/>
              <a:buChar char="•"/>
            </a:pPr>
            <a:r>
              <a:rPr lang="en-US" sz="3200" b="0" i="0" u="none" strike="noStrike" baseline="0" dirty="0">
                <a:solidFill>
                  <a:srgbClr val="000000"/>
                </a:solidFill>
                <a:latin typeface="Aptos" panose="020B0004020202020204" pitchFamily="34" charset="0"/>
              </a:rPr>
              <a:t>Online at the </a:t>
            </a:r>
            <a:r>
              <a:rPr lang="en-US" sz="3200" b="0" i="0" u="none" strike="noStrike" baseline="0" dirty="0" err="1">
                <a:solidFill>
                  <a:srgbClr val="000000"/>
                </a:solidFill>
                <a:latin typeface="Aptos" panose="020B0004020202020204" pitchFamily="34" charset="0"/>
              </a:rPr>
              <a:t>ScholarsApp</a:t>
            </a:r>
            <a:r>
              <a:rPr lang="en-US" sz="3200" b="0" i="0" u="none" strike="noStrike" baseline="0" dirty="0">
                <a:solidFill>
                  <a:srgbClr val="000000"/>
                </a:solidFill>
                <a:latin typeface="Aptos" panose="020B0004020202020204" pitchFamily="34" charset="0"/>
              </a:rPr>
              <a:t> website (general access)</a:t>
            </a:r>
          </a:p>
          <a:p>
            <a:pPr marL="285750" indent="-285750">
              <a:buFont typeface="Arial" panose="020B0604020202020204" pitchFamily="34" charset="0"/>
              <a:buChar char="•"/>
            </a:pPr>
            <a:r>
              <a:rPr lang="en-US" sz="3200" b="0" i="0" u="none" strike="noStrike" baseline="0" dirty="0">
                <a:solidFill>
                  <a:srgbClr val="000000"/>
                </a:solidFill>
                <a:latin typeface="Aptos" panose="020B0004020202020204" pitchFamily="34" charset="0"/>
              </a:rPr>
              <a:t>QR code on the Post’s flyer (goes directly to Post’s scholarship)</a:t>
            </a:r>
          </a:p>
          <a:p>
            <a:pPr marL="285750" indent="-285750">
              <a:buFont typeface="Arial" panose="020B0604020202020204" pitchFamily="34" charset="0"/>
              <a:buChar char="•"/>
            </a:pPr>
            <a:r>
              <a:rPr lang="en-US" sz="3200" b="0" i="0" u="none" strike="noStrike" baseline="0" dirty="0">
                <a:solidFill>
                  <a:srgbClr val="000000"/>
                </a:solidFill>
                <a:latin typeface="Aptos" panose="020B0004020202020204" pitchFamily="34" charset="0"/>
              </a:rPr>
              <a:t>URL on the Post’s flyer (goes directly to Post’s scholarship)</a:t>
            </a:r>
          </a:p>
          <a:p>
            <a:pPr marL="285750" indent="-285750">
              <a:buFont typeface="Arial" panose="020B0604020202020204" pitchFamily="34" charset="0"/>
              <a:buChar char="•"/>
            </a:pPr>
            <a:r>
              <a:rPr lang="en-US" sz="3200" b="0" i="0" u="none" strike="noStrike" baseline="0" dirty="0">
                <a:solidFill>
                  <a:srgbClr val="000000"/>
                </a:solidFill>
                <a:latin typeface="Aptos" panose="020B0004020202020204" pitchFamily="34" charset="0"/>
              </a:rPr>
              <a:t>Paper copy submissions to Post (requires Chair intervention)</a:t>
            </a:r>
          </a:p>
        </p:txBody>
      </p:sp>
    </p:spTree>
    <p:extLst>
      <p:ext uri="{BB962C8B-B14F-4D97-AF65-F5344CB8AC3E}">
        <p14:creationId xmlns:p14="http://schemas.microsoft.com/office/powerpoint/2010/main" val="313285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D432-321A-6C97-C215-3C6BB8A0998B}"/>
              </a:ext>
            </a:extLst>
          </p:cNvPr>
          <p:cNvSpPr>
            <a:spLocks noGrp="1"/>
          </p:cNvSpPr>
          <p:nvPr>
            <p:ph type="ctrTitle"/>
          </p:nvPr>
        </p:nvSpPr>
        <p:spPr>
          <a:xfrm>
            <a:off x="218982" y="575848"/>
            <a:ext cx="11754035" cy="2387600"/>
          </a:xfrm>
        </p:spPr>
        <p:txBody>
          <a:bodyPr>
            <a:normAutofit/>
          </a:bodyPr>
          <a:lstStyle/>
          <a:p>
            <a:r>
              <a:rPr lang="en-US" sz="2800" dirty="0"/>
              <a:t>How to create accounts for students/upload their documents for students that submit paper copies</a:t>
            </a:r>
          </a:p>
        </p:txBody>
      </p:sp>
      <p:sp>
        <p:nvSpPr>
          <p:cNvPr id="5" name="TextBox 4">
            <a:extLst>
              <a:ext uri="{FF2B5EF4-FFF2-40B4-BE49-F238E27FC236}">
                <a16:creationId xmlns:a16="http://schemas.microsoft.com/office/drawing/2014/main" id="{6EC95DB7-5CF9-D5E2-84E3-4362992D0184}"/>
              </a:ext>
            </a:extLst>
          </p:cNvPr>
          <p:cNvSpPr txBox="1"/>
          <p:nvPr/>
        </p:nvSpPr>
        <p:spPr>
          <a:xfrm>
            <a:off x="1269506" y="3073439"/>
            <a:ext cx="10209321" cy="523220"/>
          </a:xfrm>
          <a:prstGeom prst="rect">
            <a:avLst/>
          </a:prstGeom>
          <a:noFill/>
        </p:spPr>
        <p:txBody>
          <a:bodyPr wrap="square">
            <a:spAutoFit/>
          </a:bodyPr>
          <a:lstStyle/>
          <a:p>
            <a:r>
              <a:rPr lang="en-US" sz="2800" b="0" i="0" u="none" strike="noStrike" baseline="0" dirty="0">
                <a:solidFill>
                  <a:srgbClr val="000000"/>
                </a:solidFill>
                <a:latin typeface="Arial" panose="020B0604020202020204" pitchFamily="34" charset="0"/>
                <a:cs typeface="Arial" panose="020B0604020202020204" pitchFamily="34" charset="0"/>
              </a:rPr>
              <a:t>Go to your Scholarship program and click the ‘Open’ button</a:t>
            </a:r>
            <a:endParaRPr lang="en-US" sz="28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F42512E-341E-6836-8B04-AADE7E654929}"/>
              </a:ext>
            </a:extLst>
          </p:cNvPr>
          <p:cNvPicPr>
            <a:picLocks noChangeAspect="1"/>
          </p:cNvPicPr>
          <p:nvPr/>
        </p:nvPicPr>
        <p:blipFill>
          <a:blip r:embed="rId2"/>
          <a:stretch>
            <a:fillRect/>
          </a:stretch>
        </p:blipFill>
        <p:spPr>
          <a:xfrm>
            <a:off x="1341208" y="3706650"/>
            <a:ext cx="7216865" cy="1289304"/>
          </a:xfrm>
          <a:prstGeom prst="rect">
            <a:avLst/>
          </a:prstGeom>
        </p:spPr>
      </p:pic>
      <p:sp>
        <p:nvSpPr>
          <p:cNvPr id="9" name="TextBox 8">
            <a:extLst>
              <a:ext uri="{FF2B5EF4-FFF2-40B4-BE49-F238E27FC236}">
                <a16:creationId xmlns:a16="http://schemas.microsoft.com/office/drawing/2014/main" id="{D7CC9FD0-28F6-BE7B-DD30-FBC15E75C86C}"/>
              </a:ext>
            </a:extLst>
          </p:cNvPr>
          <p:cNvSpPr txBox="1"/>
          <p:nvPr/>
        </p:nvSpPr>
        <p:spPr>
          <a:xfrm>
            <a:off x="1341207" y="4921279"/>
            <a:ext cx="10039965" cy="523220"/>
          </a:xfrm>
          <a:prstGeom prst="rect">
            <a:avLst/>
          </a:prstGeom>
          <a:noFill/>
        </p:spPr>
        <p:txBody>
          <a:bodyPr wrap="square">
            <a:spAutoFit/>
          </a:bodyPr>
          <a:lstStyle/>
          <a:p>
            <a:r>
              <a:rPr lang="en-US" sz="2800" b="0" i="0" u="none" strike="noStrike" baseline="0" dirty="0">
                <a:solidFill>
                  <a:srgbClr val="000000"/>
                </a:solidFill>
                <a:latin typeface="Arial" panose="020B0604020202020204" pitchFamily="34" charset="0"/>
                <a:cs typeface="Arial" panose="020B0604020202020204" pitchFamily="34" charset="0"/>
              </a:rPr>
              <a:t>Go to the Applicants tab and click the ‘Add applicant’ button</a:t>
            </a:r>
            <a:endParaRPr lang="en-US" sz="28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565C530-29B7-CF19-A1C6-CC3CE256B24D}"/>
              </a:ext>
            </a:extLst>
          </p:cNvPr>
          <p:cNvPicPr>
            <a:picLocks noChangeAspect="1"/>
          </p:cNvPicPr>
          <p:nvPr/>
        </p:nvPicPr>
        <p:blipFill>
          <a:blip r:embed="rId3"/>
          <a:stretch>
            <a:fillRect/>
          </a:stretch>
        </p:blipFill>
        <p:spPr>
          <a:xfrm>
            <a:off x="1445343" y="5444498"/>
            <a:ext cx="7479167" cy="1214629"/>
          </a:xfrm>
          <a:prstGeom prst="rect">
            <a:avLst/>
          </a:prstGeom>
        </p:spPr>
      </p:pic>
    </p:spTree>
    <p:extLst>
      <p:ext uri="{BB962C8B-B14F-4D97-AF65-F5344CB8AC3E}">
        <p14:creationId xmlns:p14="http://schemas.microsoft.com/office/powerpoint/2010/main" val="979504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36CCB-705E-7BF8-67F3-631ADEE7320D}"/>
              </a:ext>
            </a:extLst>
          </p:cNvPr>
          <p:cNvSpPr>
            <a:spLocks noGrp="1"/>
          </p:cNvSpPr>
          <p:nvPr>
            <p:ph type="ctrTitle"/>
          </p:nvPr>
        </p:nvSpPr>
        <p:spPr>
          <a:xfrm>
            <a:off x="236737" y="220740"/>
            <a:ext cx="11718525" cy="2387600"/>
          </a:xfrm>
        </p:spPr>
        <p:txBody>
          <a:bodyPr>
            <a:normAutofit/>
          </a:bodyPr>
          <a:lstStyle/>
          <a:p>
            <a:r>
              <a:rPr lang="en-US" sz="3200" dirty="0"/>
              <a:t>How to create accounts for students/upload cont.</a:t>
            </a:r>
          </a:p>
        </p:txBody>
      </p:sp>
      <p:sp>
        <p:nvSpPr>
          <p:cNvPr id="5" name="TextBox 4">
            <a:extLst>
              <a:ext uri="{FF2B5EF4-FFF2-40B4-BE49-F238E27FC236}">
                <a16:creationId xmlns:a16="http://schemas.microsoft.com/office/drawing/2014/main" id="{FA4C4850-A6BB-1DB6-D3D7-1FE298A65226}"/>
              </a:ext>
            </a:extLst>
          </p:cNvPr>
          <p:cNvSpPr txBox="1"/>
          <p:nvPr/>
        </p:nvSpPr>
        <p:spPr>
          <a:xfrm>
            <a:off x="418729" y="2536734"/>
            <a:ext cx="11354540"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On the ‘Add Applicant’ pop-up, enter First Name, Last Name, Email Address of the Student and the Type of manual entry info</a:t>
            </a:r>
            <a:endParaRPr lang="en-US" sz="2800" dirty="0"/>
          </a:p>
        </p:txBody>
      </p:sp>
      <p:pic>
        <p:nvPicPr>
          <p:cNvPr id="7" name="Picture 6">
            <a:extLst>
              <a:ext uri="{FF2B5EF4-FFF2-40B4-BE49-F238E27FC236}">
                <a16:creationId xmlns:a16="http://schemas.microsoft.com/office/drawing/2014/main" id="{56782CCA-E0E2-A80E-202A-A4706445D60C}"/>
              </a:ext>
            </a:extLst>
          </p:cNvPr>
          <p:cNvPicPr>
            <a:picLocks noChangeAspect="1"/>
          </p:cNvPicPr>
          <p:nvPr/>
        </p:nvPicPr>
        <p:blipFill>
          <a:blip r:embed="rId2"/>
          <a:stretch>
            <a:fillRect/>
          </a:stretch>
        </p:blipFill>
        <p:spPr>
          <a:xfrm>
            <a:off x="418729" y="3439864"/>
            <a:ext cx="4777774" cy="3289410"/>
          </a:xfrm>
          <a:prstGeom prst="rect">
            <a:avLst/>
          </a:prstGeom>
        </p:spPr>
      </p:pic>
      <p:sp>
        <p:nvSpPr>
          <p:cNvPr id="9" name="TextBox 8">
            <a:extLst>
              <a:ext uri="{FF2B5EF4-FFF2-40B4-BE49-F238E27FC236}">
                <a16:creationId xmlns:a16="http://schemas.microsoft.com/office/drawing/2014/main" id="{090BBB93-96C0-09F9-480E-584444A9EA01}"/>
              </a:ext>
            </a:extLst>
          </p:cNvPr>
          <p:cNvSpPr txBox="1"/>
          <p:nvPr/>
        </p:nvSpPr>
        <p:spPr>
          <a:xfrm>
            <a:off x="5196503" y="4426389"/>
            <a:ext cx="6391922" cy="1077218"/>
          </a:xfrm>
          <a:prstGeom prst="rect">
            <a:avLst/>
          </a:prstGeom>
          <a:noFill/>
        </p:spPr>
        <p:txBody>
          <a:bodyPr wrap="square">
            <a:spAutoFit/>
          </a:bodyPr>
          <a:lstStyle/>
          <a:p>
            <a:r>
              <a:rPr lang="en-US" sz="3200" b="1" i="0" u="none" strike="noStrike" baseline="0" dirty="0">
                <a:solidFill>
                  <a:srgbClr val="000000"/>
                </a:solidFill>
                <a:latin typeface="Arial" panose="020B0604020202020204" pitchFamily="34" charset="0"/>
                <a:cs typeface="Arial" panose="020B0604020202020204" pitchFamily="34" charset="0"/>
              </a:rPr>
              <a:t>Note: </a:t>
            </a:r>
            <a:r>
              <a:rPr lang="en-US" sz="3200" b="0" i="0" u="none" strike="noStrike" baseline="0" dirty="0">
                <a:solidFill>
                  <a:srgbClr val="000000"/>
                </a:solidFill>
                <a:latin typeface="Arial" panose="020B0604020202020204" pitchFamily="34" charset="0"/>
                <a:cs typeface="Arial" panose="020B0604020202020204" pitchFamily="34" charset="0"/>
              </a:rPr>
              <a:t>Structured Files is correct option from the drop-down menu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8899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2192C-F628-4CCD-41B3-BF605118EBEC}"/>
              </a:ext>
            </a:extLst>
          </p:cNvPr>
          <p:cNvSpPr>
            <a:spLocks noGrp="1"/>
          </p:cNvSpPr>
          <p:nvPr>
            <p:ph type="ctrTitle"/>
          </p:nvPr>
        </p:nvSpPr>
        <p:spPr>
          <a:xfrm>
            <a:off x="236738" y="256251"/>
            <a:ext cx="11718524" cy="2387600"/>
          </a:xfrm>
        </p:spPr>
        <p:txBody>
          <a:bodyPr>
            <a:normAutofit/>
          </a:bodyPr>
          <a:lstStyle/>
          <a:p>
            <a:r>
              <a:rPr lang="en-US" sz="3200" dirty="0"/>
              <a:t>How to create accounts for students/upload cont.</a:t>
            </a:r>
          </a:p>
        </p:txBody>
      </p:sp>
      <p:sp>
        <p:nvSpPr>
          <p:cNvPr id="5" name="TextBox 4">
            <a:extLst>
              <a:ext uri="{FF2B5EF4-FFF2-40B4-BE49-F238E27FC236}">
                <a16:creationId xmlns:a16="http://schemas.microsoft.com/office/drawing/2014/main" id="{817F12C8-9900-E978-E013-56DE6358E70E}"/>
              </a:ext>
            </a:extLst>
          </p:cNvPr>
          <p:cNvSpPr txBox="1"/>
          <p:nvPr/>
        </p:nvSpPr>
        <p:spPr>
          <a:xfrm>
            <a:off x="301840" y="2530110"/>
            <a:ext cx="11653421"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The applicant has been added to the system and is listed on the Applicants tab.</a:t>
            </a:r>
          </a:p>
        </p:txBody>
      </p:sp>
      <p:pic>
        <p:nvPicPr>
          <p:cNvPr id="7" name="Picture 6">
            <a:extLst>
              <a:ext uri="{FF2B5EF4-FFF2-40B4-BE49-F238E27FC236}">
                <a16:creationId xmlns:a16="http://schemas.microsoft.com/office/drawing/2014/main" id="{97169BD4-9F2C-C434-FE1E-9882A797F867}"/>
              </a:ext>
            </a:extLst>
          </p:cNvPr>
          <p:cNvPicPr>
            <a:picLocks noChangeAspect="1"/>
          </p:cNvPicPr>
          <p:nvPr/>
        </p:nvPicPr>
        <p:blipFill>
          <a:blip r:embed="rId2"/>
          <a:stretch>
            <a:fillRect/>
          </a:stretch>
        </p:blipFill>
        <p:spPr>
          <a:xfrm>
            <a:off x="1271130" y="3095643"/>
            <a:ext cx="10542087" cy="2967144"/>
          </a:xfrm>
          <a:prstGeom prst="rect">
            <a:avLst/>
          </a:prstGeom>
        </p:spPr>
      </p:pic>
      <p:sp>
        <p:nvSpPr>
          <p:cNvPr id="9" name="TextBox 8">
            <a:extLst>
              <a:ext uri="{FF2B5EF4-FFF2-40B4-BE49-F238E27FC236}">
                <a16:creationId xmlns:a16="http://schemas.microsoft.com/office/drawing/2014/main" id="{ED1738DA-2476-5003-B6CC-D0CFC7EC3F65}"/>
              </a:ext>
            </a:extLst>
          </p:cNvPr>
          <p:cNvSpPr txBox="1"/>
          <p:nvPr/>
        </p:nvSpPr>
        <p:spPr>
          <a:xfrm>
            <a:off x="159796" y="5903893"/>
            <a:ext cx="11653421" cy="954107"/>
          </a:xfrm>
          <a:prstGeom prst="rect">
            <a:avLst/>
          </a:prstGeom>
          <a:noFill/>
        </p:spPr>
        <p:txBody>
          <a:bodyPr wrap="square">
            <a:spAutoFit/>
          </a:bodyPr>
          <a:lstStyle/>
          <a:p>
            <a:r>
              <a:rPr lang="en-US" sz="2800" b="0" i="0" u="none" strike="noStrike" baseline="0" dirty="0">
                <a:solidFill>
                  <a:srgbClr val="000000"/>
                </a:solidFill>
                <a:latin typeface="Aptos" panose="020B0004020202020204" pitchFamily="34" charset="0"/>
              </a:rPr>
              <a:t>To load the applicant’s files into the system, click the blue “Upload application” button</a:t>
            </a:r>
            <a:endParaRPr lang="en-US" sz="2800" dirty="0"/>
          </a:p>
        </p:txBody>
      </p:sp>
    </p:spTree>
    <p:extLst>
      <p:ext uri="{BB962C8B-B14F-4D97-AF65-F5344CB8AC3E}">
        <p14:creationId xmlns:p14="http://schemas.microsoft.com/office/powerpoint/2010/main" val="451938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5C5740-40B8-40B5-97A2-318C3B89B53E}">
  <ds:schemaRefs>
    <ds:schemaRef ds:uri="http://schemas.microsoft.com/office/2006/metadata/properties"/>
    <ds:schemaRef ds:uri="http://schemas.microsoft.com/office/infopath/2007/PartnerControls"/>
    <ds:schemaRef ds:uri="d90714df-e79a-4ef3-aa3f-b7f860196f2e"/>
    <ds:schemaRef ds:uri="1cbc2358-1452-4882-96bf-62c1355d989b"/>
  </ds:schemaRefs>
</ds:datastoreItem>
</file>

<file path=customXml/itemProps2.xml><?xml version="1.0" encoding="utf-8"?>
<ds:datastoreItem xmlns:ds="http://schemas.openxmlformats.org/officeDocument/2006/customXml" ds:itemID="{02F0827E-A10B-451B-BA5D-EAAC4D973073}">
  <ds:schemaRefs>
    <ds:schemaRef ds:uri="http://schemas.microsoft.com/sharepoint/v3/contenttype/forms"/>
  </ds:schemaRefs>
</ds:datastoreItem>
</file>

<file path=customXml/itemProps3.xml><?xml version="1.0" encoding="utf-8"?>
<ds:datastoreItem xmlns:ds="http://schemas.openxmlformats.org/officeDocument/2006/customXml" ds:itemID="{F30B4FD1-97DB-462F-8805-55738A14EF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0714df-e79a-4ef3-aa3f-b7f860196f2e"/>
    <ds:schemaRef ds:uri="1cbc2358-1452-4882-96bf-62c1355d98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TotalTime>
  <Words>825</Words>
  <Application>Microsoft Office PowerPoint</Application>
  <PresentationFormat>Widescreen</PresentationFormat>
  <Paragraphs>63</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Arial Black</vt:lpstr>
      <vt:lpstr>Office Theme</vt:lpstr>
      <vt:lpstr>Scholar’s App Training</vt:lpstr>
      <vt:lpstr>  Scholar’s App Online Training Agenda</vt:lpstr>
      <vt:lpstr>General Overview</vt:lpstr>
      <vt:lpstr>How to add chairs/admins to the system</vt:lpstr>
      <vt:lpstr>How to generate Scholarship flyers</vt:lpstr>
      <vt:lpstr>How students can submit applications</vt:lpstr>
      <vt:lpstr>How to create accounts for students/upload their documents for students that submit paper copies</vt:lpstr>
      <vt:lpstr>How to create accounts for students/upload cont.</vt:lpstr>
      <vt:lpstr>How to create accounts for students/upload cont.</vt:lpstr>
      <vt:lpstr>How to create accounts for students/upload cont.</vt:lpstr>
      <vt:lpstr>How to add and assign judges</vt:lpstr>
      <vt:lpstr>How to add and assign judges cont.</vt:lpstr>
      <vt:lpstr>How to add and assign judges cont.</vt:lpstr>
      <vt:lpstr>How to add and assign judges cont.</vt:lpstr>
      <vt:lpstr>How to do judging rounds</vt:lpstr>
      <vt:lpstr>How to promote winners to the next round</vt:lpstr>
      <vt:lpstr>How to move applicants from one post to another</vt:lpstr>
      <vt:lpstr>How to move applicants from one post to another cont.</vt:lpstr>
      <vt:lpstr>Scholar’s App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Ken Michael</cp:lastModifiedBy>
  <cp:revision>2</cp:revision>
  <dcterms:created xsi:type="dcterms:W3CDTF">2026-03-04T19:04:48Z</dcterms:created>
  <dcterms:modified xsi:type="dcterms:W3CDTF">2026-06-16T02:18:43Z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