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embeddedFontLst>
    <p:embeddedFont>
      <p:font typeface="Century Schoolbook" panose="02040604050505020304" pitchFamily="18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-538" y="-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21707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0445d084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0445d084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7bbd25e71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7bbd25e71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7bbd25e71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7bbd25e71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7bbd25e71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7bbd25e71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7bbd25e71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7bbd25e71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7bbd25e71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7bbd25e71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7bbd25e71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7bbd25e71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50e126fc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50e126fc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7bbd25e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7bbd25e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7bbd25e7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7bbd25e7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7bbd25e7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7bbd25e7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7bbd25e71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7bbd25e71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7bbd25e71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7bbd25e71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7bbd25e71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7bbd25e71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7bbd25e71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7bbd25e71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490250" y="519450"/>
            <a:ext cx="6367800" cy="242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 smtClean="0">
                <a:solidFill>
                  <a:srgbClr val="991A1E"/>
                </a:solidFill>
              </a:rPr>
              <a:t>Weconnett Post 7909</a:t>
            </a:r>
            <a:endParaRPr sz="3000" b="1" dirty="0">
              <a:solidFill>
                <a:srgbClr val="991A1E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231F20"/>
                </a:solidFill>
              </a:rPr>
              <a:t>Regular Meeting</a:t>
            </a:r>
            <a:endParaRPr sz="2400" b="1" dirty="0">
              <a:solidFill>
                <a:srgbClr val="231F2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231F20"/>
                </a:solidFill>
              </a:rPr>
              <a:t>May </a:t>
            </a:r>
            <a:r>
              <a:rPr lang="en" sz="2400" b="1" dirty="0" smtClean="0">
                <a:solidFill>
                  <a:srgbClr val="231F20"/>
                </a:solidFill>
              </a:rPr>
              <a:t>12, </a:t>
            </a:r>
            <a:r>
              <a:rPr lang="en" sz="2400" b="1" dirty="0">
                <a:solidFill>
                  <a:srgbClr val="231F20"/>
                </a:solidFill>
              </a:rPr>
              <a:t>2020</a:t>
            </a:r>
            <a:endParaRPr sz="2400" b="1" dirty="0">
              <a:solidFill>
                <a:srgbClr val="231F20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450" y="3004975"/>
            <a:ext cx="3734776" cy="13058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1A1E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>
            <a:spLocks noGrp="1"/>
          </p:cNvSpPr>
          <p:nvPr>
            <p:ph type="title"/>
          </p:nvPr>
        </p:nvSpPr>
        <p:spPr>
          <a:xfrm>
            <a:off x="244956" y="125096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FFFFFF"/>
                </a:solidFill>
              </a:rPr>
              <a:t>8. Report on Comrades or the Families of Comrades in </a:t>
            </a:r>
            <a:r>
              <a:rPr lang="en" sz="3000" b="1" dirty="0" smtClean="0">
                <a:solidFill>
                  <a:srgbClr val="FFFFFF"/>
                </a:solidFill>
              </a:rPr>
              <a:t>Distress</a:t>
            </a:r>
            <a:br>
              <a:rPr lang="en" sz="3000" b="1" dirty="0" smtClean="0">
                <a:solidFill>
                  <a:srgbClr val="FFFFFF"/>
                </a:solidFill>
              </a:rPr>
            </a:br>
            <a:r>
              <a:rPr lang="en" sz="3000" b="1" dirty="0" smtClean="0">
                <a:solidFill>
                  <a:srgbClr val="FFFFFF"/>
                </a:solidFill>
              </a:rPr>
              <a:t/>
            </a:r>
            <a:br>
              <a:rPr lang="en" sz="3000" b="1" dirty="0" smtClean="0">
                <a:solidFill>
                  <a:srgbClr val="FFFFFF"/>
                </a:solidFill>
              </a:rPr>
            </a:br>
            <a:r>
              <a:rPr lang="en" sz="3000" b="1" dirty="0">
                <a:solidFill>
                  <a:srgbClr val="FFFFFF"/>
                </a:solidFill>
              </a:rPr>
              <a:t/>
            </a:r>
            <a:br>
              <a:rPr lang="en" sz="3000" b="1" dirty="0">
                <a:solidFill>
                  <a:srgbClr val="FFFFFF"/>
                </a:solidFill>
              </a:rPr>
            </a:br>
            <a:r>
              <a:rPr lang="en" sz="3000" b="1" dirty="0" smtClean="0">
                <a:solidFill>
                  <a:srgbClr val="FFFFFF"/>
                </a:solidFill>
              </a:rPr>
              <a:t>* Other Committee Reports</a:t>
            </a: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125" name="Google Shape;125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10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 sz="1800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Chaplain </a:t>
            </a:r>
            <a:r>
              <a:rPr lang="en" sz="1800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Prayer</a:t>
            </a:r>
          </a:p>
          <a:p>
            <a:pPr lvl="0">
              <a:buClr>
                <a:schemeClr val="dk1"/>
              </a:buClr>
              <a:buFont typeface="Century Schoolbook"/>
              <a:buChar char="●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[Give information on how to donate. PayPal email? Venmo ID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? Home Front Hero Program?]</a:t>
            </a:r>
            <a:endParaRPr sz="1800"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 smtClean="0">
                <a:solidFill>
                  <a:srgbClr val="991A1E"/>
                </a:solidFill>
              </a:rPr>
              <a:t>Remember Our National Home</a:t>
            </a:r>
            <a:endParaRPr sz="3000" b="1" dirty="0">
              <a:solidFill>
                <a:srgbClr val="991A1E"/>
              </a:solidFill>
            </a:endParaRPr>
          </a:p>
        </p:txBody>
      </p:sp>
      <p:cxnSp>
        <p:nvCxnSpPr>
          <p:cNvPr id="132" name="Google Shape;132;p23"/>
          <p:cNvCxnSpPr/>
          <p:nvPr/>
        </p:nvCxnSpPr>
        <p:spPr>
          <a:xfrm>
            <a:off x="306150" y="1056250"/>
            <a:ext cx="8511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3" name="Google Shape;133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[Enter Unfinished Business here]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991A1E"/>
                </a:solidFill>
              </a:rPr>
              <a:t>9. Unfinished Business</a:t>
            </a:r>
            <a:endParaRPr sz="3000" b="1">
              <a:solidFill>
                <a:srgbClr val="991A1E"/>
              </a:solidFill>
            </a:endParaRPr>
          </a:p>
        </p:txBody>
      </p:sp>
      <p:cxnSp>
        <p:nvCxnSpPr>
          <p:cNvPr id="132" name="Google Shape;132;p23"/>
          <p:cNvCxnSpPr/>
          <p:nvPr/>
        </p:nvCxnSpPr>
        <p:spPr>
          <a:xfrm>
            <a:off x="306150" y="1056250"/>
            <a:ext cx="8511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3" name="Google Shape;133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022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991A1E"/>
                </a:solidFill>
              </a:rPr>
              <a:t>10. New Business</a:t>
            </a:r>
            <a:endParaRPr sz="3000" b="1">
              <a:solidFill>
                <a:srgbClr val="991A1E"/>
              </a:solidFill>
            </a:endParaRPr>
          </a:p>
        </p:txBody>
      </p:sp>
      <p:sp>
        <p:nvSpPr>
          <p:cNvPr id="139" name="Google Shape;139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[Enter any New Business here]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0" name="Google Shape;140;p24"/>
          <p:cNvCxnSpPr/>
          <p:nvPr/>
        </p:nvCxnSpPr>
        <p:spPr>
          <a:xfrm>
            <a:off x="306150" y="1056250"/>
            <a:ext cx="8511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1" name="Google Shape;141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991A1E"/>
                </a:solidFill>
              </a:rPr>
              <a:t>10a. Elections</a:t>
            </a:r>
            <a:endParaRPr sz="3000" b="1">
              <a:solidFill>
                <a:srgbClr val="991A1E"/>
              </a:solidFill>
            </a:endParaRPr>
          </a:p>
        </p:txBody>
      </p:sp>
      <p:sp>
        <p:nvSpPr>
          <p:cNvPr id="147" name="Google Shape;14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Commander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○"/>
            </a:pPr>
            <a:r>
              <a:rPr lang="en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Call for nominations</a:t>
            </a:r>
            <a:br>
              <a:rPr lang="en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Senior Vice Commander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○"/>
            </a:pPr>
            <a:r>
              <a:rPr lang="en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Call for nominations</a:t>
            </a:r>
            <a:br>
              <a:rPr lang="en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Junior Vice Commander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○"/>
            </a:pPr>
            <a:r>
              <a:rPr lang="en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Call for nominations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8" name="Google Shape;148;p25"/>
          <p:cNvCxnSpPr/>
          <p:nvPr/>
        </p:nvCxnSpPr>
        <p:spPr>
          <a:xfrm>
            <a:off x="306150" y="1056250"/>
            <a:ext cx="8511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9" name="Google Shape;149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50" name="Google Shape;150;p25"/>
          <p:cNvSpPr txBox="1">
            <a:spLocks noGrp="1"/>
          </p:cNvSpPr>
          <p:nvPr>
            <p:ph type="body" idx="1"/>
          </p:nvPr>
        </p:nvSpPr>
        <p:spPr>
          <a:xfrm>
            <a:off x="4572000" y="1151538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Quartermaster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○"/>
            </a:pPr>
            <a:r>
              <a:rPr lang="en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Call for nominations</a:t>
            </a:r>
            <a:br>
              <a:rPr lang="en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Chaplain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○"/>
            </a:pPr>
            <a:r>
              <a:rPr lang="en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Call for nominations</a:t>
            </a:r>
            <a:br>
              <a:rPr lang="en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3 Year Trustee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○"/>
            </a:pPr>
            <a:r>
              <a:rPr lang="en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Call for nominations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○"/>
            </a:pPr>
            <a:r>
              <a:rPr lang="en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[2 Year Name] is now 1 Year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○"/>
            </a:pPr>
            <a:r>
              <a:rPr lang="en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[3 Year Name] is now 2 Year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1" name="Google Shape;151;p25"/>
          <p:cNvSpPr txBox="1">
            <a:spLocks noGrp="1"/>
          </p:cNvSpPr>
          <p:nvPr>
            <p:ph type="body" idx="1"/>
          </p:nvPr>
        </p:nvSpPr>
        <p:spPr>
          <a:xfrm>
            <a:off x="481500" y="4319125"/>
            <a:ext cx="816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b="1" i="1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Congratulations!</a:t>
            </a:r>
            <a:endParaRPr sz="3000" b="1" i="1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991A1E"/>
                </a:solidFill>
              </a:rPr>
              <a:t>11. Good of the Order</a:t>
            </a:r>
            <a:endParaRPr sz="3000" b="1">
              <a:solidFill>
                <a:srgbClr val="991A1E"/>
              </a:solidFill>
            </a:endParaRPr>
          </a:p>
        </p:txBody>
      </p:sp>
      <p:sp>
        <p:nvSpPr>
          <p:cNvPr id="157" name="Google Shape;157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[Enter Good of the Order items here]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National Convention is canceled. Delegate Fees will not be collected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Final call for Business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58" name="Google Shape;158;p26"/>
          <p:cNvCxnSpPr/>
          <p:nvPr/>
        </p:nvCxnSpPr>
        <p:spPr>
          <a:xfrm>
            <a:off x="306150" y="1056250"/>
            <a:ext cx="8511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9" name="Google Shape;159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991A1E"/>
                </a:solidFill>
              </a:rPr>
              <a:t>12. Close Meeting</a:t>
            </a:r>
            <a:endParaRPr sz="3000" b="1">
              <a:solidFill>
                <a:srgbClr val="991A1E"/>
              </a:solidFill>
            </a:endParaRPr>
          </a:p>
        </p:txBody>
      </p:sp>
      <p:sp>
        <p:nvSpPr>
          <p:cNvPr id="165" name="Google Shape;165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entury Schoolbook"/>
              <a:buChar char="●"/>
            </a:pP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Closing Ceremonies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entury Schoolbook"/>
              <a:buChar char="●"/>
            </a:pP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Next 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meeting will be June 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9, 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2020, at 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7:00 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PM 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EDT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 In-person status unknown. Check our website for the latest information!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Contact us!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○"/>
            </a:pPr>
            <a:r>
              <a:rPr lang="en" sz="1800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post7909@vfwfl.org</a:t>
            </a:r>
            <a:endParaRPr sz="1800"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○"/>
            </a:pPr>
            <a:r>
              <a:rPr lang="en" sz="1800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vfw7909.org</a:t>
            </a:r>
            <a:endParaRPr sz="1800"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○"/>
            </a:pPr>
            <a:r>
              <a:rPr lang="en" sz="1800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facebook.com/TheBigV7909/</a:t>
            </a:r>
            <a:endParaRPr sz="1800"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66" name="Google Shape;166;p27"/>
          <p:cNvCxnSpPr/>
          <p:nvPr/>
        </p:nvCxnSpPr>
        <p:spPr>
          <a:xfrm>
            <a:off x="306150" y="1056250"/>
            <a:ext cx="8511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" name="Google Shape;167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991A1E"/>
                </a:solidFill>
              </a:rPr>
              <a:t>Order of Business — Contemporary</a:t>
            </a:r>
            <a:endParaRPr sz="3000" b="1">
              <a:solidFill>
                <a:srgbClr val="991A1E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5530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AutoNum type="arabicPeriod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Call to order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AutoNum type="alphaLcPeriod"/>
            </a:pPr>
            <a:r>
              <a:rPr lang="en" sz="1800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Section 230102</a:t>
            </a:r>
            <a:endParaRPr sz="1800"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AutoNum type="arabicPeriod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Check dues cards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AutoNum type="arabicPeriod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Roll call of officers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AutoNum type="arabicPeriod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Read, refer membership applications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AutoNum type="arabicPeriod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Read minutes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AutoNum type="arabicPeriod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Quartermaster’s report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AutoNum type="arabicPeriod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Report of Service Officer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AutoNum type="arabicPeriod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Report on Comrades 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 distress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   and Committee Reports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3" name="Google Shape;63;p14"/>
          <p:cNvCxnSpPr/>
          <p:nvPr/>
        </p:nvCxnSpPr>
        <p:spPr>
          <a:xfrm>
            <a:off x="306150" y="1056250"/>
            <a:ext cx="8511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5720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entury Schoolbook"/>
              <a:buAutoNum type="arabicPeriod" startAt="9"/>
            </a:pPr>
            <a:r>
              <a:rPr lang="en" dirty="0" smtClean="0">
                <a:latin typeface="Century Schoolbook"/>
                <a:ea typeface="Century Schoolbook"/>
                <a:cs typeface="Century Schoolbook"/>
                <a:sym typeface="Century Schoolbook"/>
              </a:rPr>
              <a:t>Unfinished business</a:t>
            </a:r>
            <a:endParaRPr dirty="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entury Schoolbook"/>
              <a:buAutoNum type="arabicPeriod" startAt="9"/>
            </a:pPr>
            <a:r>
              <a:rPr lang="en" dirty="0">
                <a:latin typeface="Century Schoolbook"/>
                <a:ea typeface="Century Schoolbook"/>
                <a:cs typeface="Century Schoolbook"/>
                <a:sym typeface="Century Schoolbook"/>
              </a:rPr>
              <a:t>New business</a:t>
            </a:r>
            <a:endParaRPr dirty="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entury Schoolbook"/>
              <a:buAutoNum type="alphaLcPeriod"/>
            </a:pPr>
            <a:r>
              <a:rPr lang="en" sz="1800" dirty="0">
                <a:latin typeface="Century Schoolbook"/>
                <a:ea typeface="Century Schoolbook"/>
                <a:cs typeface="Century Schoolbook"/>
                <a:sym typeface="Century Schoolbook"/>
              </a:rPr>
              <a:t>Elections</a:t>
            </a:r>
            <a:endParaRPr sz="1800" dirty="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entury Schoolbook"/>
              <a:buAutoNum type="arabicPeriod" startAt="9"/>
            </a:pPr>
            <a:r>
              <a:rPr lang="en" dirty="0">
                <a:latin typeface="Century Schoolbook"/>
                <a:ea typeface="Century Schoolbook"/>
                <a:cs typeface="Century Schoolbook"/>
                <a:sym typeface="Century Schoolbook"/>
              </a:rPr>
              <a:t>Good of the Order</a:t>
            </a:r>
            <a:endParaRPr dirty="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entury Schoolbook"/>
              <a:buAutoNum type="arabicPeriod" startAt="9"/>
            </a:pPr>
            <a:r>
              <a:rPr lang="en" dirty="0">
                <a:latin typeface="Century Schoolbook"/>
                <a:ea typeface="Century Schoolbook"/>
                <a:cs typeface="Century Schoolbook"/>
                <a:sym typeface="Century Schoolbook"/>
              </a:rPr>
              <a:t>Close meeting</a:t>
            </a:r>
            <a:endParaRPr dirty="0"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FF"/>
                </a:solidFill>
              </a:rPr>
              <a:t>1a. Section 230102</a:t>
            </a:r>
            <a:endParaRPr sz="3000" b="1">
              <a:solidFill>
                <a:srgbClr val="FFFFFF"/>
              </a:solidFill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11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purpose of this corporation shall be fraternal, patriotic, historical, charitable and educational; to preserve and strengthen comradeship among its members; to assist worthy comrades; to perpetuate the memory and history of our dead, and to assist their surviving spouses and orphans; to maintain true allegiance to the Government of the United States of America, and fidelity to its Constitution and laws; to foster true patriotism; to maintain and extend the institutions of American freedom; and to preserve and defend the United States from all enemies.</a:t>
            </a:r>
            <a:endParaRPr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72" name="Google Shape;72;p15"/>
          <p:cNvCxnSpPr/>
          <p:nvPr/>
        </p:nvCxnSpPr>
        <p:spPr>
          <a:xfrm>
            <a:off x="306150" y="1056250"/>
            <a:ext cx="8511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3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991A1E"/>
                </a:solidFill>
              </a:rPr>
              <a:t>2. Check Dues Cards</a:t>
            </a:r>
            <a:endParaRPr sz="3000" b="1">
              <a:solidFill>
                <a:srgbClr val="991A1E"/>
              </a:solidFill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Hold up your card to your webcam, or if you can’t,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Type your member number in the chat, or if you can’t,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Wait to be called upon to state your member number, or if you can’t,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Wait to be called upon to explain.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Please have patience, the Adjutant will need to verify membership on the Post 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7909 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membership roster for any Post 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7909 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member who has not regularly attended meetings.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80" name="Google Shape;80;p16"/>
          <p:cNvCxnSpPr/>
          <p:nvPr/>
        </p:nvCxnSpPr>
        <p:spPr>
          <a:xfrm>
            <a:off x="306150" y="1056250"/>
            <a:ext cx="8511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991A1E"/>
                </a:solidFill>
              </a:rPr>
              <a:t>3. Roll Call of Officers</a:t>
            </a:r>
            <a:endParaRPr sz="3000" b="1">
              <a:solidFill>
                <a:srgbClr val="991A1E"/>
              </a:solidFill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Commander			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Robert Hernandez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/>
            </a:r>
            <a:b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Sr Vice Commander		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Lester Gordon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/>
            </a:r>
            <a:b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Jr Vice Commander		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Patrick Laffey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/>
            </a:r>
            <a:b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Quartermaster			John Daniels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Adjutant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	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		James Bak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/>
            </a:r>
            <a:b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Chaplain			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Harry Seiler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/>
            </a:r>
            <a:b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 Year Trustee			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John Burgess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/>
            </a:r>
            <a:b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 Year Trustee			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John “JR” Wood</a:t>
            </a: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/>
            </a:r>
            <a:b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lang="en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3 Year Trustee			</a:t>
            </a:r>
            <a:r>
              <a:rPr lang="en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Austin Von Loh</a:t>
            </a:r>
            <a:endParaRPr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88" name="Google Shape;88;p17"/>
          <p:cNvCxnSpPr/>
          <p:nvPr/>
        </p:nvCxnSpPr>
        <p:spPr>
          <a:xfrm>
            <a:off x="306150" y="1056250"/>
            <a:ext cx="8511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8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991A1E"/>
                </a:solidFill>
              </a:rPr>
              <a:t>4. Read, Refer Membership Applications</a:t>
            </a:r>
            <a:endParaRPr sz="3000" b="1">
              <a:solidFill>
                <a:srgbClr val="991A1E"/>
              </a:solidFill>
            </a:endParaRPr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Do we have any membership applications?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96" name="Google Shape;96;p18"/>
          <p:cNvCxnSpPr/>
          <p:nvPr/>
        </p:nvCxnSpPr>
        <p:spPr>
          <a:xfrm>
            <a:off x="306150" y="1056250"/>
            <a:ext cx="8511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7" name="Google Shape;9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991A1E"/>
                </a:solidFill>
              </a:rPr>
              <a:t>5. Read Minutes</a:t>
            </a:r>
            <a:endParaRPr sz="3000" b="1">
              <a:solidFill>
                <a:srgbClr val="991A1E"/>
              </a:solidFill>
            </a:endParaRPr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[Link to Minutes goes here]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4" name="Google Shape;104;p19"/>
          <p:cNvCxnSpPr/>
          <p:nvPr/>
        </p:nvCxnSpPr>
        <p:spPr>
          <a:xfrm>
            <a:off x="306150" y="1056250"/>
            <a:ext cx="8511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5" name="Google Shape;105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991A1E"/>
                </a:solidFill>
              </a:rPr>
              <a:t>6. Quartermaster’s Report</a:t>
            </a:r>
            <a:endParaRPr sz="3000" b="1">
              <a:solidFill>
                <a:srgbClr val="991A1E"/>
              </a:solidFill>
            </a:endParaRPr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Char char="●"/>
            </a:pPr>
            <a:r>
              <a:rPr lang="en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[Link to QM Report goes here]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2" name="Google Shape;112;p20"/>
          <p:cNvCxnSpPr/>
          <p:nvPr/>
        </p:nvCxnSpPr>
        <p:spPr>
          <a:xfrm>
            <a:off x="306150" y="1056250"/>
            <a:ext cx="8511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" name="Google Shape;113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1A1E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311700" y="2045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FFFF"/>
                </a:solidFill>
              </a:rPr>
              <a:t>7. Report of Service Officer</a:t>
            </a:r>
            <a:endParaRPr sz="3000" b="1">
              <a:solidFill>
                <a:srgbClr val="FFFFFF"/>
              </a:solidFill>
            </a:endParaRPr>
          </a:p>
        </p:txBody>
      </p:sp>
      <p:sp>
        <p:nvSpPr>
          <p:cNvPr id="119" name="Google Shape;119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9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452</Words>
  <Application>Microsoft Office PowerPoint</Application>
  <PresentationFormat>On-screen Show (16:9)</PresentationFormat>
  <Paragraphs>94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Century Schoolbook</vt:lpstr>
      <vt:lpstr>Simple Light</vt:lpstr>
      <vt:lpstr>Weconnett Post 7909 Regular Meeting May 12, 2020</vt:lpstr>
      <vt:lpstr>Order of Business — Contemporary</vt:lpstr>
      <vt:lpstr>1a. Section 230102</vt:lpstr>
      <vt:lpstr>2. Check Dues Cards</vt:lpstr>
      <vt:lpstr>3. Roll Call of Officers</vt:lpstr>
      <vt:lpstr>4. Read, Refer Membership Applications</vt:lpstr>
      <vt:lpstr>5. Read Minutes</vt:lpstr>
      <vt:lpstr>6. Quartermaster’s Report</vt:lpstr>
      <vt:lpstr>7. Report of Service Officer</vt:lpstr>
      <vt:lpstr>8. Report on Comrades or the Families of Comrades in Distress   * Other Committee Reports</vt:lpstr>
      <vt:lpstr>Remember Our National Home</vt:lpstr>
      <vt:lpstr>9. Unfinished Business</vt:lpstr>
      <vt:lpstr>10. New Business</vt:lpstr>
      <vt:lpstr>10a. Elections</vt:lpstr>
      <vt:lpstr>11. Good of the Order</vt:lpstr>
      <vt:lpstr>12. Close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Weconnett Post 7909 Regular Meeting May 12, 2020</dc:title>
  <dc:creator>Glen</dc:creator>
  <cp:lastModifiedBy>Glen</cp:lastModifiedBy>
  <cp:revision>9</cp:revision>
  <dcterms:modified xsi:type="dcterms:W3CDTF">2020-05-14T13:22:06Z</dcterms:modified>
</cp:coreProperties>
</file>