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8"/>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C16F720-7A2E-4E4E-862A-ACDD3B566099}" v="146" dt="2026-04-08T04:47:14.7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96" autoAdjust="0"/>
    <p:restoredTop sz="94660"/>
  </p:normalViewPr>
  <p:slideViewPr>
    <p:cSldViewPr snapToGrid="0">
      <p:cViewPr>
        <p:scale>
          <a:sx n="69" d="100"/>
          <a:sy n="69" d="100"/>
        </p:scale>
        <p:origin x="372" y="1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n Michael" userId="854b71d0-5cc1-4cd7-9442-61e2c47d9ff2" providerId="ADAL" clId="{476FF265-D0B7-4BBC-91EE-110BEC7B71FA}"/>
    <pc:docChg chg="undo custSel addSld modSld">
      <pc:chgData name="Ken Michael" userId="854b71d0-5cc1-4cd7-9442-61e2c47d9ff2" providerId="ADAL" clId="{476FF265-D0B7-4BBC-91EE-110BEC7B71FA}" dt="2026-04-08T04:49:13.787" v="488" actId="1076"/>
      <pc:docMkLst>
        <pc:docMk/>
      </pc:docMkLst>
      <pc:sldChg chg="addSp modSp mod">
        <pc:chgData name="Ken Michael" userId="854b71d0-5cc1-4cd7-9442-61e2c47d9ff2" providerId="ADAL" clId="{476FF265-D0B7-4BBC-91EE-110BEC7B71FA}" dt="2026-04-08T03:02:57.966" v="19" actId="1076"/>
        <pc:sldMkLst>
          <pc:docMk/>
          <pc:sldMk cId="726366791" sldId="256"/>
        </pc:sldMkLst>
        <pc:spChg chg="add mod">
          <ac:chgData name="Ken Michael" userId="854b71d0-5cc1-4cd7-9442-61e2c47d9ff2" providerId="ADAL" clId="{476FF265-D0B7-4BBC-91EE-110BEC7B71FA}" dt="2026-04-08T03:02:57.966" v="19" actId="1076"/>
          <ac:spMkLst>
            <pc:docMk/>
            <pc:sldMk cId="726366791" sldId="256"/>
            <ac:spMk id="3" creationId="{2DFCC368-F101-84F8-A2A0-DA320563AE1D}"/>
          </ac:spMkLst>
        </pc:spChg>
        <pc:spChg chg="add mod">
          <ac:chgData name="Ken Michael" userId="854b71d0-5cc1-4cd7-9442-61e2c47d9ff2" providerId="ADAL" clId="{476FF265-D0B7-4BBC-91EE-110BEC7B71FA}" dt="2026-04-08T03:02:48.983" v="18" actId="255"/>
          <ac:spMkLst>
            <pc:docMk/>
            <pc:sldMk cId="726366791" sldId="256"/>
            <ac:spMk id="5" creationId="{36352A29-FCE9-9609-8C15-7726F8B5F128}"/>
          </ac:spMkLst>
        </pc:spChg>
      </pc:sldChg>
      <pc:sldChg chg="modSp new mod">
        <pc:chgData name="Ken Michael" userId="854b71d0-5cc1-4cd7-9442-61e2c47d9ff2" providerId="ADAL" clId="{476FF265-D0B7-4BBC-91EE-110BEC7B71FA}" dt="2026-04-08T03:06:16.032" v="42" actId="14100"/>
        <pc:sldMkLst>
          <pc:docMk/>
          <pc:sldMk cId="1989802328" sldId="257"/>
        </pc:sldMkLst>
        <pc:spChg chg="mod">
          <ac:chgData name="Ken Michael" userId="854b71d0-5cc1-4cd7-9442-61e2c47d9ff2" providerId="ADAL" clId="{476FF265-D0B7-4BBC-91EE-110BEC7B71FA}" dt="2026-04-08T03:04:30.580" v="24" actId="1076"/>
          <ac:spMkLst>
            <pc:docMk/>
            <pc:sldMk cId="1989802328" sldId="257"/>
            <ac:spMk id="2" creationId="{64C13F4A-6C88-1FB0-4678-921661342243}"/>
          </ac:spMkLst>
        </pc:spChg>
        <pc:spChg chg="mod">
          <ac:chgData name="Ken Michael" userId="854b71d0-5cc1-4cd7-9442-61e2c47d9ff2" providerId="ADAL" clId="{476FF265-D0B7-4BBC-91EE-110BEC7B71FA}" dt="2026-04-08T03:06:16.032" v="42" actId="14100"/>
          <ac:spMkLst>
            <pc:docMk/>
            <pc:sldMk cId="1989802328" sldId="257"/>
            <ac:spMk id="3" creationId="{E031B088-7A2F-D2B3-43D6-BFE68AA6F874}"/>
          </ac:spMkLst>
        </pc:spChg>
      </pc:sldChg>
      <pc:sldChg chg="addSp delSp modSp new mod">
        <pc:chgData name="Ken Michael" userId="854b71d0-5cc1-4cd7-9442-61e2c47d9ff2" providerId="ADAL" clId="{476FF265-D0B7-4BBC-91EE-110BEC7B71FA}" dt="2026-04-08T03:11:41.357" v="56" actId="20577"/>
        <pc:sldMkLst>
          <pc:docMk/>
          <pc:sldMk cId="1007883796" sldId="258"/>
        </pc:sldMkLst>
        <pc:spChg chg="mod">
          <ac:chgData name="Ken Michael" userId="854b71d0-5cc1-4cd7-9442-61e2c47d9ff2" providerId="ADAL" clId="{476FF265-D0B7-4BBC-91EE-110BEC7B71FA}" dt="2026-04-08T03:08:13.362" v="45" actId="1076"/>
          <ac:spMkLst>
            <pc:docMk/>
            <pc:sldMk cId="1007883796" sldId="258"/>
            <ac:spMk id="2" creationId="{A64A7C98-1AF3-EA21-D5DD-F9275EABAE84}"/>
          </ac:spMkLst>
        </pc:spChg>
        <pc:spChg chg="del">
          <ac:chgData name="Ken Michael" userId="854b71d0-5cc1-4cd7-9442-61e2c47d9ff2" providerId="ADAL" clId="{476FF265-D0B7-4BBC-91EE-110BEC7B71FA}" dt="2026-04-08T03:10:15.885" v="46"/>
          <ac:spMkLst>
            <pc:docMk/>
            <pc:sldMk cId="1007883796" sldId="258"/>
            <ac:spMk id="3" creationId="{C9028E0C-C8B3-B960-1A6D-97B7707B5BA7}"/>
          </ac:spMkLst>
        </pc:spChg>
        <pc:spChg chg="add mod">
          <ac:chgData name="Ken Michael" userId="854b71d0-5cc1-4cd7-9442-61e2c47d9ff2" providerId="ADAL" clId="{476FF265-D0B7-4BBC-91EE-110BEC7B71FA}" dt="2026-04-08T03:11:41.357" v="56" actId="20577"/>
          <ac:spMkLst>
            <pc:docMk/>
            <pc:sldMk cId="1007883796" sldId="258"/>
            <ac:spMk id="4" creationId="{3DC6162E-3B12-148A-A6EC-821535DE8CA1}"/>
          </ac:spMkLst>
        </pc:spChg>
      </pc:sldChg>
      <pc:sldChg chg="addSp delSp modSp new mod">
        <pc:chgData name="Ken Michael" userId="854b71d0-5cc1-4cd7-9442-61e2c47d9ff2" providerId="ADAL" clId="{476FF265-D0B7-4BBC-91EE-110BEC7B71FA}" dt="2026-04-08T03:15:26.267" v="92" actId="1076"/>
        <pc:sldMkLst>
          <pc:docMk/>
          <pc:sldMk cId="94193941" sldId="259"/>
        </pc:sldMkLst>
        <pc:spChg chg="add del mod">
          <ac:chgData name="Ken Michael" userId="854b71d0-5cc1-4cd7-9442-61e2c47d9ff2" providerId="ADAL" clId="{476FF265-D0B7-4BBC-91EE-110BEC7B71FA}" dt="2026-04-08T03:13:21.720" v="61" actId="1076"/>
          <ac:spMkLst>
            <pc:docMk/>
            <pc:sldMk cId="94193941" sldId="259"/>
            <ac:spMk id="2" creationId="{7FF6AD56-00DD-72E6-65F0-C226BC394DA2}"/>
          </ac:spMkLst>
        </pc:spChg>
        <pc:spChg chg="del">
          <ac:chgData name="Ken Michael" userId="854b71d0-5cc1-4cd7-9442-61e2c47d9ff2" providerId="ADAL" clId="{476FF265-D0B7-4BBC-91EE-110BEC7B71FA}" dt="2026-04-08T03:13:48.581" v="62"/>
          <ac:spMkLst>
            <pc:docMk/>
            <pc:sldMk cId="94193941" sldId="259"/>
            <ac:spMk id="3" creationId="{6C4AC5C7-F263-CD60-524D-1572139A6C40}"/>
          </ac:spMkLst>
        </pc:spChg>
        <pc:spChg chg="add mod">
          <ac:chgData name="Ken Michael" userId="854b71d0-5cc1-4cd7-9442-61e2c47d9ff2" providerId="ADAL" clId="{476FF265-D0B7-4BBC-91EE-110BEC7B71FA}" dt="2026-04-08T03:13:14.495" v="59"/>
          <ac:spMkLst>
            <pc:docMk/>
            <pc:sldMk cId="94193941" sldId="259"/>
            <ac:spMk id="4" creationId="{CD2649A2-605D-37D3-C698-8F2AD6384D7E}"/>
          </ac:spMkLst>
        </pc:spChg>
        <pc:spChg chg="add mod">
          <ac:chgData name="Ken Michael" userId="854b71d0-5cc1-4cd7-9442-61e2c47d9ff2" providerId="ADAL" clId="{476FF265-D0B7-4BBC-91EE-110BEC7B71FA}" dt="2026-04-08T03:15:26.267" v="92" actId="1076"/>
          <ac:spMkLst>
            <pc:docMk/>
            <pc:sldMk cId="94193941" sldId="259"/>
            <ac:spMk id="5" creationId="{9EB5AD8E-F128-CCD2-FDB3-975A29AA31F4}"/>
          </ac:spMkLst>
        </pc:spChg>
      </pc:sldChg>
      <pc:sldChg chg="addSp delSp modSp new mod">
        <pc:chgData name="Ken Michael" userId="854b71d0-5cc1-4cd7-9442-61e2c47d9ff2" providerId="ADAL" clId="{476FF265-D0B7-4BBC-91EE-110BEC7B71FA}" dt="2026-04-08T03:18:52.360" v="105" actId="1076"/>
        <pc:sldMkLst>
          <pc:docMk/>
          <pc:sldMk cId="999056176" sldId="260"/>
        </pc:sldMkLst>
        <pc:spChg chg="mod">
          <ac:chgData name="Ken Michael" userId="854b71d0-5cc1-4cd7-9442-61e2c47d9ff2" providerId="ADAL" clId="{476FF265-D0B7-4BBC-91EE-110BEC7B71FA}" dt="2026-04-08T03:18:52.360" v="105" actId="1076"/>
          <ac:spMkLst>
            <pc:docMk/>
            <pc:sldMk cId="999056176" sldId="260"/>
            <ac:spMk id="2" creationId="{9675E335-F3BA-6ABC-2644-656059B545A4}"/>
          </ac:spMkLst>
        </pc:spChg>
        <pc:spChg chg="del">
          <ac:chgData name="Ken Michael" userId="854b71d0-5cc1-4cd7-9442-61e2c47d9ff2" providerId="ADAL" clId="{476FF265-D0B7-4BBC-91EE-110BEC7B71FA}" dt="2026-04-08T03:18:06.916" v="96"/>
          <ac:spMkLst>
            <pc:docMk/>
            <pc:sldMk cId="999056176" sldId="260"/>
            <ac:spMk id="3" creationId="{857ACF4E-1876-A0DE-0577-F0AA2B943CCE}"/>
          </ac:spMkLst>
        </pc:spChg>
        <pc:spChg chg="add mod">
          <ac:chgData name="Ken Michael" userId="854b71d0-5cc1-4cd7-9442-61e2c47d9ff2" providerId="ADAL" clId="{476FF265-D0B7-4BBC-91EE-110BEC7B71FA}" dt="2026-04-08T03:18:45.524" v="104" actId="1076"/>
          <ac:spMkLst>
            <pc:docMk/>
            <pc:sldMk cId="999056176" sldId="260"/>
            <ac:spMk id="4" creationId="{CCF8BECC-915B-0405-9F3D-20D9AAF1E276}"/>
          </ac:spMkLst>
        </pc:spChg>
      </pc:sldChg>
      <pc:sldChg chg="addSp delSp modSp new mod">
        <pc:chgData name="Ken Michael" userId="854b71d0-5cc1-4cd7-9442-61e2c47d9ff2" providerId="ADAL" clId="{476FF265-D0B7-4BBC-91EE-110BEC7B71FA}" dt="2026-04-08T03:23:03.965" v="122" actId="14100"/>
        <pc:sldMkLst>
          <pc:docMk/>
          <pc:sldMk cId="1877756951" sldId="261"/>
        </pc:sldMkLst>
        <pc:spChg chg="mod">
          <ac:chgData name="Ken Michael" userId="854b71d0-5cc1-4cd7-9442-61e2c47d9ff2" providerId="ADAL" clId="{476FF265-D0B7-4BBC-91EE-110BEC7B71FA}" dt="2026-04-08T03:20:43.467" v="108" actId="1076"/>
          <ac:spMkLst>
            <pc:docMk/>
            <pc:sldMk cId="1877756951" sldId="261"/>
            <ac:spMk id="2" creationId="{41BA8A35-8C71-1BF1-69E3-59CBE56752C1}"/>
          </ac:spMkLst>
        </pc:spChg>
        <pc:spChg chg="del">
          <ac:chgData name="Ken Michael" userId="854b71d0-5cc1-4cd7-9442-61e2c47d9ff2" providerId="ADAL" clId="{476FF265-D0B7-4BBC-91EE-110BEC7B71FA}" dt="2026-04-08T03:21:18.795" v="109"/>
          <ac:spMkLst>
            <pc:docMk/>
            <pc:sldMk cId="1877756951" sldId="261"/>
            <ac:spMk id="3" creationId="{ADC44DDB-38B5-92CA-2400-BA9FBD3F7A98}"/>
          </ac:spMkLst>
        </pc:spChg>
        <pc:spChg chg="add mod">
          <ac:chgData name="Ken Michael" userId="854b71d0-5cc1-4cd7-9442-61e2c47d9ff2" providerId="ADAL" clId="{476FF265-D0B7-4BBC-91EE-110BEC7B71FA}" dt="2026-04-08T03:23:03.965" v="122" actId="14100"/>
          <ac:spMkLst>
            <pc:docMk/>
            <pc:sldMk cId="1877756951" sldId="261"/>
            <ac:spMk id="4" creationId="{9B2646C4-BCDA-2CB3-C6B5-A8D08CF72F6C}"/>
          </ac:spMkLst>
        </pc:spChg>
      </pc:sldChg>
      <pc:sldChg chg="addSp delSp modSp new mod">
        <pc:chgData name="Ken Michael" userId="854b71d0-5cc1-4cd7-9442-61e2c47d9ff2" providerId="ADAL" clId="{476FF265-D0B7-4BBC-91EE-110BEC7B71FA}" dt="2026-04-08T03:26:57.550" v="137" actId="1076"/>
        <pc:sldMkLst>
          <pc:docMk/>
          <pc:sldMk cId="790476742" sldId="262"/>
        </pc:sldMkLst>
        <pc:spChg chg="mod">
          <ac:chgData name="Ken Michael" userId="854b71d0-5cc1-4cd7-9442-61e2c47d9ff2" providerId="ADAL" clId="{476FF265-D0B7-4BBC-91EE-110BEC7B71FA}" dt="2026-04-08T03:26:57.550" v="137" actId="1076"/>
          <ac:spMkLst>
            <pc:docMk/>
            <pc:sldMk cId="790476742" sldId="262"/>
            <ac:spMk id="2" creationId="{2E0863AC-485A-2118-8F45-DC5EEF3C0A32}"/>
          </ac:spMkLst>
        </pc:spChg>
        <pc:spChg chg="del">
          <ac:chgData name="Ken Michael" userId="854b71d0-5cc1-4cd7-9442-61e2c47d9ff2" providerId="ADAL" clId="{476FF265-D0B7-4BBC-91EE-110BEC7B71FA}" dt="2026-04-08T03:25:28.682" v="127" actId="478"/>
          <ac:spMkLst>
            <pc:docMk/>
            <pc:sldMk cId="790476742" sldId="262"/>
            <ac:spMk id="3" creationId="{4CFE1A90-4ADB-005B-D1BC-8A29DB1B396D}"/>
          </ac:spMkLst>
        </pc:spChg>
        <pc:graphicFrameChg chg="add mod modGraphic">
          <ac:chgData name="Ken Michael" userId="854b71d0-5cc1-4cd7-9442-61e2c47d9ff2" providerId="ADAL" clId="{476FF265-D0B7-4BBC-91EE-110BEC7B71FA}" dt="2026-04-08T03:26:24.008" v="133" actId="1076"/>
          <ac:graphicFrameMkLst>
            <pc:docMk/>
            <pc:sldMk cId="790476742" sldId="262"/>
            <ac:graphicFrameMk id="4" creationId="{612EE0E2-337C-2BC4-C263-7FA4C59B5777}"/>
          </ac:graphicFrameMkLst>
        </pc:graphicFrameChg>
      </pc:sldChg>
      <pc:sldChg chg="addSp delSp modSp new mod">
        <pc:chgData name="Ken Michael" userId="854b71d0-5cc1-4cd7-9442-61e2c47d9ff2" providerId="ADAL" clId="{476FF265-D0B7-4BBC-91EE-110BEC7B71FA}" dt="2026-04-08T03:29:31.507" v="150" actId="20577"/>
        <pc:sldMkLst>
          <pc:docMk/>
          <pc:sldMk cId="4280473503" sldId="263"/>
        </pc:sldMkLst>
        <pc:spChg chg="mod">
          <ac:chgData name="Ken Michael" userId="854b71d0-5cc1-4cd7-9442-61e2c47d9ff2" providerId="ADAL" clId="{476FF265-D0B7-4BBC-91EE-110BEC7B71FA}" dt="2026-04-08T03:28:37.258" v="142" actId="20577"/>
          <ac:spMkLst>
            <pc:docMk/>
            <pc:sldMk cId="4280473503" sldId="263"/>
            <ac:spMk id="2" creationId="{03CB63DD-89CF-BA7E-B68B-C6BE0BB4B2F9}"/>
          </ac:spMkLst>
        </pc:spChg>
        <pc:spChg chg="del">
          <ac:chgData name="Ken Michael" userId="854b71d0-5cc1-4cd7-9442-61e2c47d9ff2" providerId="ADAL" clId="{476FF265-D0B7-4BBC-91EE-110BEC7B71FA}" dt="2026-04-08T03:28:59.416" v="143"/>
          <ac:spMkLst>
            <pc:docMk/>
            <pc:sldMk cId="4280473503" sldId="263"/>
            <ac:spMk id="3" creationId="{7AF0A34C-0C84-ABD2-AD5F-223C8FEFAB6F}"/>
          </ac:spMkLst>
        </pc:spChg>
        <pc:spChg chg="add mod">
          <ac:chgData name="Ken Michael" userId="854b71d0-5cc1-4cd7-9442-61e2c47d9ff2" providerId="ADAL" clId="{476FF265-D0B7-4BBC-91EE-110BEC7B71FA}" dt="2026-04-08T03:29:31.507" v="150" actId="20577"/>
          <ac:spMkLst>
            <pc:docMk/>
            <pc:sldMk cId="4280473503" sldId="263"/>
            <ac:spMk id="4" creationId="{F8EDF69C-527D-EE29-D172-497FD92D9F5D}"/>
          </ac:spMkLst>
        </pc:spChg>
      </pc:sldChg>
      <pc:sldChg chg="addSp delSp modSp new mod">
        <pc:chgData name="Ken Michael" userId="854b71d0-5cc1-4cd7-9442-61e2c47d9ff2" providerId="ADAL" clId="{476FF265-D0B7-4BBC-91EE-110BEC7B71FA}" dt="2026-04-08T03:32:36.439" v="169" actId="1076"/>
        <pc:sldMkLst>
          <pc:docMk/>
          <pc:sldMk cId="498804173" sldId="264"/>
        </pc:sldMkLst>
        <pc:spChg chg="mod">
          <ac:chgData name="Ken Michael" userId="854b71d0-5cc1-4cd7-9442-61e2c47d9ff2" providerId="ADAL" clId="{476FF265-D0B7-4BBC-91EE-110BEC7B71FA}" dt="2026-04-08T03:30:38.753" v="155" actId="1076"/>
          <ac:spMkLst>
            <pc:docMk/>
            <pc:sldMk cId="498804173" sldId="264"/>
            <ac:spMk id="2" creationId="{9024C2F7-E413-9135-7F11-CEC20257E11E}"/>
          </ac:spMkLst>
        </pc:spChg>
        <pc:spChg chg="del">
          <ac:chgData name="Ken Michael" userId="854b71d0-5cc1-4cd7-9442-61e2c47d9ff2" providerId="ADAL" clId="{476FF265-D0B7-4BBC-91EE-110BEC7B71FA}" dt="2026-04-08T03:31:06.151" v="156"/>
          <ac:spMkLst>
            <pc:docMk/>
            <pc:sldMk cId="498804173" sldId="264"/>
            <ac:spMk id="3" creationId="{444096C3-8356-82D3-7A69-516F82DE355A}"/>
          </ac:spMkLst>
        </pc:spChg>
        <pc:spChg chg="add mod">
          <ac:chgData name="Ken Michael" userId="854b71d0-5cc1-4cd7-9442-61e2c47d9ff2" providerId="ADAL" clId="{476FF265-D0B7-4BBC-91EE-110BEC7B71FA}" dt="2026-04-08T03:32:36.439" v="169" actId="1076"/>
          <ac:spMkLst>
            <pc:docMk/>
            <pc:sldMk cId="498804173" sldId="264"/>
            <ac:spMk id="4" creationId="{0B70AC40-2878-3BFD-5BBC-4F4C1182CAFE}"/>
          </ac:spMkLst>
        </pc:spChg>
      </pc:sldChg>
      <pc:sldChg chg="addSp delSp modSp new mod">
        <pc:chgData name="Ken Michael" userId="854b71d0-5cc1-4cd7-9442-61e2c47d9ff2" providerId="ADAL" clId="{476FF265-D0B7-4BBC-91EE-110BEC7B71FA}" dt="2026-04-08T03:36:35.318" v="186" actId="20577"/>
        <pc:sldMkLst>
          <pc:docMk/>
          <pc:sldMk cId="1575816852" sldId="265"/>
        </pc:sldMkLst>
        <pc:spChg chg="mod">
          <ac:chgData name="Ken Michael" userId="854b71d0-5cc1-4cd7-9442-61e2c47d9ff2" providerId="ADAL" clId="{476FF265-D0B7-4BBC-91EE-110BEC7B71FA}" dt="2026-04-08T03:34:51.711" v="172" actId="1076"/>
          <ac:spMkLst>
            <pc:docMk/>
            <pc:sldMk cId="1575816852" sldId="265"/>
            <ac:spMk id="2" creationId="{5BBC9BD8-F513-2958-A0C3-7597869F4A19}"/>
          </ac:spMkLst>
        </pc:spChg>
        <pc:spChg chg="del mod">
          <ac:chgData name="Ken Michael" userId="854b71d0-5cc1-4cd7-9442-61e2c47d9ff2" providerId="ADAL" clId="{476FF265-D0B7-4BBC-91EE-110BEC7B71FA}" dt="2026-04-08T03:35:20.899" v="176"/>
          <ac:spMkLst>
            <pc:docMk/>
            <pc:sldMk cId="1575816852" sldId="265"/>
            <ac:spMk id="3" creationId="{EA06745C-0600-5B82-B485-8A67317257AE}"/>
          </ac:spMkLst>
        </pc:spChg>
        <pc:spChg chg="add mod">
          <ac:chgData name="Ken Michael" userId="854b71d0-5cc1-4cd7-9442-61e2c47d9ff2" providerId="ADAL" clId="{476FF265-D0B7-4BBC-91EE-110BEC7B71FA}" dt="2026-04-08T03:36:35.318" v="186" actId="20577"/>
          <ac:spMkLst>
            <pc:docMk/>
            <pc:sldMk cId="1575816852" sldId="265"/>
            <ac:spMk id="4" creationId="{F0F69AA7-C5DB-AECF-99DD-D1CAE07155C1}"/>
          </ac:spMkLst>
        </pc:spChg>
      </pc:sldChg>
      <pc:sldChg chg="modSp new mod">
        <pc:chgData name="Ken Michael" userId="854b71d0-5cc1-4cd7-9442-61e2c47d9ff2" providerId="ADAL" clId="{476FF265-D0B7-4BBC-91EE-110BEC7B71FA}" dt="2026-04-08T03:40:18.769" v="202" actId="255"/>
        <pc:sldMkLst>
          <pc:docMk/>
          <pc:sldMk cId="16932786" sldId="266"/>
        </pc:sldMkLst>
        <pc:spChg chg="mod">
          <ac:chgData name="Ken Michael" userId="854b71d0-5cc1-4cd7-9442-61e2c47d9ff2" providerId="ADAL" clId="{476FF265-D0B7-4BBC-91EE-110BEC7B71FA}" dt="2026-04-08T03:39:23.329" v="191" actId="1076"/>
          <ac:spMkLst>
            <pc:docMk/>
            <pc:sldMk cId="16932786" sldId="266"/>
            <ac:spMk id="2" creationId="{A36BB514-1432-DB7D-2C36-D9E8BC215FC6}"/>
          </ac:spMkLst>
        </pc:spChg>
        <pc:spChg chg="mod">
          <ac:chgData name="Ken Michael" userId="854b71d0-5cc1-4cd7-9442-61e2c47d9ff2" providerId="ADAL" clId="{476FF265-D0B7-4BBC-91EE-110BEC7B71FA}" dt="2026-04-08T03:40:18.769" v="202" actId="255"/>
          <ac:spMkLst>
            <pc:docMk/>
            <pc:sldMk cId="16932786" sldId="266"/>
            <ac:spMk id="3" creationId="{1CBB72D9-4EAC-B25A-F3E8-5A14679F1D7C}"/>
          </ac:spMkLst>
        </pc:spChg>
      </pc:sldChg>
      <pc:sldChg chg="addSp delSp modSp new mod">
        <pc:chgData name="Ken Michael" userId="854b71d0-5cc1-4cd7-9442-61e2c47d9ff2" providerId="ADAL" clId="{476FF265-D0B7-4BBC-91EE-110BEC7B71FA}" dt="2026-04-08T03:44:38.767" v="222" actId="1035"/>
        <pc:sldMkLst>
          <pc:docMk/>
          <pc:sldMk cId="194074469" sldId="267"/>
        </pc:sldMkLst>
        <pc:spChg chg="add del mod">
          <ac:chgData name="Ken Michael" userId="854b71d0-5cc1-4cd7-9442-61e2c47d9ff2" providerId="ADAL" clId="{476FF265-D0B7-4BBC-91EE-110BEC7B71FA}" dt="2026-04-08T03:44:38.767" v="222" actId="1035"/>
          <ac:spMkLst>
            <pc:docMk/>
            <pc:sldMk cId="194074469" sldId="267"/>
            <ac:spMk id="2" creationId="{31B5DA49-9C41-356B-59C8-F94B79FC8166}"/>
          </ac:spMkLst>
        </pc:spChg>
        <pc:spChg chg="del">
          <ac:chgData name="Ken Michael" userId="854b71d0-5cc1-4cd7-9442-61e2c47d9ff2" providerId="ADAL" clId="{476FF265-D0B7-4BBC-91EE-110BEC7B71FA}" dt="2026-04-08T03:42:11.807" v="208"/>
          <ac:spMkLst>
            <pc:docMk/>
            <pc:sldMk cId="194074469" sldId="267"/>
            <ac:spMk id="3" creationId="{1A3A1134-1B9C-F4B1-F609-17F2F6BCD303}"/>
          </ac:spMkLst>
        </pc:spChg>
        <pc:spChg chg="add mod">
          <ac:chgData name="Ken Michael" userId="854b71d0-5cc1-4cd7-9442-61e2c47d9ff2" providerId="ADAL" clId="{476FF265-D0B7-4BBC-91EE-110BEC7B71FA}" dt="2026-04-08T03:41:41.860" v="205"/>
          <ac:spMkLst>
            <pc:docMk/>
            <pc:sldMk cId="194074469" sldId="267"/>
            <ac:spMk id="4" creationId="{5069F869-5219-0593-4A9A-891F0BBA8D74}"/>
          </ac:spMkLst>
        </pc:spChg>
        <pc:spChg chg="add mod">
          <ac:chgData name="Ken Michael" userId="854b71d0-5cc1-4cd7-9442-61e2c47d9ff2" providerId="ADAL" clId="{476FF265-D0B7-4BBC-91EE-110BEC7B71FA}" dt="2026-04-08T03:43:11.620" v="218" actId="115"/>
          <ac:spMkLst>
            <pc:docMk/>
            <pc:sldMk cId="194074469" sldId="267"/>
            <ac:spMk id="5" creationId="{B76E2574-E563-98EB-1BCE-37B794438411}"/>
          </ac:spMkLst>
        </pc:spChg>
      </pc:sldChg>
      <pc:sldChg chg="addSp delSp modSp new mod">
        <pc:chgData name="Ken Michael" userId="854b71d0-5cc1-4cd7-9442-61e2c47d9ff2" providerId="ADAL" clId="{476FF265-D0B7-4BBC-91EE-110BEC7B71FA}" dt="2026-04-08T03:53:46.953" v="245" actId="255"/>
        <pc:sldMkLst>
          <pc:docMk/>
          <pc:sldMk cId="149622779" sldId="268"/>
        </pc:sldMkLst>
        <pc:spChg chg="mod">
          <ac:chgData name="Ken Michael" userId="854b71d0-5cc1-4cd7-9442-61e2c47d9ff2" providerId="ADAL" clId="{476FF265-D0B7-4BBC-91EE-110BEC7B71FA}" dt="2026-04-08T03:48:16.757" v="225" actId="1076"/>
          <ac:spMkLst>
            <pc:docMk/>
            <pc:sldMk cId="149622779" sldId="268"/>
            <ac:spMk id="2" creationId="{170DE335-48D7-58C3-E318-A4B04CD482FA}"/>
          </ac:spMkLst>
        </pc:spChg>
        <pc:spChg chg="del">
          <ac:chgData name="Ken Michael" userId="854b71d0-5cc1-4cd7-9442-61e2c47d9ff2" providerId="ADAL" clId="{476FF265-D0B7-4BBC-91EE-110BEC7B71FA}" dt="2026-04-08T03:48:58.018" v="226"/>
          <ac:spMkLst>
            <pc:docMk/>
            <pc:sldMk cId="149622779" sldId="268"/>
            <ac:spMk id="3" creationId="{789CC273-6510-2A5E-7DB6-CDD0DFECA16D}"/>
          </ac:spMkLst>
        </pc:spChg>
        <pc:spChg chg="add mod">
          <ac:chgData name="Ken Michael" userId="854b71d0-5cc1-4cd7-9442-61e2c47d9ff2" providerId="ADAL" clId="{476FF265-D0B7-4BBC-91EE-110BEC7B71FA}" dt="2026-04-08T03:53:46.953" v="245" actId="255"/>
          <ac:spMkLst>
            <pc:docMk/>
            <pc:sldMk cId="149622779" sldId="268"/>
            <ac:spMk id="4" creationId="{7A7F5F49-290E-6C15-3FBD-7276F01493D1}"/>
          </ac:spMkLst>
        </pc:spChg>
      </pc:sldChg>
      <pc:sldChg chg="addSp delSp modSp new mod">
        <pc:chgData name="Ken Michael" userId="854b71d0-5cc1-4cd7-9442-61e2c47d9ff2" providerId="ADAL" clId="{476FF265-D0B7-4BBC-91EE-110BEC7B71FA}" dt="2026-04-08T03:55:41.498" v="255" actId="1076"/>
        <pc:sldMkLst>
          <pc:docMk/>
          <pc:sldMk cId="713811653" sldId="269"/>
        </pc:sldMkLst>
        <pc:spChg chg="del">
          <ac:chgData name="Ken Michael" userId="854b71d0-5cc1-4cd7-9442-61e2c47d9ff2" providerId="ADAL" clId="{476FF265-D0B7-4BBC-91EE-110BEC7B71FA}" dt="2026-04-08T03:54:44.263" v="246" actId="478"/>
          <ac:spMkLst>
            <pc:docMk/>
            <pc:sldMk cId="713811653" sldId="269"/>
            <ac:spMk id="2" creationId="{907775E1-7251-10AC-011B-603342987A79}"/>
          </ac:spMkLst>
        </pc:spChg>
        <pc:spChg chg="del">
          <ac:chgData name="Ken Michael" userId="854b71d0-5cc1-4cd7-9442-61e2c47d9ff2" providerId="ADAL" clId="{476FF265-D0B7-4BBC-91EE-110BEC7B71FA}" dt="2026-04-08T03:54:46.509" v="247" actId="478"/>
          <ac:spMkLst>
            <pc:docMk/>
            <pc:sldMk cId="713811653" sldId="269"/>
            <ac:spMk id="3" creationId="{47C2F857-5523-247A-CE85-4A37916BAD3E}"/>
          </ac:spMkLst>
        </pc:spChg>
        <pc:spChg chg="add mod">
          <ac:chgData name="Ken Michael" userId="854b71d0-5cc1-4cd7-9442-61e2c47d9ff2" providerId="ADAL" clId="{476FF265-D0B7-4BBC-91EE-110BEC7B71FA}" dt="2026-04-08T03:55:41.498" v="255" actId="1076"/>
          <ac:spMkLst>
            <pc:docMk/>
            <pc:sldMk cId="713811653" sldId="269"/>
            <ac:spMk id="5" creationId="{D3868BCC-FE8A-C8D2-5BD1-C3549AE4BFF4}"/>
          </ac:spMkLst>
        </pc:spChg>
      </pc:sldChg>
      <pc:sldChg chg="addSp delSp modSp new mod">
        <pc:chgData name="Ken Michael" userId="854b71d0-5cc1-4cd7-9442-61e2c47d9ff2" providerId="ADAL" clId="{476FF265-D0B7-4BBC-91EE-110BEC7B71FA}" dt="2026-04-08T04:10:06.450" v="265" actId="1076"/>
        <pc:sldMkLst>
          <pc:docMk/>
          <pc:sldMk cId="328406811" sldId="270"/>
        </pc:sldMkLst>
        <pc:spChg chg="mod">
          <ac:chgData name="Ken Michael" userId="854b71d0-5cc1-4cd7-9442-61e2c47d9ff2" providerId="ADAL" clId="{476FF265-D0B7-4BBC-91EE-110BEC7B71FA}" dt="2026-04-08T04:10:06.450" v="265" actId="1076"/>
          <ac:spMkLst>
            <pc:docMk/>
            <pc:sldMk cId="328406811" sldId="270"/>
            <ac:spMk id="2" creationId="{2CCF3AEC-8CFA-D2E6-C60A-DABC8194F40B}"/>
          </ac:spMkLst>
        </pc:spChg>
        <pc:spChg chg="del">
          <ac:chgData name="Ken Michael" userId="854b71d0-5cc1-4cd7-9442-61e2c47d9ff2" providerId="ADAL" clId="{476FF265-D0B7-4BBC-91EE-110BEC7B71FA}" dt="2026-04-08T04:09:20.879" v="259"/>
          <ac:spMkLst>
            <pc:docMk/>
            <pc:sldMk cId="328406811" sldId="270"/>
            <ac:spMk id="3" creationId="{4C4C08A1-BB42-7C6D-3759-AE33EEE9D04D}"/>
          </ac:spMkLst>
        </pc:spChg>
        <pc:spChg chg="add mod">
          <ac:chgData name="Ken Michael" userId="854b71d0-5cc1-4cd7-9442-61e2c47d9ff2" providerId="ADAL" clId="{476FF265-D0B7-4BBC-91EE-110BEC7B71FA}" dt="2026-04-08T04:10:00.020" v="264" actId="1076"/>
          <ac:spMkLst>
            <pc:docMk/>
            <pc:sldMk cId="328406811" sldId="270"/>
            <ac:spMk id="4" creationId="{EEC3AA57-1FAF-0E9E-0743-DB6806C51BFC}"/>
          </ac:spMkLst>
        </pc:spChg>
      </pc:sldChg>
      <pc:sldChg chg="addSp delSp modSp new mod">
        <pc:chgData name="Ken Michael" userId="854b71d0-5cc1-4cd7-9442-61e2c47d9ff2" providerId="ADAL" clId="{476FF265-D0B7-4BBC-91EE-110BEC7B71FA}" dt="2026-04-08T04:13:29.246" v="313" actId="1035"/>
        <pc:sldMkLst>
          <pc:docMk/>
          <pc:sldMk cId="1340011954" sldId="271"/>
        </pc:sldMkLst>
        <pc:spChg chg="mod">
          <ac:chgData name="Ken Michael" userId="854b71d0-5cc1-4cd7-9442-61e2c47d9ff2" providerId="ADAL" clId="{476FF265-D0B7-4BBC-91EE-110BEC7B71FA}" dt="2026-04-08T04:13:29.246" v="313" actId="1035"/>
          <ac:spMkLst>
            <pc:docMk/>
            <pc:sldMk cId="1340011954" sldId="271"/>
            <ac:spMk id="2" creationId="{CFCB5D85-1B53-8FAD-CEA2-113233D7D997}"/>
          </ac:spMkLst>
        </pc:spChg>
        <pc:spChg chg="del">
          <ac:chgData name="Ken Michael" userId="854b71d0-5cc1-4cd7-9442-61e2c47d9ff2" providerId="ADAL" clId="{476FF265-D0B7-4BBC-91EE-110BEC7B71FA}" dt="2026-04-08T04:11:31.777" v="269"/>
          <ac:spMkLst>
            <pc:docMk/>
            <pc:sldMk cId="1340011954" sldId="271"/>
            <ac:spMk id="3" creationId="{068357FF-0B71-2EED-DFBC-3CBDD188F0A8}"/>
          </ac:spMkLst>
        </pc:spChg>
        <pc:spChg chg="add mod">
          <ac:chgData name="Ken Michael" userId="854b71d0-5cc1-4cd7-9442-61e2c47d9ff2" providerId="ADAL" clId="{476FF265-D0B7-4BBC-91EE-110BEC7B71FA}" dt="2026-04-08T04:13:19.132" v="308" actId="1036"/>
          <ac:spMkLst>
            <pc:docMk/>
            <pc:sldMk cId="1340011954" sldId="271"/>
            <ac:spMk id="4" creationId="{4687852E-7706-C3F0-4B2E-590FC32C3FEF}"/>
          </ac:spMkLst>
        </pc:spChg>
      </pc:sldChg>
      <pc:sldChg chg="addSp delSp modSp new mod">
        <pc:chgData name="Ken Michael" userId="854b71d0-5cc1-4cd7-9442-61e2c47d9ff2" providerId="ADAL" clId="{476FF265-D0B7-4BBC-91EE-110BEC7B71FA}" dt="2026-04-08T04:16:35.465" v="347" actId="14100"/>
        <pc:sldMkLst>
          <pc:docMk/>
          <pc:sldMk cId="3811312555" sldId="272"/>
        </pc:sldMkLst>
        <pc:spChg chg="mod">
          <ac:chgData name="Ken Michael" userId="854b71d0-5cc1-4cd7-9442-61e2c47d9ff2" providerId="ADAL" clId="{476FF265-D0B7-4BBC-91EE-110BEC7B71FA}" dt="2026-04-08T04:14:32.571" v="316" actId="1076"/>
          <ac:spMkLst>
            <pc:docMk/>
            <pc:sldMk cId="3811312555" sldId="272"/>
            <ac:spMk id="2" creationId="{515D33B8-4C5E-821E-4140-FF4C6C31986D}"/>
          </ac:spMkLst>
        </pc:spChg>
        <pc:spChg chg="del mod">
          <ac:chgData name="Ken Michael" userId="854b71d0-5cc1-4cd7-9442-61e2c47d9ff2" providerId="ADAL" clId="{476FF265-D0B7-4BBC-91EE-110BEC7B71FA}" dt="2026-04-08T04:16:03.300" v="340" actId="478"/>
          <ac:spMkLst>
            <pc:docMk/>
            <pc:sldMk cId="3811312555" sldId="272"/>
            <ac:spMk id="3" creationId="{F2E10B7D-9472-AF9A-69CA-9052272A2B7B}"/>
          </ac:spMkLst>
        </pc:spChg>
        <pc:spChg chg="add del mod">
          <ac:chgData name="Ken Michael" userId="854b71d0-5cc1-4cd7-9442-61e2c47d9ff2" providerId="ADAL" clId="{476FF265-D0B7-4BBC-91EE-110BEC7B71FA}" dt="2026-04-08T04:16:05.291" v="341" actId="478"/>
          <ac:spMkLst>
            <pc:docMk/>
            <pc:sldMk cId="3811312555" sldId="272"/>
            <ac:spMk id="5" creationId="{0410DE21-A8F3-0497-BE36-26C7381DA346}"/>
          </ac:spMkLst>
        </pc:spChg>
        <pc:spChg chg="add mod">
          <ac:chgData name="Ken Michael" userId="854b71d0-5cc1-4cd7-9442-61e2c47d9ff2" providerId="ADAL" clId="{476FF265-D0B7-4BBC-91EE-110BEC7B71FA}" dt="2026-04-08T04:16:35.465" v="347" actId="14100"/>
          <ac:spMkLst>
            <pc:docMk/>
            <pc:sldMk cId="3811312555" sldId="272"/>
            <ac:spMk id="7" creationId="{D9221DC5-91CB-C01C-CEB8-73C20E2CB82D}"/>
          </ac:spMkLst>
        </pc:spChg>
      </pc:sldChg>
      <pc:sldChg chg="addSp delSp modSp new mod">
        <pc:chgData name="Ken Michael" userId="854b71d0-5cc1-4cd7-9442-61e2c47d9ff2" providerId="ADAL" clId="{476FF265-D0B7-4BBC-91EE-110BEC7B71FA}" dt="2026-04-08T04:25:05.440" v="387" actId="1076"/>
        <pc:sldMkLst>
          <pc:docMk/>
          <pc:sldMk cId="2082371932" sldId="273"/>
        </pc:sldMkLst>
        <pc:spChg chg="mod">
          <ac:chgData name="Ken Michael" userId="854b71d0-5cc1-4cd7-9442-61e2c47d9ff2" providerId="ADAL" clId="{476FF265-D0B7-4BBC-91EE-110BEC7B71FA}" dt="2026-04-08T04:22:11.661" v="368" actId="1076"/>
          <ac:spMkLst>
            <pc:docMk/>
            <pc:sldMk cId="2082371932" sldId="273"/>
            <ac:spMk id="2" creationId="{FFFB2846-5362-D160-6222-B37B12DC42C5}"/>
          </ac:spMkLst>
        </pc:spChg>
        <pc:spChg chg="del">
          <ac:chgData name="Ken Michael" userId="854b71d0-5cc1-4cd7-9442-61e2c47d9ff2" providerId="ADAL" clId="{476FF265-D0B7-4BBC-91EE-110BEC7B71FA}" dt="2026-04-08T04:22:15.363" v="369" actId="478"/>
          <ac:spMkLst>
            <pc:docMk/>
            <pc:sldMk cId="2082371932" sldId="273"/>
            <ac:spMk id="3" creationId="{560BCFF8-AB69-E772-0462-9328E71E66F3}"/>
          </ac:spMkLst>
        </pc:spChg>
        <pc:spChg chg="add del mod">
          <ac:chgData name="Ken Michael" userId="854b71d0-5cc1-4cd7-9442-61e2c47d9ff2" providerId="ADAL" clId="{476FF265-D0B7-4BBC-91EE-110BEC7B71FA}" dt="2026-04-08T04:25:01.419" v="386" actId="478"/>
          <ac:spMkLst>
            <pc:docMk/>
            <pc:sldMk cId="2082371932" sldId="273"/>
            <ac:spMk id="8" creationId="{4BC81E2F-4541-9E40-B4EC-F6E9B2CF042C}"/>
          </ac:spMkLst>
        </pc:spChg>
        <pc:picChg chg="add mod">
          <ac:chgData name="Ken Michael" userId="854b71d0-5cc1-4cd7-9442-61e2c47d9ff2" providerId="ADAL" clId="{476FF265-D0B7-4BBC-91EE-110BEC7B71FA}" dt="2026-04-08T04:25:05.440" v="387" actId="1076"/>
          <ac:picMkLst>
            <pc:docMk/>
            <pc:sldMk cId="2082371932" sldId="273"/>
            <ac:picMk id="5" creationId="{A1AD2EC7-CF4B-1D39-6242-2779A54D1B6F}"/>
          </ac:picMkLst>
        </pc:picChg>
        <pc:picChg chg="add mod">
          <ac:chgData name="Ken Michael" userId="854b71d0-5cc1-4cd7-9442-61e2c47d9ff2" providerId="ADAL" clId="{476FF265-D0B7-4BBC-91EE-110BEC7B71FA}" dt="2026-04-08T04:24:18.543" v="380" actId="1076"/>
          <ac:picMkLst>
            <pc:docMk/>
            <pc:sldMk cId="2082371932" sldId="273"/>
            <ac:picMk id="7" creationId="{DBE84EB8-E155-6D10-E194-B80CF79D46DA}"/>
          </ac:picMkLst>
        </pc:picChg>
      </pc:sldChg>
      <pc:sldChg chg="addSp delSp modSp new mod">
        <pc:chgData name="Ken Michael" userId="854b71d0-5cc1-4cd7-9442-61e2c47d9ff2" providerId="ADAL" clId="{476FF265-D0B7-4BBC-91EE-110BEC7B71FA}" dt="2026-04-08T04:29:15.007" v="421" actId="20577"/>
        <pc:sldMkLst>
          <pc:docMk/>
          <pc:sldMk cId="672615438" sldId="274"/>
        </pc:sldMkLst>
        <pc:spChg chg="mod">
          <ac:chgData name="Ken Michael" userId="854b71d0-5cc1-4cd7-9442-61e2c47d9ff2" providerId="ADAL" clId="{476FF265-D0B7-4BBC-91EE-110BEC7B71FA}" dt="2026-04-08T04:29:15.007" v="421" actId="20577"/>
          <ac:spMkLst>
            <pc:docMk/>
            <pc:sldMk cId="672615438" sldId="274"/>
            <ac:spMk id="2" creationId="{82F07371-1136-B5DA-EECD-C11FB24B85DF}"/>
          </ac:spMkLst>
        </pc:spChg>
        <pc:spChg chg="del">
          <ac:chgData name="Ken Michael" userId="854b71d0-5cc1-4cd7-9442-61e2c47d9ff2" providerId="ADAL" clId="{476FF265-D0B7-4BBC-91EE-110BEC7B71FA}" dt="2026-04-08T04:25:39.062" v="389" actId="478"/>
          <ac:spMkLst>
            <pc:docMk/>
            <pc:sldMk cId="672615438" sldId="274"/>
            <ac:spMk id="3" creationId="{3726F8ED-B160-08F2-4064-528E470BE804}"/>
          </ac:spMkLst>
        </pc:spChg>
        <pc:spChg chg="add mod">
          <ac:chgData name="Ken Michael" userId="854b71d0-5cc1-4cd7-9442-61e2c47d9ff2" providerId="ADAL" clId="{476FF265-D0B7-4BBC-91EE-110BEC7B71FA}" dt="2026-04-08T04:26:50.705" v="399" actId="20577"/>
          <ac:spMkLst>
            <pc:docMk/>
            <pc:sldMk cId="672615438" sldId="274"/>
            <ac:spMk id="4" creationId="{E2FAE069-957E-5794-1F66-140EC0A933F0}"/>
          </ac:spMkLst>
        </pc:spChg>
      </pc:sldChg>
      <pc:sldChg chg="addSp delSp modSp new mod">
        <pc:chgData name="Ken Michael" userId="854b71d0-5cc1-4cd7-9442-61e2c47d9ff2" providerId="ADAL" clId="{476FF265-D0B7-4BBC-91EE-110BEC7B71FA}" dt="2026-04-08T04:31:10.674" v="437" actId="1076"/>
        <pc:sldMkLst>
          <pc:docMk/>
          <pc:sldMk cId="838719146" sldId="275"/>
        </pc:sldMkLst>
        <pc:spChg chg="mod">
          <ac:chgData name="Ken Michael" userId="854b71d0-5cc1-4cd7-9442-61e2c47d9ff2" providerId="ADAL" clId="{476FF265-D0B7-4BBC-91EE-110BEC7B71FA}" dt="2026-04-08T04:29:51.750" v="425" actId="1076"/>
          <ac:spMkLst>
            <pc:docMk/>
            <pc:sldMk cId="838719146" sldId="275"/>
            <ac:spMk id="2" creationId="{8369EB09-B007-80D0-4AC0-330C53BF3E69}"/>
          </ac:spMkLst>
        </pc:spChg>
        <pc:spChg chg="del">
          <ac:chgData name="Ken Michael" userId="854b71d0-5cc1-4cd7-9442-61e2c47d9ff2" providerId="ADAL" clId="{476FF265-D0B7-4BBC-91EE-110BEC7B71FA}" dt="2026-04-08T04:30:11.565" v="426"/>
          <ac:spMkLst>
            <pc:docMk/>
            <pc:sldMk cId="838719146" sldId="275"/>
            <ac:spMk id="3" creationId="{64058B26-04BB-0529-FC00-0B2671FECFCE}"/>
          </ac:spMkLst>
        </pc:spChg>
        <pc:spChg chg="add mod">
          <ac:chgData name="Ken Michael" userId="854b71d0-5cc1-4cd7-9442-61e2c47d9ff2" providerId="ADAL" clId="{476FF265-D0B7-4BBC-91EE-110BEC7B71FA}" dt="2026-04-08T04:31:10.674" v="437" actId="1076"/>
          <ac:spMkLst>
            <pc:docMk/>
            <pc:sldMk cId="838719146" sldId="275"/>
            <ac:spMk id="4" creationId="{91B700A5-FC78-82EC-68C0-66AC562EB590}"/>
          </ac:spMkLst>
        </pc:spChg>
      </pc:sldChg>
      <pc:sldChg chg="addSp delSp modSp new mod">
        <pc:chgData name="Ken Michael" userId="854b71d0-5cc1-4cd7-9442-61e2c47d9ff2" providerId="ADAL" clId="{476FF265-D0B7-4BBC-91EE-110BEC7B71FA}" dt="2026-04-08T04:46:00.903" v="470" actId="1076"/>
        <pc:sldMkLst>
          <pc:docMk/>
          <pc:sldMk cId="40948934" sldId="276"/>
        </pc:sldMkLst>
        <pc:spChg chg="mod">
          <ac:chgData name="Ken Michael" userId="854b71d0-5cc1-4cd7-9442-61e2c47d9ff2" providerId="ADAL" clId="{476FF265-D0B7-4BBC-91EE-110BEC7B71FA}" dt="2026-04-08T04:45:36.942" v="469" actId="1076"/>
          <ac:spMkLst>
            <pc:docMk/>
            <pc:sldMk cId="40948934" sldId="276"/>
            <ac:spMk id="2" creationId="{9387AA79-4782-CE81-A12D-E7B9242F0B88}"/>
          </ac:spMkLst>
        </pc:spChg>
        <pc:spChg chg="del">
          <ac:chgData name="Ken Michael" userId="854b71d0-5cc1-4cd7-9442-61e2c47d9ff2" providerId="ADAL" clId="{476FF265-D0B7-4BBC-91EE-110BEC7B71FA}" dt="2026-04-08T04:45:19.886" v="445" actId="478"/>
          <ac:spMkLst>
            <pc:docMk/>
            <pc:sldMk cId="40948934" sldId="276"/>
            <ac:spMk id="3" creationId="{8D77779D-BA68-1CDC-7E53-7AA3BD1AA4A2}"/>
          </ac:spMkLst>
        </pc:spChg>
        <pc:picChg chg="add mod">
          <ac:chgData name="Ken Michael" userId="854b71d0-5cc1-4cd7-9442-61e2c47d9ff2" providerId="ADAL" clId="{476FF265-D0B7-4BBC-91EE-110BEC7B71FA}" dt="2026-04-08T04:45:32.374" v="468" actId="1076"/>
          <ac:picMkLst>
            <pc:docMk/>
            <pc:sldMk cId="40948934" sldId="276"/>
            <ac:picMk id="15362" creationId="{8ED69074-3524-BFDD-7403-CBB88D228AED}"/>
          </ac:picMkLst>
        </pc:picChg>
        <pc:picChg chg="add mod">
          <ac:chgData name="Ken Michael" userId="854b71d0-5cc1-4cd7-9442-61e2c47d9ff2" providerId="ADAL" clId="{476FF265-D0B7-4BBC-91EE-110BEC7B71FA}" dt="2026-04-08T04:46:00.903" v="470" actId="1076"/>
          <ac:picMkLst>
            <pc:docMk/>
            <pc:sldMk cId="40948934" sldId="276"/>
            <ac:picMk id="15364" creationId="{FF511826-76F8-27A5-7CD7-051C0DDCA2A3}"/>
          </ac:picMkLst>
        </pc:picChg>
      </pc:sldChg>
      <pc:sldChg chg="addSp delSp modSp new mod">
        <pc:chgData name="Ken Michael" userId="854b71d0-5cc1-4cd7-9442-61e2c47d9ff2" providerId="ADAL" clId="{476FF265-D0B7-4BBC-91EE-110BEC7B71FA}" dt="2026-04-08T04:48:16.106" v="480" actId="1076"/>
        <pc:sldMkLst>
          <pc:docMk/>
          <pc:sldMk cId="375200648" sldId="277"/>
        </pc:sldMkLst>
        <pc:spChg chg="mod">
          <ac:chgData name="Ken Michael" userId="854b71d0-5cc1-4cd7-9442-61e2c47d9ff2" providerId="ADAL" clId="{476FF265-D0B7-4BBC-91EE-110BEC7B71FA}" dt="2026-04-08T04:47:17.970" v="473" actId="1076"/>
          <ac:spMkLst>
            <pc:docMk/>
            <pc:sldMk cId="375200648" sldId="277"/>
            <ac:spMk id="2" creationId="{34DA757A-087E-46E6-D7D1-65E0C851EBE4}"/>
          </ac:spMkLst>
        </pc:spChg>
        <pc:spChg chg="del">
          <ac:chgData name="Ken Michael" userId="854b71d0-5cc1-4cd7-9442-61e2c47d9ff2" providerId="ADAL" clId="{476FF265-D0B7-4BBC-91EE-110BEC7B71FA}" dt="2026-04-08T04:47:55.153" v="474" actId="478"/>
          <ac:spMkLst>
            <pc:docMk/>
            <pc:sldMk cId="375200648" sldId="277"/>
            <ac:spMk id="3" creationId="{0F923E33-F081-AE16-4D67-43559EC26F73}"/>
          </ac:spMkLst>
        </pc:spChg>
        <pc:spChg chg="add mod">
          <ac:chgData name="Ken Michael" userId="854b71d0-5cc1-4cd7-9442-61e2c47d9ff2" providerId="ADAL" clId="{476FF265-D0B7-4BBC-91EE-110BEC7B71FA}" dt="2026-04-08T04:48:16.106" v="480" actId="1076"/>
          <ac:spMkLst>
            <pc:docMk/>
            <pc:sldMk cId="375200648" sldId="277"/>
            <ac:spMk id="5" creationId="{55554269-4086-276B-200F-0557B90C6C9A}"/>
          </ac:spMkLst>
        </pc:spChg>
      </pc:sldChg>
      <pc:sldChg chg="addSp delSp modSp add mod">
        <pc:chgData name="Ken Michael" userId="854b71d0-5cc1-4cd7-9442-61e2c47d9ff2" providerId="ADAL" clId="{476FF265-D0B7-4BBC-91EE-110BEC7B71FA}" dt="2026-04-08T04:49:13.787" v="488" actId="1076"/>
        <pc:sldMkLst>
          <pc:docMk/>
          <pc:sldMk cId="1047523985" sldId="278"/>
        </pc:sldMkLst>
        <pc:spChg chg="add mod">
          <ac:chgData name="Ken Michael" userId="854b71d0-5cc1-4cd7-9442-61e2c47d9ff2" providerId="ADAL" clId="{476FF265-D0B7-4BBC-91EE-110BEC7B71FA}" dt="2026-04-08T04:49:13.787" v="488" actId="1076"/>
          <ac:spMkLst>
            <pc:docMk/>
            <pc:sldMk cId="1047523985" sldId="278"/>
            <ac:spMk id="4" creationId="{C15B7DBD-21B3-AA5F-FC18-86E598B16623}"/>
          </ac:spMkLst>
        </pc:spChg>
        <pc:spChg chg="del">
          <ac:chgData name="Ken Michael" userId="854b71d0-5cc1-4cd7-9442-61e2c47d9ff2" providerId="ADAL" clId="{476FF265-D0B7-4BBC-91EE-110BEC7B71FA}" dt="2026-04-08T04:48:45.260" v="482" actId="478"/>
          <ac:spMkLst>
            <pc:docMk/>
            <pc:sldMk cId="1047523985" sldId="278"/>
            <ac:spMk id="5" creationId="{A9558238-1FE4-3723-B5FB-A4D5340BFA1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BD8234-62BB-484D-8484-757987140452}" type="datetimeFigureOut">
              <a:rPr lang="en-US" smtClean="0"/>
              <a:t>4/7/2026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4C8D74-FC0D-4C23-BADC-1DA96D2E9877}" type="slidenum">
              <a:rPr lang="en-US" smtClean="0"/>
              <a:t>‹#›</a:t>
            </a:fld>
            <a:endParaRPr lang="en-US"/>
          </a:p>
        </p:txBody>
      </p:sp>
    </p:spTree>
    <p:extLst>
      <p:ext uri="{BB962C8B-B14F-4D97-AF65-F5344CB8AC3E}">
        <p14:creationId xmlns:p14="http://schemas.microsoft.com/office/powerpoint/2010/main" val="4011745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64C8D74-FC0D-4C23-BADC-1DA96D2E9877}" type="slidenum">
              <a:rPr lang="en-US" smtClean="0"/>
              <a:t>5</a:t>
            </a:fld>
            <a:endParaRPr lang="en-US"/>
          </a:p>
        </p:txBody>
      </p:sp>
    </p:spTree>
    <p:extLst>
      <p:ext uri="{BB962C8B-B14F-4D97-AF65-F5344CB8AC3E}">
        <p14:creationId xmlns:p14="http://schemas.microsoft.com/office/powerpoint/2010/main" val="6375141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2C05FC-473B-DBD4-5829-D5971BCC234B}"/>
              </a:ext>
            </a:extLst>
          </p:cNvPr>
          <p:cNvSpPr>
            <a:spLocks noGrp="1"/>
          </p:cNvSpPr>
          <p:nvPr>
            <p:ph type="ctrTitle"/>
          </p:nvPr>
        </p:nvSpPr>
        <p:spPr>
          <a:xfrm>
            <a:off x="1524000" y="1126263"/>
            <a:ext cx="9144000" cy="2387600"/>
          </a:xfrm>
        </p:spPr>
        <p:txBody>
          <a:bodyPr anchor="b"/>
          <a:lstStyle>
            <a:lvl1pPr algn="ctr">
              <a:defRPr sz="4000">
                <a:latin typeface="Arial Black" panose="020B0A040201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A98D8369-15A8-5B8B-0A39-3BFCEA97C15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9CDDA5F-FE44-F505-620B-E1533F42B2F9}"/>
              </a:ext>
            </a:extLst>
          </p:cNvPr>
          <p:cNvSpPr>
            <a:spLocks noGrp="1"/>
          </p:cNvSpPr>
          <p:nvPr>
            <p:ph type="dt" sz="half" idx="10"/>
          </p:nvPr>
        </p:nvSpPr>
        <p:spPr/>
        <p:txBody>
          <a:bodyPr/>
          <a:lstStyle/>
          <a:p>
            <a:fld id="{C6BE780E-EB96-4C98-A208-7834BD47B61C}" type="datetimeFigureOut">
              <a:rPr lang="en-US" smtClean="0"/>
              <a:t>4/7/2026</a:t>
            </a:fld>
            <a:endParaRPr lang="en-US"/>
          </a:p>
        </p:txBody>
      </p:sp>
      <p:sp>
        <p:nvSpPr>
          <p:cNvPr id="5" name="Footer Placeholder 4">
            <a:extLst>
              <a:ext uri="{FF2B5EF4-FFF2-40B4-BE49-F238E27FC236}">
                <a16:creationId xmlns:a16="http://schemas.microsoft.com/office/drawing/2014/main" id="{21F1A848-1CF5-E917-B4E8-4B3636AD0F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4749D3-3221-68B5-D3BC-DBE2E5CB0DAD}"/>
              </a:ext>
            </a:extLst>
          </p:cNvPr>
          <p:cNvSpPr>
            <a:spLocks noGrp="1"/>
          </p:cNvSpPr>
          <p:nvPr>
            <p:ph type="sldNum" sz="quarter" idx="12"/>
          </p:nvPr>
        </p:nvSpPr>
        <p:spPr/>
        <p:txBody>
          <a:bodyPr/>
          <a:lstStyle/>
          <a:p>
            <a:fld id="{0F285C70-B168-43CA-98D8-6CB9AB9D47FB}" type="slidenum">
              <a:rPr lang="en-US" smtClean="0"/>
              <a:t>‹#›</a:t>
            </a:fld>
            <a:endParaRPr lang="en-US"/>
          </a:p>
        </p:txBody>
      </p:sp>
      <p:pic>
        <p:nvPicPr>
          <p:cNvPr id="7" name="Picture 6">
            <a:extLst>
              <a:ext uri="{FF2B5EF4-FFF2-40B4-BE49-F238E27FC236}">
                <a16:creationId xmlns:a16="http://schemas.microsoft.com/office/drawing/2014/main" id="{E69B610F-44EE-265D-D389-1F3C000CFB31}"/>
              </a:ext>
            </a:extLst>
          </p:cNvPr>
          <p:cNvPicPr>
            <a:picLocks noChangeAspect="1"/>
          </p:cNvPicPr>
          <p:nvPr userDrawn="1"/>
        </p:nvPicPr>
        <p:blipFill>
          <a:blip r:embed="rId2"/>
          <a:stretch>
            <a:fillRect/>
          </a:stretch>
        </p:blipFill>
        <p:spPr>
          <a:xfrm>
            <a:off x="3750129" y="97219"/>
            <a:ext cx="4403271" cy="2114488"/>
          </a:xfrm>
          <a:prstGeom prst="rect">
            <a:avLst/>
          </a:prstGeom>
        </p:spPr>
      </p:pic>
      <p:pic>
        <p:nvPicPr>
          <p:cNvPr id="8" name="Picture 7">
            <a:extLst>
              <a:ext uri="{FF2B5EF4-FFF2-40B4-BE49-F238E27FC236}">
                <a16:creationId xmlns:a16="http://schemas.microsoft.com/office/drawing/2014/main" id="{A146AB88-7F2C-E502-5BD2-8460154BDE2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6738" y="718725"/>
            <a:ext cx="4763165" cy="2138110"/>
          </a:xfrm>
          <a:prstGeom prst="rect">
            <a:avLst/>
          </a:prstGeom>
        </p:spPr>
      </p:pic>
      <p:pic>
        <p:nvPicPr>
          <p:cNvPr id="9" name="Picture 8">
            <a:extLst>
              <a:ext uri="{FF2B5EF4-FFF2-40B4-BE49-F238E27FC236}">
                <a16:creationId xmlns:a16="http://schemas.microsoft.com/office/drawing/2014/main" id="{6A5B6C03-CD83-8CBB-D2C6-BA988956CCB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016612" y="718725"/>
            <a:ext cx="4763165" cy="2138110"/>
          </a:xfrm>
          <a:prstGeom prst="rect">
            <a:avLst/>
          </a:prstGeom>
        </p:spPr>
      </p:pic>
      <p:pic>
        <p:nvPicPr>
          <p:cNvPr id="10" name="Picture 9">
            <a:extLst>
              <a:ext uri="{FF2B5EF4-FFF2-40B4-BE49-F238E27FC236}">
                <a16:creationId xmlns:a16="http://schemas.microsoft.com/office/drawing/2014/main" id="{D3C3F7AC-7902-A4F4-9A07-9C68D79A69E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6737" y="482395"/>
            <a:ext cx="4763165" cy="2138110"/>
          </a:xfrm>
          <a:prstGeom prst="rect">
            <a:avLst/>
          </a:prstGeom>
        </p:spPr>
      </p:pic>
      <p:pic>
        <p:nvPicPr>
          <p:cNvPr id="12" name="Picture 11">
            <a:extLst>
              <a:ext uri="{FF2B5EF4-FFF2-40B4-BE49-F238E27FC236}">
                <a16:creationId xmlns:a16="http://schemas.microsoft.com/office/drawing/2014/main" id="{E68988A7-5F0D-3F15-6C02-B5EB8B68F04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96000" y="-882614"/>
            <a:ext cx="3202677" cy="3202677"/>
          </a:xfrm>
          <a:prstGeom prst="rect">
            <a:avLst/>
          </a:prstGeom>
        </p:spPr>
      </p:pic>
    </p:spTree>
    <p:extLst>
      <p:ext uri="{BB962C8B-B14F-4D97-AF65-F5344CB8AC3E}">
        <p14:creationId xmlns:p14="http://schemas.microsoft.com/office/powerpoint/2010/main" val="298477983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65BB177-025B-F1E5-7F04-95201BC1F54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189B034-93D9-7686-4EC9-3D6E524BB12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28F4D166-0121-D8EF-8AC3-EA5939E67A1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6BE780E-EB96-4C98-A208-7834BD47B61C}" type="datetimeFigureOut">
              <a:rPr lang="en-US" smtClean="0"/>
              <a:t>4/7/2026</a:t>
            </a:fld>
            <a:endParaRPr lang="en-US"/>
          </a:p>
        </p:txBody>
      </p:sp>
      <p:sp>
        <p:nvSpPr>
          <p:cNvPr id="5" name="Footer Placeholder 4">
            <a:extLst>
              <a:ext uri="{FF2B5EF4-FFF2-40B4-BE49-F238E27FC236}">
                <a16:creationId xmlns:a16="http://schemas.microsoft.com/office/drawing/2014/main" id="{D4FB425A-C7D2-3108-45B5-14942C56CC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14CED24-5567-6625-191E-DD08A0904C6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F285C70-B168-43CA-98D8-6CB9AB9D47FB}" type="slidenum">
              <a:rPr lang="en-US" smtClean="0"/>
              <a:t>‹#›</a:t>
            </a:fld>
            <a:endParaRPr lang="en-US"/>
          </a:p>
        </p:txBody>
      </p:sp>
      <p:pic>
        <p:nvPicPr>
          <p:cNvPr id="7" name="Picture 6">
            <a:extLst>
              <a:ext uri="{FF2B5EF4-FFF2-40B4-BE49-F238E27FC236}">
                <a16:creationId xmlns:a16="http://schemas.microsoft.com/office/drawing/2014/main" id="{96D953A2-1691-EEAA-FFE8-D6FF7024FAE2}"/>
              </a:ext>
            </a:extLst>
          </p:cNvPr>
          <p:cNvPicPr>
            <a:picLocks noChangeAspect="1"/>
          </p:cNvPicPr>
          <p:nvPr userDrawn="1"/>
        </p:nvPicPr>
        <p:blipFill>
          <a:blip r:embed="rId3"/>
          <a:stretch>
            <a:fillRect/>
          </a:stretch>
        </p:blipFill>
        <p:spPr>
          <a:xfrm>
            <a:off x="3750129" y="97219"/>
            <a:ext cx="4403271" cy="2114488"/>
          </a:xfrm>
          <a:prstGeom prst="rect">
            <a:avLst/>
          </a:prstGeom>
        </p:spPr>
      </p:pic>
      <p:pic>
        <p:nvPicPr>
          <p:cNvPr id="8" name="Picture 7">
            <a:extLst>
              <a:ext uri="{FF2B5EF4-FFF2-40B4-BE49-F238E27FC236}">
                <a16:creationId xmlns:a16="http://schemas.microsoft.com/office/drawing/2014/main" id="{BA2C9BBD-F31E-2DA8-8234-72A0BD27613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36738" y="718725"/>
            <a:ext cx="4763165" cy="2138110"/>
          </a:xfrm>
          <a:prstGeom prst="rect">
            <a:avLst/>
          </a:prstGeom>
        </p:spPr>
      </p:pic>
      <p:pic>
        <p:nvPicPr>
          <p:cNvPr id="9" name="Picture 8">
            <a:extLst>
              <a:ext uri="{FF2B5EF4-FFF2-40B4-BE49-F238E27FC236}">
                <a16:creationId xmlns:a16="http://schemas.microsoft.com/office/drawing/2014/main" id="{89F87A0B-9FFB-263A-A6A1-8FE7AD4861E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016612" y="718725"/>
            <a:ext cx="4763165" cy="2138110"/>
          </a:xfrm>
          <a:prstGeom prst="rect">
            <a:avLst/>
          </a:prstGeom>
        </p:spPr>
      </p:pic>
      <p:pic>
        <p:nvPicPr>
          <p:cNvPr id="10" name="Picture 9">
            <a:extLst>
              <a:ext uri="{FF2B5EF4-FFF2-40B4-BE49-F238E27FC236}">
                <a16:creationId xmlns:a16="http://schemas.microsoft.com/office/drawing/2014/main" id="{690D6FE1-08F6-F9FA-C4EA-EABBC42F4AF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36737" y="482395"/>
            <a:ext cx="4763165" cy="2138110"/>
          </a:xfrm>
          <a:prstGeom prst="rect">
            <a:avLst/>
          </a:prstGeom>
        </p:spPr>
      </p:pic>
      <p:pic>
        <p:nvPicPr>
          <p:cNvPr id="11" name="Picture 10">
            <a:extLst>
              <a:ext uri="{FF2B5EF4-FFF2-40B4-BE49-F238E27FC236}">
                <a16:creationId xmlns:a16="http://schemas.microsoft.com/office/drawing/2014/main" id="{CA912CDC-84E2-9FD0-DF24-6C5001C8B40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016611" y="482395"/>
            <a:ext cx="4763165" cy="2138110"/>
          </a:xfrm>
          <a:prstGeom prst="rect">
            <a:avLst/>
          </a:prstGeom>
        </p:spPr>
      </p:pic>
      <p:pic>
        <p:nvPicPr>
          <p:cNvPr id="12" name="Picture 11">
            <a:extLst>
              <a:ext uri="{FF2B5EF4-FFF2-40B4-BE49-F238E27FC236}">
                <a16:creationId xmlns:a16="http://schemas.microsoft.com/office/drawing/2014/main" id="{E1E995B0-D26C-E0E8-71A4-B590DDC835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96000" y="-882614"/>
            <a:ext cx="3202677" cy="3202677"/>
          </a:xfrm>
          <a:prstGeom prst="rect">
            <a:avLst/>
          </a:prstGeom>
        </p:spPr>
      </p:pic>
      <p:pic>
        <p:nvPicPr>
          <p:cNvPr id="14" name="Picture 13">
            <a:extLst>
              <a:ext uri="{FF2B5EF4-FFF2-40B4-BE49-F238E27FC236}">
                <a16:creationId xmlns:a16="http://schemas.microsoft.com/office/drawing/2014/main" id="{41D0032D-FDC1-6778-E778-4243E2FFECD6}"/>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760867" y="-21818"/>
            <a:ext cx="1847443" cy="1847443"/>
          </a:xfrm>
          <a:prstGeom prst="rect">
            <a:avLst/>
          </a:prstGeom>
        </p:spPr>
      </p:pic>
    </p:spTree>
    <p:extLst>
      <p:ext uri="{BB962C8B-B14F-4D97-AF65-F5344CB8AC3E}">
        <p14:creationId xmlns:p14="http://schemas.microsoft.com/office/powerpoint/2010/main" val="3789902664"/>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7.gif"/><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DFCC368-F101-84F8-A2A0-DA320563AE1D}"/>
              </a:ext>
            </a:extLst>
          </p:cNvPr>
          <p:cNvSpPr txBox="1"/>
          <p:nvPr/>
        </p:nvSpPr>
        <p:spPr>
          <a:xfrm>
            <a:off x="769398" y="2486123"/>
            <a:ext cx="10653204" cy="1446550"/>
          </a:xfrm>
          <a:prstGeom prst="rect">
            <a:avLst/>
          </a:prstGeom>
          <a:noFill/>
        </p:spPr>
        <p:txBody>
          <a:bodyPr wrap="square">
            <a:spAutoFit/>
          </a:bodyPr>
          <a:lstStyle/>
          <a:p>
            <a:pPr algn="ctr"/>
            <a:r>
              <a:rPr lang="en-US" sz="4400" dirty="0">
                <a:latin typeface="Arial Black" panose="020B0A04020102020204" pitchFamily="34" charset="0"/>
              </a:rPr>
              <a:t>Recruiting 101: </a:t>
            </a:r>
          </a:p>
          <a:p>
            <a:pPr algn="ctr"/>
            <a:r>
              <a:rPr lang="en-US" sz="4400" dirty="0">
                <a:latin typeface="Arial Black" panose="020B0A04020102020204" pitchFamily="34" charset="0"/>
              </a:rPr>
              <a:t>Building the Future of Our Post</a:t>
            </a:r>
          </a:p>
        </p:txBody>
      </p:sp>
      <p:sp>
        <p:nvSpPr>
          <p:cNvPr id="5" name="TextBox 4">
            <a:extLst>
              <a:ext uri="{FF2B5EF4-FFF2-40B4-BE49-F238E27FC236}">
                <a16:creationId xmlns:a16="http://schemas.microsoft.com/office/drawing/2014/main" id="{36352A29-FCE9-9609-8C15-7726F8B5F128}"/>
              </a:ext>
            </a:extLst>
          </p:cNvPr>
          <p:cNvSpPr txBox="1"/>
          <p:nvPr/>
        </p:nvSpPr>
        <p:spPr>
          <a:xfrm>
            <a:off x="769398" y="3996717"/>
            <a:ext cx="10653204" cy="584775"/>
          </a:xfrm>
          <a:prstGeom prst="rect">
            <a:avLst/>
          </a:prstGeom>
          <a:noFill/>
        </p:spPr>
        <p:txBody>
          <a:bodyPr wrap="square">
            <a:spAutoFit/>
          </a:bodyPr>
          <a:lstStyle/>
          <a:p>
            <a:pPr algn="ctr"/>
            <a:r>
              <a:rPr lang="en-US" sz="3200" b="1" dirty="0">
                <a:latin typeface="Arial" panose="020B0604020202020204" pitchFamily="34" charset="0"/>
                <a:cs typeface="Arial" panose="020B0604020202020204" pitchFamily="34" charset="0"/>
              </a:rPr>
              <a:t>Strategies for Growth, Engagement, and Retention</a:t>
            </a:r>
          </a:p>
        </p:txBody>
      </p:sp>
    </p:spTree>
    <p:extLst>
      <p:ext uri="{BB962C8B-B14F-4D97-AF65-F5344CB8AC3E}">
        <p14:creationId xmlns:p14="http://schemas.microsoft.com/office/powerpoint/2010/main" val="7263667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BC9BD8-F513-2958-A0C3-7597869F4A19}"/>
              </a:ext>
            </a:extLst>
          </p:cNvPr>
          <p:cNvSpPr>
            <a:spLocks noGrp="1"/>
          </p:cNvSpPr>
          <p:nvPr>
            <p:ph type="ctrTitle"/>
          </p:nvPr>
        </p:nvSpPr>
        <p:spPr>
          <a:xfrm>
            <a:off x="1524000" y="300639"/>
            <a:ext cx="9144000" cy="2387600"/>
          </a:xfrm>
        </p:spPr>
        <p:txBody>
          <a:bodyPr/>
          <a:lstStyle/>
          <a:p>
            <a:r>
              <a:rPr lang="en-US" dirty="0"/>
              <a:t>Where the Veterans Are</a:t>
            </a:r>
          </a:p>
        </p:txBody>
      </p:sp>
      <p:sp>
        <p:nvSpPr>
          <p:cNvPr id="4" name="Rectangle 1">
            <a:extLst>
              <a:ext uri="{FF2B5EF4-FFF2-40B4-BE49-F238E27FC236}">
                <a16:creationId xmlns:a16="http://schemas.microsoft.com/office/drawing/2014/main" id="{F0F69AA7-C5DB-AECF-99DD-D1CAE07155C1}"/>
              </a:ext>
            </a:extLst>
          </p:cNvPr>
          <p:cNvSpPr>
            <a:spLocks noGrp="1" noChangeArrowheads="1"/>
          </p:cNvSpPr>
          <p:nvPr>
            <p:ph type="subTitle" idx="1"/>
          </p:nvPr>
        </p:nvSpPr>
        <p:spPr bwMode="auto">
          <a:xfrm>
            <a:off x="364477" y="2722113"/>
            <a:ext cx="11123227"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1" i="0" u="none" strike="noStrike" cap="none" normalizeH="0" baseline="0" dirty="0">
                <a:ln>
                  <a:noFill/>
                </a:ln>
                <a:solidFill>
                  <a:schemeClr val="tx1"/>
                </a:solidFill>
                <a:effectLst/>
                <a:latin typeface="Arial" panose="020B0604020202020204" pitchFamily="34" charset="0"/>
              </a:rPr>
              <a:t>High-Traffic Spots:</a:t>
            </a:r>
            <a:endParaRPr kumimoji="0" lang="en-US" altLang="en-US" b="0" i="0" u="none" strike="noStrike" cap="none" normalizeH="0" baseline="0" dirty="0">
              <a:ln>
                <a:noFill/>
              </a:ln>
              <a:solidFill>
                <a:schemeClr val="tx1"/>
              </a:solidFill>
              <a:effectLst/>
              <a:latin typeface="Arial" panose="020B0604020202020204" pitchFamily="34" charset="0"/>
            </a:endParaRPr>
          </a:p>
          <a:p>
            <a:pPr lvl="1" algn="l" eaLnBrk="0" fontAlgn="base" hangingPunct="0">
              <a:lnSpc>
                <a:spcPct val="100000"/>
              </a:lnSpc>
              <a:spcBef>
                <a:spcPct val="0"/>
              </a:spcBef>
              <a:spcAft>
                <a:spcPct val="0"/>
              </a:spcAft>
              <a:buFontTx/>
              <a:buChar char="•"/>
            </a:pPr>
            <a:r>
              <a:rPr kumimoji="0" lang="en-US" altLang="en-US" sz="2400" b="1" i="0" u="none" strike="noStrike" cap="none" normalizeH="0" baseline="0" dirty="0">
                <a:ln>
                  <a:noFill/>
                </a:ln>
                <a:solidFill>
                  <a:schemeClr val="tx1"/>
                </a:solidFill>
                <a:effectLst/>
                <a:latin typeface="Arial" panose="020B0604020202020204" pitchFamily="34" charset="0"/>
              </a:rPr>
              <a:t>Local Events:</a:t>
            </a:r>
            <a:r>
              <a:rPr kumimoji="0" lang="en-US" altLang="en-US" sz="2400" b="0" i="0" u="none" strike="noStrike" cap="none" normalizeH="0" baseline="0" dirty="0">
                <a:ln>
                  <a:noFill/>
                </a:ln>
                <a:solidFill>
                  <a:schemeClr val="tx1"/>
                </a:solidFill>
                <a:effectLst/>
                <a:latin typeface="Arial" panose="020B0604020202020204" pitchFamily="34" charset="0"/>
              </a:rPr>
              <a:t> County fairs, 4th of July parades, and Farmers Markets.</a:t>
            </a:r>
          </a:p>
          <a:p>
            <a:pPr lvl="1" algn="l" eaLnBrk="0" fontAlgn="base" hangingPunct="0">
              <a:lnSpc>
                <a:spcPct val="100000"/>
              </a:lnSpc>
              <a:spcBef>
                <a:spcPct val="0"/>
              </a:spcBef>
              <a:spcAft>
                <a:spcPct val="0"/>
              </a:spcAft>
              <a:buFontTx/>
              <a:buChar char="•"/>
            </a:pPr>
            <a:r>
              <a:rPr kumimoji="0" lang="en-US" altLang="en-US" sz="2400" b="1" i="0" u="none" strike="noStrike" cap="none" normalizeH="0" baseline="0" dirty="0">
                <a:ln>
                  <a:noFill/>
                </a:ln>
                <a:solidFill>
                  <a:schemeClr val="tx1"/>
                </a:solidFill>
                <a:effectLst/>
                <a:latin typeface="Arial" panose="020B0604020202020204" pitchFamily="34" charset="0"/>
              </a:rPr>
              <a:t>Military Hubs:</a:t>
            </a:r>
            <a:r>
              <a:rPr kumimoji="0" lang="en-US" altLang="en-US" sz="2400" b="0" i="0" u="none" strike="noStrike" cap="none" normalizeH="0" baseline="0" dirty="0">
                <a:ln>
                  <a:noFill/>
                </a:ln>
                <a:solidFill>
                  <a:schemeClr val="tx1"/>
                </a:solidFill>
                <a:effectLst/>
                <a:latin typeface="Arial" panose="020B0604020202020204" pitchFamily="34" charset="0"/>
              </a:rPr>
              <a:t> Near Guard armories, Reserve centers, or VA clinics.</a:t>
            </a:r>
          </a:p>
          <a:p>
            <a:pPr lvl="1" algn="l" eaLnBrk="0" fontAlgn="base" hangingPunct="0">
              <a:lnSpc>
                <a:spcPct val="100000"/>
              </a:lnSpc>
              <a:spcBef>
                <a:spcPct val="0"/>
              </a:spcBef>
              <a:spcAft>
                <a:spcPct val="0"/>
              </a:spcAft>
              <a:buFontTx/>
              <a:buChar char="•"/>
            </a:pPr>
            <a:r>
              <a:rPr kumimoji="0" lang="en-US" altLang="en-US" sz="2400" b="1" i="0" u="none" strike="noStrike" cap="none" normalizeH="0" baseline="0" dirty="0">
                <a:ln>
                  <a:noFill/>
                </a:ln>
                <a:solidFill>
                  <a:schemeClr val="tx1"/>
                </a:solidFill>
                <a:effectLst/>
                <a:latin typeface="Arial" panose="020B0604020202020204" pitchFamily="34" charset="0"/>
              </a:rPr>
              <a:t>Active Lifestyle Spots:</a:t>
            </a:r>
            <a:r>
              <a:rPr kumimoji="0" lang="en-US" altLang="en-US" sz="2400" b="0" i="0" u="none" strike="noStrike" cap="none" normalizeH="0" baseline="0" dirty="0">
                <a:ln>
                  <a:noFill/>
                </a:ln>
                <a:solidFill>
                  <a:schemeClr val="tx1"/>
                </a:solidFill>
                <a:effectLst/>
                <a:latin typeface="Arial" panose="020B0604020202020204" pitchFamily="34" charset="0"/>
              </a:rPr>
              <a:t> 5K runs, "Coffee and Cars" meetups, and sporting goods stores.</a:t>
            </a:r>
          </a:p>
          <a:p>
            <a:pPr lvl="1" algn="l" eaLnBrk="0" fontAlgn="base" hangingPunct="0">
              <a:lnSpc>
                <a:spcPct val="100000"/>
              </a:lnSpc>
              <a:spcBef>
                <a:spcPct val="0"/>
              </a:spcBef>
              <a:spcAft>
                <a:spcPct val="0"/>
              </a:spcAft>
              <a:buFontTx/>
              <a:buChar char="•"/>
            </a:pPr>
            <a:r>
              <a:rPr kumimoji="0" lang="en-US" altLang="en-US" sz="2400" b="1" i="0" u="none" strike="noStrike" cap="none" normalizeH="0" baseline="0" dirty="0">
                <a:ln>
                  <a:noFill/>
                </a:ln>
                <a:solidFill>
                  <a:schemeClr val="tx1"/>
                </a:solidFill>
                <a:effectLst/>
                <a:latin typeface="Arial" panose="020B0604020202020204" pitchFamily="34" charset="0"/>
              </a:rPr>
              <a:t>Educational Centers:</a:t>
            </a:r>
            <a:r>
              <a:rPr kumimoji="0" lang="en-US" altLang="en-US" sz="2400" b="0" i="0" u="none" strike="noStrike" cap="none" normalizeH="0" baseline="0" dirty="0">
                <a:ln>
                  <a:noFill/>
                </a:ln>
                <a:solidFill>
                  <a:schemeClr val="tx1"/>
                </a:solidFill>
                <a:effectLst/>
                <a:latin typeface="Arial" panose="020B0604020202020204" pitchFamily="34" charset="0"/>
              </a:rPr>
              <a:t> Student Veteran Centers at local community colleges or trade schools.</a:t>
            </a:r>
          </a:p>
          <a:p>
            <a:pPr lvl="1" algn="l" eaLnBrk="0" fontAlgn="base" hangingPunct="0">
              <a:lnSpc>
                <a:spcPct val="100000"/>
              </a:lnSpc>
              <a:spcBef>
                <a:spcPct val="0"/>
              </a:spcBef>
              <a:spcAft>
                <a:spcPct val="0"/>
              </a:spcAft>
              <a:buFontTx/>
              <a:buChar char="•"/>
            </a:pPr>
            <a:endParaRPr kumimoji="0" lang="en-US" altLang="en-US" sz="24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1" i="0" u="none" strike="noStrike" cap="none" normalizeH="0" baseline="0" dirty="0">
                <a:ln>
                  <a:noFill/>
                </a:ln>
                <a:solidFill>
                  <a:schemeClr val="tx1"/>
                </a:solidFill>
                <a:effectLst/>
                <a:latin typeface="Arial" panose="020B0604020202020204" pitchFamily="34" charset="0"/>
              </a:rPr>
              <a:t>Speaker Note:</a:t>
            </a:r>
            <a:r>
              <a:rPr kumimoji="0" lang="en-US" altLang="en-US" b="0" i="0" u="none" strike="noStrike" cap="none" normalizeH="0" baseline="0" dirty="0">
                <a:ln>
                  <a:noFill/>
                </a:ln>
                <a:solidFill>
                  <a:schemeClr val="tx1"/>
                </a:solidFill>
                <a:effectLst/>
                <a:latin typeface="Arial" panose="020B0604020202020204" pitchFamily="34" charset="0"/>
              </a:rPr>
              <a:t> "Don't wait for them to walk into the canteen. Go to where they live their lives."</a:t>
            </a:r>
          </a:p>
        </p:txBody>
      </p:sp>
    </p:spTree>
    <p:extLst>
      <p:ext uri="{BB962C8B-B14F-4D97-AF65-F5344CB8AC3E}">
        <p14:creationId xmlns:p14="http://schemas.microsoft.com/office/powerpoint/2010/main" val="15758168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BB514-1432-DB7D-2C36-D9E8BC215FC6}"/>
              </a:ext>
            </a:extLst>
          </p:cNvPr>
          <p:cNvSpPr>
            <a:spLocks noGrp="1"/>
          </p:cNvSpPr>
          <p:nvPr>
            <p:ph type="ctrTitle"/>
          </p:nvPr>
        </p:nvSpPr>
        <p:spPr>
          <a:xfrm>
            <a:off x="955829" y="309517"/>
            <a:ext cx="10280342" cy="2387600"/>
          </a:xfrm>
        </p:spPr>
        <p:txBody>
          <a:bodyPr/>
          <a:lstStyle/>
          <a:p>
            <a:r>
              <a:rPr lang="en-US" dirty="0"/>
              <a:t>The Recruiting Toolkit (Materials)</a:t>
            </a:r>
          </a:p>
        </p:txBody>
      </p:sp>
      <p:sp>
        <p:nvSpPr>
          <p:cNvPr id="3" name="Subtitle 2">
            <a:extLst>
              <a:ext uri="{FF2B5EF4-FFF2-40B4-BE49-F238E27FC236}">
                <a16:creationId xmlns:a16="http://schemas.microsoft.com/office/drawing/2014/main" id="{1CBB72D9-4EAC-B25A-F3E8-5A14679F1D7C}"/>
              </a:ext>
            </a:extLst>
          </p:cNvPr>
          <p:cNvSpPr>
            <a:spLocks noGrp="1"/>
          </p:cNvSpPr>
          <p:nvPr>
            <p:ph type="subTitle" idx="1"/>
          </p:nvPr>
        </p:nvSpPr>
        <p:spPr>
          <a:xfrm>
            <a:off x="387657" y="3027285"/>
            <a:ext cx="11304233" cy="2230515"/>
          </a:xfrm>
        </p:spPr>
        <p:txBody>
          <a:bodyPr>
            <a:noAutofit/>
          </a:bodyPr>
          <a:lstStyle/>
          <a:p>
            <a:pPr algn="l"/>
            <a:r>
              <a:rPr lang="en-US" b="1" dirty="0"/>
              <a:t>Physical Items:</a:t>
            </a:r>
            <a:endParaRPr lang="en-US" dirty="0"/>
          </a:p>
          <a:p>
            <a:pPr algn="l"/>
            <a:r>
              <a:rPr lang="en-US" b="1" dirty="0"/>
              <a:t>Brochures:</a:t>
            </a:r>
            <a:r>
              <a:rPr lang="en-US" dirty="0"/>
              <a:t> VFW "Benefits" pamphlets and </a:t>
            </a:r>
            <a:r>
              <a:rPr lang="en-US" i="1" dirty="0"/>
              <a:t>local</a:t>
            </a:r>
            <a:r>
              <a:rPr lang="en-US" dirty="0"/>
              <a:t> Post flyers listing upcoming events.</a:t>
            </a:r>
          </a:p>
          <a:p>
            <a:pPr algn="l"/>
            <a:r>
              <a:rPr lang="en-US" b="1" dirty="0"/>
              <a:t>Membership Apps:</a:t>
            </a:r>
            <a:r>
              <a:rPr lang="en-US" dirty="0"/>
              <a:t> Have pens ready, but also have a </a:t>
            </a:r>
            <a:r>
              <a:rPr lang="en-US" b="1" dirty="0"/>
              <a:t>QR Code</a:t>
            </a:r>
            <a:r>
              <a:rPr lang="en-US" dirty="0"/>
              <a:t> for digital sign-ups on the spot.</a:t>
            </a:r>
          </a:p>
          <a:p>
            <a:pPr algn="l"/>
            <a:r>
              <a:rPr lang="en-US" b="1" dirty="0"/>
              <a:t>"Swag" with Substance:</a:t>
            </a:r>
            <a:r>
              <a:rPr lang="en-US" dirty="0"/>
              <a:t> Not just pens—think branded water bottles, cooling towels, or "Challenge Coins" for serious leads.</a:t>
            </a:r>
          </a:p>
          <a:p>
            <a:pPr algn="l"/>
            <a:r>
              <a:rPr lang="en-US" b="1" dirty="0"/>
              <a:t>The Sign-Up Sheet:</a:t>
            </a:r>
            <a:r>
              <a:rPr lang="en-US" dirty="0"/>
              <a:t> Even if they don't join today, get an email/phone number for a follow-up.</a:t>
            </a:r>
          </a:p>
          <a:p>
            <a:pPr algn="l"/>
            <a:endParaRPr lang="en-US" dirty="0"/>
          </a:p>
        </p:txBody>
      </p:sp>
    </p:spTree>
    <p:extLst>
      <p:ext uri="{BB962C8B-B14F-4D97-AF65-F5344CB8AC3E}">
        <p14:creationId xmlns:p14="http://schemas.microsoft.com/office/powerpoint/2010/main" val="169327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5DA49-9C41-356B-59C8-F94B79FC8166}"/>
              </a:ext>
            </a:extLst>
          </p:cNvPr>
          <p:cNvSpPr>
            <a:spLocks noGrp="1"/>
          </p:cNvSpPr>
          <p:nvPr>
            <p:ph type="ctrTitle"/>
          </p:nvPr>
        </p:nvSpPr>
        <p:spPr>
          <a:xfrm>
            <a:off x="1524000" y="256250"/>
            <a:ext cx="9144000" cy="2387600"/>
          </a:xfrm>
        </p:spPr>
        <p:txBody>
          <a:bodyPr/>
          <a:lstStyle/>
          <a:p>
            <a:r>
              <a:rPr lang="en-US" dirty="0"/>
              <a:t>Growing the Sisterhood</a:t>
            </a:r>
          </a:p>
        </p:txBody>
      </p:sp>
      <p:sp>
        <p:nvSpPr>
          <p:cNvPr id="5" name="Rectangle 2">
            <a:extLst>
              <a:ext uri="{FF2B5EF4-FFF2-40B4-BE49-F238E27FC236}">
                <a16:creationId xmlns:a16="http://schemas.microsoft.com/office/drawing/2014/main" id="{B76E2574-E563-98EB-1BCE-37B794438411}"/>
              </a:ext>
            </a:extLst>
          </p:cNvPr>
          <p:cNvSpPr>
            <a:spLocks noGrp="1" noChangeArrowheads="1"/>
          </p:cNvSpPr>
          <p:nvPr>
            <p:ph type="subTitle" idx="1"/>
          </p:nvPr>
        </p:nvSpPr>
        <p:spPr bwMode="auto">
          <a:xfrm>
            <a:off x="432046" y="2604546"/>
            <a:ext cx="11327907" cy="44319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1" i="0" u="none" strike="noStrike" cap="none" normalizeH="0" baseline="0" dirty="0">
                <a:ln>
                  <a:noFill/>
                </a:ln>
                <a:solidFill>
                  <a:schemeClr val="tx1"/>
                </a:solidFill>
                <a:effectLst/>
                <a:latin typeface="Arial" panose="020B0604020202020204" pitchFamily="34" charset="0"/>
              </a:rPr>
              <a:t>The Reality:</a:t>
            </a:r>
            <a:r>
              <a:rPr kumimoji="0" lang="en-US" altLang="en-US" b="0" i="0" u="none" strike="noStrike" cap="none" normalizeH="0" baseline="0" dirty="0">
                <a:ln>
                  <a:noFill/>
                </a:ln>
                <a:solidFill>
                  <a:schemeClr val="tx1"/>
                </a:solidFill>
                <a:effectLst/>
                <a:latin typeface="Arial" panose="020B0604020202020204" pitchFamily="34" charset="0"/>
              </a:rPr>
              <a:t> Women are the fastest-growing demographic in the veteran community but often feel the VFW "isn't for them."</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1" i="0" u="none" strike="noStrike" cap="none" normalizeH="0" baseline="0" dirty="0">
                <a:ln>
                  <a:noFill/>
                </a:ln>
                <a:solidFill>
                  <a:schemeClr val="tx1"/>
                </a:solidFill>
                <a:effectLst/>
                <a:latin typeface="Arial" panose="020B0604020202020204" pitchFamily="34" charset="0"/>
              </a:rPr>
              <a:t>Key Strategies:</a:t>
            </a:r>
            <a:endParaRPr kumimoji="0" lang="en-US" altLang="en-US"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1" i="0" u="none" strike="noStrike" cap="none" normalizeH="0" baseline="0" dirty="0">
                <a:ln>
                  <a:noFill/>
                </a:ln>
                <a:solidFill>
                  <a:schemeClr val="tx1"/>
                </a:solidFill>
                <a:effectLst/>
                <a:latin typeface="Arial" panose="020B0604020202020204" pitchFamily="34" charset="0"/>
              </a:rPr>
              <a:t>Visibility:</a:t>
            </a:r>
            <a:r>
              <a:rPr kumimoji="0" lang="en-US" altLang="en-US" b="0" i="0" u="none" strike="noStrike" cap="none" normalizeH="0" baseline="0" dirty="0">
                <a:ln>
                  <a:noFill/>
                </a:ln>
                <a:solidFill>
                  <a:schemeClr val="tx1"/>
                </a:solidFill>
                <a:effectLst/>
                <a:latin typeface="Arial" panose="020B0604020202020204" pitchFamily="34" charset="0"/>
              </a:rPr>
              <a:t> Ensure your photos and banners show female veterans in active, leadership, and combat-service roles.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1" i="0" u="none" strike="noStrike" cap="none" normalizeH="0" baseline="0" dirty="0">
                <a:ln>
                  <a:noFill/>
                </a:ln>
                <a:solidFill>
                  <a:schemeClr val="tx1"/>
                </a:solidFill>
                <a:effectLst/>
                <a:latin typeface="Arial" panose="020B0604020202020204" pitchFamily="34" charset="0"/>
              </a:rPr>
              <a:t>The Approach:</a:t>
            </a:r>
            <a:r>
              <a:rPr kumimoji="0" lang="en-US" altLang="en-US" b="0" i="0" u="none" strike="noStrike" cap="none" normalizeH="0" baseline="0" dirty="0">
                <a:ln>
                  <a:noFill/>
                </a:ln>
                <a:solidFill>
                  <a:schemeClr val="tx1"/>
                </a:solidFill>
                <a:effectLst/>
                <a:latin typeface="Arial" panose="020B0604020202020204" pitchFamily="34" charset="0"/>
              </a:rPr>
              <a:t> </a:t>
            </a:r>
            <a:r>
              <a:rPr kumimoji="0" lang="en-US" altLang="en-US" b="0" i="0" u="sng" strike="noStrike" cap="none" normalizeH="0" baseline="0" dirty="0">
                <a:ln>
                  <a:noFill/>
                </a:ln>
                <a:solidFill>
                  <a:schemeClr val="tx1"/>
                </a:solidFill>
                <a:effectLst/>
                <a:latin typeface="Arial" panose="020B0604020202020204" pitchFamily="34" charset="0"/>
              </a:rPr>
              <a:t>Avoid asking, "Is your husband a veteran?" Ask, </a:t>
            </a:r>
            <a:r>
              <a:rPr kumimoji="0" lang="en-US" altLang="en-US" b="1" i="0" u="sng" strike="noStrike" cap="none" normalizeH="0" baseline="0" dirty="0">
                <a:ln>
                  <a:noFill/>
                </a:ln>
                <a:solidFill>
                  <a:schemeClr val="tx1"/>
                </a:solidFill>
                <a:effectLst/>
                <a:latin typeface="Arial" panose="020B0604020202020204" pitchFamily="34" charset="0"/>
              </a:rPr>
              <a:t>"Did you serve?"</a:t>
            </a:r>
            <a:endParaRPr kumimoji="0" lang="en-US" altLang="en-US" b="0" i="0" u="sng"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1" i="0" u="none" strike="noStrike" cap="none" normalizeH="0" baseline="0" dirty="0">
                <a:ln>
                  <a:noFill/>
                </a:ln>
                <a:solidFill>
                  <a:schemeClr val="tx1"/>
                </a:solidFill>
                <a:effectLst/>
                <a:latin typeface="Arial" panose="020B0604020202020204" pitchFamily="34" charset="0"/>
              </a:rPr>
              <a:t>Targeted Outreach:</a:t>
            </a:r>
            <a:r>
              <a:rPr kumimoji="0" lang="en-US" altLang="en-US" b="0" i="0" u="none" strike="noStrike" cap="none" normalizeH="0" baseline="0" dirty="0">
                <a:ln>
                  <a:noFill/>
                </a:ln>
                <a:solidFill>
                  <a:schemeClr val="tx1"/>
                </a:solidFill>
                <a:effectLst/>
                <a:latin typeface="Arial" panose="020B0604020202020204" pitchFamily="34" charset="0"/>
              </a:rPr>
              <a:t> Host events that cater to diverse interests (e.g., Women Veteran Brunches or family-oriented service projects).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1" i="0" u="none" strike="noStrike" cap="none" normalizeH="0" baseline="0" dirty="0">
                <a:ln>
                  <a:noFill/>
                </a:ln>
                <a:solidFill>
                  <a:schemeClr val="tx1"/>
                </a:solidFill>
                <a:effectLst/>
                <a:latin typeface="Arial" panose="020B0604020202020204" pitchFamily="34" charset="0"/>
              </a:rPr>
              <a:t>Safety &amp; Respect:</a:t>
            </a:r>
            <a:r>
              <a:rPr kumimoji="0" lang="en-US" altLang="en-US" b="0" i="0" u="none" strike="noStrike" cap="none" normalizeH="0" baseline="0" dirty="0">
                <a:ln>
                  <a:noFill/>
                </a:ln>
                <a:solidFill>
                  <a:schemeClr val="tx1"/>
                </a:solidFill>
                <a:effectLst/>
                <a:latin typeface="Arial" panose="020B0604020202020204" pitchFamily="34" charset="0"/>
              </a:rPr>
              <a:t> Ensure the Post environment is inclusive and that female members hold visible leadership positions.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940744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0DE335-48D7-58C3-E318-A4B04CD482FA}"/>
              </a:ext>
            </a:extLst>
          </p:cNvPr>
          <p:cNvSpPr>
            <a:spLocks noGrp="1"/>
          </p:cNvSpPr>
          <p:nvPr>
            <p:ph type="ctrTitle"/>
          </p:nvPr>
        </p:nvSpPr>
        <p:spPr>
          <a:xfrm>
            <a:off x="1524000" y="406400"/>
            <a:ext cx="9144000" cy="2387600"/>
          </a:xfrm>
        </p:spPr>
        <p:txBody>
          <a:bodyPr/>
          <a:lstStyle/>
          <a:p>
            <a:r>
              <a:rPr lang="en-US" dirty="0"/>
              <a:t>How to Talk (and How to Listen)</a:t>
            </a:r>
          </a:p>
        </p:txBody>
      </p:sp>
      <p:sp>
        <p:nvSpPr>
          <p:cNvPr id="4" name="Rectangle 1">
            <a:extLst>
              <a:ext uri="{FF2B5EF4-FFF2-40B4-BE49-F238E27FC236}">
                <a16:creationId xmlns:a16="http://schemas.microsoft.com/office/drawing/2014/main" id="{7A7F5F49-290E-6C15-3FBD-7276F01493D1}"/>
              </a:ext>
            </a:extLst>
          </p:cNvPr>
          <p:cNvSpPr>
            <a:spLocks noGrp="1" noChangeArrowheads="1"/>
          </p:cNvSpPr>
          <p:nvPr>
            <p:ph type="subTitle" idx="1"/>
          </p:nvPr>
        </p:nvSpPr>
        <p:spPr bwMode="auto">
          <a:xfrm>
            <a:off x="266330" y="2909954"/>
            <a:ext cx="11709647"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1" i="0" u="none" strike="noStrike" cap="none" normalizeH="0" baseline="0" dirty="0">
                <a:ln>
                  <a:noFill/>
                </a:ln>
                <a:solidFill>
                  <a:schemeClr val="tx1"/>
                </a:solidFill>
                <a:effectLst/>
                <a:latin typeface="Arial" panose="020B0604020202020204" pitchFamily="34" charset="0"/>
              </a:rPr>
              <a:t>The "Two-Ear, One-Mouth" Rule:</a:t>
            </a:r>
            <a:r>
              <a:rPr kumimoji="0" lang="en-US" altLang="en-US" b="0" i="0" u="none" strike="noStrike" cap="none" normalizeH="0" baseline="0" dirty="0">
                <a:ln>
                  <a:noFill/>
                </a:ln>
                <a:solidFill>
                  <a:schemeClr val="tx1"/>
                </a:solidFill>
                <a:effectLst/>
                <a:latin typeface="Arial" panose="020B0604020202020204" pitchFamily="34" charset="0"/>
              </a:rPr>
              <a:t> Listen to their story before telling yours.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1" i="0" u="none" strike="noStrike" cap="none" normalizeH="0" baseline="0" dirty="0">
                <a:ln>
                  <a:noFill/>
                </a:ln>
                <a:solidFill>
                  <a:schemeClr val="tx1"/>
                </a:solidFill>
                <a:effectLst/>
                <a:latin typeface="Arial" panose="020B0604020202020204" pitchFamily="34" charset="0"/>
              </a:rPr>
              <a:t>The "Soft" Opening:</a:t>
            </a:r>
            <a:r>
              <a:rPr kumimoji="0" lang="en-US" altLang="en-US" b="0" i="0" u="none" strike="noStrike" cap="none" normalizeH="0" baseline="0" dirty="0">
                <a:ln>
                  <a:noFill/>
                </a:ln>
                <a:solidFill>
                  <a:schemeClr val="tx1"/>
                </a:solidFill>
                <a:effectLst/>
                <a:latin typeface="Arial" panose="020B0604020202020204" pitchFamily="34" charset="0"/>
              </a:rPr>
              <a:t> "How was your transition back to civilian life?" or "Do you miss the camaraderie of your unit?“</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1" i="0" u="none" strike="noStrike" cap="none" normalizeH="0" baseline="0" dirty="0">
                <a:ln>
                  <a:noFill/>
                </a:ln>
                <a:solidFill>
                  <a:schemeClr val="tx1"/>
                </a:solidFill>
                <a:effectLst/>
                <a:latin typeface="Arial" panose="020B0604020202020204" pitchFamily="34" charset="0"/>
              </a:rPr>
              <a:t>Avoid the "Hard Sell":</a:t>
            </a:r>
            <a:endParaRPr kumimoji="0" lang="en-US" altLang="en-US" b="0" i="0" u="none" strike="noStrike" cap="none" normalizeH="0" baseline="0" dirty="0">
              <a:ln>
                <a:noFill/>
              </a:ln>
              <a:solidFill>
                <a:schemeClr val="tx1"/>
              </a:solidFill>
              <a:effectLst/>
              <a:latin typeface="Arial" panose="020B0604020202020204" pitchFamily="34" charset="0"/>
            </a:endParaRPr>
          </a:p>
          <a:p>
            <a:pPr lvl="1" algn="l" eaLnBrk="0" fontAlgn="base" hangingPunct="0">
              <a:lnSpc>
                <a:spcPct val="100000"/>
              </a:lnSpc>
              <a:spcBef>
                <a:spcPct val="0"/>
              </a:spcBef>
              <a:spcAft>
                <a:spcPct val="0"/>
              </a:spcAft>
              <a:buFontTx/>
              <a:buChar char="•"/>
            </a:pPr>
            <a:r>
              <a:rPr kumimoji="0" lang="en-US" altLang="en-US" sz="2400" b="1" i="0" u="none" strike="noStrike" cap="none" normalizeH="0" baseline="0" dirty="0">
                <a:ln>
                  <a:noFill/>
                </a:ln>
                <a:solidFill>
                  <a:schemeClr val="tx1"/>
                </a:solidFill>
                <a:effectLst/>
                <a:latin typeface="Arial" panose="020B0604020202020204" pitchFamily="34" charset="0"/>
              </a:rPr>
              <a:t>Instead of:</a:t>
            </a:r>
            <a:r>
              <a:rPr kumimoji="0" lang="en-US" altLang="en-US" sz="2400" b="0" i="0" u="none" strike="noStrike" cap="none" normalizeH="0" baseline="0" dirty="0">
                <a:ln>
                  <a:noFill/>
                </a:ln>
                <a:solidFill>
                  <a:schemeClr val="tx1"/>
                </a:solidFill>
                <a:effectLst/>
                <a:latin typeface="Arial" panose="020B0604020202020204" pitchFamily="34" charset="0"/>
              </a:rPr>
              <a:t> "You should join the VFW."</a:t>
            </a:r>
          </a:p>
          <a:p>
            <a:pPr lvl="1" algn="l" eaLnBrk="0" fontAlgn="base" hangingPunct="0">
              <a:lnSpc>
                <a:spcPct val="100000"/>
              </a:lnSpc>
              <a:spcBef>
                <a:spcPct val="0"/>
              </a:spcBef>
              <a:spcAft>
                <a:spcPct val="0"/>
              </a:spcAft>
              <a:buFontTx/>
              <a:buChar char="•"/>
            </a:pPr>
            <a:r>
              <a:rPr kumimoji="0" lang="en-US" altLang="en-US" sz="2400" b="1" i="0" u="none" strike="noStrike" cap="none" normalizeH="0" baseline="0" dirty="0">
                <a:ln>
                  <a:noFill/>
                </a:ln>
                <a:solidFill>
                  <a:schemeClr val="tx1"/>
                </a:solidFill>
                <a:effectLst/>
                <a:latin typeface="Arial" panose="020B0604020202020204" pitchFamily="34" charset="0"/>
              </a:rPr>
              <a:t>Try:</a:t>
            </a:r>
            <a:r>
              <a:rPr kumimoji="0" lang="en-US" altLang="en-US" sz="2400" b="0" i="0" u="none" strike="noStrike" cap="none" normalizeH="0" baseline="0" dirty="0">
                <a:ln>
                  <a:noFill/>
                </a:ln>
                <a:solidFill>
                  <a:schemeClr val="tx1"/>
                </a:solidFill>
                <a:effectLst/>
                <a:latin typeface="Arial" panose="020B0604020202020204" pitchFamily="34" charset="0"/>
              </a:rPr>
              <a:t> "We’re building a group of local combat vets who actually look out for each other. I'd love to have your perspective at our next meeting."</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1" i="0" u="none" strike="noStrike" cap="none" normalizeH="0" baseline="0" dirty="0">
                <a:ln>
                  <a:noFill/>
                </a:ln>
                <a:solidFill>
                  <a:schemeClr val="tx1"/>
                </a:solidFill>
                <a:effectLst/>
                <a:latin typeface="Arial" panose="020B0604020202020204" pitchFamily="34" charset="0"/>
              </a:rPr>
              <a:t>Closing the Loop:</a:t>
            </a:r>
            <a:r>
              <a:rPr kumimoji="0" lang="en-US" altLang="en-US" b="0" i="0" u="none" strike="noStrike" cap="none" normalizeH="0" baseline="0" dirty="0">
                <a:ln>
                  <a:noFill/>
                </a:ln>
                <a:solidFill>
                  <a:schemeClr val="tx1"/>
                </a:solidFill>
                <a:effectLst/>
                <a:latin typeface="Arial" panose="020B0604020202020204" pitchFamily="34" charset="0"/>
              </a:rPr>
              <a:t> Always end with a specific invitation: "Can I text you the info for our cookout next Friday?"</a:t>
            </a:r>
          </a:p>
        </p:txBody>
      </p:sp>
    </p:spTree>
    <p:extLst>
      <p:ext uri="{BB962C8B-B14F-4D97-AF65-F5344CB8AC3E}">
        <p14:creationId xmlns:p14="http://schemas.microsoft.com/office/powerpoint/2010/main" val="1496227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3868BCC-FE8A-C8D2-5BD1-C3549AE4BFF4}"/>
              </a:ext>
            </a:extLst>
          </p:cNvPr>
          <p:cNvSpPr txBox="1"/>
          <p:nvPr/>
        </p:nvSpPr>
        <p:spPr>
          <a:xfrm>
            <a:off x="503068" y="2718293"/>
            <a:ext cx="11185864" cy="3046988"/>
          </a:xfrm>
          <a:prstGeom prst="rect">
            <a:avLst/>
          </a:prstGeom>
          <a:noFill/>
        </p:spPr>
        <p:txBody>
          <a:bodyPr wrap="square">
            <a:spAutoFit/>
          </a:bodyPr>
          <a:lstStyle/>
          <a:p>
            <a:pPr>
              <a:buNone/>
            </a:pPr>
            <a:r>
              <a:rPr lang="en-US" sz="3200" b="1" dirty="0"/>
              <a:t>Presenter's "Boots on the Ground" Tip:</a:t>
            </a:r>
          </a:p>
          <a:p>
            <a:pPr>
              <a:buNone/>
            </a:pPr>
            <a:r>
              <a:rPr lang="en-US" sz="3200" dirty="0"/>
              <a:t>When recruiting female veterans or younger members, </a:t>
            </a:r>
            <a:r>
              <a:rPr lang="en-US" sz="3200" b="1" dirty="0"/>
              <a:t>representation matters.</a:t>
            </a:r>
            <a:r>
              <a:rPr lang="en-US" sz="3200" dirty="0"/>
              <a:t> If you are sending a team to a booth, try to have a diverse group of recruiters (age, gender, and branch) present. If a veteran sees someone who looks like them, the barrier to entry drops instantly.</a:t>
            </a:r>
          </a:p>
        </p:txBody>
      </p:sp>
    </p:spTree>
    <p:extLst>
      <p:ext uri="{BB962C8B-B14F-4D97-AF65-F5344CB8AC3E}">
        <p14:creationId xmlns:p14="http://schemas.microsoft.com/office/powerpoint/2010/main" val="7138116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F3AEC-8CFA-D2E6-C60A-DABC8194F40B}"/>
              </a:ext>
            </a:extLst>
          </p:cNvPr>
          <p:cNvSpPr>
            <a:spLocks noGrp="1"/>
          </p:cNvSpPr>
          <p:nvPr>
            <p:ph type="ctrTitle"/>
          </p:nvPr>
        </p:nvSpPr>
        <p:spPr>
          <a:xfrm>
            <a:off x="1523999" y="273235"/>
            <a:ext cx="9144000" cy="2387600"/>
          </a:xfrm>
        </p:spPr>
        <p:txBody>
          <a:bodyPr/>
          <a:lstStyle/>
          <a:p>
            <a:r>
              <a:rPr lang="en-US" dirty="0"/>
              <a:t>Ditch the 1990s Aesthetic</a:t>
            </a:r>
          </a:p>
        </p:txBody>
      </p:sp>
      <p:sp>
        <p:nvSpPr>
          <p:cNvPr id="4" name="Rectangle 1">
            <a:extLst>
              <a:ext uri="{FF2B5EF4-FFF2-40B4-BE49-F238E27FC236}">
                <a16:creationId xmlns:a16="http://schemas.microsoft.com/office/drawing/2014/main" id="{EEC3AA57-1FAF-0E9E-0743-DB6806C51BFC}"/>
              </a:ext>
            </a:extLst>
          </p:cNvPr>
          <p:cNvSpPr>
            <a:spLocks noGrp="1" noChangeArrowheads="1"/>
          </p:cNvSpPr>
          <p:nvPr>
            <p:ph type="subTitle" idx="1"/>
          </p:nvPr>
        </p:nvSpPr>
        <p:spPr bwMode="auto">
          <a:xfrm>
            <a:off x="516384" y="2794000"/>
            <a:ext cx="11159231"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1" i="0" u="none" strike="noStrike" cap="none" normalizeH="0" baseline="0">
                <a:ln>
                  <a:noFill/>
                </a:ln>
                <a:solidFill>
                  <a:schemeClr val="tx1"/>
                </a:solidFill>
                <a:effectLst/>
                <a:latin typeface="Arial" panose="020B0604020202020204" pitchFamily="34" charset="0"/>
              </a:rPr>
              <a:t>The Concept:</a:t>
            </a:r>
            <a:r>
              <a:rPr kumimoji="0" lang="en-US" altLang="en-US" b="0" i="0" u="none" strike="noStrike" cap="none" normalizeH="0" baseline="0">
                <a:ln>
                  <a:noFill/>
                </a:ln>
                <a:solidFill>
                  <a:schemeClr val="tx1"/>
                </a:solidFill>
                <a:effectLst/>
                <a:latin typeface="Arial" panose="020B0604020202020204" pitchFamily="34" charset="0"/>
              </a:rPr>
              <a:t> If your booth looks like a garage sale, people will think the organization is "junk."</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1" i="0" u="none" strike="noStrike" cap="none" normalizeH="0" baseline="0">
                <a:ln>
                  <a:noFill/>
                </a:ln>
                <a:solidFill>
                  <a:schemeClr val="tx1"/>
                </a:solidFill>
                <a:effectLst/>
                <a:latin typeface="Arial" panose="020B0604020202020204" pitchFamily="34" charset="0"/>
              </a:rPr>
              <a:t>The Strategy:</a:t>
            </a:r>
            <a:endParaRPr kumimoji="0" lang="en-US" altLang="en-US"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1" i="0" u="none" strike="noStrike" cap="none" normalizeH="0" baseline="0">
                <a:ln>
                  <a:noFill/>
                </a:ln>
                <a:solidFill>
                  <a:schemeClr val="tx1"/>
                </a:solidFill>
                <a:effectLst/>
                <a:latin typeface="Arial" panose="020B0604020202020204" pitchFamily="34" charset="0"/>
              </a:rPr>
              <a:t>The Tech Table:</a:t>
            </a:r>
            <a:r>
              <a:rPr kumimoji="0" lang="en-US" altLang="en-US" b="0" i="0" u="none" strike="noStrike" cap="none" normalizeH="0" baseline="0">
                <a:ln>
                  <a:noFill/>
                </a:ln>
                <a:solidFill>
                  <a:schemeClr val="tx1"/>
                </a:solidFill>
                <a:effectLst/>
                <a:latin typeface="Arial" panose="020B0604020202020204" pitchFamily="34" charset="0"/>
              </a:rPr>
              <a:t> Ditch the paper sign-in sheet. Have an </a:t>
            </a:r>
            <a:r>
              <a:rPr kumimoji="0" lang="en-US" altLang="en-US" b="1" i="0" u="none" strike="noStrike" cap="none" normalizeH="0" baseline="0">
                <a:ln>
                  <a:noFill/>
                </a:ln>
                <a:solidFill>
                  <a:schemeClr val="tx1"/>
                </a:solidFill>
                <a:effectLst/>
                <a:latin typeface="Arial" panose="020B0604020202020204" pitchFamily="34" charset="0"/>
              </a:rPr>
              <a:t>iPad on a stand</a:t>
            </a:r>
            <a:r>
              <a:rPr kumimoji="0" lang="en-US" altLang="en-US" b="0" i="0" u="none" strike="noStrike" cap="none" normalizeH="0" baseline="0">
                <a:ln>
                  <a:noFill/>
                </a:ln>
                <a:solidFill>
                  <a:schemeClr val="tx1"/>
                </a:solidFill>
                <a:effectLst/>
                <a:latin typeface="Arial" panose="020B0604020202020204" pitchFamily="34" charset="0"/>
              </a:rPr>
              <a:t> with a simple Google Form. It’s faster, cleaner, and looks modern.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1" i="0" u="none" strike="noStrike" cap="none" normalizeH="0" baseline="0">
                <a:ln>
                  <a:noFill/>
                </a:ln>
                <a:solidFill>
                  <a:schemeClr val="tx1"/>
                </a:solidFill>
                <a:effectLst/>
                <a:latin typeface="Arial" panose="020B0604020202020204" pitchFamily="34" charset="0"/>
              </a:rPr>
              <a:t>The "Lifestyle" Brand:</a:t>
            </a:r>
            <a:r>
              <a:rPr kumimoji="0" lang="en-US" altLang="en-US" b="0" i="0" u="none" strike="noStrike" cap="none" normalizeH="0" baseline="0">
                <a:ln>
                  <a:noFill/>
                </a:ln>
                <a:solidFill>
                  <a:schemeClr val="tx1"/>
                </a:solidFill>
                <a:effectLst/>
                <a:latin typeface="Arial" panose="020B0604020202020204" pitchFamily="34" charset="0"/>
              </a:rPr>
              <a:t> Don’t just give away VFW logo stickers. Create stickers that look like "Patriot" brands (e.g., Black Rifle Coffee or GoRuck style) that </a:t>
            </a:r>
            <a:r>
              <a:rPr kumimoji="0" lang="en-US" altLang="en-US" b="0" i="1" u="none" strike="noStrike" cap="none" normalizeH="0" baseline="0">
                <a:ln>
                  <a:noFill/>
                </a:ln>
                <a:solidFill>
                  <a:schemeClr val="tx1"/>
                </a:solidFill>
                <a:effectLst/>
                <a:latin typeface="Arial" panose="020B0604020202020204" pitchFamily="34" charset="0"/>
              </a:rPr>
              <a:t>incorporate</a:t>
            </a:r>
            <a:r>
              <a:rPr kumimoji="0" lang="en-US" altLang="en-US" b="0" i="0" u="none" strike="noStrike" cap="none" normalizeH="0" baseline="0">
                <a:ln>
                  <a:noFill/>
                </a:ln>
                <a:solidFill>
                  <a:schemeClr val="tx1"/>
                </a:solidFill>
                <a:effectLst/>
                <a:latin typeface="Arial" panose="020B0604020202020204" pitchFamily="34" charset="0"/>
              </a:rPr>
              <a:t> your Post number.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1" i="0" u="none" strike="noStrike" cap="none" normalizeH="0" baseline="0">
                <a:ln>
                  <a:noFill/>
                </a:ln>
                <a:solidFill>
                  <a:schemeClr val="tx1"/>
                </a:solidFill>
                <a:effectLst/>
                <a:latin typeface="Arial" panose="020B0604020202020204" pitchFamily="34" charset="0"/>
              </a:rPr>
              <a:t>The High-End Pop-Up:</a:t>
            </a:r>
            <a:r>
              <a:rPr kumimoji="0" lang="en-US" altLang="en-US" b="0" i="0" u="none" strike="noStrike" cap="none" normalizeH="0" baseline="0">
                <a:ln>
                  <a:noFill/>
                </a:ln>
                <a:solidFill>
                  <a:schemeClr val="tx1"/>
                </a:solidFill>
                <a:effectLst/>
                <a:latin typeface="Arial" panose="020B0604020202020204" pitchFamily="34" charset="0"/>
              </a:rPr>
              <a:t> Use a </a:t>
            </a:r>
            <a:r>
              <a:rPr kumimoji="0" lang="en-US" altLang="en-US" b="1" i="0" u="none" strike="noStrike" cap="none" normalizeH="0" baseline="0">
                <a:ln>
                  <a:noFill/>
                </a:ln>
                <a:solidFill>
                  <a:schemeClr val="tx1"/>
                </a:solidFill>
                <a:effectLst/>
                <a:latin typeface="Arial" panose="020B0604020202020204" pitchFamily="34" charset="0"/>
              </a:rPr>
              <a:t>black or charcoal grey</a:t>
            </a:r>
            <a:r>
              <a:rPr kumimoji="0" lang="en-US" altLang="en-US" b="0" i="0" u="none" strike="noStrike" cap="none" normalizeH="0" baseline="0">
                <a:ln>
                  <a:noFill/>
                </a:ln>
                <a:solidFill>
                  <a:schemeClr val="tx1"/>
                </a:solidFill>
                <a:effectLst/>
                <a:latin typeface="Arial" panose="020B0604020202020204" pitchFamily="34" charset="0"/>
              </a:rPr>
              <a:t> canopy instead of the standard "rental blue." It looks more tactical and premium.</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284068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CB5D85-1B53-8FAD-CEA2-113233D7D997}"/>
              </a:ext>
            </a:extLst>
          </p:cNvPr>
          <p:cNvSpPr>
            <a:spLocks noGrp="1"/>
          </p:cNvSpPr>
          <p:nvPr>
            <p:ph type="ctrTitle"/>
          </p:nvPr>
        </p:nvSpPr>
        <p:spPr>
          <a:xfrm>
            <a:off x="1524000" y="282883"/>
            <a:ext cx="9144000" cy="2387600"/>
          </a:xfrm>
        </p:spPr>
        <p:txBody>
          <a:bodyPr/>
          <a:lstStyle/>
          <a:p>
            <a:r>
              <a:rPr lang="en-US" dirty="0"/>
              <a:t>The "Micro-Volunteering" Hook</a:t>
            </a:r>
          </a:p>
        </p:txBody>
      </p:sp>
      <p:sp>
        <p:nvSpPr>
          <p:cNvPr id="4" name="Rectangle 1">
            <a:extLst>
              <a:ext uri="{FF2B5EF4-FFF2-40B4-BE49-F238E27FC236}">
                <a16:creationId xmlns:a16="http://schemas.microsoft.com/office/drawing/2014/main" id="{4687852E-7706-C3F0-4B2E-590FC32C3FEF}"/>
              </a:ext>
            </a:extLst>
          </p:cNvPr>
          <p:cNvSpPr>
            <a:spLocks noGrp="1" noChangeArrowheads="1"/>
          </p:cNvSpPr>
          <p:nvPr>
            <p:ph type="subTitle" idx="1"/>
          </p:nvPr>
        </p:nvSpPr>
        <p:spPr bwMode="auto">
          <a:xfrm>
            <a:off x="372861" y="2618766"/>
            <a:ext cx="11381173"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US" altLang="en-US" b="1" i="0" u="sng" strike="noStrike" cap="none" normalizeH="0" baseline="0" dirty="0">
                <a:ln>
                  <a:noFill/>
                </a:ln>
                <a:solidFill>
                  <a:schemeClr val="tx1"/>
                </a:solidFill>
                <a:effectLst/>
                <a:latin typeface="Arial" panose="020B0604020202020204" pitchFamily="34" charset="0"/>
              </a:rPr>
              <a:t>Stop Selling "Meetings"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1" i="0" u="none" strike="noStrike" cap="none" normalizeH="0" baseline="0" dirty="0">
                <a:ln>
                  <a:noFill/>
                </a:ln>
                <a:solidFill>
                  <a:schemeClr val="tx1"/>
                </a:solidFill>
                <a:effectLst/>
                <a:latin typeface="Arial" panose="020B0604020202020204" pitchFamily="34" charset="0"/>
              </a:rPr>
              <a:t>The Concept:</a:t>
            </a:r>
            <a:r>
              <a:rPr kumimoji="0" lang="en-US" altLang="en-US" b="0" i="0" u="none" strike="noStrike" cap="none" normalizeH="0" baseline="0" dirty="0">
                <a:ln>
                  <a:noFill/>
                </a:ln>
                <a:solidFill>
                  <a:schemeClr val="tx1"/>
                </a:solidFill>
                <a:effectLst/>
                <a:latin typeface="Arial" panose="020B0604020202020204" pitchFamily="34" charset="0"/>
              </a:rPr>
              <a:t> No one under the age of 50 wants to sit through a 90-minute meeting with "Roberts Rules of Order."</a:t>
            </a:r>
          </a:p>
          <a:p>
            <a:pPr marL="0" marR="0" lvl="0" indent="0" algn="l" defTabSz="914400" rtl="0" eaLnBrk="0" fontAlgn="base" latinLnBrk="0" hangingPunct="0">
              <a:lnSpc>
                <a:spcPct val="100000"/>
              </a:lnSpc>
              <a:spcBef>
                <a:spcPct val="0"/>
              </a:spcBef>
              <a:spcAft>
                <a:spcPct val="0"/>
              </a:spcAft>
              <a:buClrTx/>
              <a:buSzTx/>
              <a:tabLst/>
            </a:pPr>
            <a:r>
              <a:rPr kumimoji="0" lang="en-US" altLang="en-US" b="1" i="0" u="sng" strike="noStrike" cap="none" normalizeH="0" baseline="0" dirty="0">
                <a:ln>
                  <a:noFill/>
                </a:ln>
                <a:solidFill>
                  <a:schemeClr val="tx1"/>
                </a:solidFill>
                <a:effectLst/>
                <a:latin typeface="Arial" panose="020B0604020202020204" pitchFamily="34" charset="0"/>
              </a:rPr>
              <a:t>The Strategy:</a:t>
            </a:r>
            <a:endParaRPr kumimoji="0" lang="en-US" altLang="en-US" b="0" i="0" u="sng"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1" i="0" u="none" strike="noStrike" cap="none" normalizeH="0" baseline="0" dirty="0">
                <a:ln>
                  <a:noFill/>
                </a:ln>
                <a:solidFill>
                  <a:schemeClr val="tx1"/>
                </a:solidFill>
                <a:effectLst/>
                <a:latin typeface="Arial" panose="020B0604020202020204" pitchFamily="34" charset="0"/>
              </a:rPr>
              <a:t>The "One-Hour Mission":</a:t>
            </a:r>
            <a:r>
              <a:rPr kumimoji="0" lang="en-US" altLang="en-US" b="0" i="0" u="none" strike="noStrike" cap="none" normalizeH="0" baseline="0" dirty="0">
                <a:ln>
                  <a:noFill/>
                </a:ln>
                <a:solidFill>
                  <a:schemeClr val="tx1"/>
                </a:solidFill>
                <a:effectLst/>
                <a:latin typeface="Arial" panose="020B0604020202020204" pitchFamily="34" charset="0"/>
              </a:rPr>
              <a:t> Recruit for </a:t>
            </a:r>
            <a:r>
              <a:rPr kumimoji="0" lang="en-US" altLang="en-US" b="1" i="0" u="none" strike="noStrike" cap="none" normalizeH="0" baseline="0" dirty="0">
                <a:ln>
                  <a:noFill/>
                </a:ln>
                <a:solidFill>
                  <a:schemeClr val="tx1"/>
                </a:solidFill>
                <a:effectLst/>
                <a:latin typeface="Arial" panose="020B0604020202020204" pitchFamily="34" charset="0"/>
              </a:rPr>
              <a:t>tasks</a:t>
            </a:r>
            <a:r>
              <a:rPr kumimoji="0" lang="en-US" altLang="en-US" b="0" i="0" u="none" strike="noStrike" cap="none" normalizeH="0" baseline="0" dirty="0">
                <a:ln>
                  <a:noFill/>
                </a:ln>
                <a:solidFill>
                  <a:schemeClr val="tx1"/>
                </a:solidFill>
                <a:effectLst/>
                <a:latin typeface="Arial" panose="020B0604020202020204" pitchFamily="34" charset="0"/>
              </a:rPr>
              <a:t>, not </a:t>
            </a:r>
            <a:r>
              <a:rPr kumimoji="0" lang="en-US" altLang="en-US" b="1" i="0" u="none" strike="noStrike" cap="none" normalizeH="0" baseline="0" dirty="0">
                <a:ln>
                  <a:noFill/>
                </a:ln>
                <a:solidFill>
                  <a:schemeClr val="tx1"/>
                </a:solidFill>
                <a:effectLst/>
                <a:latin typeface="Arial" panose="020B0604020202020204" pitchFamily="34" charset="0"/>
              </a:rPr>
              <a:t>membership.</a:t>
            </a:r>
            <a:r>
              <a:rPr kumimoji="0" lang="en-US" altLang="en-US" b="0" i="0" u="none" strike="noStrike" cap="none" normalizeH="0" baseline="0" dirty="0">
                <a:ln>
                  <a:noFill/>
                </a:ln>
                <a:solidFill>
                  <a:schemeClr val="tx1"/>
                </a:solidFill>
                <a:effectLst/>
                <a:latin typeface="Arial" panose="020B0604020202020204" pitchFamily="34" charset="0"/>
              </a:rPr>
              <a:t> * </a:t>
            </a:r>
            <a:r>
              <a:rPr kumimoji="0" lang="en-US" altLang="en-US" b="0" i="1" u="none" strike="noStrike" cap="none" normalizeH="0" baseline="0" dirty="0">
                <a:ln>
                  <a:noFill/>
                </a:ln>
                <a:solidFill>
                  <a:schemeClr val="tx1"/>
                </a:solidFill>
                <a:effectLst/>
                <a:latin typeface="Arial" panose="020B0604020202020204" pitchFamily="34" charset="0"/>
              </a:rPr>
              <a:t>"Hey, we’re fixing a ramp for a widow this Saturday for two hours. Can you help?"</a:t>
            </a:r>
            <a:endParaRPr kumimoji="0" lang="en-US" altLang="en-US"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a:ln>
                  <a:noFill/>
                </a:ln>
                <a:solidFill>
                  <a:schemeClr val="tx1"/>
                </a:solidFill>
                <a:effectLst/>
                <a:latin typeface="Arial" panose="020B0604020202020204" pitchFamily="34" charset="0"/>
              </a:rPr>
              <a:t>Once they show up and sweat with you, they are </a:t>
            </a:r>
            <a:r>
              <a:rPr kumimoji="0" lang="en-US" altLang="en-US" b="1" i="0" u="none" strike="noStrike" cap="none" normalizeH="0" baseline="0" dirty="0">
                <a:ln>
                  <a:noFill/>
                </a:ln>
                <a:solidFill>
                  <a:schemeClr val="tx1"/>
                </a:solidFill>
                <a:effectLst/>
                <a:latin typeface="Arial" panose="020B0604020202020204" pitchFamily="34" charset="0"/>
              </a:rPr>
              <a:t>90% more likely</a:t>
            </a:r>
            <a:r>
              <a:rPr kumimoji="0" lang="en-US" altLang="en-US" b="0" i="0" u="none" strike="noStrike" cap="none" normalizeH="0" baseline="0" dirty="0">
                <a:ln>
                  <a:noFill/>
                </a:ln>
                <a:solidFill>
                  <a:schemeClr val="tx1"/>
                </a:solidFill>
                <a:effectLst/>
                <a:latin typeface="Arial" panose="020B0604020202020204" pitchFamily="34" charset="0"/>
              </a:rPr>
              <a:t> to sign the membership form than if you asked them at a booth.</a:t>
            </a:r>
          </a:p>
          <a:p>
            <a:pPr marL="0" marR="0" lvl="0" indent="0" algn="l" defTabSz="914400" rtl="0" eaLnBrk="0" fontAlgn="base" latinLnBrk="0" hangingPunct="0">
              <a:lnSpc>
                <a:spcPct val="100000"/>
              </a:lnSpc>
              <a:spcBef>
                <a:spcPct val="0"/>
              </a:spcBef>
              <a:spcAft>
                <a:spcPct val="0"/>
              </a:spcAft>
              <a:buClrTx/>
              <a:buSzTx/>
              <a:tabLst/>
            </a:pPr>
            <a:endParaRPr kumimoji="0" lang="en-US" altLang="en-US"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b="1" i="0" u="none" strike="noStrike" cap="none" normalizeH="0" baseline="0" dirty="0">
                <a:ln>
                  <a:noFill/>
                </a:ln>
                <a:solidFill>
                  <a:schemeClr val="tx1"/>
                </a:solidFill>
                <a:effectLst/>
                <a:latin typeface="Arial" panose="020B0604020202020204" pitchFamily="34" charset="0"/>
              </a:rPr>
              <a:t>Speaker Note:</a:t>
            </a:r>
            <a:r>
              <a:rPr kumimoji="0" lang="en-US" altLang="en-US" b="0" i="0" u="none" strike="noStrike" cap="none" normalizeH="0" baseline="0" dirty="0">
                <a:ln>
                  <a:noFill/>
                </a:ln>
                <a:solidFill>
                  <a:schemeClr val="tx1"/>
                </a:solidFill>
                <a:effectLst/>
                <a:latin typeface="Arial" panose="020B0604020202020204" pitchFamily="34" charset="0"/>
              </a:rPr>
              <a:t> "We are a service organization. Let's lead with the </a:t>
            </a:r>
            <a:r>
              <a:rPr kumimoji="0" lang="en-US" altLang="en-US" b="0" i="1" u="none" strike="noStrike" cap="none" normalizeH="0" baseline="0" dirty="0">
                <a:ln>
                  <a:noFill/>
                </a:ln>
                <a:solidFill>
                  <a:schemeClr val="tx1"/>
                </a:solidFill>
                <a:effectLst/>
                <a:latin typeface="Arial" panose="020B0604020202020204" pitchFamily="34" charset="0"/>
              </a:rPr>
              <a:t>service</a:t>
            </a:r>
            <a:r>
              <a:rPr kumimoji="0" lang="en-US" altLang="en-US" b="0" i="0" u="none" strike="noStrike" cap="none" normalizeH="0" baseline="0" dirty="0">
                <a:ln>
                  <a:noFill/>
                </a:ln>
                <a:solidFill>
                  <a:schemeClr val="tx1"/>
                </a:solidFill>
                <a:effectLst/>
                <a:latin typeface="Arial" panose="020B0604020202020204" pitchFamily="34" charset="0"/>
              </a:rPr>
              <a:t>, not the </a:t>
            </a:r>
            <a:r>
              <a:rPr kumimoji="0" lang="en-US" altLang="en-US" b="0" i="1" u="none" strike="noStrike" cap="none" normalizeH="0" baseline="0" dirty="0">
                <a:ln>
                  <a:noFill/>
                </a:ln>
                <a:solidFill>
                  <a:schemeClr val="tx1"/>
                </a:solidFill>
                <a:effectLst/>
                <a:latin typeface="Arial" panose="020B0604020202020204" pitchFamily="34" charset="0"/>
              </a:rPr>
              <a:t>dues</a:t>
            </a:r>
            <a:r>
              <a:rPr kumimoji="0" lang="en-US" altLang="en-US" b="0" i="0" u="none" strike="noStrike" cap="none" normalizeH="0" baseline="0" dirty="0">
                <a:ln>
                  <a:noFill/>
                </a:ln>
                <a:solidFill>
                  <a:schemeClr val="tx1"/>
                </a:solidFill>
                <a:effectLst/>
                <a:latin typeface="Arial" panose="020B0604020202020204" pitchFamily="34" charset="0"/>
              </a:rPr>
              <a:t>."</a:t>
            </a:r>
          </a:p>
        </p:txBody>
      </p:sp>
    </p:spTree>
    <p:extLst>
      <p:ext uri="{BB962C8B-B14F-4D97-AF65-F5344CB8AC3E}">
        <p14:creationId xmlns:p14="http://schemas.microsoft.com/office/powerpoint/2010/main" val="13400119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5D33B8-4C5E-821E-4140-FF4C6C31986D}"/>
              </a:ext>
            </a:extLst>
          </p:cNvPr>
          <p:cNvSpPr>
            <a:spLocks noGrp="1"/>
          </p:cNvSpPr>
          <p:nvPr>
            <p:ph type="ctrTitle"/>
          </p:nvPr>
        </p:nvSpPr>
        <p:spPr>
          <a:xfrm>
            <a:off x="1524000" y="238496"/>
            <a:ext cx="9144000" cy="2387600"/>
          </a:xfrm>
        </p:spPr>
        <p:txBody>
          <a:bodyPr/>
          <a:lstStyle/>
          <a:p>
            <a:r>
              <a:rPr lang="en-US" dirty="0"/>
              <a:t>The "Influencer" Model</a:t>
            </a:r>
          </a:p>
        </p:txBody>
      </p:sp>
      <p:sp>
        <p:nvSpPr>
          <p:cNvPr id="7" name="TextBox 6">
            <a:extLst>
              <a:ext uri="{FF2B5EF4-FFF2-40B4-BE49-F238E27FC236}">
                <a16:creationId xmlns:a16="http://schemas.microsoft.com/office/drawing/2014/main" id="{D9221DC5-91CB-C01C-CEB8-73C20E2CB82D}"/>
              </a:ext>
            </a:extLst>
          </p:cNvPr>
          <p:cNvSpPr txBox="1"/>
          <p:nvPr/>
        </p:nvSpPr>
        <p:spPr>
          <a:xfrm>
            <a:off x="452760" y="2626096"/>
            <a:ext cx="11372295" cy="3785652"/>
          </a:xfrm>
          <a:prstGeom prst="rect">
            <a:avLst/>
          </a:prstGeom>
          <a:noFill/>
        </p:spPr>
        <p:txBody>
          <a:bodyPr wrap="square">
            <a:spAutoFit/>
          </a:bodyPr>
          <a:lstStyle/>
          <a:p>
            <a:pPr>
              <a:buFont typeface="Arial" panose="020B0604020202020204" pitchFamily="34" charset="0"/>
              <a:buChar char="•"/>
            </a:pPr>
            <a:r>
              <a:rPr lang="en-US" sz="2400" dirty="0"/>
              <a:t>Every Member is a "Content Creator"</a:t>
            </a:r>
          </a:p>
          <a:p>
            <a:pPr>
              <a:buFont typeface="Arial" panose="020B0604020202020204" pitchFamily="34" charset="0"/>
              <a:buChar char="•"/>
            </a:pPr>
            <a:r>
              <a:rPr lang="en-US" sz="2400" b="1" dirty="0"/>
              <a:t>The Concept:</a:t>
            </a:r>
            <a:r>
              <a:rPr lang="en-US" sz="2400" dirty="0"/>
              <a:t> Word of mouth is dead; "Social Proof" is king.</a:t>
            </a:r>
          </a:p>
          <a:p>
            <a:pPr>
              <a:buFont typeface="Arial" panose="020B0604020202020204" pitchFamily="34" charset="0"/>
              <a:buChar char="•"/>
            </a:pPr>
            <a:r>
              <a:rPr lang="en-US" sz="2400" b="1" dirty="0"/>
              <a:t>The Strategy:</a:t>
            </a:r>
            <a:endParaRPr lang="en-US" sz="2400" dirty="0"/>
          </a:p>
          <a:p>
            <a:pPr marL="742950" lvl="1" indent="-285750">
              <a:buFont typeface="Arial" panose="020B0604020202020204" pitchFamily="34" charset="0"/>
              <a:buChar char="•"/>
            </a:pPr>
            <a:r>
              <a:rPr lang="en-US" sz="2400" b="1" dirty="0"/>
              <a:t>The "Live" Post:</a:t>
            </a:r>
            <a:r>
              <a:rPr lang="en-US" sz="2400" dirty="0"/>
              <a:t> When the Post does something cool (a donation, a renovation, a guest speaker), go </a:t>
            </a:r>
            <a:r>
              <a:rPr lang="en-US" sz="2400" b="1" dirty="0"/>
              <a:t>Live on Instagram/Facebook.</a:t>
            </a:r>
            <a:r>
              <a:rPr lang="en-US" sz="2400" dirty="0"/>
              <a:t> * </a:t>
            </a:r>
            <a:r>
              <a:rPr lang="en-US" sz="2400" b="1" dirty="0"/>
              <a:t>The "Tag-a-Vet" Contest:</a:t>
            </a:r>
            <a:r>
              <a:rPr lang="en-US" sz="2400" dirty="0"/>
              <a:t> Post a photo of a great meal or event at the Post and say: </a:t>
            </a:r>
            <a:r>
              <a:rPr lang="en-US" sz="2400" i="1" dirty="0"/>
              <a:t>"Tag a local combat vet who needs a night out. We're buying the first round of appetizers for the winner."</a:t>
            </a:r>
            <a:endParaRPr lang="en-US" sz="2400" dirty="0"/>
          </a:p>
          <a:p>
            <a:pPr marL="742950" lvl="1" indent="-285750">
              <a:buFont typeface="Arial" panose="020B0604020202020204" pitchFamily="34" charset="0"/>
              <a:buChar char="•"/>
            </a:pPr>
            <a:r>
              <a:rPr lang="en-US" sz="2400" b="1" dirty="0"/>
              <a:t>Google Maps SEO:</a:t>
            </a:r>
            <a:r>
              <a:rPr lang="en-US" sz="2400" dirty="0"/>
              <a:t> Ask every current member to go to Google Maps and leave a </a:t>
            </a:r>
            <a:r>
              <a:rPr lang="en-US" sz="2400" b="1" dirty="0"/>
              <a:t>5-star review</a:t>
            </a:r>
            <a:r>
              <a:rPr lang="en-US" sz="2400" dirty="0"/>
              <a:t> of the Post with a photo. When a new vet moves to town and searches "Veterans," you need to be the top result.</a:t>
            </a:r>
          </a:p>
        </p:txBody>
      </p:sp>
    </p:spTree>
    <p:extLst>
      <p:ext uri="{BB962C8B-B14F-4D97-AF65-F5344CB8AC3E}">
        <p14:creationId xmlns:p14="http://schemas.microsoft.com/office/powerpoint/2010/main" val="38113125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FB2846-5362-D160-6222-B37B12DC42C5}"/>
              </a:ext>
            </a:extLst>
          </p:cNvPr>
          <p:cNvSpPr>
            <a:spLocks noGrp="1"/>
          </p:cNvSpPr>
          <p:nvPr>
            <p:ph type="ctrTitle"/>
          </p:nvPr>
        </p:nvSpPr>
        <p:spPr>
          <a:xfrm>
            <a:off x="423169" y="797789"/>
            <a:ext cx="11345662" cy="2387600"/>
          </a:xfrm>
        </p:spPr>
        <p:txBody>
          <a:bodyPr/>
          <a:lstStyle/>
          <a:p>
            <a:r>
              <a:rPr lang="en-US" dirty="0"/>
              <a:t>The Cross of Malta: </a:t>
            </a:r>
            <a:br>
              <a:rPr lang="en-US" dirty="0"/>
            </a:br>
            <a:r>
              <a:rPr lang="en-US" dirty="0"/>
              <a:t>Heritage vs. Recognition</a:t>
            </a:r>
          </a:p>
        </p:txBody>
      </p:sp>
      <p:pic>
        <p:nvPicPr>
          <p:cNvPr id="5" name="Picture 4">
            <a:extLst>
              <a:ext uri="{FF2B5EF4-FFF2-40B4-BE49-F238E27FC236}">
                <a16:creationId xmlns:a16="http://schemas.microsoft.com/office/drawing/2014/main" id="{A1AD2EC7-CF4B-1D39-6242-2779A54D1B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043948"/>
            <a:ext cx="5072109" cy="5326872"/>
          </a:xfrm>
          <a:prstGeom prst="rect">
            <a:avLst/>
          </a:prstGeom>
        </p:spPr>
      </p:pic>
      <p:pic>
        <p:nvPicPr>
          <p:cNvPr id="7" name="Picture 6">
            <a:extLst>
              <a:ext uri="{FF2B5EF4-FFF2-40B4-BE49-F238E27FC236}">
                <a16:creationId xmlns:a16="http://schemas.microsoft.com/office/drawing/2014/main" id="{DBE84EB8-E155-6D10-E194-B80CF79D46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73458" y="3905079"/>
            <a:ext cx="4589439" cy="1604610"/>
          </a:xfrm>
          <a:prstGeom prst="rect">
            <a:avLst/>
          </a:prstGeom>
        </p:spPr>
      </p:pic>
    </p:spTree>
    <p:extLst>
      <p:ext uri="{BB962C8B-B14F-4D97-AF65-F5344CB8AC3E}">
        <p14:creationId xmlns:p14="http://schemas.microsoft.com/office/powerpoint/2010/main" val="20823719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F07371-1136-B5DA-EECD-C11FB24B85DF}"/>
              </a:ext>
            </a:extLst>
          </p:cNvPr>
          <p:cNvSpPr>
            <a:spLocks noGrp="1"/>
          </p:cNvSpPr>
          <p:nvPr>
            <p:ph type="ctrTitle"/>
          </p:nvPr>
        </p:nvSpPr>
        <p:spPr>
          <a:xfrm>
            <a:off x="1524000" y="396590"/>
            <a:ext cx="9144000" cy="2387600"/>
          </a:xfrm>
        </p:spPr>
        <p:txBody>
          <a:bodyPr/>
          <a:lstStyle/>
          <a:p>
            <a:r>
              <a:rPr lang="en-US" dirty="0"/>
              <a:t>Modernizing Our Look</a:t>
            </a:r>
          </a:p>
        </p:txBody>
      </p:sp>
      <p:sp>
        <p:nvSpPr>
          <p:cNvPr id="4" name="Rectangle 1">
            <a:extLst>
              <a:ext uri="{FF2B5EF4-FFF2-40B4-BE49-F238E27FC236}">
                <a16:creationId xmlns:a16="http://schemas.microsoft.com/office/drawing/2014/main" id="{E2FAE069-957E-5794-1F66-140EC0A933F0}"/>
              </a:ext>
            </a:extLst>
          </p:cNvPr>
          <p:cNvSpPr>
            <a:spLocks noChangeArrowheads="1"/>
          </p:cNvSpPr>
          <p:nvPr/>
        </p:nvSpPr>
        <p:spPr bwMode="auto">
          <a:xfrm>
            <a:off x="147782" y="2775199"/>
            <a:ext cx="11693236"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dirty="0">
                <a:ln>
                  <a:noFill/>
                </a:ln>
                <a:solidFill>
                  <a:schemeClr val="tx1"/>
                </a:solidFill>
                <a:effectLst/>
                <a:latin typeface="Arial" panose="020B0604020202020204" pitchFamily="34" charset="0"/>
              </a:rPr>
              <a:t>The "Firefighter" Confusion:</a:t>
            </a:r>
            <a:r>
              <a:rPr kumimoji="0" lang="en-US" altLang="en-US" sz="2400" b="0" i="0" u="none" strike="noStrike" cap="none" normalizeH="0" baseline="0" dirty="0">
                <a:ln>
                  <a:noFill/>
                </a:ln>
                <a:solidFill>
                  <a:schemeClr val="tx1"/>
                </a:solidFill>
                <a:effectLst/>
                <a:latin typeface="Arial" panose="020B0604020202020204" pitchFamily="34" charset="0"/>
              </a:rPr>
              <a:t> Let’s be honest—at a distance of 50 feet, the average civilian (and many younger veterans) thinks the Cross of Malta is a Fire Department emblem.</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dirty="0">
                <a:ln>
                  <a:noFill/>
                </a:ln>
                <a:solidFill>
                  <a:schemeClr val="tx1"/>
                </a:solidFill>
                <a:effectLst/>
                <a:latin typeface="Arial" panose="020B0604020202020204" pitchFamily="34" charset="0"/>
              </a:rPr>
              <a:t>The Recognition Gap:</a:t>
            </a:r>
            <a:r>
              <a:rPr kumimoji="0" lang="en-US" altLang="en-US" sz="2400" b="0" i="0" u="none" strike="noStrike" cap="none" normalizeH="0" baseline="0" dirty="0">
                <a:ln>
                  <a:noFill/>
                </a:ln>
                <a:solidFill>
                  <a:schemeClr val="tx1"/>
                </a:solidFill>
                <a:effectLst/>
                <a:latin typeface="Arial" panose="020B0604020202020204" pitchFamily="34" charset="0"/>
              </a:rPr>
              <a:t> In a world of "instant branding," the new logo tells people exactly who we are in </a:t>
            </a:r>
            <a:r>
              <a:rPr kumimoji="0" lang="en-US" altLang="en-US" sz="2400" b="1" i="0" u="none" strike="noStrike" cap="none" normalizeH="0" baseline="0" dirty="0">
                <a:ln>
                  <a:noFill/>
                </a:ln>
                <a:solidFill>
                  <a:schemeClr val="tx1"/>
                </a:solidFill>
                <a:effectLst/>
                <a:latin typeface="Arial" panose="020B0604020202020204" pitchFamily="34" charset="0"/>
              </a:rPr>
              <a:t>one second</a:t>
            </a:r>
            <a:r>
              <a:rPr kumimoji="0" lang="en-US" altLang="en-US" sz="2400" b="0" i="0" u="none" strike="noStrike" cap="none" normalizeH="0" baseline="0" dirty="0">
                <a:ln>
                  <a:noFill/>
                </a:ln>
                <a:solidFill>
                  <a:schemeClr val="tx1"/>
                </a:solidFill>
                <a:effectLst/>
                <a:latin typeface="Arial" panose="020B0604020202020204" pitchFamily="34" charset="0"/>
              </a:rPr>
              <a:t>. It’s clean, it’s bold, and it’s undeniably “VFW."</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dirty="0">
                <a:ln>
                  <a:noFill/>
                </a:ln>
                <a:solidFill>
                  <a:schemeClr val="tx1"/>
                </a:solidFill>
                <a:effectLst/>
                <a:latin typeface="Arial" panose="020B0604020202020204" pitchFamily="34" charset="0"/>
              </a:rPr>
              <a:t>Heritage is for the Inside; Branding is for the Outside:</a:t>
            </a:r>
            <a:r>
              <a:rPr kumimoji="0" lang="en-US" altLang="en-US" sz="2400" b="0" i="0" u="none" strike="noStrike" cap="none" normalizeH="0" baseline="0" dirty="0">
                <a:ln>
                  <a:noFill/>
                </a:ln>
                <a:solidFill>
                  <a:schemeClr val="tx1"/>
                </a:solidFill>
                <a:effectLst/>
                <a:latin typeface="Arial" panose="020B0604020202020204" pitchFamily="34" charset="0"/>
              </a:rPr>
              <a:t> * Keep the Cross of Malta on our official seals, our rituals, and our rings.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a:ln>
                  <a:noFill/>
                </a:ln>
                <a:solidFill>
                  <a:schemeClr val="tx1"/>
                </a:solidFill>
                <a:effectLst/>
                <a:latin typeface="Arial" panose="020B0604020202020204" pitchFamily="34" charset="0"/>
              </a:rPr>
              <a:t>Use the </a:t>
            </a:r>
            <a:r>
              <a:rPr kumimoji="0" lang="en-US" altLang="en-US" sz="2400" b="1" i="0" u="none" strike="noStrike" cap="none" normalizeH="0" baseline="0" dirty="0">
                <a:ln>
                  <a:noFill/>
                </a:ln>
                <a:solidFill>
                  <a:schemeClr val="tx1"/>
                </a:solidFill>
                <a:effectLst/>
                <a:latin typeface="Arial" panose="020B0604020202020204" pitchFamily="34" charset="0"/>
              </a:rPr>
              <a:t>New VFW Logo</a:t>
            </a:r>
            <a:r>
              <a:rPr kumimoji="0" lang="en-US" altLang="en-US" sz="2400" b="0" i="0" u="none" strike="noStrike" cap="none" normalizeH="0" baseline="0" dirty="0">
                <a:ln>
                  <a:noFill/>
                </a:ln>
                <a:solidFill>
                  <a:schemeClr val="tx1"/>
                </a:solidFill>
                <a:effectLst/>
                <a:latin typeface="Arial" panose="020B0604020202020204" pitchFamily="34" charset="0"/>
              </a:rPr>
              <a:t> on our 10x10 tents, our Facebook ads, and our street-facing banners.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6726154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13F4A-6C88-1FB0-4678-921661342243}"/>
              </a:ext>
            </a:extLst>
          </p:cNvPr>
          <p:cNvSpPr>
            <a:spLocks noGrp="1"/>
          </p:cNvSpPr>
          <p:nvPr>
            <p:ph type="ctrTitle"/>
          </p:nvPr>
        </p:nvSpPr>
        <p:spPr>
          <a:xfrm>
            <a:off x="1524000" y="611358"/>
            <a:ext cx="9144000" cy="2387600"/>
          </a:xfrm>
        </p:spPr>
        <p:txBody>
          <a:bodyPr>
            <a:normAutofit/>
          </a:bodyPr>
          <a:lstStyle/>
          <a:p>
            <a:r>
              <a:rPr lang="en-US" sz="4400" dirty="0"/>
              <a:t>Why We Recruit</a:t>
            </a:r>
          </a:p>
        </p:txBody>
      </p:sp>
      <p:sp>
        <p:nvSpPr>
          <p:cNvPr id="3" name="Subtitle 2">
            <a:extLst>
              <a:ext uri="{FF2B5EF4-FFF2-40B4-BE49-F238E27FC236}">
                <a16:creationId xmlns:a16="http://schemas.microsoft.com/office/drawing/2014/main" id="{E031B088-7A2F-D2B3-43D6-BFE68AA6F874}"/>
              </a:ext>
            </a:extLst>
          </p:cNvPr>
          <p:cNvSpPr>
            <a:spLocks noGrp="1"/>
          </p:cNvSpPr>
          <p:nvPr>
            <p:ph type="subTitle" idx="1"/>
          </p:nvPr>
        </p:nvSpPr>
        <p:spPr>
          <a:xfrm>
            <a:off x="-79898" y="3100526"/>
            <a:ext cx="11949344" cy="1828800"/>
          </a:xfrm>
        </p:spPr>
        <p:txBody>
          <a:bodyPr>
            <a:noAutofit/>
          </a:bodyPr>
          <a:lstStyle/>
          <a:p>
            <a:pPr marL="800100" lvl="1" indent="-342900" algn="l">
              <a:buFont typeface="Arial" panose="020B0604020202020204" pitchFamily="34" charset="0"/>
              <a:buChar char="•"/>
            </a:pPr>
            <a:r>
              <a:rPr lang="en-US" sz="2800" b="1" dirty="0"/>
              <a:t>Sustainability:</a:t>
            </a:r>
            <a:r>
              <a:rPr lang="en-US" sz="2800" dirty="0"/>
              <a:t> Ensuring our Post remains a fixture in the community.</a:t>
            </a:r>
          </a:p>
          <a:p>
            <a:pPr marL="800100" lvl="1" indent="-342900" algn="l">
              <a:buFont typeface="Arial" panose="020B0604020202020204" pitchFamily="34" charset="0"/>
              <a:buChar char="•"/>
            </a:pPr>
            <a:r>
              <a:rPr lang="en-US" sz="2800" b="1" dirty="0"/>
              <a:t>Advocacy Power:</a:t>
            </a:r>
            <a:r>
              <a:rPr lang="en-US" sz="2800" dirty="0"/>
              <a:t> More members = a louder voice in Washington D.C. for veteran benefits.</a:t>
            </a:r>
          </a:p>
          <a:p>
            <a:pPr marL="800100" lvl="1" indent="-342900" algn="l">
              <a:buFont typeface="Arial" panose="020B0604020202020204" pitchFamily="34" charset="0"/>
              <a:buChar char="•"/>
            </a:pPr>
            <a:r>
              <a:rPr lang="en-US" sz="2800" b="1" dirty="0"/>
              <a:t>Comradeship:</a:t>
            </a:r>
            <a:r>
              <a:rPr lang="en-US" sz="2800" dirty="0"/>
              <a:t> Combatting veteran isolation by providing a safe "third space."</a:t>
            </a:r>
          </a:p>
          <a:p>
            <a:pPr marL="800100" lvl="1" indent="-342900" algn="l">
              <a:buFont typeface="Arial" panose="020B0604020202020204" pitchFamily="34" charset="0"/>
              <a:buChar char="•"/>
            </a:pPr>
            <a:r>
              <a:rPr lang="en-US" sz="2800" b="1" dirty="0"/>
              <a:t>Community Impact:</a:t>
            </a:r>
            <a:r>
              <a:rPr lang="en-US" sz="2800" dirty="0"/>
              <a:t> More hands to help with service projects and relief funds.</a:t>
            </a:r>
          </a:p>
          <a:p>
            <a:pPr marL="342900" indent="-342900">
              <a:buFont typeface="Arial" panose="020B0604020202020204" pitchFamily="34" charset="0"/>
              <a:buChar char="•"/>
            </a:pPr>
            <a:endParaRPr lang="en-US" sz="2800" dirty="0"/>
          </a:p>
        </p:txBody>
      </p:sp>
    </p:spTree>
    <p:extLst>
      <p:ext uri="{BB962C8B-B14F-4D97-AF65-F5344CB8AC3E}">
        <p14:creationId xmlns:p14="http://schemas.microsoft.com/office/powerpoint/2010/main" val="19898023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69EB09-B007-80D0-4AC0-330C53BF3E69}"/>
              </a:ext>
            </a:extLst>
          </p:cNvPr>
          <p:cNvSpPr>
            <a:spLocks noGrp="1"/>
          </p:cNvSpPr>
          <p:nvPr>
            <p:ph type="ctrTitle"/>
          </p:nvPr>
        </p:nvSpPr>
        <p:spPr>
          <a:xfrm>
            <a:off x="1524000" y="341172"/>
            <a:ext cx="9144000" cy="2387600"/>
          </a:xfrm>
        </p:spPr>
        <p:txBody>
          <a:bodyPr/>
          <a:lstStyle/>
          <a:p>
            <a:r>
              <a:rPr lang="en-US" dirty="0"/>
              <a:t>The "Hard Truth" Bullet</a:t>
            </a:r>
          </a:p>
        </p:txBody>
      </p:sp>
      <p:sp>
        <p:nvSpPr>
          <p:cNvPr id="4" name="Rectangle 1">
            <a:extLst>
              <a:ext uri="{FF2B5EF4-FFF2-40B4-BE49-F238E27FC236}">
                <a16:creationId xmlns:a16="http://schemas.microsoft.com/office/drawing/2014/main" id="{91B700A5-FC78-82EC-68C0-66AC562EB590}"/>
              </a:ext>
            </a:extLst>
          </p:cNvPr>
          <p:cNvSpPr>
            <a:spLocks noGrp="1" noChangeArrowheads="1"/>
          </p:cNvSpPr>
          <p:nvPr>
            <p:ph type="subTitle" idx="1"/>
          </p:nvPr>
        </p:nvSpPr>
        <p:spPr bwMode="auto">
          <a:xfrm>
            <a:off x="337127" y="2731176"/>
            <a:ext cx="11517745"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1" i="0" u="none" strike="noStrike" cap="none" normalizeH="0" baseline="0" dirty="0">
                <a:ln>
                  <a:noFill/>
                </a:ln>
                <a:solidFill>
                  <a:schemeClr val="tx1"/>
                </a:solidFill>
                <a:effectLst/>
                <a:latin typeface="Arial" panose="020B0604020202020204" pitchFamily="34" charset="0"/>
              </a:rPr>
              <a:t>"We aren't a secret society."</a:t>
            </a:r>
            <a:r>
              <a:rPr kumimoji="0" lang="en-US" altLang="en-US" b="0" i="0" u="none" strike="noStrike" cap="none" normalizeH="0" baseline="0" dirty="0">
                <a:ln>
                  <a:noFill/>
                </a:ln>
                <a:solidFill>
                  <a:schemeClr val="tx1"/>
                </a:solidFill>
                <a:effectLst/>
                <a:latin typeface="Arial" panose="020B0604020202020204" pitchFamily="34" charset="0"/>
              </a:rPr>
              <a:t> If a potential recruit has to ask what our symbol means, we’ve already failed the first step of recruiting.</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1" i="0" u="none" strike="noStrike" cap="none" normalizeH="0" baseline="0" dirty="0">
                <a:ln>
                  <a:noFill/>
                </a:ln>
                <a:solidFill>
                  <a:schemeClr val="tx1"/>
                </a:solidFill>
                <a:effectLst/>
                <a:latin typeface="Arial" panose="020B0604020202020204" pitchFamily="34" charset="0"/>
              </a:rPr>
              <a:t>Modern branding </a:t>
            </a:r>
            <a:r>
              <a:rPr kumimoji="0" lang="en-US" altLang="en-US" b="0" i="0" u="none" strike="noStrike" cap="none" normalizeH="0" baseline="0" dirty="0">
                <a:ln>
                  <a:noFill/>
                </a:ln>
                <a:solidFill>
                  <a:schemeClr val="tx1"/>
                </a:solidFill>
                <a:effectLst/>
                <a:latin typeface="Arial" panose="020B0604020202020204" pitchFamily="34" charset="0"/>
              </a:rPr>
              <a:t>doesn't erase our history; it ensures we survive long enough to tell it.</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b="1" i="0" u="none" strike="noStrike" cap="none" normalizeH="0" baseline="0" dirty="0">
                <a:ln>
                  <a:noFill/>
                </a:ln>
                <a:solidFill>
                  <a:schemeClr val="tx1"/>
                </a:solidFill>
                <a:effectLst/>
                <a:latin typeface="Arial" panose="020B0604020202020204" pitchFamily="34" charset="0"/>
              </a:rPr>
              <a:t>Speaker Note:</a:t>
            </a:r>
            <a:r>
              <a:rPr kumimoji="0" lang="en-US" altLang="en-US" b="0" i="0" u="none" strike="noStrike" cap="none" normalizeH="0" baseline="0" dirty="0">
                <a:ln>
                  <a:noFill/>
                </a:ln>
                <a:solidFill>
                  <a:schemeClr val="tx1"/>
                </a:solidFill>
                <a:effectLst/>
                <a:latin typeface="Arial" panose="020B0604020202020204" pitchFamily="34" charset="0"/>
              </a:rPr>
              <a:t> &gt; "Comrades, we all love the Cross. It represents centuries of service. But if you’re at a community fair and people are coming up to your booth asking about fire safety, your branding is working against you. Use the new logo to grab their attention from across the parking lot. Use the Cross of Malta once they’re inside the tent and part of the family."</a:t>
            </a:r>
          </a:p>
        </p:txBody>
      </p:sp>
    </p:spTree>
    <p:extLst>
      <p:ext uri="{BB962C8B-B14F-4D97-AF65-F5344CB8AC3E}">
        <p14:creationId xmlns:p14="http://schemas.microsoft.com/office/powerpoint/2010/main" val="8387191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87AA79-4782-CE81-A12D-E7B9242F0B88}"/>
              </a:ext>
            </a:extLst>
          </p:cNvPr>
          <p:cNvSpPr>
            <a:spLocks noGrp="1"/>
          </p:cNvSpPr>
          <p:nvPr>
            <p:ph type="ctrTitle"/>
          </p:nvPr>
        </p:nvSpPr>
        <p:spPr>
          <a:xfrm>
            <a:off x="1524000" y="374072"/>
            <a:ext cx="9144000" cy="2387600"/>
          </a:xfrm>
        </p:spPr>
        <p:txBody>
          <a:bodyPr/>
          <a:lstStyle/>
          <a:p>
            <a:r>
              <a:rPr lang="en-US" dirty="0"/>
              <a:t>The Newly Approved Cap</a:t>
            </a:r>
          </a:p>
        </p:txBody>
      </p:sp>
      <p:pic>
        <p:nvPicPr>
          <p:cNvPr id="15362" name="Picture 2" descr="Product Image">
            <a:extLst>
              <a:ext uri="{FF2B5EF4-FFF2-40B4-BE49-F238E27FC236}">
                <a16:creationId xmlns:a16="http://schemas.microsoft.com/office/drawing/2014/main" id="{8ED69074-3524-BFDD-7403-CBB88D228A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0236" y="2761672"/>
            <a:ext cx="4553527" cy="4553527"/>
          </a:xfrm>
          <a:prstGeom prst="rect">
            <a:avLst/>
          </a:prstGeom>
          <a:noFill/>
          <a:extLst>
            <a:ext uri="{909E8E84-426E-40DD-AFC4-6F175D3DCCD1}">
              <a14:hiddenFill xmlns:a14="http://schemas.microsoft.com/office/drawing/2010/main">
                <a:solidFill>
                  <a:srgbClr val="FFFFFF"/>
                </a:solidFill>
              </a14:hiddenFill>
            </a:ext>
          </a:extLst>
        </p:spPr>
      </p:pic>
      <p:pic>
        <p:nvPicPr>
          <p:cNvPr id="15364" name="Picture 4">
            <a:extLst>
              <a:ext uri="{FF2B5EF4-FFF2-40B4-BE49-F238E27FC236}">
                <a16:creationId xmlns:a16="http://schemas.microsoft.com/office/drawing/2014/main" id="{FF511826-76F8-27A5-7CD7-051C0DDCA2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3728" y="2844799"/>
            <a:ext cx="4084782" cy="40847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489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DA757A-087E-46E6-D7D1-65E0C851EBE4}"/>
              </a:ext>
            </a:extLst>
          </p:cNvPr>
          <p:cNvSpPr>
            <a:spLocks noGrp="1"/>
          </p:cNvSpPr>
          <p:nvPr>
            <p:ph type="ctrTitle"/>
          </p:nvPr>
        </p:nvSpPr>
        <p:spPr>
          <a:xfrm>
            <a:off x="1524000" y="738336"/>
            <a:ext cx="9144000" cy="2387600"/>
          </a:xfrm>
        </p:spPr>
        <p:txBody>
          <a:bodyPr/>
          <a:lstStyle/>
          <a:p>
            <a:r>
              <a:rPr lang="en-US" dirty="0"/>
              <a:t>The Alternative Cap: A Recruiting Game Changer</a:t>
            </a:r>
          </a:p>
        </p:txBody>
      </p:sp>
      <p:sp>
        <p:nvSpPr>
          <p:cNvPr id="5" name="TextBox 4">
            <a:extLst>
              <a:ext uri="{FF2B5EF4-FFF2-40B4-BE49-F238E27FC236}">
                <a16:creationId xmlns:a16="http://schemas.microsoft.com/office/drawing/2014/main" id="{55554269-4086-276B-200F-0557B90C6C9A}"/>
              </a:ext>
            </a:extLst>
          </p:cNvPr>
          <p:cNvSpPr txBox="1"/>
          <p:nvPr/>
        </p:nvSpPr>
        <p:spPr>
          <a:xfrm>
            <a:off x="240145" y="3247056"/>
            <a:ext cx="11573164" cy="3046988"/>
          </a:xfrm>
          <a:prstGeom prst="rect">
            <a:avLst/>
          </a:prstGeom>
          <a:noFill/>
        </p:spPr>
        <p:txBody>
          <a:bodyPr wrap="square">
            <a:spAutoFit/>
          </a:bodyPr>
          <a:lstStyle/>
          <a:p>
            <a:pPr>
              <a:buNone/>
            </a:pPr>
            <a:r>
              <a:rPr lang="en-US" sz="2400" b="1" dirty="0"/>
              <a:t>The "Why" for Recruiting:</a:t>
            </a:r>
            <a:endParaRPr lang="en-US" sz="2400" dirty="0"/>
          </a:p>
          <a:p>
            <a:pPr>
              <a:buFont typeface="Arial" panose="020B0604020202020204" pitchFamily="34" charset="0"/>
              <a:buChar char="•"/>
            </a:pPr>
            <a:r>
              <a:rPr lang="en-US" sz="2400" b="1" dirty="0"/>
              <a:t>The Icebreaker:</a:t>
            </a:r>
            <a:r>
              <a:rPr lang="en-US" sz="2400" dirty="0"/>
              <a:t> It’s a natural conversation starter. It looks like a standard veteran "ball cap," making you appear more approachable in casual settings like coffee shops or gyms.</a:t>
            </a:r>
          </a:p>
          <a:p>
            <a:pPr>
              <a:buFont typeface="Arial" panose="020B0604020202020204" pitchFamily="34" charset="0"/>
              <a:buChar char="•"/>
            </a:pPr>
            <a:r>
              <a:rPr lang="en-US" sz="2400" b="1" dirty="0"/>
              <a:t>The "Modern" Signal:</a:t>
            </a:r>
            <a:r>
              <a:rPr lang="en-US" sz="2400" dirty="0"/>
              <a:t> It immediately signals to younger veterans and female veterans that the VFW is </a:t>
            </a:r>
            <a:r>
              <a:rPr lang="en-US" sz="2400" b="1" dirty="0"/>
              <a:t>modernizing</a:t>
            </a:r>
            <a:r>
              <a:rPr lang="en-US" sz="2400" dirty="0"/>
              <a:t> and isn't just a "hat and vest" club.</a:t>
            </a:r>
          </a:p>
          <a:p>
            <a:pPr>
              <a:buFont typeface="Arial" panose="020B0604020202020204" pitchFamily="34" charset="0"/>
              <a:buChar char="•"/>
            </a:pPr>
            <a:r>
              <a:rPr lang="en-US" sz="2400" b="1" dirty="0"/>
              <a:t>Unified Team Look:</a:t>
            </a:r>
            <a:r>
              <a:rPr lang="en-US" sz="2400" dirty="0"/>
              <a:t> When your recruiting team wears this cap with a matching polo, you look like a professional, cohesive unit rather than a group of individuals.</a:t>
            </a:r>
          </a:p>
        </p:txBody>
      </p:sp>
    </p:spTree>
    <p:extLst>
      <p:ext uri="{BB962C8B-B14F-4D97-AF65-F5344CB8AC3E}">
        <p14:creationId xmlns:p14="http://schemas.microsoft.com/office/powerpoint/2010/main" val="3752006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283DEB-C1FA-4983-9B86-6AA3B91303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4ECA8E-CB2E-A9DE-7AAE-604D6459CFD8}"/>
              </a:ext>
            </a:extLst>
          </p:cNvPr>
          <p:cNvSpPr>
            <a:spLocks noGrp="1"/>
          </p:cNvSpPr>
          <p:nvPr>
            <p:ph type="ctrTitle"/>
          </p:nvPr>
        </p:nvSpPr>
        <p:spPr>
          <a:xfrm>
            <a:off x="1524000" y="738336"/>
            <a:ext cx="9144000" cy="2387600"/>
          </a:xfrm>
        </p:spPr>
        <p:txBody>
          <a:bodyPr/>
          <a:lstStyle/>
          <a:p>
            <a:r>
              <a:rPr lang="en-US" dirty="0"/>
              <a:t>The Alternative Cap: A Recruiting Game Changer</a:t>
            </a:r>
          </a:p>
        </p:txBody>
      </p:sp>
      <p:sp>
        <p:nvSpPr>
          <p:cNvPr id="4" name="TextBox 3">
            <a:extLst>
              <a:ext uri="{FF2B5EF4-FFF2-40B4-BE49-F238E27FC236}">
                <a16:creationId xmlns:a16="http://schemas.microsoft.com/office/drawing/2014/main" id="{C15B7DBD-21B3-AA5F-FC18-86E598B16623}"/>
              </a:ext>
            </a:extLst>
          </p:cNvPr>
          <p:cNvSpPr txBox="1"/>
          <p:nvPr/>
        </p:nvSpPr>
        <p:spPr>
          <a:xfrm>
            <a:off x="360218" y="3429000"/>
            <a:ext cx="11212946" cy="2677656"/>
          </a:xfrm>
          <a:prstGeom prst="rect">
            <a:avLst/>
          </a:prstGeom>
          <a:noFill/>
        </p:spPr>
        <p:txBody>
          <a:bodyPr wrap="square">
            <a:spAutoFit/>
          </a:bodyPr>
          <a:lstStyle/>
          <a:p>
            <a:pPr>
              <a:buNone/>
            </a:pPr>
            <a:r>
              <a:rPr lang="en-US" sz="2400" b="1" dirty="0"/>
              <a:t>The "Closing" Strategy:</a:t>
            </a:r>
            <a:endParaRPr lang="en-US" sz="2400" dirty="0"/>
          </a:p>
          <a:p>
            <a:pPr>
              <a:buFont typeface="Arial" panose="020B0604020202020204" pitchFamily="34" charset="0"/>
              <a:buChar char="•"/>
            </a:pPr>
            <a:r>
              <a:rPr lang="en-US" sz="2400" b="1" dirty="0"/>
              <a:t>The Instant Reward:</a:t>
            </a:r>
            <a:r>
              <a:rPr lang="en-US" sz="2400" dirty="0"/>
              <a:t> Consider buying a few extra "unassigned" official caps. When a new member signs their application and pays their dues at your booth, </a:t>
            </a:r>
            <a:r>
              <a:rPr lang="en-US" sz="2400" b="1" dirty="0"/>
              <a:t>hand them the hat immediately.</a:t>
            </a:r>
            <a:endParaRPr lang="en-US" sz="2400" dirty="0"/>
          </a:p>
          <a:p>
            <a:pPr>
              <a:buFont typeface="Arial" panose="020B0604020202020204" pitchFamily="34" charset="0"/>
              <a:buChar char="•"/>
            </a:pPr>
            <a:r>
              <a:rPr lang="en-US" sz="2400" b="1" dirty="0"/>
              <a:t>The Psychological Shift:</a:t>
            </a:r>
            <a:r>
              <a:rPr lang="en-US" sz="2400" dirty="0"/>
              <a:t> Giving them the hat on the spot turns them from a "potential recruit" into a "member of the team" instantly. It’s the ultimate "welcome to the family" gesture.</a:t>
            </a:r>
          </a:p>
        </p:txBody>
      </p:sp>
    </p:spTree>
    <p:extLst>
      <p:ext uri="{BB962C8B-B14F-4D97-AF65-F5344CB8AC3E}">
        <p14:creationId xmlns:p14="http://schemas.microsoft.com/office/powerpoint/2010/main" val="10475239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4A7C98-1AF3-EA21-D5DD-F9275EABAE84}"/>
              </a:ext>
            </a:extLst>
          </p:cNvPr>
          <p:cNvSpPr>
            <a:spLocks noGrp="1"/>
          </p:cNvSpPr>
          <p:nvPr>
            <p:ph type="ctrTitle"/>
          </p:nvPr>
        </p:nvSpPr>
        <p:spPr>
          <a:xfrm>
            <a:off x="1524000" y="406400"/>
            <a:ext cx="9144000" cy="2387600"/>
          </a:xfrm>
        </p:spPr>
        <p:txBody>
          <a:bodyPr/>
          <a:lstStyle/>
          <a:p>
            <a:r>
              <a:rPr lang="en-US" dirty="0"/>
              <a:t>Modernizing the Image</a:t>
            </a:r>
          </a:p>
        </p:txBody>
      </p:sp>
      <p:sp>
        <p:nvSpPr>
          <p:cNvPr id="4" name="Rectangle 1">
            <a:extLst>
              <a:ext uri="{FF2B5EF4-FFF2-40B4-BE49-F238E27FC236}">
                <a16:creationId xmlns:a16="http://schemas.microsoft.com/office/drawing/2014/main" id="{3DC6162E-3B12-148A-A6EC-821535DE8CA1}"/>
              </a:ext>
            </a:extLst>
          </p:cNvPr>
          <p:cNvSpPr>
            <a:spLocks noGrp="1" noChangeArrowheads="1"/>
          </p:cNvSpPr>
          <p:nvPr>
            <p:ph type="subTitle" idx="1"/>
          </p:nvPr>
        </p:nvSpPr>
        <p:spPr bwMode="auto">
          <a:xfrm>
            <a:off x="574089" y="2816008"/>
            <a:ext cx="11043821" cy="3539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800" b="1" i="0" u="none" strike="noStrike" cap="none" normalizeH="0" baseline="0" dirty="0">
                <a:ln>
                  <a:noFill/>
                </a:ln>
                <a:solidFill>
                  <a:schemeClr val="tx1"/>
                </a:solidFill>
                <a:effectLst/>
                <a:latin typeface="Arial" panose="020B0604020202020204" pitchFamily="34" charset="0"/>
              </a:rPr>
              <a:t>The Myth:</a:t>
            </a:r>
            <a:r>
              <a:rPr kumimoji="0" lang="en-US" altLang="en-US" sz="2800" b="0" i="0" u="none" strike="noStrike" cap="none" normalizeH="0" baseline="0" dirty="0">
                <a:ln>
                  <a:noFill/>
                </a:ln>
                <a:solidFill>
                  <a:schemeClr val="tx1"/>
                </a:solidFill>
                <a:effectLst/>
                <a:latin typeface="Arial" panose="020B0604020202020204" pitchFamily="34" charset="0"/>
              </a:rPr>
              <a:t> "The VFW is just a dark bar for older guys."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800" b="1" i="0" u="none" strike="noStrike" cap="none" normalizeH="0" baseline="0" dirty="0">
                <a:ln>
                  <a:noFill/>
                </a:ln>
                <a:solidFill>
                  <a:schemeClr val="tx1"/>
                </a:solidFill>
                <a:effectLst/>
                <a:latin typeface="Arial" panose="020B0604020202020204" pitchFamily="34" charset="0"/>
              </a:rPr>
              <a:t>The Reality:</a:t>
            </a:r>
            <a:r>
              <a:rPr kumimoji="0" lang="en-US" altLang="en-US" sz="2800" b="0" i="0" u="none" strike="noStrike" cap="none" normalizeH="0" baseline="0" dirty="0">
                <a:ln>
                  <a:noFill/>
                </a:ln>
                <a:solidFill>
                  <a:schemeClr val="tx1"/>
                </a:solidFill>
                <a:effectLst/>
                <a:latin typeface="Arial" panose="020B0604020202020204" pitchFamily="34" charset="0"/>
              </a:rPr>
              <a:t> We are a service-first organization for </a:t>
            </a:r>
            <a:r>
              <a:rPr kumimoji="0" lang="en-US" altLang="en-US" sz="2800" b="1" i="0" u="none" strike="noStrike" cap="none" normalizeH="0" baseline="0" dirty="0">
                <a:ln>
                  <a:noFill/>
                </a:ln>
                <a:solidFill>
                  <a:schemeClr val="tx1"/>
                </a:solidFill>
                <a:effectLst/>
                <a:latin typeface="Arial" panose="020B0604020202020204" pitchFamily="34" charset="0"/>
              </a:rPr>
              <a:t>all</a:t>
            </a:r>
            <a:r>
              <a:rPr kumimoji="0" lang="en-US" altLang="en-US" sz="2800" b="0" i="0" u="none" strike="noStrike" cap="none" normalizeH="0" baseline="0" dirty="0">
                <a:ln>
                  <a:noFill/>
                </a:ln>
                <a:solidFill>
                  <a:schemeClr val="tx1"/>
                </a:solidFill>
                <a:effectLst/>
                <a:latin typeface="Arial" panose="020B0604020202020204" pitchFamily="34" charset="0"/>
              </a:rPr>
              <a:t> combat veterans.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800" b="1" i="0" u="none" strike="noStrike" cap="none" normalizeH="0" baseline="0" dirty="0">
                <a:ln>
                  <a:noFill/>
                </a:ln>
                <a:solidFill>
                  <a:schemeClr val="tx1"/>
                </a:solidFill>
                <a:effectLst/>
                <a:latin typeface="Arial" panose="020B0604020202020204" pitchFamily="34" charset="0"/>
              </a:rPr>
              <a:t>Key Focus:</a:t>
            </a:r>
            <a:r>
              <a:rPr kumimoji="0" lang="en-US" altLang="en-US" sz="2800" b="0" i="0" u="none" strike="noStrike" cap="none" normalizeH="0" baseline="0" dirty="0">
                <a:ln>
                  <a:noFill/>
                </a:ln>
                <a:solidFill>
                  <a:schemeClr val="tx1"/>
                </a:solidFill>
                <a:effectLst/>
                <a:latin typeface="Arial" panose="020B0604020202020204" pitchFamily="34" charset="0"/>
              </a:rPr>
              <a:t> Moving from a "Social Club" mentality to a "Service Organization" mentality.</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8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800" b="1" i="0" u="none" strike="noStrike" cap="none" normalizeH="0" baseline="0" dirty="0">
                <a:ln>
                  <a:noFill/>
                </a:ln>
                <a:solidFill>
                  <a:schemeClr val="tx1"/>
                </a:solidFill>
                <a:effectLst/>
                <a:latin typeface="Arial" panose="020B0604020202020204" pitchFamily="34" charset="0"/>
              </a:rPr>
              <a:t>Speaker Note:</a:t>
            </a:r>
            <a:r>
              <a:rPr kumimoji="0" lang="en-US" altLang="en-US" sz="2800" b="0" i="0" u="none" strike="noStrike" cap="none" normalizeH="0" baseline="0" dirty="0">
                <a:ln>
                  <a:noFill/>
                </a:ln>
                <a:solidFill>
                  <a:schemeClr val="tx1"/>
                </a:solidFill>
                <a:effectLst/>
                <a:latin typeface="Arial" panose="020B0604020202020204" pitchFamily="34" charset="0"/>
              </a:rPr>
              <a:t> "If we want to attract younger veterans (Post-9/11), we need to lead with what we </a:t>
            </a:r>
            <a:r>
              <a:rPr kumimoji="0" lang="en-US" altLang="en-US" sz="2800" b="0" i="1" u="none" strike="noStrike" cap="none" normalizeH="0" baseline="0" dirty="0">
                <a:ln>
                  <a:noFill/>
                </a:ln>
                <a:solidFill>
                  <a:schemeClr val="tx1"/>
                </a:solidFill>
                <a:effectLst/>
                <a:latin typeface="Arial" panose="020B0604020202020204" pitchFamily="34" charset="0"/>
              </a:rPr>
              <a:t>do</a:t>
            </a:r>
            <a:r>
              <a:rPr kumimoji="0" lang="en-US" altLang="en-US" sz="2800" b="0" i="0" u="none" strike="noStrike" cap="none" normalizeH="0" baseline="0" dirty="0">
                <a:ln>
                  <a:noFill/>
                </a:ln>
                <a:solidFill>
                  <a:schemeClr val="tx1"/>
                </a:solidFill>
                <a:effectLst/>
                <a:latin typeface="Arial" panose="020B0604020202020204" pitchFamily="34" charset="0"/>
              </a:rPr>
              <a:t>, not just where we </a:t>
            </a:r>
            <a:r>
              <a:rPr kumimoji="0" lang="en-US" altLang="en-US" sz="2800" b="0" i="1" u="none" strike="noStrike" cap="none" normalizeH="0" baseline="0" dirty="0">
                <a:ln>
                  <a:noFill/>
                </a:ln>
                <a:solidFill>
                  <a:schemeClr val="tx1"/>
                </a:solidFill>
                <a:effectLst/>
                <a:latin typeface="Arial" panose="020B0604020202020204" pitchFamily="34" charset="0"/>
              </a:rPr>
              <a:t>sit</a:t>
            </a:r>
            <a:r>
              <a:rPr kumimoji="0" lang="en-US" altLang="en-US" sz="2800" b="0" i="0" u="none" strike="noStrike" cap="none" normalizeH="0" baseline="0" dirty="0">
                <a:ln>
                  <a:noFill/>
                </a:ln>
                <a:solidFill>
                  <a:schemeClr val="tx1"/>
                </a:solidFill>
                <a:effectLst/>
                <a:latin typeface="Arial" panose="020B0604020202020204" pitchFamily="34" charset="0"/>
              </a:rPr>
              <a:t>."</a:t>
            </a:r>
          </a:p>
        </p:txBody>
      </p:sp>
    </p:spTree>
    <p:extLst>
      <p:ext uri="{BB962C8B-B14F-4D97-AF65-F5344CB8AC3E}">
        <p14:creationId xmlns:p14="http://schemas.microsoft.com/office/powerpoint/2010/main" val="10078837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F6AD56-00DD-72E6-65F0-C226BC394DA2}"/>
              </a:ext>
            </a:extLst>
          </p:cNvPr>
          <p:cNvSpPr>
            <a:spLocks noGrp="1"/>
          </p:cNvSpPr>
          <p:nvPr>
            <p:ph type="ctrTitle"/>
          </p:nvPr>
        </p:nvSpPr>
        <p:spPr>
          <a:xfrm>
            <a:off x="1524000" y="406400"/>
            <a:ext cx="9144000" cy="2387600"/>
          </a:xfrm>
        </p:spPr>
        <p:txBody>
          <a:bodyPr/>
          <a:lstStyle/>
          <a:p>
            <a:r>
              <a:rPr lang="en-US" dirty="0"/>
              <a:t>Who are we looking for?</a:t>
            </a:r>
          </a:p>
        </p:txBody>
      </p:sp>
      <p:sp>
        <p:nvSpPr>
          <p:cNvPr id="5" name="Rectangle 2">
            <a:extLst>
              <a:ext uri="{FF2B5EF4-FFF2-40B4-BE49-F238E27FC236}">
                <a16:creationId xmlns:a16="http://schemas.microsoft.com/office/drawing/2014/main" id="{9EB5AD8E-F128-CCD2-FDB3-975A29AA31F4}"/>
              </a:ext>
            </a:extLst>
          </p:cNvPr>
          <p:cNvSpPr>
            <a:spLocks noGrp="1" noChangeArrowheads="1"/>
          </p:cNvSpPr>
          <p:nvPr>
            <p:ph type="subTitle" idx="1"/>
          </p:nvPr>
        </p:nvSpPr>
        <p:spPr bwMode="auto">
          <a:xfrm>
            <a:off x="534140" y="2891872"/>
            <a:ext cx="11123720" cy="3693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1" i="0" u="none" strike="noStrike" cap="none" normalizeH="0" baseline="0" dirty="0">
                <a:ln>
                  <a:noFill/>
                </a:ln>
                <a:solidFill>
                  <a:schemeClr val="tx1"/>
                </a:solidFill>
                <a:effectLst/>
                <a:latin typeface="Arial" panose="020B0604020202020204" pitchFamily="34" charset="0"/>
              </a:rPr>
              <a:t>Eligibility Check:</a:t>
            </a:r>
            <a:endParaRPr kumimoji="0" lang="en-US" altLang="en-US" b="0" i="0" u="none" strike="noStrike" cap="none" normalizeH="0" baseline="0" dirty="0">
              <a:ln>
                <a:noFill/>
              </a:ln>
              <a:solidFill>
                <a:schemeClr val="tx1"/>
              </a:solidFill>
              <a:effectLst/>
              <a:latin typeface="Arial" panose="020B0604020202020204" pitchFamily="34" charset="0"/>
            </a:endParaRPr>
          </a:p>
          <a:p>
            <a:pPr lvl="1" algn="l" eaLnBrk="0" fontAlgn="base" hangingPunct="0">
              <a:lnSpc>
                <a:spcPct val="100000"/>
              </a:lnSpc>
              <a:spcBef>
                <a:spcPct val="0"/>
              </a:spcBef>
              <a:spcAft>
                <a:spcPct val="0"/>
              </a:spcAft>
              <a:buFontTx/>
              <a:buChar char="•"/>
            </a:pPr>
            <a:r>
              <a:rPr kumimoji="0" lang="en-US" altLang="en-US" sz="2400" b="0" i="0" u="none" strike="noStrike" cap="none" normalizeH="0" baseline="0" dirty="0">
                <a:ln>
                  <a:noFill/>
                </a:ln>
                <a:solidFill>
                  <a:schemeClr val="tx1"/>
                </a:solidFill>
                <a:effectLst/>
                <a:latin typeface="Arial" panose="020B0604020202020204" pitchFamily="34" charset="0"/>
              </a:rPr>
              <a:t>Received a campaign medal.</a:t>
            </a:r>
          </a:p>
          <a:p>
            <a:pPr lvl="1" algn="l" eaLnBrk="0" fontAlgn="base" hangingPunct="0">
              <a:lnSpc>
                <a:spcPct val="100000"/>
              </a:lnSpc>
              <a:spcBef>
                <a:spcPct val="0"/>
              </a:spcBef>
              <a:spcAft>
                <a:spcPct val="0"/>
              </a:spcAft>
              <a:buFontTx/>
              <a:buChar char="•"/>
            </a:pPr>
            <a:r>
              <a:rPr kumimoji="0" lang="en-US" altLang="en-US" sz="2400" b="0" i="0" u="none" strike="noStrike" cap="none" normalizeH="0" baseline="0" dirty="0">
                <a:ln>
                  <a:noFill/>
                </a:ln>
                <a:solidFill>
                  <a:schemeClr val="tx1"/>
                </a:solidFill>
                <a:effectLst/>
                <a:latin typeface="Arial" panose="020B0604020202020204" pitchFamily="34" charset="0"/>
              </a:rPr>
              <a:t>Served in a recognized "hostile fire" zone.</a:t>
            </a:r>
          </a:p>
          <a:p>
            <a:pPr lvl="1" algn="l" eaLnBrk="0" fontAlgn="base" hangingPunct="0">
              <a:lnSpc>
                <a:spcPct val="100000"/>
              </a:lnSpc>
              <a:spcBef>
                <a:spcPct val="0"/>
              </a:spcBef>
              <a:spcAft>
                <a:spcPct val="0"/>
              </a:spcAft>
              <a:buFontTx/>
              <a:buChar char="•"/>
            </a:pPr>
            <a:r>
              <a:rPr kumimoji="0" lang="en-US" altLang="en-US" sz="2400" b="0" i="0" u="none" strike="noStrike" cap="none" normalizeH="0" baseline="0" dirty="0">
                <a:ln>
                  <a:noFill/>
                </a:ln>
                <a:solidFill>
                  <a:schemeClr val="tx1"/>
                </a:solidFill>
                <a:effectLst/>
                <a:latin typeface="Arial" panose="020B0604020202020204" pitchFamily="34" charset="0"/>
              </a:rPr>
              <a:t>Received Imminent Danger/Hostile Fire Pay.</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1" i="0" u="none" strike="noStrike" cap="none" normalizeH="0" baseline="0" dirty="0">
                <a:ln>
                  <a:noFill/>
                </a:ln>
                <a:solidFill>
                  <a:schemeClr val="tx1"/>
                </a:solidFill>
                <a:effectLst/>
                <a:latin typeface="Arial" panose="020B0604020202020204" pitchFamily="34" charset="0"/>
              </a:rPr>
              <a:t>The "Unreached" Groups:</a:t>
            </a:r>
            <a:endParaRPr kumimoji="0" lang="en-US" altLang="en-US" b="0" i="0" u="none" strike="noStrike" cap="none" normalizeH="0" baseline="0" dirty="0">
              <a:ln>
                <a:noFill/>
              </a:ln>
              <a:solidFill>
                <a:schemeClr val="tx1"/>
              </a:solidFill>
              <a:effectLst/>
              <a:latin typeface="Arial" panose="020B0604020202020204" pitchFamily="34" charset="0"/>
            </a:endParaRPr>
          </a:p>
          <a:p>
            <a:pPr lvl="1" algn="l" eaLnBrk="0" fontAlgn="base" hangingPunct="0">
              <a:lnSpc>
                <a:spcPct val="100000"/>
              </a:lnSpc>
              <a:spcBef>
                <a:spcPct val="0"/>
              </a:spcBef>
              <a:spcAft>
                <a:spcPct val="0"/>
              </a:spcAft>
              <a:buFontTx/>
              <a:buChar char="•"/>
            </a:pPr>
            <a:r>
              <a:rPr kumimoji="0" lang="en-US" altLang="en-US" sz="2400" b="0" i="0" u="none" strike="noStrike" cap="none" normalizeH="0" baseline="0" dirty="0">
                <a:ln>
                  <a:noFill/>
                </a:ln>
                <a:solidFill>
                  <a:schemeClr val="tx1"/>
                </a:solidFill>
                <a:effectLst/>
                <a:latin typeface="Arial" panose="020B0604020202020204" pitchFamily="34" charset="0"/>
              </a:rPr>
              <a:t>Active Duty/Guard/Reserve units nearby.</a:t>
            </a:r>
          </a:p>
          <a:p>
            <a:pPr lvl="1" algn="l" eaLnBrk="0" fontAlgn="base" hangingPunct="0">
              <a:lnSpc>
                <a:spcPct val="100000"/>
              </a:lnSpc>
              <a:spcBef>
                <a:spcPct val="0"/>
              </a:spcBef>
              <a:spcAft>
                <a:spcPct val="0"/>
              </a:spcAft>
              <a:buFontTx/>
              <a:buChar char="•"/>
            </a:pPr>
            <a:r>
              <a:rPr kumimoji="0" lang="en-US" altLang="en-US" sz="2400" b="0" i="0" u="none" strike="noStrike" cap="none" normalizeH="0" baseline="0" dirty="0">
                <a:ln>
                  <a:noFill/>
                </a:ln>
                <a:solidFill>
                  <a:schemeClr val="tx1"/>
                </a:solidFill>
                <a:effectLst/>
                <a:latin typeface="Arial" panose="020B0604020202020204" pitchFamily="34" charset="0"/>
              </a:rPr>
              <a:t>Student Veterans at local colleges.</a:t>
            </a:r>
          </a:p>
          <a:p>
            <a:pPr lvl="1" algn="l" eaLnBrk="0" fontAlgn="base" hangingPunct="0">
              <a:lnSpc>
                <a:spcPct val="100000"/>
              </a:lnSpc>
              <a:spcBef>
                <a:spcPct val="0"/>
              </a:spcBef>
              <a:spcAft>
                <a:spcPct val="0"/>
              </a:spcAft>
              <a:buFontTx/>
              <a:buChar char="•"/>
            </a:pPr>
            <a:r>
              <a:rPr kumimoji="0" lang="en-US" altLang="en-US" sz="2400" b="0" i="0" u="none" strike="noStrike" cap="none" normalizeH="0" baseline="0" dirty="0">
                <a:ln>
                  <a:noFill/>
                </a:ln>
                <a:solidFill>
                  <a:schemeClr val="tx1"/>
                </a:solidFill>
                <a:effectLst/>
                <a:latin typeface="Arial" panose="020B0604020202020204" pitchFamily="34" charset="0"/>
              </a:rPr>
              <a:t>First Responders who are also combat veterans.</a:t>
            </a:r>
          </a:p>
          <a:p>
            <a:pPr lvl="1" algn="l" eaLnBrk="0" fontAlgn="base" hangingPunct="0">
              <a:lnSpc>
                <a:spcPct val="100000"/>
              </a:lnSpc>
              <a:spcBef>
                <a:spcPct val="0"/>
              </a:spcBef>
              <a:spcAft>
                <a:spcPct val="0"/>
              </a:spcAft>
              <a:buFontTx/>
              <a:buChar char="•"/>
            </a:pPr>
            <a:r>
              <a:rPr lang="en-US" altLang="en-US" sz="2400" dirty="0"/>
              <a:t>Female Veterans</a:t>
            </a:r>
            <a:endParaRPr kumimoji="0" lang="en-US" altLang="en-US" sz="24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41939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75E335-F3BA-6ABC-2644-656059B545A4}"/>
              </a:ext>
            </a:extLst>
          </p:cNvPr>
          <p:cNvSpPr>
            <a:spLocks noGrp="1"/>
          </p:cNvSpPr>
          <p:nvPr>
            <p:ph type="ctrTitle"/>
          </p:nvPr>
        </p:nvSpPr>
        <p:spPr>
          <a:xfrm>
            <a:off x="1523999" y="300640"/>
            <a:ext cx="9144000" cy="2387600"/>
          </a:xfrm>
        </p:spPr>
        <p:txBody>
          <a:bodyPr/>
          <a:lstStyle/>
          <a:p>
            <a:r>
              <a:rPr lang="en-US" dirty="0"/>
              <a:t>How to Start the Conversation</a:t>
            </a:r>
          </a:p>
        </p:txBody>
      </p:sp>
      <p:sp>
        <p:nvSpPr>
          <p:cNvPr id="4" name="Rectangle 1">
            <a:extLst>
              <a:ext uri="{FF2B5EF4-FFF2-40B4-BE49-F238E27FC236}">
                <a16:creationId xmlns:a16="http://schemas.microsoft.com/office/drawing/2014/main" id="{CCF8BECC-915B-0405-9F3D-20D9AAF1E276}"/>
              </a:ext>
            </a:extLst>
          </p:cNvPr>
          <p:cNvSpPr>
            <a:spLocks noGrp="1" noChangeArrowheads="1"/>
          </p:cNvSpPr>
          <p:nvPr>
            <p:ph type="subTitle" idx="1"/>
          </p:nvPr>
        </p:nvSpPr>
        <p:spPr bwMode="auto">
          <a:xfrm>
            <a:off x="414291" y="2782112"/>
            <a:ext cx="11363417"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800" b="1" i="0" u="none" strike="noStrike" cap="none" normalizeH="0" baseline="0" dirty="0">
                <a:ln>
                  <a:noFill/>
                </a:ln>
                <a:solidFill>
                  <a:schemeClr val="tx1"/>
                </a:solidFill>
                <a:effectLst/>
                <a:latin typeface="Arial" panose="020B0604020202020204" pitchFamily="34" charset="0"/>
              </a:rPr>
              <a:t>Formula:</a:t>
            </a:r>
            <a:r>
              <a:rPr kumimoji="0" lang="en-US" altLang="en-US" sz="2800" b="0" i="0" u="none" strike="noStrike" cap="none" normalizeH="0" baseline="0" dirty="0">
                <a:ln>
                  <a:noFill/>
                </a:ln>
                <a:solidFill>
                  <a:schemeClr val="tx1"/>
                </a:solidFill>
                <a:effectLst/>
                <a:latin typeface="Arial" panose="020B0604020202020204" pitchFamily="34" charset="0"/>
              </a:rPr>
              <a:t> </a:t>
            </a:r>
            <a:r>
              <a:rPr kumimoji="0" lang="en-US" altLang="en-US" sz="2800" b="1" i="0" u="none" strike="noStrike" cap="none" normalizeH="0" baseline="0" dirty="0">
                <a:ln>
                  <a:noFill/>
                </a:ln>
                <a:solidFill>
                  <a:schemeClr val="tx1"/>
                </a:solidFill>
                <a:effectLst/>
                <a:latin typeface="Arial" panose="020B0604020202020204" pitchFamily="34" charset="0"/>
              </a:rPr>
              <a:t>Connection + Value + Invitation</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800" b="1" i="0" u="none" strike="noStrike" cap="none" normalizeH="0" baseline="0" dirty="0">
                <a:ln>
                  <a:noFill/>
                </a:ln>
                <a:solidFill>
                  <a:schemeClr val="tx1"/>
                </a:solidFill>
                <a:effectLst/>
                <a:latin typeface="Arial" panose="020B0604020202020204" pitchFamily="34" charset="0"/>
              </a:rPr>
              <a:t>Example:</a:t>
            </a:r>
            <a:r>
              <a:rPr kumimoji="0" lang="en-US" altLang="en-US" sz="2800" b="0" i="0" u="none" strike="noStrike" cap="none" normalizeH="0" baseline="0" dirty="0">
                <a:ln>
                  <a:noFill/>
                </a:ln>
                <a:solidFill>
                  <a:schemeClr val="tx1"/>
                </a:solidFill>
                <a:effectLst/>
                <a:latin typeface="Arial" panose="020B0604020202020204" pitchFamily="34" charset="0"/>
              </a:rPr>
              <a:t> </a:t>
            </a:r>
            <a:r>
              <a:rPr kumimoji="0" lang="en-US" altLang="en-US" sz="2800" b="0" i="1" u="none" strike="noStrike" cap="none" normalizeH="0" baseline="0" dirty="0">
                <a:ln>
                  <a:noFill/>
                </a:ln>
                <a:solidFill>
                  <a:schemeClr val="tx1"/>
                </a:solidFill>
                <a:effectLst/>
                <a:latin typeface="Arial" panose="020B0604020202020204" pitchFamily="34" charset="0"/>
              </a:rPr>
              <a:t>"I noticed your [Division/Unit] hat. I’m with VFW Post [Number]. We’re actually working on a project to help local vets with VA claims right now—you should come by for our coffee social on Saturday.“</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800" b="1" i="0" u="none" strike="noStrike" cap="none" normalizeH="0" baseline="0" dirty="0">
                <a:ln>
                  <a:noFill/>
                </a:ln>
                <a:solidFill>
                  <a:schemeClr val="tx1"/>
                </a:solidFill>
                <a:effectLst/>
                <a:latin typeface="Arial" panose="020B0604020202020204" pitchFamily="34" charset="0"/>
              </a:rPr>
              <a:t>Pro Tip:</a:t>
            </a:r>
            <a:r>
              <a:rPr kumimoji="0" lang="en-US" altLang="en-US" sz="2800" b="0" i="0" u="none" strike="noStrike" cap="none" normalizeH="0" baseline="0" dirty="0">
                <a:ln>
                  <a:noFill/>
                </a:ln>
                <a:solidFill>
                  <a:schemeClr val="tx1"/>
                </a:solidFill>
                <a:effectLst/>
                <a:latin typeface="Arial" panose="020B0604020202020204" pitchFamily="34" charset="0"/>
              </a:rPr>
              <a:t> Don't ask "Do you want to join?" ask "Have you heard about what we're doing for veterans in this town?"</a:t>
            </a:r>
          </a:p>
        </p:txBody>
      </p:sp>
    </p:spTree>
    <p:extLst>
      <p:ext uri="{BB962C8B-B14F-4D97-AF65-F5344CB8AC3E}">
        <p14:creationId xmlns:p14="http://schemas.microsoft.com/office/powerpoint/2010/main" val="9990561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BA8A35-8C71-1BF1-69E3-59CBE56752C1}"/>
              </a:ext>
            </a:extLst>
          </p:cNvPr>
          <p:cNvSpPr>
            <a:spLocks noGrp="1"/>
          </p:cNvSpPr>
          <p:nvPr>
            <p:ph type="ctrTitle"/>
          </p:nvPr>
        </p:nvSpPr>
        <p:spPr>
          <a:xfrm>
            <a:off x="1524000" y="406400"/>
            <a:ext cx="9144000" cy="2387600"/>
          </a:xfrm>
        </p:spPr>
        <p:txBody>
          <a:bodyPr/>
          <a:lstStyle/>
          <a:p>
            <a:r>
              <a:rPr lang="en-US" dirty="0"/>
              <a:t>The "Front Door" Experience</a:t>
            </a:r>
          </a:p>
        </p:txBody>
      </p:sp>
      <p:sp>
        <p:nvSpPr>
          <p:cNvPr id="4" name="Rectangle 1">
            <a:extLst>
              <a:ext uri="{FF2B5EF4-FFF2-40B4-BE49-F238E27FC236}">
                <a16:creationId xmlns:a16="http://schemas.microsoft.com/office/drawing/2014/main" id="{9B2646C4-BCDA-2CB3-C6B5-A8D08CF72F6C}"/>
              </a:ext>
            </a:extLst>
          </p:cNvPr>
          <p:cNvSpPr>
            <a:spLocks noGrp="1" noChangeArrowheads="1"/>
          </p:cNvSpPr>
          <p:nvPr>
            <p:ph type="subTitle" idx="1"/>
          </p:nvPr>
        </p:nvSpPr>
        <p:spPr bwMode="auto">
          <a:xfrm>
            <a:off x="381740" y="3009444"/>
            <a:ext cx="11514338" cy="3539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lang="en-US" altLang="en-US" sz="2800" dirty="0"/>
              <a:t>Is the Post clean and welcoming?</a:t>
            </a:r>
          </a:p>
          <a:p>
            <a:pPr marL="0" marR="0" lvl="0" indent="0" algn="l" defTabSz="914400" rtl="0" eaLnBrk="0" fontAlgn="base" latinLnBrk="0" hangingPunct="0">
              <a:lnSpc>
                <a:spcPct val="100000"/>
              </a:lnSpc>
              <a:spcBef>
                <a:spcPct val="0"/>
              </a:spcBef>
              <a:spcAft>
                <a:spcPct val="0"/>
              </a:spcAft>
              <a:buClrTx/>
              <a:buSzTx/>
              <a:buFontTx/>
              <a:buChar char="•"/>
              <a:tabLst/>
            </a:pPr>
            <a:r>
              <a:rPr lang="en-US" altLang="en-US" sz="2800" dirty="0"/>
              <a:t>Are new faces greeted immediately?</a:t>
            </a: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sz="2800" dirty="0"/>
          </a:p>
          <a:p>
            <a:pPr marL="0" marR="0" lvl="0" indent="0" algn="l" defTabSz="914400" rtl="0" eaLnBrk="0" fontAlgn="base" latinLnBrk="0" hangingPunct="0">
              <a:lnSpc>
                <a:spcPct val="100000"/>
              </a:lnSpc>
              <a:spcBef>
                <a:spcPct val="0"/>
              </a:spcBef>
              <a:spcAft>
                <a:spcPct val="0"/>
              </a:spcAft>
              <a:buClrTx/>
              <a:buSzTx/>
              <a:buFontTx/>
              <a:buChar char="•"/>
              <a:tabLst/>
            </a:pPr>
            <a:r>
              <a:rPr lang="en-US" altLang="en-US" sz="2800" dirty="0"/>
              <a:t>The "</a:t>
            </a:r>
            <a:r>
              <a:rPr lang="en-US" altLang="en-US" sz="2800" b="1" dirty="0"/>
              <a:t>Buddy System</a:t>
            </a:r>
            <a:r>
              <a:rPr lang="en-US" altLang="en-US" sz="2800" dirty="0"/>
              <a:t>": Assigning a current member to sit with a prospective member during their first visit.</a:t>
            </a: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sz="2800" dirty="0"/>
          </a:p>
          <a:p>
            <a:pPr marL="0" marR="0" lvl="0" indent="0" algn="l" defTabSz="914400" rtl="0" eaLnBrk="0" fontAlgn="base" latinLnBrk="0" hangingPunct="0">
              <a:lnSpc>
                <a:spcPct val="100000"/>
              </a:lnSpc>
              <a:spcBef>
                <a:spcPct val="0"/>
              </a:spcBef>
              <a:spcAft>
                <a:spcPct val="0"/>
              </a:spcAft>
              <a:buClrTx/>
              <a:buSzTx/>
              <a:buFontTx/>
              <a:buChar char="•"/>
              <a:tabLst/>
            </a:pPr>
            <a:r>
              <a:rPr lang="en-US" altLang="en-US" sz="2800" b="1" dirty="0"/>
              <a:t>Speaker Note</a:t>
            </a:r>
            <a:r>
              <a:rPr lang="en-US" altLang="en-US" sz="2800" dirty="0"/>
              <a:t>: "You never get a second chance to make a first impression. A 'cliquey' atmosphere is the fastest way to lose a recruit."</a:t>
            </a:r>
          </a:p>
        </p:txBody>
      </p:sp>
    </p:spTree>
    <p:extLst>
      <p:ext uri="{BB962C8B-B14F-4D97-AF65-F5344CB8AC3E}">
        <p14:creationId xmlns:p14="http://schemas.microsoft.com/office/powerpoint/2010/main" val="18777569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863AC-485A-2118-8F45-DC5EEF3C0A32}"/>
              </a:ext>
            </a:extLst>
          </p:cNvPr>
          <p:cNvSpPr>
            <a:spLocks noGrp="1"/>
          </p:cNvSpPr>
          <p:nvPr>
            <p:ph type="ctrTitle"/>
          </p:nvPr>
        </p:nvSpPr>
        <p:spPr>
          <a:xfrm>
            <a:off x="995778" y="419678"/>
            <a:ext cx="10200443" cy="2387600"/>
          </a:xfrm>
        </p:spPr>
        <p:txBody>
          <a:bodyPr/>
          <a:lstStyle/>
          <a:p>
            <a:r>
              <a:rPr lang="en-US" dirty="0"/>
              <a:t>Overcoming Common Objections</a:t>
            </a:r>
          </a:p>
        </p:txBody>
      </p:sp>
      <p:graphicFrame>
        <p:nvGraphicFramePr>
          <p:cNvPr id="4" name="Table 3">
            <a:extLst>
              <a:ext uri="{FF2B5EF4-FFF2-40B4-BE49-F238E27FC236}">
                <a16:creationId xmlns:a16="http://schemas.microsoft.com/office/drawing/2014/main" id="{612EE0E2-337C-2BC4-C263-7FA4C59B5777}"/>
              </a:ext>
            </a:extLst>
          </p:cNvPr>
          <p:cNvGraphicFramePr>
            <a:graphicFrameLocks noGrp="1"/>
          </p:cNvGraphicFramePr>
          <p:nvPr>
            <p:extLst>
              <p:ext uri="{D42A27DB-BD31-4B8C-83A1-F6EECF244321}">
                <p14:modId xmlns:p14="http://schemas.microsoft.com/office/powerpoint/2010/main" val="2146818236"/>
              </p:ext>
            </p:extLst>
          </p:nvPr>
        </p:nvGraphicFramePr>
        <p:xfrm>
          <a:off x="838200" y="3198466"/>
          <a:ext cx="10515600" cy="3474720"/>
        </p:xfrm>
        <a:graphic>
          <a:graphicData uri="http://schemas.openxmlformats.org/drawingml/2006/table">
            <a:tbl>
              <a:tblPr/>
              <a:tblGrid>
                <a:gridCol w="5257800">
                  <a:extLst>
                    <a:ext uri="{9D8B030D-6E8A-4147-A177-3AD203B41FA5}">
                      <a16:colId xmlns:a16="http://schemas.microsoft.com/office/drawing/2014/main" val="125893685"/>
                    </a:ext>
                  </a:extLst>
                </a:gridCol>
                <a:gridCol w="5257800">
                  <a:extLst>
                    <a:ext uri="{9D8B030D-6E8A-4147-A177-3AD203B41FA5}">
                      <a16:colId xmlns:a16="http://schemas.microsoft.com/office/drawing/2014/main" val="685962744"/>
                    </a:ext>
                  </a:extLst>
                </a:gridCol>
              </a:tblGrid>
              <a:tr h="0">
                <a:tc>
                  <a:txBody>
                    <a:bodyPr/>
                    <a:lstStyle/>
                    <a:p>
                      <a:pPr>
                        <a:buNone/>
                      </a:pPr>
                      <a:r>
                        <a:rPr lang="en-US" sz="3600" b="1" dirty="0">
                          <a:effectLst/>
                          <a:latin typeface="Google Sans Text"/>
                        </a:rPr>
                        <a:t>Objection</a:t>
                      </a:r>
                      <a:endParaRPr lang="en-US" sz="3600" dirty="0">
                        <a:effectLst/>
                        <a:latin typeface="Google Sans Text"/>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buNone/>
                      </a:pPr>
                      <a:r>
                        <a:rPr lang="en-US" sz="3600" b="1" dirty="0">
                          <a:effectLst/>
                          <a:latin typeface="Google Sans Text"/>
                        </a:rPr>
                        <a:t>The Response</a:t>
                      </a:r>
                      <a:endParaRPr lang="en-US" sz="3600" dirty="0">
                        <a:effectLst/>
                        <a:latin typeface="Google Sans Text"/>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206936803"/>
                  </a:ext>
                </a:extLst>
              </a:tr>
              <a:tr h="0">
                <a:tc>
                  <a:txBody>
                    <a:bodyPr/>
                    <a:lstStyle/>
                    <a:p>
                      <a:pPr>
                        <a:buNone/>
                      </a:pPr>
                      <a:r>
                        <a:rPr lang="en-US" sz="2400" b="1" dirty="0">
                          <a:effectLst/>
                          <a:latin typeface="Google Sans Text"/>
                        </a:rPr>
                        <a:t>"I'm too busy."</a:t>
                      </a:r>
                      <a:endParaRPr lang="en-US" sz="2400" dirty="0">
                        <a:effectLst/>
                        <a:latin typeface="Google Sans Text"/>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buNone/>
                      </a:pPr>
                      <a:r>
                        <a:rPr lang="en-US" sz="2400">
                          <a:effectLst/>
                          <a:latin typeface="Google Sans Text"/>
                        </a:rPr>
                        <a:t>"We have 'at-large' options and digital updates. Give us an hour a month."</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597106200"/>
                  </a:ext>
                </a:extLst>
              </a:tr>
              <a:tr h="0">
                <a:tc>
                  <a:txBody>
                    <a:bodyPr/>
                    <a:lstStyle/>
                    <a:p>
                      <a:pPr>
                        <a:buNone/>
                      </a:pPr>
                      <a:r>
                        <a:rPr lang="en-US" sz="2400" b="1" dirty="0">
                          <a:effectLst/>
                          <a:latin typeface="Google Sans Text"/>
                        </a:rPr>
                        <a:t>"I don't drink."</a:t>
                      </a:r>
                      <a:endParaRPr lang="en-US" sz="2400" dirty="0">
                        <a:effectLst/>
                        <a:latin typeface="Google Sans Text"/>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buNone/>
                      </a:pPr>
                      <a:r>
                        <a:rPr lang="en-US" sz="2400" dirty="0">
                          <a:effectLst/>
                          <a:latin typeface="Google Sans Text"/>
                        </a:rPr>
                        <a:t>"Neither do many of us. We are focused on community service and VA advocacy."</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786762233"/>
                  </a:ext>
                </a:extLst>
              </a:tr>
              <a:tr h="785989">
                <a:tc>
                  <a:txBody>
                    <a:bodyPr/>
                    <a:lstStyle/>
                    <a:p>
                      <a:pPr>
                        <a:buNone/>
                      </a:pPr>
                      <a:r>
                        <a:rPr lang="en-US" sz="2400" b="1">
                          <a:effectLst/>
                          <a:latin typeface="Google Sans Text"/>
                        </a:rPr>
                        <a:t>"It's for old timers."</a:t>
                      </a:r>
                      <a:endParaRPr lang="en-US" sz="2400">
                        <a:effectLst/>
                        <a:latin typeface="Google Sans Text"/>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buNone/>
                      </a:pPr>
                      <a:r>
                        <a:rPr lang="en-US" sz="2400" dirty="0">
                          <a:effectLst/>
                          <a:latin typeface="Google Sans Text"/>
                        </a:rPr>
                        <a:t>"The older generation built it, but we need your generation to lead it into the future."</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07288968"/>
                  </a:ext>
                </a:extLst>
              </a:tr>
            </a:tbl>
          </a:graphicData>
        </a:graphic>
      </p:graphicFrame>
    </p:spTree>
    <p:extLst>
      <p:ext uri="{BB962C8B-B14F-4D97-AF65-F5344CB8AC3E}">
        <p14:creationId xmlns:p14="http://schemas.microsoft.com/office/powerpoint/2010/main" val="7904767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B63DD-89CF-BA7E-B68B-C6BE0BB4B2F9}"/>
              </a:ext>
            </a:extLst>
          </p:cNvPr>
          <p:cNvSpPr>
            <a:spLocks noGrp="1"/>
          </p:cNvSpPr>
          <p:nvPr>
            <p:ph type="ctrTitle"/>
          </p:nvPr>
        </p:nvSpPr>
        <p:spPr>
          <a:xfrm>
            <a:off x="1524000" y="291762"/>
            <a:ext cx="9144000" cy="2387600"/>
          </a:xfrm>
        </p:spPr>
        <p:txBody>
          <a:bodyPr/>
          <a:lstStyle/>
          <a:p>
            <a:r>
              <a:rPr lang="en-US" dirty="0"/>
              <a:t>Keeping the Members We Have</a:t>
            </a:r>
          </a:p>
        </p:txBody>
      </p:sp>
      <p:sp>
        <p:nvSpPr>
          <p:cNvPr id="4" name="Rectangle 1">
            <a:extLst>
              <a:ext uri="{FF2B5EF4-FFF2-40B4-BE49-F238E27FC236}">
                <a16:creationId xmlns:a16="http://schemas.microsoft.com/office/drawing/2014/main" id="{F8EDF69C-527D-EE29-D172-497FD92D9F5D}"/>
              </a:ext>
            </a:extLst>
          </p:cNvPr>
          <p:cNvSpPr>
            <a:spLocks noGrp="1" noChangeArrowheads="1"/>
          </p:cNvSpPr>
          <p:nvPr>
            <p:ph type="subTitle" idx="1"/>
          </p:nvPr>
        </p:nvSpPr>
        <p:spPr bwMode="auto">
          <a:xfrm>
            <a:off x="621438" y="3091093"/>
            <a:ext cx="11132598"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800" b="0" i="0" u="none" strike="noStrike" cap="none" normalizeH="0" baseline="0" dirty="0">
                <a:ln>
                  <a:noFill/>
                </a:ln>
                <a:solidFill>
                  <a:schemeClr val="tx1"/>
                </a:solidFill>
                <a:effectLst/>
                <a:latin typeface="Arial" panose="020B0604020202020204" pitchFamily="34" charset="0"/>
              </a:rPr>
              <a:t>Involve new members in committees immediately (make them feel needed).</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800" b="0" i="0" u="none" strike="noStrike" cap="none" normalizeH="0" baseline="0" dirty="0">
                <a:ln>
                  <a:noFill/>
                </a:ln>
                <a:solidFill>
                  <a:schemeClr val="tx1"/>
                </a:solidFill>
                <a:effectLst/>
                <a:latin typeface="Arial" panose="020B0604020202020204" pitchFamily="34" charset="0"/>
              </a:rPr>
              <a:t>Follow up with members who haven't shown up in 3 months.</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800" b="0" i="0" u="none" strike="noStrike" cap="none" normalizeH="0" baseline="0" dirty="0">
                <a:ln>
                  <a:noFill/>
                </a:ln>
                <a:solidFill>
                  <a:schemeClr val="tx1"/>
                </a:solidFill>
                <a:effectLst/>
                <a:latin typeface="Arial" panose="020B0604020202020204" pitchFamily="34" charset="0"/>
              </a:rPr>
              <a:t>Annual "Member Appreciation" events that include families.</a:t>
            </a:r>
          </a:p>
        </p:txBody>
      </p:sp>
    </p:spTree>
    <p:extLst>
      <p:ext uri="{BB962C8B-B14F-4D97-AF65-F5344CB8AC3E}">
        <p14:creationId xmlns:p14="http://schemas.microsoft.com/office/powerpoint/2010/main" val="42804735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4C2F7-E413-9135-7F11-CEC20257E11E}"/>
              </a:ext>
            </a:extLst>
          </p:cNvPr>
          <p:cNvSpPr>
            <a:spLocks noGrp="1"/>
          </p:cNvSpPr>
          <p:nvPr>
            <p:ph type="ctrTitle"/>
          </p:nvPr>
        </p:nvSpPr>
        <p:spPr>
          <a:xfrm>
            <a:off x="827103" y="406400"/>
            <a:ext cx="10537794" cy="2387600"/>
          </a:xfrm>
        </p:spPr>
        <p:txBody>
          <a:bodyPr/>
          <a:lstStyle/>
          <a:p>
            <a:r>
              <a:rPr lang="en-US" dirty="0"/>
              <a:t>Looking the Part: Your Recruiting Kit</a:t>
            </a:r>
          </a:p>
        </p:txBody>
      </p:sp>
      <p:sp>
        <p:nvSpPr>
          <p:cNvPr id="4" name="Rectangle 1">
            <a:extLst>
              <a:ext uri="{FF2B5EF4-FFF2-40B4-BE49-F238E27FC236}">
                <a16:creationId xmlns:a16="http://schemas.microsoft.com/office/drawing/2014/main" id="{0B70AC40-2878-3BFD-5BBC-4F4C1182CAFE}"/>
              </a:ext>
            </a:extLst>
          </p:cNvPr>
          <p:cNvSpPr>
            <a:spLocks noGrp="1" noChangeArrowheads="1"/>
          </p:cNvSpPr>
          <p:nvPr>
            <p:ph type="subTitle" idx="1"/>
          </p:nvPr>
        </p:nvSpPr>
        <p:spPr bwMode="auto">
          <a:xfrm>
            <a:off x="381740" y="3035280"/>
            <a:ext cx="11256885"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1" i="0" u="none" strike="noStrike" cap="none" normalizeH="0" baseline="0" dirty="0">
                <a:ln>
                  <a:noFill/>
                </a:ln>
                <a:solidFill>
                  <a:schemeClr val="tx1"/>
                </a:solidFill>
                <a:effectLst/>
                <a:latin typeface="Arial" panose="020B0604020202020204" pitchFamily="34" charset="0"/>
              </a:rPr>
              <a:t>The Essentials:</a:t>
            </a:r>
            <a:endParaRPr kumimoji="0" lang="en-US" altLang="en-US" b="0" i="0" u="none" strike="noStrike" cap="none" normalizeH="0" baseline="0" dirty="0">
              <a:ln>
                <a:noFill/>
              </a:ln>
              <a:solidFill>
                <a:schemeClr val="tx1"/>
              </a:solidFill>
              <a:effectLst/>
              <a:latin typeface="Arial" panose="020B0604020202020204" pitchFamily="34" charset="0"/>
            </a:endParaRPr>
          </a:p>
          <a:p>
            <a:pPr lvl="1" algn="l" eaLnBrk="0" fontAlgn="base" hangingPunct="0">
              <a:lnSpc>
                <a:spcPct val="100000"/>
              </a:lnSpc>
              <a:spcBef>
                <a:spcPct val="0"/>
              </a:spcBef>
              <a:spcAft>
                <a:spcPct val="0"/>
              </a:spcAft>
              <a:buFontTx/>
              <a:buChar char="•"/>
            </a:pPr>
            <a:r>
              <a:rPr kumimoji="0" lang="en-US" altLang="en-US" sz="2400" b="1" i="0" u="none" strike="noStrike" cap="none" normalizeH="0" baseline="0" dirty="0">
                <a:ln>
                  <a:noFill/>
                </a:ln>
                <a:solidFill>
                  <a:schemeClr val="tx1"/>
                </a:solidFill>
                <a:effectLst/>
                <a:latin typeface="Arial" panose="020B0604020202020204" pitchFamily="34" charset="0"/>
              </a:rPr>
              <a:t>The 10x10 Pop-Up:</a:t>
            </a:r>
            <a:r>
              <a:rPr kumimoji="0" lang="en-US" altLang="en-US" sz="2400" b="0" i="0" u="none" strike="noStrike" cap="none" normalizeH="0" baseline="0" dirty="0">
                <a:ln>
                  <a:noFill/>
                </a:ln>
                <a:solidFill>
                  <a:schemeClr val="tx1"/>
                </a:solidFill>
                <a:effectLst/>
                <a:latin typeface="Arial" panose="020B0604020202020204" pitchFamily="34" charset="0"/>
              </a:rPr>
              <a:t> A clean, VFW-branded canopy (protects from sun/rain and defines your "territory").</a:t>
            </a:r>
          </a:p>
          <a:p>
            <a:pPr lvl="1" algn="l" eaLnBrk="0" fontAlgn="base" hangingPunct="0">
              <a:lnSpc>
                <a:spcPct val="100000"/>
              </a:lnSpc>
              <a:spcBef>
                <a:spcPct val="0"/>
              </a:spcBef>
              <a:spcAft>
                <a:spcPct val="0"/>
              </a:spcAft>
              <a:buFontTx/>
              <a:buChar char="•"/>
            </a:pPr>
            <a:r>
              <a:rPr kumimoji="0" lang="en-US" altLang="en-US" sz="2400" b="1" i="0" u="none" strike="noStrike" cap="none" normalizeH="0" baseline="0" dirty="0">
                <a:ln>
                  <a:noFill/>
                </a:ln>
                <a:solidFill>
                  <a:schemeClr val="tx1"/>
                </a:solidFill>
                <a:effectLst/>
                <a:latin typeface="Arial" panose="020B0604020202020204" pitchFamily="34" charset="0"/>
              </a:rPr>
              <a:t>Professional Signage:</a:t>
            </a:r>
            <a:r>
              <a:rPr kumimoji="0" lang="en-US" altLang="en-US" sz="2400" b="0" i="0" u="none" strike="noStrike" cap="none" normalizeH="0" baseline="0" dirty="0">
                <a:ln>
                  <a:noFill/>
                </a:ln>
                <a:solidFill>
                  <a:schemeClr val="tx1"/>
                </a:solidFill>
                <a:effectLst/>
                <a:latin typeface="Arial" panose="020B0604020202020204" pitchFamily="34" charset="0"/>
              </a:rPr>
              <a:t> High-visibility banners with the Post number and a QR code linking to your website/social media.</a:t>
            </a:r>
          </a:p>
          <a:p>
            <a:pPr lvl="1" algn="l" eaLnBrk="0" fontAlgn="base" hangingPunct="0">
              <a:lnSpc>
                <a:spcPct val="100000"/>
              </a:lnSpc>
              <a:spcBef>
                <a:spcPct val="0"/>
              </a:spcBef>
              <a:spcAft>
                <a:spcPct val="0"/>
              </a:spcAft>
              <a:buFontTx/>
              <a:buChar char="•"/>
            </a:pPr>
            <a:r>
              <a:rPr kumimoji="0" lang="en-US" altLang="en-US" sz="2400" b="1" i="0" u="none" strike="noStrike" cap="none" normalizeH="0" baseline="0" dirty="0">
                <a:ln>
                  <a:noFill/>
                </a:ln>
                <a:solidFill>
                  <a:schemeClr val="tx1"/>
                </a:solidFill>
                <a:effectLst/>
                <a:latin typeface="Arial" panose="020B0604020202020204" pitchFamily="34" charset="0"/>
              </a:rPr>
              <a:t>Table Setup:</a:t>
            </a:r>
            <a:r>
              <a:rPr kumimoji="0" lang="en-US" altLang="en-US" sz="2400" b="0" i="0" u="none" strike="noStrike" cap="none" normalizeH="0" baseline="0" dirty="0">
                <a:ln>
                  <a:noFill/>
                </a:ln>
                <a:solidFill>
                  <a:schemeClr val="tx1"/>
                </a:solidFill>
                <a:effectLst/>
                <a:latin typeface="Arial" panose="020B0604020202020204" pitchFamily="34" charset="0"/>
              </a:rPr>
              <a:t> Use a fitted tablecloth. Keep it organized—avoid "clutter.“</a:t>
            </a:r>
          </a:p>
          <a:p>
            <a:pPr lvl="1" algn="l" eaLnBrk="0" fontAlgn="base" hangingPunct="0">
              <a:lnSpc>
                <a:spcPct val="100000"/>
              </a:lnSpc>
              <a:spcBef>
                <a:spcPct val="0"/>
              </a:spcBef>
              <a:spcAft>
                <a:spcPct val="0"/>
              </a:spcAft>
              <a:buFontTx/>
              <a:buChar char="•"/>
            </a:pPr>
            <a:endParaRPr kumimoji="0" lang="en-US" altLang="en-US" sz="24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1" i="0" u="none" strike="noStrike" cap="none" normalizeH="0" baseline="0" dirty="0">
                <a:ln>
                  <a:noFill/>
                </a:ln>
                <a:solidFill>
                  <a:schemeClr val="tx1"/>
                </a:solidFill>
                <a:effectLst/>
                <a:latin typeface="Arial" panose="020B0604020202020204" pitchFamily="34" charset="0"/>
              </a:rPr>
              <a:t>Pro Tip:</a:t>
            </a:r>
            <a:r>
              <a:rPr kumimoji="0" lang="en-US" altLang="en-US" b="0" i="0" u="none" strike="noStrike" cap="none" normalizeH="0" baseline="0" dirty="0">
                <a:ln>
                  <a:noFill/>
                </a:ln>
                <a:solidFill>
                  <a:schemeClr val="tx1"/>
                </a:solidFill>
                <a:effectLst/>
                <a:latin typeface="Arial" panose="020B0604020202020204" pitchFamily="34" charset="0"/>
              </a:rPr>
              <a:t> </a:t>
            </a:r>
            <a:r>
              <a:rPr kumimoji="0" lang="en-US" altLang="en-US" b="1" i="0" u="none" strike="noStrike" cap="none" normalizeH="0" baseline="0" dirty="0">
                <a:ln>
                  <a:noFill/>
                </a:ln>
                <a:solidFill>
                  <a:schemeClr val="tx1"/>
                </a:solidFill>
                <a:effectLst/>
                <a:latin typeface="Arial" panose="020B0604020202020204" pitchFamily="34" charset="0"/>
              </a:rPr>
              <a:t>Weights!</a:t>
            </a:r>
            <a:r>
              <a:rPr kumimoji="0" lang="en-US" altLang="en-US" b="0" i="0" u="none" strike="noStrike" cap="none" normalizeH="0" baseline="0" dirty="0">
                <a:ln>
                  <a:noFill/>
                </a:ln>
                <a:solidFill>
                  <a:schemeClr val="tx1"/>
                </a:solidFill>
                <a:effectLst/>
                <a:latin typeface="Arial" panose="020B0604020202020204" pitchFamily="34" charset="0"/>
              </a:rPr>
              <a:t> Nothing looks less professional than a VFW tent blowing across a parking lot. Always use sandbags or weights.</a:t>
            </a:r>
          </a:p>
        </p:txBody>
      </p:sp>
    </p:spTree>
    <p:extLst>
      <p:ext uri="{BB962C8B-B14F-4D97-AF65-F5344CB8AC3E}">
        <p14:creationId xmlns:p14="http://schemas.microsoft.com/office/powerpoint/2010/main" val="4988041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90714df-e79a-4ef3-aa3f-b7f860196f2e">
      <Terms xmlns="http://schemas.microsoft.com/office/infopath/2007/PartnerControls"/>
    </lcf76f155ced4ddcb4097134ff3c332f>
    <TaxCatchAll xmlns="1cbc2358-1452-4882-96bf-62c1355d989b"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2B86F49821CEC44805C5212D665CAC4" ma:contentTypeVersion="11" ma:contentTypeDescription="Create a new document." ma:contentTypeScope="" ma:versionID="0fc4173b8c42cb77839e8b5fc7a6c5fe">
  <xsd:schema xmlns:xsd="http://www.w3.org/2001/XMLSchema" xmlns:xs="http://www.w3.org/2001/XMLSchema" xmlns:p="http://schemas.microsoft.com/office/2006/metadata/properties" xmlns:ns2="d90714df-e79a-4ef3-aa3f-b7f860196f2e" xmlns:ns3="1cbc2358-1452-4882-96bf-62c1355d989b" targetNamespace="http://schemas.microsoft.com/office/2006/metadata/properties" ma:root="true" ma:fieldsID="87aa7e5cb73f75f12b8f723ee05624fc" ns2:_="" ns3:_="">
    <xsd:import namespace="d90714df-e79a-4ef3-aa3f-b7f860196f2e"/>
    <xsd:import namespace="1cbc2358-1452-4882-96bf-62c1355d989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0714df-e79a-4ef3-aa3f-b7f860196f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fieldId="{5cf76f15-5ced-4ddc-b409-7134ff3c332f}" ma:taxonomyMulti="true" ma:sspId="00000000-0000-0000-0000-000000000000" ma:termSetId="00000000-0000-0000-0000-000000000000" ma:anchorId="00000000-0000-0000-0000-000000000000" ma:open="fals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cbc2358-1452-4882-96bf-62c1355d989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47132d49-9838-4f2d-9ece-0b58abb51372}" ma:internalName="TaxCatchAll" ma:showField="CatchAllData" ma:web="1cbc2358-1452-4882-96bf-62c1355d989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05C5740-40B8-40B5-97A2-318C3B89B53E}">
  <ds:schemaRefs>
    <ds:schemaRef ds:uri="http://schemas.microsoft.com/office/2006/metadata/properties"/>
    <ds:schemaRef ds:uri="http://schemas.microsoft.com/office/infopath/2007/PartnerControls"/>
    <ds:schemaRef ds:uri="d90714df-e79a-4ef3-aa3f-b7f860196f2e"/>
    <ds:schemaRef ds:uri="1cbc2358-1452-4882-96bf-62c1355d989b"/>
  </ds:schemaRefs>
</ds:datastoreItem>
</file>

<file path=customXml/itemProps2.xml><?xml version="1.0" encoding="utf-8"?>
<ds:datastoreItem xmlns:ds="http://schemas.openxmlformats.org/officeDocument/2006/customXml" ds:itemID="{B7007904-C0AF-425A-B7CC-9C869EF707AE}"/>
</file>

<file path=customXml/itemProps3.xml><?xml version="1.0" encoding="utf-8"?>
<ds:datastoreItem xmlns:ds="http://schemas.openxmlformats.org/officeDocument/2006/customXml" ds:itemID="{02F0827E-A10B-451B-BA5D-EAAC4D97307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132</TotalTime>
  <Words>1925</Words>
  <Application>Microsoft Office PowerPoint</Application>
  <PresentationFormat>Widescreen</PresentationFormat>
  <Paragraphs>132</Paragraphs>
  <Slides>23</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Aptos</vt:lpstr>
      <vt:lpstr>Aptos Display</vt:lpstr>
      <vt:lpstr>Arial</vt:lpstr>
      <vt:lpstr>Arial Black</vt:lpstr>
      <vt:lpstr>Google Sans Text</vt:lpstr>
      <vt:lpstr>Office Theme</vt:lpstr>
      <vt:lpstr>PowerPoint Presentation</vt:lpstr>
      <vt:lpstr>Why We Recruit</vt:lpstr>
      <vt:lpstr>Modernizing the Image</vt:lpstr>
      <vt:lpstr>Who are we looking for?</vt:lpstr>
      <vt:lpstr>How to Start the Conversation</vt:lpstr>
      <vt:lpstr>The "Front Door" Experience</vt:lpstr>
      <vt:lpstr>Overcoming Common Objections</vt:lpstr>
      <vt:lpstr>Keeping the Members We Have</vt:lpstr>
      <vt:lpstr>Looking the Part: Your Recruiting Kit</vt:lpstr>
      <vt:lpstr>Where the Veterans Are</vt:lpstr>
      <vt:lpstr>The Recruiting Toolkit (Materials)</vt:lpstr>
      <vt:lpstr>Growing the Sisterhood</vt:lpstr>
      <vt:lpstr>How to Talk (and How to Listen)</vt:lpstr>
      <vt:lpstr>PowerPoint Presentation</vt:lpstr>
      <vt:lpstr>Ditch the 1990s Aesthetic</vt:lpstr>
      <vt:lpstr>The "Micro-Volunteering" Hook</vt:lpstr>
      <vt:lpstr>The "Influencer" Model</vt:lpstr>
      <vt:lpstr>The Cross of Malta:  Heritage vs. Recognition</vt:lpstr>
      <vt:lpstr>Modernizing Our Look</vt:lpstr>
      <vt:lpstr>The "Hard Truth" Bullet</vt:lpstr>
      <vt:lpstr>The Newly Approved Cap</vt:lpstr>
      <vt:lpstr>The Alternative Cap: A Recruiting Game Changer</vt:lpstr>
      <vt:lpstr>The Alternative Cap: A Recruiting Game Changer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Laurie Kirkman Michael</dc:creator>
  <cp:lastModifiedBy>Ken Michael</cp:lastModifiedBy>
  <cp:revision>2</cp:revision>
  <dcterms:created xsi:type="dcterms:W3CDTF">2026-03-04T19:04:48Z</dcterms:created>
  <dcterms:modified xsi:type="dcterms:W3CDTF">2026-04-08T04:49:14Z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0x010100C2B86F49821CEC44805C5212D665CAC4</vt:lpwstr>
  </property>
  <property fmtid="{D5CDD505-2E9C-101B-9397-08002B2CF9AE}" pid="3" name="MediaServiceImageTags">
    <vt:lpwstr/>
  </property>
</Properties>
</file>