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91" r:id="rId5"/>
    <p:sldId id="332" r:id="rId6"/>
    <p:sldId id="355" r:id="rId7"/>
    <p:sldId id="333" r:id="rId8"/>
    <p:sldId id="334" r:id="rId9"/>
    <p:sldId id="335" r:id="rId10"/>
    <p:sldId id="336" r:id="rId11"/>
    <p:sldId id="337" r:id="rId12"/>
    <p:sldId id="356" r:id="rId13"/>
    <p:sldId id="338" r:id="rId14"/>
    <p:sldId id="339" r:id="rId15"/>
    <p:sldId id="340" r:id="rId16"/>
    <p:sldId id="341" r:id="rId17"/>
    <p:sldId id="342" r:id="rId18"/>
    <p:sldId id="343" r:id="rId19"/>
    <p:sldId id="346" r:id="rId20"/>
    <p:sldId id="347" r:id="rId21"/>
    <p:sldId id="348" r:id="rId22"/>
    <p:sldId id="349" r:id="rId23"/>
    <p:sldId id="404" r:id="rId24"/>
    <p:sldId id="345" r:id="rId25"/>
    <p:sldId id="350" r:id="rId26"/>
    <p:sldId id="351" r:id="rId27"/>
    <p:sldId id="402" r:id="rId28"/>
    <p:sldId id="401" r:id="rId29"/>
    <p:sldId id="352" r:id="rId30"/>
    <p:sldId id="353" r:id="rId31"/>
    <p:sldId id="354" r:id="rId32"/>
    <p:sldId id="357" r:id="rId33"/>
    <p:sldId id="358" r:id="rId34"/>
    <p:sldId id="405" r:id="rId35"/>
    <p:sldId id="406" r:id="rId36"/>
    <p:sldId id="407"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66" r:id="rId52"/>
    <p:sldId id="362" r:id="rId53"/>
    <p:sldId id="363" r:id="rId54"/>
    <p:sldId id="365" r:id="rId55"/>
    <p:sldId id="367" r:id="rId56"/>
    <p:sldId id="359" r:id="rId57"/>
    <p:sldId id="360" r:id="rId58"/>
    <p:sldId id="364" r:id="rId59"/>
    <p:sldId id="369" r:id="rId60"/>
    <p:sldId id="370" r:id="rId61"/>
    <p:sldId id="371" r:id="rId62"/>
    <p:sldId id="372" r:id="rId63"/>
    <p:sldId id="368" r:id="rId64"/>
    <p:sldId id="361" r:id="rId65"/>
    <p:sldId id="373" r:id="rId66"/>
    <p:sldId id="374"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330" r:id="rId80"/>
    <p:sldId id="33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5" d="100"/>
          <a:sy n="105" d="100"/>
        </p:scale>
        <p:origin x="7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9A920-5843-4A96-88B9-DFBBC7630E4B}"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F89B7-6997-4264-8A2D-B666DC276E8F}" type="slidenum">
              <a:rPr lang="en-US" smtClean="0"/>
              <a:t>‹#›</a:t>
            </a:fld>
            <a:endParaRPr lang="en-US"/>
          </a:p>
        </p:txBody>
      </p:sp>
    </p:spTree>
    <p:extLst>
      <p:ext uri="{BB962C8B-B14F-4D97-AF65-F5344CB8AC3E}">
        <p14:creationId xmlns:p14="http://schemas.microsoft.com/office/powerpoint/2010/main" val="91366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This is the title slide for the 2026-2027 Quartermaster Training program.</a:t>
            </a:r>
          </a:p>
          <a:p>
            <a:endParaRPr lang="en-US" dirty="0"/>
          </a:p>
          <a:p>
            <a:r>
              <a:rPr lang="en-US" dirty="0"/>
              <a:t>→ Welcome everyone and set the tone — this training is essential for every incoming Quartermaster.</a:t>
            </a:r>
          </a:p>
          <a:p>
            <a:r>
              <a:rPr lang="en-US" dirty="0"/>
              <a:t>→ Mention that the material covers financial duties, compliance, and best practices.</a:t>
            </a:r>
          </a:p>
          <a:p>
            <a:endParaRPr lang="en-US" dirty="0"/>
          </a:p>
          <a:p>
            <a:r>
              <a:rPr lang="en-US" dirty="0"/>
              <a:t>🎯 ENGAGE: Ask how many attendees are first-time Quartermasters vs. returning.</a:t>
            </a:r>
          </a:p>
        </p:txBody>
      </p:sp>
      <p:sp>
        <p:nvSpPr>
          <p:cNvPr id="4" name="Slide Number Placeholder 3"/>
          <p:cNvSpPr>
            <a:spLocks noGrp="1"/>
          </p:cNvSpPr>
          <p:nvPr>
            <p:ph type="sldNum" sz="quarter" idx="5"/>
          </p:nvPr>
        </p:nvSpPr>
        <p:spPr/>
        <p:txBody>
          <a:bodyPr/>
          <a:lstStyle/>
          <a:p>
            <a:fld id="{2FFADC64-0248-40FE-932B-9069660C345A}" type="slidenum">
              <a:rPr lang="en-US" smtClean="0"/>
              <a:t>1</a:t>
            </a:fld>
            <a:endParaRPr lang="en-US"/>
          </a:p>
        </p:txBody>
      </p:sp>
    </p:spTree>
    <p:extLst>
      <p:ext uri="{BB962C8B-B14F-4D97-AF65-F5344CB8AC3E}">
        <p14:creationId xmlns:p14="http://schemas.microsoft.com/office/powerpoint/2010/main" val="55178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Duty (a): Secure a bond equal to or greater than the Post's liquid assets.</a:t>
            </a:r>
          </a:p>
          <a:p>
            <a:endParaRPr lang="en-US" dirty="0"/>
          </a:p>
          <a:p>
            <a:r>
              <a:rPr lang="en-US" dirty="0"/>
              <a:t>→ Bonding protects the Post financially — think of it like insurance against mishandling of funds.</a:t>
            </a:r>
          </a:p>
          <a:p>
            <a:r>
              <a:rPr lang="en-US" dirty="0"/>
              <a:t>→ Duty (b): Collect ALL monies due to the Post, issue receipts, and serve as treasurer of ALL committees handling funds.</a:t>
            </a:r>
          </a:p>
          <a:p>
            <a:r>
              <a:rPr lang="en-US" dirty="0"/>
              <a:t>→ You are the single point of accountability.</a:t>
            </a:r>
          </a:p>
          <a:p>
            <a:endParaRPr lang="en-US" dirty="0"/>
          </a:p>
          <a:p>
            <a:r>
              <a:rPr lang="en-US" dirty="0"/>
              <a:t>🎯 ENGAGE: Does your Post currently have adequate bonding? Many don't — let's discuss.</a:t>
            </a:r>
          </a:p>
        </p:txBody>
      </p:sp>
      <p:sp>
        <p:nvSpPr>
          <p:cNvPr id="4" name="Slide Number Placeholder 3"/>
          <p:cNvSpPr>
            <a:spLocks noGrp="1"/>
          </p:cNvSpPr>
          <p:nvPr>
            <p:ph type="sldNum" sz="quarter" idx="5"/>
          </p:nvPr>
        </p:nvSpPr>
        <p:spPr/>
        <p:txBody>
          <a:bodyPr/>
          <a:lstStyle/>
          <a:p>
            <a:fld id="{2FFADC64-0248-40FE-932B-9069660C345A}" type="slidenum">
              <a:rPr lang="en-US" smtClean="0"/>
              <a:t>10</a:t>
            </a:fld>
            <a:endParaRPr lang="en-US"/>
          </a:p>
        </p:txBody>
      </p:sp>
    </p:spTree>
    <p:extLst>
      <p:ext uri="{BB962C8B-B14F-4D97-AF65-F5344CB8AC3E}">
        <p14:creationId xmlns:p14="http://schemas.microsoft.com/office/powerpoint/2010/main" val="224770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Duty (c): Disburse funds only through proper authorization using accepted banking practices.</a:t>
            </a:r>
          </a:p>
          <a:p>
            <a:endParaRPr lang="en-US" dirty="0"/>
          </a:p>
          <a:p>
            <a:r>
              <a:rPr lang="en-US" dirty="0"/>
              <a:t>→ All disbursements need the QM's signature (or authorized person's signature).</a:t>
            </a:r>
          </a:p>
          <a:p>
            <a:r>
              <a:rPr lang="en-US" dirty="0"/>
              <a:t>→ Anyone authorized to sign must also be bonded per Section 703.</a:t>
            </a:r>
          </a:p>
          <a:p>
            <a:r>
              <a:rPr lang="en-US" dirty="0"/>
              <a:t>→ Post Bylaws may allow digital payments — but the accountability rules still apply.</a:t>
            </a:r>
          </a:p>
          <a:p>
            <a:endParaRPr lang="en-US" dirty="0"/>
          </a:p>
          <a:p>
            <a:r>
              <a:rPr lang="en-US" dirty="0"/>
              <a:t>🎯 ENGAGE: How does your Post currently handle disbursements? Checks only or digital too?</a:t>
            </a:r>
          </a:p>
        </p:txBody>
      </p:sp>
      <p:sp>
        <p:nvSpPr>
          <p:cNvPr id="4" name="Slide Number Placeholder 3"/>
          <p:cNvSpPr>
            <a:spLocks noGrp="1"/>
          </p:cNvSpPr>
          <p:nvPr>
            <p:ph type="sldNum" sz="quarter" idx="5"/>
          </p:nvPr>
        </p:nvSpPr>
        <p:spPr/>
        <p:txBody>
          <a:bodyPr/>
          <a:lstStyle/>
          <a:p>
            <a:fld id="{2FFADC64-0248-40FE-932B-9069660C345A}" type="slidenum">
              <a:rPr lang="en-US" smtClean="0"/>
              <a:t>11</a:t>
            </a:fld>
            <a:endParaRPr lang="en-US"/>
          </a:p>
        </p:txBody>
      </p:sp>
    </p:spTree>
    <p:extLst>
      <p:ext uri="{BB962C8B-B14F-4D97-AF65-F5344CB8AC3E}">
        <p14:creationId xmlns:p14="http://schemas.microsoft.com/office/powerpoint/2010/main" val="47925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Duty (d): Forward Department and National dues IMMEDIATELY. Duty (e): Support the Trustees' audit process.</a:t>
            </a:r>
          </a:p>
          <a:p>
            <a:endParaRPr lang="en-US" dirty="0"/>
          </a:p>
          <a:p>
            <a:r>
              <a:rPr lang="en-US" dirty="0"/>
              <a:t>→ Don't sit on membership dues — forward them right away to National HQ.</a:t>
            </a:r>
          </a:p>
          <a:p>
            <a:r>
              <a:rPr lang="en-US" dirty="0"/>
              <a:t>→ Life membership fees follow the same rule.</a:t>
            </a:r>
          </a:p>
          <a:p>
            <a:r>
              <a:rPr lang="en-US" dirty="0"/>
              <a:t>→ Providing complete records to Trustees for quarterly audits is mandatory, not optional.</a:t>
            </a:r>
          </a:p>
          <a:p>
            <a:endParaRPr lang="en-US" dirty="0"/>
          </a:p>
          <a:p>
            <a:r>
              <a:rPr lang="en-US" dirty="0"/>
              <a:t>🎯 ENGAGE: What's your current turnaround time for forwarding dues?</a:t>
            </a:r>
          </a:p>
        </p:txBody>
      </p:sp>
      <p:sp>
        <p:nvSpPr>
          <p:cNvPr id="4" name="Slide Number Placeholder 3"/>
          <p:cNvSpPr>
            <a:spLocks noGrp="1"/>
          </p:cNvSpPr>
          <p:nvPr>
            <p:ph type="sldNum" sz="quarter" idx="5"/>
          </p:nvPr>
        </p:nvSpPr>
        <p:spPr/>
        <p:txBody>
          <a:bodyPr/>
          <a:lstStyle/>
          <a:p>
            <a:fld id="{2FFADC64-0248-40FE-932B-9069660C345A}" type="slidenum">
              <a:rPr lang="en-US" smtClean="0"/>
              <a:t>12</a:t>
            </a:fld>
            <a:endParaRPr lang="en-US"/>
          </a:p>
        </p:txBody>
      </p:sp>
    </p:spTree>
    <p:extLst>
      <p:ext uri="{BB962C8B-B14F-4D97-AF65-F5344CB8AC3E}">
        <p14:creationId xmlns:p14="http://schemas.microsoft.com/office/powerpoint/2010/main" val="184249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Duty (f): Reconcile ALL bank statements and maintain legible, uniform records.</a:t>
            </a:r>
          </a:p>
          <a:p>
            <a:endParaRPr lang="en-US" dirty="0"/>
          </a:p>
          <a:p>
            <a:r>
              <a:rPr lang="en-US" dirty="0"/>
              <a:t>→ Electronic record-keeping is allowed but you MUST maintain backups.</a:t>
            </a:r>
          </a:p>
          <a:p>
            <a:r>
              <a:rPr lang="en-US" dirty="0"/>
              <a:t>→ Books must be available for inspection by authorized officers and members at reasonable times.</a:t>
            </a:r>
          </a:p>
          <a:p>
            <a:r>
              <a:rPr lang="en-US" dirty="0"/>
              <a:t>→ Unless specifically authorized, keep records at the Post facility — don't take them home.</a:t>
            </a:r>
          </a:p>
          <a:p>
            <a:endParaRPr lang="en-US" dirty="0"/>
          </a:p>
          <a:p>
            <a:r>
              <a:rPr lang="en-US" dirty="0"/>
              <a:t>🎯 ENGAGE: What record-keeping system does your Post use? Spreadsheet, software, paper ledger?</a:t>
            </a:r>
          </a:p>
        </p:txBody>
      </p:sp>
      <p:sp>
        <p:nvSpPr>
          <p:cNvPr id="4" name="Slide Number Placeholder 3"/>
          <p:cNvSpPr>
            <a:spLocks noGrp="1"/>
          </p:cNvSpPr>
          <p:nvPr>
            <p:ph type="sldNum" sz="quarter" idx="5"/>
          </p:nvPr>
        </p:nvSpPr>
        <p:spPr/>
        <p:txBody>
          <a:bodyPr/>
          <a:lstStyle/>
          <a:p>
            <a:fld id="{2FFADC64-0248-40FE-932B-9069660C345A}" type="slidenum">
              <a:rPr lang="en-US" smtClean="0"/>
              <a:t>13</a:t>
            </a:fld>
            <a:endParaRPr lang="en-US"/>
          </a:p>
        </p:txBody>
      </p:sp>
    </p:spTree>
    <p:extLst>
      <p:ext uri="{BB962C8B-B14F-4D97-AF65-F5344CB8AC3E}">
        <p14:creationId xmlns:p14="http://schemas.microsoft.com/office/powerpoint/2010/main" val="24630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Duty (g): Transfer everything to your successor without delay. Duty (h): Comply with all laws and orders.</a:t>
            </a:r>
          </a:p>
          <a:p>
            <a:endParaRPr lang="en-US" dirty="0"/>
          </a:p>
          <a:p>
            <a:r>
              <a:rPr lang="en-US" dirty="0"/>
              <a:t>→ When your term ends, all books, records, money, and property must be handed over promptly.</a:t>
            </a:r>
          </a:p>
          <a:p>
            <a:r>
              <a:rPr lang="en-US" dirty="0"/>
              <a:t>→ Holding onto records or delaying transfer can create serious problems.</a:t>
            </a:r>
          </a:p>
          <a:p>
            <a:r>
              <a:rPr lang="en-US" dirty="0"/>
              <a:t>→ You must also follow all organizational laws, bylaws, and lawful orders.</a:t>
            </a:r>
          </a:p>
          <a:p>
            <a:endParaRPr lang="en-US" dirty="0"/>
          </a:p>
          <a:p>
            <a:r>
              <a:rPr lang="en-US" dirty="0"/>
              <a:t>🎯 ENGAGE: Has anyone experienced a difficult transition? What made it hard?</a:t>
            </a:r>
          </a:p>
        </p:txBody>
      </p:sp>
      <p:sp>
        <p:nvSpPr>
          <p:cNvPr id="4" name="Slide Number Placeholder 3"/>
          <p:cNvSpPr>
            <a:spLocks noGrp="1"/>
          </p:cNvSpPr>
          <p:nvPr>
            <p:ph type="sldNum" sz="quarter" idx="5"/>
          </p:nvPr>
        </p:nvSpPr>
        <p:spPr/>
        <p:txBody>
          <a:bodyPr/>
          <a:lstStyle/>
          <a:p>
            <a:fld id="{2FFADC64-0248-40FE-932B-9069660C345A}" type="slidenum">
              <a:rPr lang="en-US" smtClean="0"/>
              <a:t>14</a:t>
            </a:fld>
            <a:endParaRPr lang="en-US"/>
          </a:p>
        </p:txBody>
      </p:sp>
    </p:spTree>
    <p:extLst>
      <p:ext uri="{BB962C8B-B14F-4D97-AF65-F5344CB8AC3E}">
        <p14:creationId xmlns:p14="http://schemas.microsoft.com/office/powerpoint/2010/main" val="214317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Report on receipts and expenditures at every Post meeting, and file all required government forms.</a:t>
            </a:r>
          </a:p>
          <a:p>
            <a:endParaRPr lang="en-US" dirty="0"/>
          </a:p>
          <a:p>
            <a:r>
              <a:rPr lang="en-US" dirty="0"/>
              <a:t>→ Transparency with the membership is essential — report at every regular or special meeting.</a:t>
            </a:r>
          </a:p>
          <a:p>
            <a:r>
              <a:rPr lang="en-US" dirty="0"/>
              <a:t>→ Federal, State, and Local filing requirements must all be met.</a:t>
            </a:r>
          </a:p>
          <a:p>
            <a:r>
              <a:rPr lang="en-US" dirty="0"/>
              <a:t>→ Missing deadlines can have serious legal consequences.</a:t>
            </a:r>
          </a:p>
          <a:p>
            <a:endParaRPr lang="en-US" dirty="0"/>
          </a:p>
          <a:p>
            <a:r>
              <a:rPr lang="en-US" dirty="0"/>
              <a:t>🎯 ENGAGE: Are you aware of all the filing requirements for your specific state and locality?</a:t>
            </a:r>
          </a:p>
        </p:txBody>
      </p:sp>
      <p:sp>
        <p:nvSpPr>
          <p:cNvPr id="4" name="Slide Number Placeholder 3"/>
          <p:cNvSpPr>
            <a:spLocks noGrp="1"/>
          </p:cNvSpPr>
          <p:nvPr>
            <p:ph type="sldNum" sz="quarter" idx="5"/>
          </p:nvPr>
        </p:nvSpPr>
        <p:spPr/>
        <p:txBody>
          <a:bodyPr/>
          <a:lstStyle/>
          <a:p>
            <a:fld id="{2FFADC64-0248-40FE-932B-9069660C345A}" type="slidenum">
              <a:rPr lang="en-US" smtClean="0"/>
              <a:t>15</a:t>
            </a:fld>
            <a:endParaRPr lang="en-US"/>
          </a:p>
        </p:txBody>
      </p:sp>
    </p:spTree>
    <p:extLst>
      <p:ext uri="{BB962C8B-B14F-4D97-AF65-F5344CB8AC3E}">
        <p14:creationId xmlns:p14="http://schemas.microsoft.com/office/powerpoint/2010/main" val="85699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Before taking over, ensure the outgoing QM gets a clean audit from the Post Trustees.</a:t>
            </a:r>
          </a:p>
          <a:p>
            <a:endParaRPr lang="en-US" dirty="0"/>
          </a:p>
          <a:p>
            <a:r>
              <a:rPr lang="en-US" dirty="0"/>
              <a:t>→ This protects YOU — don't inherit someone else's problems.</a:t>
            </a:r>
          </a:p>
          <a:p>
            <a:r>
              <a:rPr lang="en-US" dirty="0"/>
              <a:t>→ Remember, once you officially take over, YOU are the bonded person responsible.</a:t>
            </a:r>
          </a:p>
          <a:p>
            <a:r>
              <a:rPr lang="en-US" dirty="0"/>
              <a:t>→ The audit process gives the previous QM a 'clean slate' and establishes your starting point.</a:t>
            </a:r>
          </a:p>
          <a:p>
            <a:endParaRPr lang="en-US" dirty="0"/>
          </a:p>
          <a:p>
            <a:r>
              <a:rPr lang="en-US" dirty="0"/>
              <a:t>🎯 ENGAGE: This is critical — never skip this step. Has anyone taken over without an audit? What happened?</a:t>
            </a:r>
          </a:p>
        </p:txBody>
      </p:sp>
      <p:sp>
        <p:nvSpPr>
          <p:cNvPr id="4" name="Slide Number Placeholder 3"/>
          <p:cNvSpPr>
            <a:spLocks noGrp="1"/>
          </p:cNvSpPr>
          <p:nvPr>
            <p:ph type="sldNum" sz="quarter" idx="5"/>
          </p:nvPr>
        </p:nvSpPr>
        <p:spPr/>
        <p:txBody>
          <a:bodyPr/>
          <a:lstStyle/>
          <a:p>
            <a:fld id="{2FFADC64-0248-40FE-932B-9069660C345A}" type="slidenum">
              <a:rPr lang="en-US" smtClean="0"/>
              <a:t>16</a:t>
            </a:fld>
            <a:endParaRPr lang="en-US"/>
          </a:p>
        </p:txBody>
      </p:sp>
    </p:spTree>
    <p:extLst>
      <p:ext uri="{BB962C8B-B14F-4D97-AF65-F5344CB8AC3E}">
        <p14:creationId xmlns:p14="http://schemas.microsoft.com/office/powerpoint/2010/main" val="244450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Verify bank balances and update signature cards before conducting any business.</a:t>
            </a:r>
          </a:p>
          <a:p>
            <a:endParaRPr lang="en-US" dirty="0"/>
          </a:p>
          <a:p>
            <a:r>
              <a:rPr lang="en-US" dirty="0"/>
              <a:t>→ Physically verify that the funds are correct and in order at the bank.</a:t>
            </a:r>
          </a:p>
          <a:p>
            <a:r>
              <a:rPr lang="en-US" dirty="0"/>
              <a:t>→ Ensure proper signature cards are on file with current authorized signers.</a:t>
            </a:r>
          </a:p>
          <a:p>
            <a:r>
              <a:rPr lang="en-US" dirty="0"/>
              <a:t>→ When new officers are elected, new signatures must be filed immediately.</a:t>
            </a:r>
          </a:p>
          <a:p>
            <a:endParaRPr lang="en-US" dirty="0"/>
          </a:p>
          <a:p>
            <a:r>
              <a:rPr lang="en-US" dirty="0"/>
              <a:t>🎯 ENGAGE: Make a checklist right now — bank verification is step one.</a:t>
            </a:r>
          </a:p>
        </p:txBody>
      </p:sp>
      <p:sp>
        <p:nvSpPr>
          <p:cNvPr id="4" name="Slide Number Placeholder 3"/>
          <p:cNvSpPr>
            <a:spLocks noGrp="1"/>
          </p:cNvSpPr>
          <p:nvPr>
            <p:ph type="sldNum" sz="quarter" idx="5"/>
          </p:nvPr>
        </p:nvSpPr>
        <p:spPr/>
        <p:txBody>
          <a:bodyPr/>
          <a:lstStyle/>
          <a:p>
            <a:fld id="{2FFADC64-0248-40FE-932B-9069660C345A}" type="slidenum">
              <a:rPr lang="en-US" smtClean="0"/>
              <a:t>17</a:t>
            </a:fld>
            <a:endParaRPr lang="en-US"/>
          </a:p>
        </p:txBody>
      </p:sp>
    </p:spTree>
    <p:extLst>
      <p:ext uri="{BB962C8B-B14F-4D97-AF65-F5344CB8AC3E}">
        <p14:creationId xmlns:p14="http://schemas.microsoft.com/office/powerpoint/2010/main" val="328846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Deposit money promptly and in the same form you received it.</a:t>
            </a:r>
          </a:p>
          <a:p>
            <a:endParaRPr lang="en-US" dirty="0"/>
          </a:p>
          <a:p>
            <a:r>
              <a:rPr lang="en-US" dirty="0"/>
              <a:t>→ Don't let checks and cash accumulate — get them to the bank regularly.</a:t>
            </a:r>
          </a:p>
          <a:p>
            <a:r>
              <a:rPr lang="en-US" dirty="0"/>
              <a:t>→ Deposit coins as coins, bills as bills, checks as checks.</a:t>
            </a:r>
          </a:p>
          <a:p>
            <a:r>
              <a:rPr lang="en-US" dirty="0"/>
              <a:t>→ This makes reconciliation much easier when matching deposits to your ledger.</a:t>
            </a:r>
          </a:p>
          <a:p>
            <a:endParaRPr lang="en-US" dirty="0"/>
          </a:p>
          <a:p>
            <a:r>
              <a:rPr lang="en-US" dirty="0"/>
              <a:t>🎯 ENGAGE: What's a reasonable deposit schedule? Most Posts should deposit at least weekly.</a:t>
            </a:r>
          </a:p>
        </p:txBody>
      </p:sp>
      <p:sp>
        <p:nvSpPr>
          <p:cNvPr id="4" name="Slide Number Placeholder 3"/>
          <p:cNvSpPr>
            <a:spLocks noGrp="1"/>
          </p:cNvSpPr>
          <p:nvPr>
            <p:ph type="sldNum" sz="quarter" idx="5"/>
          </p:nvPr>
        </p:nvSpPr>
        <p:spPr/>
        <p:txBody>
          <a:bodyPr/>
          <a:lstStyle/>
          <a:p>
            <a:fld id="{2FFADC64-0248-40FE-932B-9069660C345A}" type="slidenum">
              <a:rPr lang="en-US" smtClean="0"/>
              <a:t>18</a:t>
            </a:fld>
            <a:endParaRPr lang="en-US"/>
          </a:p>
        </p:txBody>
      </p:sp>
    </p:spTree>
    <p:extLst>
      <p:ext uri="{BB962C8B-B14F-4D97-AF65-F5344CB8AC3E}">
        <p14:creationId xmlns:p14="http://schemas.microsoft.com/office/powerpoint/2010/main" val="411990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Never endorse checks to third parties or pay bills in cash — all disbursements must be by check.</a:t>
            </a:r>
          </a:p>
          <a:p>
            <a:endParaRPr lang="en-US" dirty="0"/>
          </a:p>
          <a:p>
            <a:r>
              <a:rPr lang="en-US" dirty="0"/>
              <a:t>→ Depositing receipts in the same form as your ledger entries makes verification easy.</a:t>
            </a:r>
          </a:p>
          <a:p>
            <a:r>
              <a:rPr lang="en-US" dirty="0"/>
              <a:t>→ No cashing checks received by the Post — deposit them to the Post account.</a:t>
            </a:r>
          </a:p>
          <a:p>
            <a:r>
              <a:rPr lang="en-US" dirty="0"/>
              <a:t>→ Check-only disbursements ensure a clear, auditable paper trail.</a:t>
            </a:r>
          </a:p>
          <a:p>
            <a:endParaRPr lang="en-US" dirty="0"/>
          </a:p>
          <a:p>
            <a:r>
              <a:rPr lang="en-US" dirty="0"/>
              <a:t>🎯 ENGAGE: Why is this so important? Because it creates an ironclad audit trail.</a:t>
            </a:r>
          </a:p>
        </p:txBody>
      </p:sp>
      <p:sp>
        <p:nvSpPr>
          <p:cNvPr id="4" name="Slide Number Placeholder 3"/>
          <p:cNvSpPr>
            <a:spLocks noGrp="1"/>
          </p:cNvSpPr>
          <p:nvPr>
            <p:ph type="sldNum" sz="quarter" idx="5"/>
          </p:nvPr>
        </p:nvSpPr>
        <p:spPr/>
        <p:txBody>
          <a:bodyPr/>
          <a:lstStyle/>
          <a:p>
            <a:fld id="{2FFADC64-0248-40FE-932B-9069660C345A}" type="slidenum">
              <a:rPr lang="en-US" smtClean="0"/>
              <a:t>19</a:t>
            </a:fld>
            <a:endParaRPr lang="en-US"/>
          </a:p>
        </p:txBody>
      </p:sp>
    </p:spTree>
    <p:extLst>
      <p:ext uri="{BB962C8B-B14F-4D97-AF65-F5344CB8AC3E}">
        <p14:creationId xmlns:p14="http://schemas.microsoft.com/office/powerpoint/2010/main" val="11015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Quartermaster Training is a structured program to prepare officers for their financial stewardship role.</a:t>
            </a:r>
          </a:p>
          <a:p>
            <a:endParaRPr lang="en-US" dirty="0"/>
          </a:p>
          <a:p>
            <a:r>
              <a:rPr lang="en-US" dirty="0"/>
              <a:t>→ Emphasize this training is based on official VFW guidelines and is not optional.</a:t>
            </a:r>
          </a:p>
          <a:p>
            <a:r>
              <a:rPr lang="en-US" dirty="0"/>
              <a:t>→ Set expectations for the session length and topics covered.</a:t>
            </a:r>
          </a:p>
          <a:p>
            <a:endParaRPr lang="en-US" dirty="0"/>
          </a:p>
          <a:p>
            <a:r>
              <a:rPr lang="en-US" dirty="0"/>
              <a:t>🎯 ENGAGE: Ask attendees what they find most challenging about the QM role.</a:t>
            </a:r>
          </a:p>
        </p:txBody>
      </p:sp>
      <p:sp>
        <p:nvSpPr>
          <p:cNvPr id="4" name="Slide Number Placeholder 3"/>
          <p:cNvSpPr>
            <a:spLocks noGrp="1"/>
          </p:cNvSpPr>
          <p:nvPr>
            <p:ph type="sldNum" sz="quarter" idx="5"/>
          </p:nvPr>
        </p:nvSpPr>
        <p:spPr/>
        <p:txBody>
          <a:bodyPr/>
          <a:lstStyle/>
          <a:p>
            <a:fld id="{2FFADC64-0248-40FE-932B-9069660C345A}" type="slidenum">
              <a:rPr lang="en-US" smtClean="0"/>
              <a:t>2</a:t>
            </a:fld>
            <a:endParaRPr lang="en-US"/>
          </a:p>
        </p:txBody>
      </p:sp>
    </p:spTree>
    <p:extLst>
      <p:ext uri="{BB962C8B-B14F-4D97-AF65-F5344CB8AC3E}">
        <p14:creationId xmlns:p14="http://schemas.microsoft.com/office/powerpoint/2010/main" val="240706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When the 'responsible party' changes (new QM), file IRS Form 8822-B within 60 days.</a:t>
            </a:r>
          </a:p>
          <a:p>
            <a:endParaRPr lang="en-US" dirty="0"/>
          </a:p>
          <a:p>
            <a:r>
              <a:rPr lang="en-US" dirty="0"/>
              <a:t>→ This is an IRS requirement for any entity with an EIN.</a:t>
            </a:r>
          </a:p>
          <a:p>
            <a:r>
              <a:rPr lang="en-US" dirty="0"/>
              <a:t>→ The 'responsible party' is whoever controls the funds and assets.</a:t>
            </a:r>
          </a:p>
          <a:p>
            <a:r>
              <a:rPr lang="en-US" dirty="0"/>
              <a:t>→ Failure to file can cause problems when the IRS needs to contact your Post.</a:t>
            </a:r>
          </a:p>
          <a:p>
            <a:endParaRPr lang="en-US" dirty="0"/>
          </a:p>
          <a:p>
            <a:r>
              <a:rPr lang="en-US" dirty="0"/>
              <a:t>🎯 ENGAGE: Has your Post filed this form during past transitions? Many Posts miss this requirement.</a:t>
            </a:r>
          </a:p>
        </p:txBody>
      </p:sp>
      <p:sp>
        <p:nvSpPr>
          <p:cNvPr id="4" name="Slide Number Placeholder 3"/>
          <p:cNvSpPr>
            <a:spLocks noGrp="1"/>
          </p:cNvSpPr>
          <p:nvPr>
            <p:ph type="sldNum" sz="quarter" idx="5"/>
          </p:nvPr>
        </p:nvSpPr>
        <p:spPr/>
        <p:txBody>
          <a:bodyPr/>
          <a:lstStyle/>
          <a:p>
            <a:fld id="{2FFADC64-0248-40FE-932B-9069660C345A}" type="slidenum">
              <a:rPr lang="en-US" smtClean="0"/>
              <a:t>20</a:t>
            </a:fld>
            <a:endParaRPr lang="en-US"/>
          </a:p>
        </p:txBody>
      </p:sp>
    </p:spTree>
    <p:extLst>
      <p:ext uri="{BB962C8B-B14F-4D97-AF65-F5344CB8AC3E}">
        <p14:creationId xmlns:p14="http://schemas.microsoft.com/office/powerpoint/2010/main" val="4266637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All Post property must be held in trust by elected Trustees — not by individuals.</a:t>
            </a:r>
          </a:p>
          <a:p>
            <a:endParaRPr lang="en-US" dirty="0"/>
          </a:p>
          <a:p>
            <a:r>
              <a:rPr lang="en-US" dirty="0"/>
              <a:t>→ Title to real property goes to the Trustees and their successors, in trust for members.</a:t>
            </a:r>
          </a:p>
          <a:p>
            <a:r>
              <a:rPr lang="en-US" dirty="0"/>
              <a:t>→ Bills of sale follow the same rule where required by state law.</a:t>
            </a:r>
          </a:p>
          <a:p>
            <a:r>
              <a:rPr lang="en-US" dirty="0"/>
              <a:t>→ This protects the Post if individual officers change.</a:t>
            </a:r>
          </a:p>
          <a:p>
            <a:endParaRPr lang="en-US" dirty="0"/>
          </a:p>
          <a:p>
            <a:r>
              <a:rPr lang="en-US" dirty="0"/>
              <a:t>🎯 ENGAGE: Is your Post's property properly titled? This is worth verifying.</a:t>
            </a:r>
          </a:p>
        </p:txBody>
      </p:sp>
      <p:sp>
        <p:nvSpPr>
          <p:cNvPr id="4" name="Slide Number Placeholder 3"/>
          <p:cNvSpPr>
            <a:spLocks noGrp="1"/>
          </p:cNvSpPr>
          <p:nvPr>
            <p:ph type="sldNum" sz="quarter" idx="5"/>
          </p:nvPr>
        </p:nvSpPr>
        <p:spPr/>
        <p:txBody>
          <a:bodyPr/>
          <a:lstStyle/>
          <a:p>
            <a:fld id="{2FFADC64-0248-40FE-932B-9069660C345A}" type="slidenum">
              <a:rPr lang="en-US" smtClean="0"/>
              <a:t>21</a:t>
            </a:fld>
            <a:endParaRPr lang="en-US"/>
          </a:p>
        </p:txBody>
      </p:sp>
    </p:spTree>
    <p:extLst>
      <p:ext uri="{BB962C8B-B14F-4D97-AF65-F5344CB8AC3E}">
        <p14:creationId xmlns:p14="http://schemas.microsoft.com/office/powerpoint/2010/main" val="36457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Every financial transaction must be documented — complete and clear record-keeping determines the Post's survival.</a:t>
            </a:r>
          </a:p>
          <a:p>
            <a:endParaRPr lang="en-US" dirty="0"/>
          </a:p>
          <a:p>
            <a:r>
              <a:rPr lang="en-US" dirty="0"/>
              <a:t>→ This cannot be overstated — documentation is your best protection.</a:t>
            </a:r>
          </a:p>
          <a:p>
            <a:r>
              <a:rPr lang="en-US" dirty="0"/>
              <a:t>→ Records must be easily traceable for audits or inquiries.</a:t>
            </a:r>
          </a:p>
          <a:p>
            <a:r>
              <a:rPr lang="en-US" dirty="0"/>
              <a:t>→ Sloppy record-keeping is the number one reason Posts get into financial trouble.</a:t>
            </a:r>
          </a:p>
          <a:p>
            <a:endParaRPr lang="en-US" dirty="0"/>
          </a:p>
          <a:p>
            <a:r>
              <a:rPr lang="en-US" dirty="0"/>
              <a:t>🎯 ENGAGE: What's your documentation system? If you can't explain a transaction in 30 seconds, it's not documented well enough.</a:t>
            </a:r>
          </a:p>
        </p:txBody>
      </p:sp>
      <p:sp>
        <p:nvSpPr>
          <p:cNvPr id="4" name="Slide Number Placeholder 3"/>
          <p:cNvSpPr>
            <a:spLocks noGrp="1"/>
          </p:cNvSpPr>
          <p:nvPr>
            <p:ph type="sldNum" sz="quarter" idx="5"/>
          </p:nvPr>
        </p:nvSpPr>
        <p:spPr/>
        <p:txBody>
          <a:bodyPr/>
          <a:lstStyle/>
          <a:p>
            <a:fld id="{2FFADC64-0248-40FE-932B-9069660C345A}" type="slidenum">
              <a:rPr lang="en-US" smtClean="0"/>
              <a:t>22</a:t>
            </a:fld>
            <a:endParaRPr lang="en-US"/>
          </a:p>
        </p:txBody>
      </p:sp>
    </p:spTree>
    <p:extLst>
      <p:ext uri="{BB962C8B-B14F-4D97-AF65-F5344CB8AC3E}">
        <p14:creationId xmlns:p14="http://schemas.microsoft.com/office/powerpoint/2010/main" val="168922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Digital payment platforms (Venmo, CashApp, Zelle) are acceptable IF they follow proper procedures.</a:t>
            </a:r>
          </a:p>
          <a:p>
            <a:endParaRPr lang="en-US" dirty="0"/>
          </a:p>
          <a:p>
            <a:r>
              <a:rPr lang="en-US" dirty="0"/>
              <a:t>→ Must use POST business accounts — never personal accounts.</a:t>
            </a:r>
          </a:p>
          <a:p>
            <a:r>
              <a:rPr lang="en-US" dirty="0"/>
              <a:t>→ Must follow Section 218(a)(5)(b) disbursement rules.</a:t>
            </a:r>
          </a:p>
          <a:p>
            <a:r>
              <a:rPr lang="en-US" dirty="0"/>
              <a:t>→ The platform must generate transaction reports that integrate with your financial records.</a:t>
            </a:r>
          </a:p>
          <a:p>
            <a:endParaRPr lang="en-US" dirty="0"/>
          </a:p>
          <a:p>
            <a:r>
              <a:rPr lang="en-US" dirty="0"/>
              <a:t>🎯 ENGAGE: Does your Post use any digital payment platforms? What has your experience been?</a:t>
            </a:r>
          </a:p>
        </p:txBody>
      </p:sp>
      <p:sp>
        <p:nvSpPr>
          <p:cNvPr id="4" name="Slide Number Placeholder 3"/>
          <p:cNvSpPr>
            <a:spLocks noGrp="1"/>
          </p:cNvSpPr>
          <p:nvPr>
            <p:ph type="sldNum" sz="quarter" idx="5"/>
          </p:nvPr>
        </p:nvSpPr>
        <p:spPr/>
        <p:txBody>
          <a:bodyPr/>
          <a:lstStyle/>
          <a:p>
            <a:fld id="{2FFADC64-0248-40FE-932B-9069660C345A}" type="slidenum">
              <a:rPr lang="en-US" smtClean="0"/>
              <a:t>23</a:t>
            </a:fld>
            <a:endParaRPr lang="en-US"/>
          </a:p>
        </p:txBody>
      </p:sp>
    </p:spTree>
    <p:extLst>
      <p:ext uri="{BB962C8B-B14F-4D97-AF65-F5344CB8AC3E}">
        <p14:creationId xmlns:p14="http://schemas.microsoft.com/office/powerpoint/2010/main" val="1654706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This diagram illustrates the payment cycle — understand the flow of money through the Post.</a:t>
            </a:r>
          </a:p>
          <a:p>
            <a:endParaRPr lang="en-US" dirty="0"/>
          </a:p>
          <a:p>
            <a:r>
              <a:rPr lang="en-US" dirty="0"/>
              <a:t>→ Walk through the visual step by step.</a:t>
            </a:r>
          </a:p>
          <a:p>
            <a:r>
              <a:rPr lang="en-US" dirty="0"/>
              <a:t>→ Every payment follows a defined path with checkpoints.</a:t>
            </a:r>
          </a:p>
          <a:p>
            <a:r>
              <a:rPr lang="en-US" dirty="0"/>
              <a:t>→ Understanding this cycle prevents unauthorized disbursements.</a:t>
            </a:r>
          </a:p>
          <a:p>
            <a:endParaRPr lang="en-US" dirty="0"/>
          </a:p>
          <a:p>
            <a:r>
              <a:rPr lang="en-US" dirty="0"/>
              <a:t>🎯 ENGAGE: Can someone walk me through this cycle from memory?</a:t>
            </a:r>
          </a:p>
        </p:txBody>
      </p:sp>
      <p:sp>
        <p:nvSpPr>
          <p:cNvPr id="4" name="Slide Number Placeholder 3"/>
          <p:cNvSpPr>
            <a:spLocks noGrp="1"/>
          </p:cNvSpPr>
          <p:nvPr>
            <p:ph type="sldNum" sz="quarter" idx="5"/>
          </p:nvPr>
        </p:nvSpPr>
        <p:spPr/>
        <p:txBody>
          <a:bodyPr/>
          <a:lstStyle/>
          <a:p>
            <a:fld id="{2FFADC64-0248-40FE-932B-9069660C345A}" type="slidenum">
              <a:rPr lang="en-US" smtClean="0"/>
              <a:t>24</a:t>
            </a:fld>
            <a:endParaRPr lang="en-US"/>
          </a:p>
        </p:txBody>
      </p:sp>
    </p:spTree>
    <p:extLst>
      <p:ext uri="{BB962C8B-B14F-4D97-AF65-F5344CB8AC3E}">
        <p14:creationId xmlns:p14="http://schemas.microsoft.com/office/powerpoint/2010/main" val="2078001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payment cycle involves multiple parties — Membership, QM, Commander, and Trustees each have a role.</a:t>
            </a:r>
          </a:p>
          <a:p>
            <a:endParaRPr lang="en-US" dirty="0"/>
          </a:p>
          <a:p>
            <a:r>
              <a:rPr lang="en-US" dirty="0"/>
              <a:t>→ Notice the checks and balances built into the system.</a:t>
            </a:r>
          </a:p>
          <a:p>
            <a:r>
              <a:rPr lang="en-US" dirty="0"/>
              <a:t>→ The QM is at the center but doesn't act alone — Commander approval and Trustee oversight are required.</a:t>
            </a:r>
          </a:p>
          <a:p>
            <a:r>
              <a:rPr lang="en-US" dirty="0"/>
              <a:t>→ This prevents any single person from having unchecked control.</a:t>
            </a:r>
          </a:p>
          <a:p>
            <a:endParaRPr lang="en-US" dirty="0"/>
          </a:p>
          <a:p>
            <a:r>
              <a:rPr lang="en-US" dirty="0"/>
              <a:t>🎯 ENGAGE: Which part of this cycle does your Post struggle with most?</a:t>
            </a:r>
          </a:p>
        </p:txBody>
      </p:sp>
      <p:sp>
        <p:nvSpPr>
          <p:cNvPr id="4" name="Slide Number Placeholder 3"/>
          <p:cNvSpPr>
            <a:spLocks noGrp="1"/>
          </p:cNvSpPr>
          <p:nvPr>
            <p:ph type="sldNum" sz="quarter" idx="5"/>
          </p:nvPr>
        </p:nvSpPr>
        <p:spPr/>
        <p:txBody>
          <a:bodyPr/>
          <a:lstStyle/>
          <a:p>
            <a:fld id="{2FFADC64-0248-40FE-932B-9069660C345A}" type="slidenum">
              <a:rPr lang="en-US" smtClean="0"/>
              <a:t>25</a:t>
            </a:fld>
            <a:endParaRPr lang="en-US"/>
          </a:p>
        </p:txBody>
      </p:sp>
    </p:spTree>
    <p:extLst>
      <p:ext uri="{BB962C8B-B14F-4D97-AF65-F5344CB8AC3E}">
        <p14:creationId xmlns:p14="http://schemas.microsoft.com/office/powerpoint/2010/main" val="3737475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QM cannot spend Post money outside the approved budget without a floor vote AND Commander approval.</a:t>
            </a:r>
          </a:p>
          <a:p>
            <a:endParaRPr lang="en-US" dirty="0"/>
          </a:p>
          <a:p>
            <a:r>
              <a:rPr lang="en-US" dirty="0"/>
              <a:t>→ This is a hard rule — no exceptions for 'emergencies' or 'small amounts.'</a:t>
            </a:r>
          </a:p>
          <a:p>
            <a:r>
              <a:rPr lang="en-US" dirty="0"/>
              <a:t>→ Proper authority means action on the floor at a regular or special meeting.</a:t>
            </a:r>
          </a:p>
          <a:p>
            <a:r>
              <a:rPr lang="en-US" dirty="0"/>
              <a:t>→ Both the Post vote AND Commander approval are required — not one or the other.</a:t>
            </a:r>
          </a:p>
          <a:p>
            <a:endParaRPr lang="en-US" dirty="0"/>
          </a:p>
          <a:p>
            <a:r>
              <a:rPr lang="en-US" dirty="0"/>
              <a:t>🎯 ENGAGE: What happens if you need to make an urgent expenditure? Plan ahead with your budget.</a:t>
            </a:r>
          </a:p>
        </p:txBody>
      </p:sp>
      <p:sp>
        <p:nvSpPr>
          <p:cNvPr id="4" name="Slide Number Placeholder 3"/>
          <p:cNvSpPr>
            <a:spLocks noGrp="1"/>
          </p:cNvSpPr>
          <p:nvPr>
            <p:ph type="sldNum" sz="quarter" idx="5"/>
          </p:nvPr>
        </p:nvSpPr>
        <p:spPr/>
        <p:txBody>
          <a:bodyPr/>
          <a:lstStyle/>
          <a:p>
            <a:fld id="{2FFADC64-0248-40FE-932B-9069660C345A}" type="slidenum">
              <a:rPr lang="en-US" smtClean="0"/>
              <a:t>26</a:t>
            </a:fld>
            <a:endParaRPr lang="en-US"/>
          </a:p>
        </p:txBody>
      </p:sp>
    </p:spTree>
    <p:extLst>
      <p:ext uri="{BB962C8B-B14F-4D97-AF65-F5344CB8AC3E}">
        <p14:creationId xmlns:p14="http://schemas.microsoft.com/office/powerpoint/2010/main" val="85902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Vouchers/Orders are the formal authorization mechanism for disbursing Post funds.</a:t>
            </a:r>
          </a:p>
          <a:p>
            <a:endParaRPr lang="en-US" dirty="0"/>
          </a:p>
          <a:p>
            <a:r>
              <a:rPr lang="en-US" dirty="0"/>
              <a:t>→ The Post votes to approve, the Commander signs, and THEN the QM disburses.</a:t>
            </a:r>
          </a:p>
          <a:p>
            <a:r>
              <a:rPr lang="en-US" dirty="0"/>
              <a:t>→ The voucher amount is the maximum you can pay — no rounding up.</a:t>
            </a:r>
          </a:p>
          <a:p>
            <a:r>
              <a:rPr lang="en-US" dirty="0"/>
              <a:t>→ This creates a clear chain of authorization.</a:t>
            </a:r>
          </a:p>
          <a:p>
            <a:endParaRPr lang="en-US" dirty="0"/>
          </a:p>
          <a:p>
            <a:r>
              <a:rPr lang="en-US" dirty="0"/>
              <a:t>🎯 ENGAGE: Does your Post use a formal voucher system? If not, you should start.</a:t>
            </a:r>
          </a:p>
        </p:txBody>
      </p:sp>
      <p:sp>
        <p:nvSpPr>
          <p:cNvPr id="4" name="Slide Number Placeholder 3"/>
          <p:cNvSpPr>
            <a:spLocks noGrp="1"/>
          </p:cNvSpPr>
          <p:nvPr>
            <p:ph type="sldNum" sz="quarter" idx="5"/>
          </p:nvPr>
        </p:nvSpPr>
        <p:spPr/>
        <p:txBody>
          <a:bodyPr/>
          <a:lstStyle/>
          <a:p>
            <a:fld id="{2FFADC64-0248-40FE-932B-9069660C345A}" type="slidenum">
              <a:rPr lang="en-US" smtClean="0"/>
              <a:t>27</a:t>
            </a:fld>
            <a:endParaRPr lang="en-US"/>
          </a:p>
        </p:txBody>
      </p:sp>
    </p:spTree>
    <p:extLst>
      <p:ext uri="{BB962C8B-B14F-4D97-AF65-F5344CB8AC3E}">
        <p14:creationId xmlns:p14="http://schemas.microsoft.com/office/powerpoint/2010/main" val="1828735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Keep vouchers and cashed checks as permanent proof of authorization and payment.</a:t>
            </a:r>
          </a:p>
          <a:p>
            <a:endParaRPr lang="en-US" dirty="0"/>
          </a:p>
          <a:p>
            <a:r>
              <a:rPr lang="en-US" dirty="0"/>
              <a:t>→ The returned endorsed check proves payment was made.</a:t>
            </a:r>
          </a:p>
          <a:p>
            <a:r>
              <a:rPr lang="en-US" dirty="0"/>
              <a:t>→ Vouchers prove you had authority to pay.</a:t>
            </a:r>
          </a:p>
          <a:p>
            <a:r>
              <a:rPr lang="en-US" dirty="0"/>
              <a:t>→ File everything carefully — this is your protection.</a:t>
            </a:r>
          </a:p>
          <a:p>
            <a:endParaRPr lang="en-US" dirty="0"/>
          </a:p>
          <a:p>
            <a:r>
              <a:rPr lang="en-US" dirty="0"/>
              <a:t>🎯 ENGAGE: Where do you store your vouchers and records? They need to be secure but accessible.</a:t>
            </a:r>
          </a:p>
        </p:txBody>
      </p:sp>
      <p:sp>
        <p:nvSpPr>
          <p:cNvPr id="4" name="Slide Number Placeholder 3"/>
          <p:cNvSpPr>
            <a:spLocks noGrp="1"/>
          </p:cNvSpPr>
          <p:nvPr>
            <p:ph type="sldNum" sz="quarter" idx="5"/>
          </p:nvPr>
        </p:nvSpPr>
        <p:spPr/>
        <p:txBody>
          <a:bodyPr/>
          <a:lstStyle/>
          <a:p>
            <a:fld id="{2FFADC64-0248-40FE-932B-9069660C345A}" type="slidenum">
              <a:rPr lang="en-US" smtClean="0"/>
              <a:t>28</a:t>
            </a:fld>
            <a:endParaRPr lang="en-US"/>
          </a:p>
        </p:txBody>
      </p:sp>
    </p:spTree>
    <p:extLst>
      <p:ext uri="{BB962C8B-B14F-4D97-AF65-F5344CB8AC3E}">
        <p14:creationId xmlns:p14="http://schemas.microsoft.com/office/powerpoint/2010/main" val="1563987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You can never have too much proof — and NEVER honor a voucher marked 'miscellaneous expense.'</a:t>
            </a:r>
          </a:p>
          <a:p>
            <a:endParaRPr lang="en-US" dirty="0"/>
          </a:p>
          <a:p>
            <a:r>
              <a:rPr lang="en-US" dirty="0"/>
              <a:t>→ Doubt can attach to anyone, regardless of their reputation.</a:t>
            </a:r>
          </a:p>
          <a:p>
            <a:r>
              <a:rPr lang="en-US" dirty="0"/>
              <a:t>→ You can be called to account for your stewardship at any time.</a:t>
            </a:r>
          </a:p>
          <a:p>
            <a:r>
              <a:rPr lang="en-US" dirty="0"/>
              <a:t>→ If an expense can't be detailed and itemized, you are NOT required to pay it.</a:t>
            </a:r>
          </a:p>
          <a:p>
            <a:endParaRPr lang="en-US" dirty="0"/>
          </a:p>
          <a:p>
            <a:r>
              <a:rPr lang="en-US" dirty="0"/>
              <a:t>🎯 ENGAGE: This is your protection — say it with me: 'No detail, no payment.' Remember that.</a:t>
            </a:r>
          </a:p>
        </p:txBody>
      </p:sp>
      <p:sp>
        <p:nvSpPr>
          <p:cNvPr id="4" name="Slide Number Placeholder 3"/>
          <p:cNvSpPr>
            <a:spLocks noGrp="1"/>
          </p:cNvSpPr>
          <p:nvPr>
            <p:ph type="sldNum" sz="quarter" idx="5"/>
          </p:nvPr>
        </p:nvSpPr>
        <p:spPr/>
        <p:txBody>
          <a:bodyPr/>
          <a:lstStyle/>
          <a:p>
            <a:fld id="{2FFADC64-0248-40FE-932B-9069660C345A}" type="slidenum">
              <a:rPr lang="en-US" smtClean="0"/>
              <a:t>29</a:t>
            </a:fld>
            <a:endParaRPr lang="en-US"/>
          </a:p>
        </p:txBody>
      </p:sp>
    </p:spTree>
    <p:extLst>
      <p:ext uri="{BB962C8B-B14F-4D97-AF65-F5344CB8AC3E}">
        <p14:creationId xmlns:p14="http://schemas.microsoft.com/office/powerpoint/2010/main" val="380441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All content is sourced from the official VFW Quartermaster Guide (2024-2025 edition).</a:t>
            </a:r>
          </a:p>
          <a:p>
            <a:endParaRPr lang="en-US" dirty="0"/>
          </a:p>
          <a:p>
            <a:r>
              <a:rPr lang="en-US" dirty="0"/>
              <a:t>→ Encourage everyone to obtain their own copy of the guide for reference.</a:t>
            </a:r>
          </a:p>
          <a:p>
            <a:r>
              <a:rPr lang="en-US" dirty="0"/>
              <a:t>→ Note that while this training covers key points, the full guide has much more detail.</a:t>
            </a:r>
          </a:p>
          <a:p>
            <a:endParaRPr lang="en-US" dirty="0"/>
          </a:p>
          <a:p>
            <a:r>
              <a:rPr lang="en-US" dirty="0"/>
              <a:t>🎯 ENGAGE: Ask who has already read the Quartermaster Guide.</a:t>
            </a:r>
          </a:p>
        </p:txBody>
      </p:sp>
      <p:sp>
        <p:nvSpPr>
          <p:cNvPr id="4" name="Slide Number Placeholder 3"/>
          <p:cNvSpPr>
            <a:spLocks noGrp="1"/>
          </p:cNvSpPr>
          <p:nvPr>
            <p:ph type="sldNum" sz="quarter" idx="5"/>
          </p:nvPr>
        </p:nvSpPr>
        <p:spPr/>
        <p:txBody>
          <a:bodyPr/>
          <a:lstStyle/>
          <a:p>
            <a:fld id="{2FFADC64-0248-40FE-932B-9069660C345A}" type="slidenum">
              <a:rPr lang="en-US" smtClean="0"/>
              <a:t>3</a:t>
            </a:fld>
            <a:endParaRPr lang="en-US"/>
          </a:p>
        </p:txBody>
      </p:sp>
    </p:spTree>
    <p:extLst>
      <p:ext uri="{BB962C8B-B14F-4D97-AF65-F5344CB8AC3E}">
        <p14:creationId xmlns:p14="http://schemas.microsoft.com/office/powerpoint/2010/main" val="195132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QM reports Post finances at every meeting using Form 4208 — it must be accurate and current.</a:t>
            </a:r>
          </a:p>
          <a:p>
            <a:endParaRPr lang="en-US" dirty="0"/>
          </a:p>
          <a:p>
            <a:r>
              <a:rPr lang="en-US" dirty="0"/>
              <a:t>→ This report comes directly from your records — no estimates or approximations.</a:t>
            </a:r>
          </a:p>
          <a:p>
            <a:r>
              <a:rPr lang="en-US" dirty="0"/>
              <a:t>→ Financial Statement Form 4208 is the standard format.</a:t>
            </a:r>
          </a:p>
          <a:p>
            <a:r>
              <a:rPr lang="en-US" dirty="0"/>
              <a:t>→ Members have a right to know the Post's financial status.</a:t>
            </a:r>
          </a:p>
          <a:p>
            <a:endParaRPr lang="en-US" dirty="0"/>
          </a:p>
          <a:p>
            <a:r>
              <a:rPr lang="en-US" dirty="0"/>
              <a:t>🎯 ENGAGE: Are you reporting at every meeting? If not, why not?</a:t>
            </a:r>
          </a:p>
        </p:txBody>
      </p:sp>
      <p:sp>
        <p:nvSpPr>
          <p:cNvPr id="4" name="Slide Number Placeholder 3"/>
          <p:cNvSpPr>
            <a:spLocks noGrp="1"/>
          </p:cNvSpPr>
          <p:nvPr>
            <p:ph type="sldNum" sz="quarter" idx="5"/>
          </p:nvPr>
        </p:nvSpPr>
        <p:spPr/>
        <p:txBody>
          <a:bodyPr/>
          <a:lstStyle/>
          <a:p>
            <a:fld id="{2FFADC64-0248-40FE-932B-9069660C345A}" type="slidenum">
              <a:rPr lang="en-US" smtClean="0"/>
              <a:t>30</a:t>
            </a:fld>
            <a:endParaRPr lang="en-US"/>
          </a:p>
        </p:txBody>
      </p:sp>
    </p:spTree>
    <p:extLst>
      <p:ext uri="{BB962C8B-B14F-4D97-AF65-F5344CB8AC3E}">
        <p14:creationId xmlns:p14="http://schemas.microsoft.com/office/powerpoint/2010/main" val="179743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This is the Quartermaster's Monthly Report Form 4208 — study its layout and sections.</a:t>
            </a:r>
          </a:p>
          <a:p>
            <a:endParaRPr lang="en-US" dirty="0"/>
          </a:p>
          <a:p>
            <a:r>
              <a:rPr lang="en-US" dirty="0"/>
              <a:t>→ Walk through each section of the form.</a:t>
            </a:r>
          </a:p>
          <a:p>
            <a:r>
              <a:rPr lang="en-US" dirty="0"/>
              <a:t>→ Familiarity with this form will make monthly reporting routine.</a:t>
            </a:r>
          </a:p>
          <a:p>
            <a:r>
              <a:rPr lang="en-US" dirty="0"/>
              <a:t>→ Accuracy here prevents problems at quarterly audit time.</a:t>
            </a:r>
          </a:p>
          <a:p>
            <a:endParaRPr lang="en-US" dirty="0"/>
          </a:p>
          <a:p>
            <a:r>
              <a:rPr lang="en-US" dirty="0"/>
              <a:t>🎯 ENGAGE: Has everyone seen this form before? Let's walk through it together.</a:t>
            </a:r>
          </a:p>
        </p:txBody>
      </p:sp>
      <p:sp>
        <p:nvSpPr>
          <p:cNvPr id="4" name="Slide Number Placeholder 3"/>
          <p:cNvSpPr>
            <a:spLocks noGrp="1"/>
          </p:cNvSpPr>
          <p:nvPr>
            <p:ph type="sldNum" sz="quarter" idx="5"/>
          </p:nvPr>
        </p:nvSpPr>
        <p:spPr/>
        <p:txBody>
          <a:bodyPr/>
          <a:lstStyle/>
          <a:p>
            <a:fld id="{2FFADC64-0248-40FE-932B-9069660C345A}" type="slidenum">
              <a:rPr lang="en-US" smtClean="0"/>
              <a:t>31</a:t>
            </a:fld>
            <a:endParaRPr lang="en-US"/>
          </a:p>
        </p:txBody>
      </p:sp>
    </p:spTree>
    <p:extLst>
      <p:ext uri="{BB962C8B-B14F-4D97-AF65-F5344CB8AC3E}">
        <p14:creationId xmlns:p14="http://schemas.microsoft.com/office/powerpoint/2010/main" val="1369928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Continuation of Form 4208 — pay attention to the detail sections.</a:t>
            </a:r>
          </a:p>
          <a:p>
            <a:endParaRPr lang="en-US" dirty="0"/>
          </a:p>
          <a:p>
            <a:r>
              <a:rPr lang="en-US" dirty="0"/>
              <a:t>→ Each line item must be filled in accurately.</a:t>
            </a:r>
          </a:p>
          <a:p>
            <a:r>
              <a:rPr lang="en-US" dirty="0"/>
              <a:t>→ Don't leave blanks — enter zero if there's no activity.</a:t>
            </a:r>
          </a:p>
          <a:p>
            <a:r>
              <a:rPr lang="en-US" dirty="0"/>
              <a:t>→ Consistency in how you fill this out makes auditing easier.</a:t>
            </a:r>
          </a:p>
          <a:p>
            <a:endParaRPr lang="en-US" dirty="0"/>
          </a:p>
          <a:p>
            <a:r>
              <a:rPr lang="en-US" dirty="0"/>
              <a:t>🎯 ENGAGE: What questions do you have about specific line items?</a:t>
            </a:r>
          </a:p>
        </p:txBody>
      </p:sp>
      <p:sp>
        <p:nvSpPr>
          <p:cNvPr id="4" name="Slide Number Placeholder 3"/>
          <p:cNvSpPr>
            <a:spLocks noGrp="1"/>
          </p:cNvSpPr>
          <p:nvPr>
            <p:ph type="sldNum" sz="quarter" idx="5"/>
          </p:nvPr>
        </p:nvSpPr>
        <p:spPr/>
        <p:txBody>
          <a:bodyPr/>
          <a:lstStyle/>
          <a:p>
            <a:fld id="{2FFADC64-0248-40FE-932B-9069660C345A}" type="slidenum">
              <a:rPr lang="en-US" smtClean="0"/>
              <a:t>32</a:t>
            </a:fld>
            <a:endParaRPr lang="en-US"/>
          </a:p>
        </p:txBody>
      </p:sp>
    </p:spTree>
    <p:extLst>
      <p:ext uri="{BB962C8B-B14F-4D97-AF65-F5344CB8AC3E}">
        <p14:creationId xmlns:p14="http://schemas.microsoft.com/office/powerpoint/2010/main" val="344526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Additional sections of Form 4208 — ensure completeness.</a:t>
            </a:r>
          </a:p>
          <a:p>
            <a:endParaRPr lang="en-US" dirty="0"/>
          </a:p>
          <a:p>
            <a:r>
              <a:rPr lang="en-US" dirty="0"/>
              <a:t>→ Review all remaining sections of the form.</a:t>
            </a:r>
          </a:p>
          <a:p>
            <a:r>
              <a:rPr lang="en-US" dirty="0"/>
              <a:t>→ The form must be complete before presenting to the Post.</a:t>
            </a:r>
          </a:p>
          <a:p>
            <a:r>
              <a:rPr lang="en-US" dirty="0"/>
              <a:t>→ Incomplete reports undermine member confidence.</a:t>
            </a:r>
          </a:p>
          <a:p>
            <a:endParaRPr lang="en-US" dirty="0"/>
          </a:p>
          <a:p>
            <a:r>
              <a:rPr lang="en-US" dirty="0"/>
              <a:t>🎯 ENGAGE: Practice filling this out with sample numbers before your first real report.</a:t>
            </a:r>
          </a:p>
        </p:txBody>
      </p:sp>
      <p:sp>
        <p:nvSpPr>
          <p:cNvPr id="4" name="Slide Number Placeholder 3"/>
          <p:cNvSpPr>
            <a:spLocks noGrp="1"/>
          </p:cNvSpPr>
          <p:nvPr>
            <p:ph type="sldNum" sz="quarter" idx="5"/>
          </p:nvPr>
        </p:nvSpPr>
        <p:spPr/>
        <p:txBody>
          <a:bodyPr/>
          <a:lstStyle/>
          <a:p>
            <a:fld id="{2FFADC64-0248-40FE-932B-9069660C345A}" type="slidenum">
              <a:rPr lang="en-US" smtClean="0"/>
              <a:t>33</a:t>
            </a:fld>
            <a:endParaRPr lang="en-US"/>
          </a:p>
        </p:txBody>
      </p:sp>
    </p:spTree>
    <p:extLst>
      <p:ext uri="{BB962C8B-B14F-4D97-AF65-F5344CB8AC3E}">
        <p14:creationId xmlns:p14="http://schemas.microsoft.com/office/powerpoint/2010/main" val="1243141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Present a detailed Financial Report and receipt/disbursement register at every monthly meeting.</a:t>
            </a:r>
          </a:p>
          <a:p>
            <a:endParaRPr lang="en-US" dirty="0"/>
          </a:p>
          <a:p>
            <a:r>
              <a:rPr lang="en-US" dirty="0"/>
              <a:t>→ The report stands as printed — it is NOT voted on for acceptance at the monthly meeting.</a:t>
            </a:r>
          </a:p>
          <a:p>
            <a:r>
              <a:rPr lang="en-US" dirty="0"/>
              <a:t>→ Don't accept, accept pending audit, or accept subject to changes.</a:t>
            </a:r>
          </a:p>
          <a:p>
            <a:r>
              <a:rPr lang="en-US" dirty="0"/>
              <a:t>→ The Trustees handle verification through the quarterly audit process.</a:t>
            </a:r>
          </a:p>
          <a:p>
            <a:endParaRPr lang="en-US" dirty="0"/>
          </a:p>
          <a:p>
            <a:r>
              <a:rPr lang="en-US" dirty="0"/>
              <a:t>🎯 ENGAGE: This is often misunderstood — the monthly report is presented, not voted on. Questions?</a:t>
            </a:r>
          </a:p>
        </p:txBody>
      </p:sp>
      <p:sp>
        <p:nvSpPr>
          <p:cNvPr id="4" name="Slide Number Placeholder 3"/>
          <p:cNvSpPr>
            <a:spLocks noGrp="1"/>
          </p:cNvSpPr>
          <p:nvPr>
            <p:ph type="sldNum" sz="quarter" idx="5"/>
          </p:nvPr>
        </p:nvSpPr>
        <p:spPr/>
        <p:txBody>
          <a:bodyPr/>
          <a:lstStyle/>
          <a:p>
            <a:fld id="{2FFADC64-0248-40FE-932B-9069660C345A}" type="slidenum">
              <a:rPr lang="en-US" smtClean="0"/>
              <a:t>34</a:t>
            </a:fld>
            <a:endParaRPr lang="en-US"/>
          </a:p>
        </p:txBody>
      </p:sp>
    </p:spTree>
    <p:extLst>
      <p:ext uri="{BB962C8B-B14F-4D97-AF65-F5344CB8AC3E}">
        <p14:creationId xmlns:p14="http://schemas.microsoft.com/office/powerpoint/2010/main" val="3097856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quarterly audit by Trustees is the official record — THAT report is what the membership accepts.</a:t>
            </a:r>
          </a:p>
          <a:p>
            <a:endParaRPr lang="en-US" dirty="0"/>
          </a:p>
          <a:p>
            <a:r>
              <a:rPr lang="en-US" dirty="0"/>
              <a:t>→ The Trustees audit the QM's monthly reports and bring any discrepancies to the membership.</a:t>
            </a:r>
          </a:p>
          <a:p>
            <a:r>
              <a:rPr lang="en-US" dirty="0"/>
              <a:t>→ This is the Post's formal financial accountability mechanism.</a:t>
            </a:r>
          </a:p>
          <a:p>
            <a:r>
              <a:rPr lang="en-US" dirty="0"/>
              <a:t>→ The quarterly audit process protects both the QM and the Post.</a:t>
            </a:r>
          </a:p>
          <a:p>
            <a:endParaRPr lang="en-US" dirty="0"/>
          </a:p>
          <a:p>
            <a:r>
              <a:rPr lang="en-US" dirty="0"/>
              <a:t>🎯 ENGAGE: How is your Post's quarterly audit process working? Any issues?</a:t>
            </a:r>
          </a:p>
        </p:txBody>
      </p:sp>
      <p:sp>
        <p:nvSpPr>
          <p:cNvPr id="4" name="Slide Number Placeholder 3"/>
          <p:cNvSpPr>
            <a:spLocks noGrp="1"/>
          </p:cNvSpPr>
          <p:nvPr>
            <p:ph type="sldNum" sz="quarter" idx="5"/>
          </p:nvPr>
        </p:nvSpPr>
        <p:spPr/>
        <p:txBody>
          <a:bodyPr/>
          <a:lstStyle/>
          <a:p>
            <a:fld id="{2FFADC64-0248-40FE-932B-9069660C345A}" type="slidenum">
              <a:rPr lang="en-US" smtClean="0"/>
              <a:t>35</a:t>
            </a:fld>
            <a:endParaRPr lang="en-US"/>
          </a:p>
        </p:txBody>
      </p:sp>
    </p:spTree>
    <p:extLst>
      <p:ext uri="{BB962C8B-B14F-4D97-AF65-F5344CB8AC3E}">
        <p14:creationId xmlns:p14="http://schemas.microsoft.com/office/powerpoint/2010/main" val="280213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Posts with facilities must maintain general liability insurance AND liquor liability insurance if applicable.</a:t>
            </a:r>
          </a:p>
          <a:p>
            <a:endParaRPr lang="en-US" dirty="0"/>
          </a:p>
          <a:p>
            <a:r>
              <a:rPr lang="en-US" dirty="0"/>
              <a:t>→ Insurance must name VFW National and your Department as additional insureds.</a:t>
            </a:r>
          </a:p>
          <a:p>
            <a:r>
              <a:rPr lang="en-US" dirty="0"/>
              <a:t>→ Coverage must be sufficient type and amount to protect the Post.</a:t>
            </a:r>
          </a:p>
          <a:p>
            <a:r>
              <a:rPr lang="en-US" dirty="0"/>
              <a:t>→ This applies whether the Post operates directly or through a holding company.</a:t>
            </a:r>
          </a:p>
          <a:p>
            <a:endParaRPr lang="en-US" dirty="0"/>
          </a:p>
          <a:p>
            <a:r>
              <a:rPr lang="en-US" dirty="0"/>
              <a:t>🎯 ENGAGE: When was the last time your Post reviewed its insurance coverage? Do it annually.</a:t>
            </a:r>
          </a:p>
        </p:txBody>
      </p:sp>
      <p:sp>
        <p:nvSpPr>
          <p:cNvPr id="4" name="Slide Number Placeholder 3"/>
          <p:cNvSpPr>
            <a:spLocks noGrp="1"/>
          </p:cNvSpPr>
          <p:nvPr>
            <p:ph type="sldNum" sz="quarter" idx="5"/>
          </p:nvPr>
        </p:nvSpPr>
        <p:spPr/>
        <p:txBody>
          <a:bodyPr/>
          <a:lstStyle/>
          <a:p>
            <a:fld id="{2FFADC64-0248-40FE-932B-9069660C345A}" type="slidenum">
              <a:rPr lang="en-US" smtClean="0"/>
              <a:t>36</a:t>
            </a:fld>
            <a:endParaRPr lang="en-US"/>
          </a:p>
        </p:txBody>
      </p:sp>
    </p:spTree>
    <p:extLst>
      <p:ext uri="{BB962C8B-B14F-4D97-AF65-F5344CB8AC3E}">
        <p14:creationId xmlns:p14="http://schemas.microsoft.com/office/powerpoint/2010/main" val="3413765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ALL Posts must bond officers accountable for funds — the bond must equal or exceed liquid assets.</a:t>
            </a:r>
          </a:p>
          <a:p>
            <a:endParaRPr lang="en-US" dirty="0"/>
          </a:p>
          <a:p>
            <a:r>
              <a:rPr lang="en-US" dirty="0"/>
              <a:t>→ This is required by Section 703 of the Bylaws — it's not optional.</a:t>
            </a:r>
          </a:p>
          <a:p>
            <a:r>
              <a:rPr lang="en-US" dirty="0"/>
              <a:t>→ Going without a bond is dangerous — the Post has no financial protection.</a:t>
            </a:r>
          </a:p>
          <a:p>
            <a:r>
              <a:rPr lang="en-US" dirty="0"/>
              <a:t>→ The bond amount must cover the maximum liquid assets the QM may be accountable for.</a:t>
            </a:r>
          </a:p>
          <a:p>
            <a:endParaRPr lang="en-US" dirty="0"/>
          </a:p>
          <a:p>
            <a:r>
              <a:rPr lang="en-US" dirty="0"/>
              <a:t>🎯 ENGAGE: Is your Post's bond amount adequate? When did you last verify?</a:t>
            </a:r>
          </a:p>
        </p:txBody>
      </p:sp>
      <p:sp>
        <p:nvSpPr>
          <p:cNvPr id="4" name="Slide Number Placeholder 3"/>
          <p:cNvSpPr>
            <a:spLocks noGrp="1"/>
          </p:cNvSpPr>
          <p:nvPr>
            <p:ph type="sldNum" sz="quarter" idx="5"/>
          </p:nvPr>
        </p:nvSpPr>
        <p:spPr/>
        <p:txBody>
          <a:bodyPr/>
          <a:lstStyle/>
          <a:p>
            <a:fld id="{2FFADC64-0248-40FE-932B-9069660C345A}" type="slidenum">
              <a:rPr lang="en-US" smtClean="0"/>
              <a:t>37</a:t>
            </a:fld>
            <a:endParaRPr lang="en-US"/>
          </a:p>
        </p:txBody>
      </p:sp>
    </p:spTree>
    <p:extLst>
      <p:ext uri="{BB962C8B-B14F-4D97-AF65-F5344CB8AC3E}">
        <p14:creationId xmlns:p14="http://schemas.microsoft.com/office/powerpoint/2010/main" val="55284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Bond anyone with access to Post funds — Commander, Canteen Manager, anyone who could sign on accounts.</a:t>
            </a:r>
          </a:p>
          <a:p>
            <a:endParaRPr lang="en-US" dirty="0"/>
          </a:p>
          <a:p>
            <a:r>
              <a:rPr lang="en-US" dirty="0"/>
              <a:t>→ Look beyond just the QM — who else is on signature cards?</a:t>
            </a:r>
          </a:p>
          <a:p>
            <a:r>
              <a:rPr lang="en-US" dirty="0"/>
              <a:t>→ A Canteen Manager with account access could clean out the Post with their signature alone.</a:t>
            </a:r>
          </a:p>
          <a:p>
            <a:r>
              <a:rPr lang="en-US" dirty="0"/>
              <a:t>→ Check your bylaws and standing procedures for all positions that handle money.</a:t>
            </a:r>
          </a:p>
          <a:p>
            <a:endParaRPr lang="en-US" dirty="0"/>
          </a:p>
          <a:p>
            <a:r>
              <a:rPr lang="en-US" dirty="0"/>
              <a:t>🎯 ENGAGE: Make a list right now of every person in your Post with access to funds. Are they all bonded?</a:t>
            </a:r>
          </a:p>
        </p:txBody>
      </p:sp>
      <p:sp>
        <p:nvSpPr>
          <p:cNvPr id="4" name="Slide Number Placeholder 3"/>
          <p:cNvSpPr>
            <a:spLocks noGrp="1"/>
          </p:cNvSpPr>
          <p:nvPr>
            <p:ph type="sldNum" sz="quarter" idx="5"/>
          </p:nvPr>
        </p:nvSpPr>
        <p:spPr/>
        <p:txBody>
          <a:bodyPr/>
          <a:lstStyle/>
          <a:p>
            <a:fld id="{2FFADC64-0248-40FE-932B-9069660C345A}" type="slidenum">
              <a:rPr lang="en-US" smtClean="0"/>
              <a:t>38</a:t>
            </a:fld>
            <a:endParaRPr lang="en-US"/>
          </a:p>
        </p:txBody>
      </p:sp>
    </p:spTree>
    <p:extLst>
      <p:ext uri="{BB962C8B-B14F-4D97-AF65-F5344CB8AC3E}">
        <p14:creationId xmlns:p14="http://schemas.microsoft.com/office/powerpoint/2010/main" val="821116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Not everyone needs bonding — a bartender with drawer access or a Poppy drive volunteer doesn't require it.</a:t>
            </a:r>
          </a:p>
          <a:p>
            <a:endParaRPr lang="en-US" dirty="0"/>
          </a:p>
          <a:p>
            <a:r>
              <a:rPr lang="en-US" dirty="0"/>
              <a:t>→ The key question is: can this person access significant Post liquid assets?</a:t>
            </a:r>
          </a:p>
          <a:p>
            <a:r>
              <a:rPr lang="en-US" dirty="0"/>
              <a:t>→ Limited, supervised access to small amounts doesn't require bonding.</a:t>
            </a:r>
          </a:p>
          <a:p>
            <a:r>
              <a:rPr lang="en-US" dirty="0"/>
              <a:t>→ Think of a bond like fire insurance — you hope you never need it, but if you do and don't have it, you're in serious trouble.</a:t>
            </a:r>
          </a:p>
          <a:p>
            <a:endParaRPr lang="en-US" dirty="0"/>
          </a:p>
          <a:p>
            <a:r>
              <a:rPr lang="en-US" dirty="0"/>
              <a:t>🎯 ENGAGE: When in doubt, bond the position. The cost is minimal compared to the risk.</a:t>
            </a:r>
          </a:p>
        </p:txBody>
      </p:sp>
      <p:sp>
        <p:nvSpPr>
          <p:cNvPr id="4" name="Slide Number Placeholder 3"/>
          <p:cNvSpPr>
            <a:spLocks noGrp="1"/>
          </p:cNvSpPr>
          <p:nvPr>
            <p:ph type="sldNum" sz="quarter" idx="5"/>
          </p:nvPr>
        </p:nvSpPr>
        <p:spPr/>
        <p:txBody>
          <a:bodyPr/>
          <a:lstStyle/>
          <a:p>
            <a:fld id="{2FFADC64-0248-40FE-932B-9069660C345A}" type="slidenum">
              <a:rPr lang="en-US" smtClean="0"/>
              <a:t>39</a:t>
            </a:fld>
            <a:endParaRPr lang="en-US"/>
          </a:p>
        </p:txBody>
      </p:sp>
    </p:spTree>
    <p:extLst>
      <p:ext uri="{BB962C8B-B14F-4D97-AF65-F5344CB8AC3E}">
        <p14:creationId xmlns:p14="http://schemas.microsoft.com/office/powerpoint/2010/main" val="222081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Quartermaster is the Post's chief financial officer — the ONLY person authorized to handle Post funds.</a:t>
            </a:r>
          </a:p>
          <a:p>
            <a:endParaRPr lang="en-US" dirty="0"/>
          </a:p>
          <a:p>
            <a:r>
              <a:rPr lang="en-US" dirty="0"/>
              <a:t>→ Stress the word 'custodian' — you are responsible for ALL Post property and funds.</a:t>
            </a:r>
          </a:p>
          <a:p>
            <a:r>
              <a:rPr lang="en-US" dirty="0"/>
              <a:t>→ Emphasize accountability goes three ways: to the Post, Department, AND National.</a:t>
            </a:r>
          </a:p>
          <a:p>
            <a:r>
              <a:rPr lang="en-US" dirty="0"/>
              <a:t>→ Critical point: If you authorize someone else to disburse funds, they MUST be bonded. No exceptions.</a:t>
            </a:r>
          </a:p>
          <a:p>
            <a:endParaRPr lang="en-US" dirty="0"/>
          </a:p>
          <a:p>
            <a:r>
              <a:rPr lang="en-US" dirty="0"/>
              <a:t>🎯 ENGAGE: Pause and ask — does everyone understand what 'bonded' means?</a:t>
            </a:r>
          </a:p>
        </p:txBody>
      </p:sp>
      <p:sp>
        <p:nvSpPr>
          <p:cNvPr id="4" name="Slide Number Placeholder 3"/>
          <p:cNvSpPr>
            <a:spLocks noGrp="1"/>
          </p:cNvSpPr>
          <p:nvPr>
            <p:ph type="sldNum" sz="quarter" idx="5"/>
          </p:nvPr>
        </p:nvSpPr>
        <p:spPr/>
        <p:txBody>
          <a:bodyPr/>
          <a:lstStyle/>
          <a:p>
            <a:fld id="{2FFADC64-0248-40FE-932B-9069660C345A}" type="slidenum">
              <a:rPr lang="en-US" smtClean="0"/>
              <a:t>4</a:t>
            </a:fld>
            <a:endParaRPr lang="en-US"/>
          </a:p>
        </p:txBody>
      </p:sp>
    </p:spTree>
    <p:extLst>
      <p:ext uri="{BB962C8B-B14F-4D97-AF65-F5344CB8AC3E}">
        <p14:creationId xmlns:p14="http://schemas.microsoft.com/office/powerpoint/2010/main" val="3494319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Follow the document retention guidelines in the VFW Quartermaster's Guide — most are based on Federal Law.</a:t>
            </a:r>
          </a:p>
          <a:p>
            <a:endParaRPr lang="en-US" dirty="0"/>
          </a:p>
          <a:p>
            <a:r>
              <a:rPr lang="en-US" dirty="0"/>
              <a:t>→ Different types of records have different retention periods.</a:t>
            </a:r>
          </a:p>
          <a:p>
            <a:r>
              <a:rPr lang="en-US" dirty="0"/>
              <a:t>→ Don't be the person who throws away records too early.</a:t>
            </a:r>
          </a:p>
          <a:p>
            <a:r>
              <a:rPr lang="en-US" dirty="0"/>
              <a:t>→ Refer to the specific guidelines in the Guide for each document type.</a:t>
            </a:r>
          </a:p>
          <a:p>
            <a:endParaRPr lang="en-US" dirty="0"/>
          </a:p>
          <a:p>
            <a:r>
              <a:rPr lang="en-US" dirty="0"/>
              <a:t>🎯 ENGAGE: Do you have a document retention schedule posted? If not, create one this week.</a:t>
            </a:r>
          </a:p>
        </p:txBody>
      </p:sp>
      <p:sp>
        <p:nvSpPr>
          <p:cNvPr id="4" name="Slide Number Placeholder 3"/>
          <p:cNvSpPr>
            <a:spLocks noGrp="1"/>
          </p:cNvSpPr>
          <p:nvPr>
            <p:ph type="sldNum" sz="quarter" idx="5"/>
          </p:nvPr>
        </p:nvSpPr>
        <p:spPr/>
        <p:txBody>
          <a:bodyPr/>
          <a:lstStyle/>
          <a:p>
            <a:fld id="{2FFADC64-0248-40FE-932B-9069660C345A}" type="slidenum">
              <a:rPr lang="en-US" smtClean="0"/>
              <a:t>40</a:t>
            </a:fld>
            <a:endParaRPr lang="en-US"/>
          </a:p>
        </p:txBody>
      </p:sp>
    </p:spTree>
    <p:extLst>
      <p:ext uri="{BB962C8B-B14F-4D97-AF65-F5344CB8AC3E}">
        <p14:creationId xmlns:p14="http://schemas.microsoft.com/office/powerpoint/2010/main" val="2477405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Every Post MUST participate in the Buddy Poppy program at least once a year — no exceptions.</a:t>
            </a:r>
          </a:p>
          <a:p>
            <a:endParaRPr lang="en-US" dirty="0"/>
          </a:p>
          <a:p>
            <a:r>
              <a:rPr lang="en-US" dirty="0"/>
              <a:t>→ Even if your Post has never distributed poppies before, you must start.</a:t>
            </a:r>
          </a:p>
          <a:p>
            <a:r>
              <a:rPr lang="en-US" dirty="0"/>
              <a:t>→ As QM, it's your duty to help the Commander conduct this program.</a:t>
            </a:r>
          </a:p>
          <a:p>
            <a:r>
              <a:rPr lang="en-US" dirty="0"/>
              <a:t>→ This is about honoring veterans — it's core to the VFW mission.</a:t>
            </a:r>
          </a:p>
          <a:p>
            <a:endParaRPr lang="en-US" dirty="0"/>
          </a:p>
          <a:p>
            <a:r>
              <a:rPr lang="en-US" dirty="0"/>
              <a:t>🎯 ENGAGE: When is your Post planning its Buddy Poppy distribution? Let's set a date if you haven't.</a:t>
            </a:r>
          </a:p>
        </p:txBody>
      </p:sp>
      <p:sp>
        <p:nvSpPr>
          <p:cNvPr id="4" name="Slide Number Placeholder 3"/>
          <p:cNvSpPr>
            <a:spLocks noGrp="1"/>
          </p:cNvSpPr>
          <p:nvPr>
            <p:ph type="sldNum" sz="quarter" idx="5"/>
          </p:nvPr>
        </p:nvSpPr>
        <p:spPr/>
        <p:txBody>
          <a:bodyPr/>
          <a:lstStyle/>
          <a:p>
            <a:fld id="{2FFADC64-0248-40FE-932B-9069660C345A}" type="slidenum">
              <a:rPr lang="en-US" smtClean="0"/>
              <a:t>41</a:t>
            </a:fld>
            <a:endParaRPr lang="en-US"/>
          </a:p>
        </p:txBody>
      </p:sp>
    </p:spTree>
    <p:extLst>
      <p:ext uri="{BB962C8B-B14F-4D97-AF65-F5344CB8AC3E}">
        <p14:creationId xmlns:p14="http://schemas.microsoft.com/office/powerpoint/2010/main" val="1429493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Order Buddy Poppies through your Department HQ 6-8 weeks before your planned distribution date.</a:t>
            </a:r>
          </a:p>
          <a:p>
            <a:endParaRPr lang="en-US" dirty="0"/>
          </a:p>
          <a:p>
            <a:r>
              <a:rPr lang="en-US" dirty="0"/>
              <a:t>→ Contact your Department Quartermaster for order forms and pricing.</a:t>
            </a:r>
          </a:p>
          <a:p>
            <a:r>
              <a:rPr lang="en-US" dirty="0"/>
              <a:t>→ Advertising, promotional, and worker supplies are also available.</a:t>
            </a:r>
          </a:p>
          <a:p>
            <a:r>
              <a:rPr lang="en-US" dirty="0"/>
              <a:t>→ Don't wait until the last minute — plan ahead.</a:t>
            </a:r>
          </a:p>
          <a:p>
            <a:endParaRPr lang="en-US" dirty="0"/>
          </a:p>
          <a:p>
            <a:r>
              <a:rPr lang="en-US" dirty="0"/>
              <a:t>🎯 ENGAGE: Has everyone identified their Department Quartermaster contact for ordering?</a:t>
            </a:r>
          </a:p>
        </p:txBody>
      </p:sp>
      <p:sp>
        <p:nvSpPr>
          <p:cNvPr id="4" name="Slide Number Placeholder 3"/>
          <p:cNvSpPr>
            <a:spLocks noGrp="1"/>
          </p:cNvSpPr>
          <p:nvPr>
            <p:ph type="sldNum" sz="quarter" idx="5"/>
          </p:nvPr>
        </p:nvSpPr>
        <p:spPr/>
        <p:txBody>
          <a:bodyPr/>
          <a:lstStyle/>
          <a:p>
            <a:fld id="{2FFADC64-0248-40FE-932B-9069660C345A}" type="slidenum">
              <a:rPr lang="en-US" smtClean="0"/>
              <a:t>42</a:t>
            </a:fld>
            <a:endParaRPr lang="en-US"/>
          </a:p>
        </p:txBody>
      </p:sp>
    </p:spTree>
    <p:extLst>
      <p:ext uri="{BB962C8B-B14F-4D97-AF65-F5344CB8AC3E}">
        <p14:creationId xmlns:p14="http://schemas.microsoft.com/office/powerpoint/2010/main" val="844757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Buddy Poppy proceeds MUST go to the Post Relief Fund — they can ONLY be used for veteran assistance.</a:t>
            </a:r>
          </a:p>
          <a:p>
            <a:endParaRPr lang="en-US" dirty="0"/>
          </a:p>
          <a:p>
            <a:r>
              <a:rPr lang="en-US" dirty="0"/>
              <a:t>→ This is mandatory per Section 219 of the Manual of Procedure.</a:t>
            </a:r>
          </a:p>
          <a:p>
            <a:r>
              <a:rPr lang="en-US" dirty="0"/>
              <a:t>→ Net proceeds go into the Relief Fund — the QM is custodian.</a:t>
            </a:r>
          </a:p>
          <a:p>
            <a:r>
              <a:rPr lang="en-US" dirty="0"/>
              <a:t>→ Expenditures from the Relief Fund are directed by Post action.</a:t>
            </a:r>
          </a:p>
          <a:p>
            <a:endParaRPr lang="en-US" dirty="0"/>
          </a:p>
          <a:p>
            <a:r>
              <a:rPr lang="en-US" dirty="0"/>
              <a:t>🎯 ENGAGE: Does your Post have a separate Relief Fund account? If not, set one up.</a:t>
            </a:r>
          </a:p>
        </p:txBody>
      </p:sp>
      <p:sp>
        <p:nvSpPr>
          <p:cNvPr id="4" name="Slide Number Placeholder 3"/>
          <p:cNvSpPr>
            <a:spLocks noGrp="1"/>
          </p:cNvSpPr>
          <p:nvPr>
            <p:ph type="sldNum" sz="quarter" idx="5"/>
          </p:nvPr>
        </p:nvSpPr>
        <p:spPr/>
        <p:txBody>
          <a:bodyPr/>
          <a:lstStyle/>
          <a:p>
            <a:fld id="{2FFADC64-0248-40FE-932B-9069660C345A}" type="slidenum">
              <a:rPr lang="en-US" smtClean="0"/>
              <a:t>43</a:t>
            </a:fld>
            <a:endParaRPr lang="en-US"/>
          </a:p>
        </p:txBody>
      </p:sp>
    </p:spTree>
    <p:extLst>
      <p:ext uri="{BB962C8B-B14F-4D97-AF65-F5344CB8AC3E}">
        <p14:creationId xmlns:p14="http://schemas.microsoft.com/office/powerpoint/2010/main" val="3679048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Relief Fund uses include aid to needy veterans, their families, and support for the VFW National Home for Children.</a:t>
            </a:r>
          </a:p>
          <a:p>
            <a:endParaRPr lang="en-US" dirty="0"/>
          </a:p>
          <a:p>
            <a:r>
              <a:rPr lang="en-US" dirty="0"/>
              <a:t>→ (a) Direct aid, assistance, relief, and comfort to needy or disabled veterans and their families.</a:t>
            </a:r>
          </a:p>
          <a:p>
            <a:r>
              <a:rPr lang="en-US" dirty="0"/>
              <a:t>→ (b) Support the VFW National Home and similar facilities for veteran dependents.</a:t>
            </a:r>
          </a:p>
          <a:p>
            <a:r>
              <a:rPr lang="en-US" dirty="0"/>
              <a:t>→ These are the only authorized uses — no exceptions.</a:t>
            </a:r>
          </a:p>
          <a:p>
            <a:endParaRPr lang="en-US" dirty="0"/>
          </a:p>
          <a:p>
            <a:r>
              <a:rPr lang="en-US" dirty="0"/>
              <a:t>🎯 ENGAGE: How has your Post used Relief Fund money in the past?</a:t>
            </a:r>
          </a:p>
        </p:txBody>
      </p:sp>
      <p:sp>
        <p:nvSpPr>
          <p:cNvPr id="4" name="Slide Number Placeholder 3"/>
          <p:cNvSpPr>
            <a:spLocks noGrp="1"/>
          </p:cNvSpPr>
          <p:nvPr>
            <p:ph type="sldNum" sz="quarter" idx="5"/>
          </p:nvPr>
        </p:nvSpPr>
        <p:spPr/>
        <p:txBody>
          <a:bodyPr/>
          <a:lstStyle/>
          <a:p>
            <a:fld id="{2FFADC64-0248-40FE-932B-9069660C345A}" type="slidenum">
              <a:rPr lang="en-US" smtClean="0"/>
              <a:t>44</a:t>
            </a:fld>
            <a:endParaRPr lang="en-US"/>
          </a:p>
        </p:txBody>
      </p:sp>
    </p:spTree>
    <p:extLst>
      <p:ext uri="{BB962C8B-B14F-4D97-AF65-F5344CB8AC3E}">
        <p14:creationId xmlns:p14="http://schemas.microsoft.com/office/powerpoint/2010/main" val="2485774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Relief Fund can also cover hospitalized veteran care, rehabilitation work, and honoring the memory of deceased veterans.</a:t>
            </a:r>
          </a:p>
          <a:p>
            <a:endParaRPr lang="en-US" dirty="0"/>
          </a:p>
          <a:p>
            <a:r>
              <a:rPr lang="en-US" dirty="0"/>
              <a:t>→ (c) Entertainment, care, and assistance for hospitalized veterans.</a:t>
            </a:r>
          </a:p>
          <a:p>
            <a:r>
              <a:rPr lang="en-US" dirty="0"/>
              <a:t>→ (d) Veterans' rehabilitation, welfare, and service work.</a:t>
            </a:r>
          </a:p>
          <a:p>
            <a:r>
              <a:rPr lang="en-US" dirty="0"/>
              <a:t>→ (e) Perpetuating memory of deceased veterans and comforting survivors.</a:t>
            </a:r>
          </a:p>
          <a:p>
            <a:endParaRPr lang="en-US" dirty="0"/>
          </a:p>
          <a:p>
            <a:r>
              <a:rPr lang="en-US" dirty="0"/>
              <a:t>🎯 ENGAGE: There are many meaningful ways to use these funds. What ideas does your Post have?</a:t>
            </a:r>
          </a:p>
        </p:txBody>
      </p:sp>
      <p:sp>
        <p:nvSpPr>
          <p:cNvPr id="4" name="Slide Number Placeholder 3"/>
          <p:cNvSpPr>
            <a:spLocks noGrp="1"/>
          </p:cNvSpPr>
          <p:nvPr>
            <p:ph type="sldNum" sz="quarter" idx="5"/>
          </p:nvPr>
        </p:nvSpPr>
        <p:spPr/>
        <p:txBody>
          <a:bodyPr/>
          <a:lstStyle/>
          <a:p>
            <a:fld id="{2FFADC64-0248-40FE-932B-9069660C345A}" type="slidenum">
              <a:rPr lang="en-US" smtClean="0"/>
              <a:t>45</a:t>
            </a:fld>
            <a:endParaRPr lang="en-US"/>
          </a:p>
        </p:txBody>
      </p:sp>
    </p:spTree>
    <p:extLst>
      <p:ext uri="{BB962C8B-B14F-4D97-AF65-F5344CB8AC3E}">
        <p14:creationId xmlns:p14="http://schemas.microsoft.com/office/powerpoint/2010/main" val="3782614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Additional Relief Fund uses include patriotic programs, dues remission for needy members, and Poppy purchase costs.</a:t>
            </a:r>
          </a:p>
          <a:p>
            <a:endParaRPr lang="en-US" dirty="0"/>
          </a:p>
          <a:p>
            <a:r>
              <a:rPr lang="en-US" dirty="0"/>
              <a:t>→ (f) Historical and educational programs to foster patriotism.</a:t>
            </a:r>
          </a:p>
          <a:p>
            <a:r>
              <a:rPr lang="en-US" dirty="0"/>
              <a:t>→ (g) Remission of dues for sick, needy, or disabled members.</a:t>
            </a:r>
          </a:p>
          <a:p>
            <a:r>
              <a:rPr lang="en-US" dirty="0"/>
              <a:t>→ (h) Purchasing Buddy Poppies to support the Relief Fund.</a:t>
            </a:r>
          </a:p>
          <a:p>
            <a:r>
              <a:rPr lang="en-US" dirty="0"/>
              <a:t>→ Relief funds may be invested but NEVER loaned to the Post or transferred out improperly.</a:t>
            </a:r>
          </a:p>
          <a:p>
            <a:endParaRPr lang="en-US" dirty="0"/>
          </a:p>
          <a:p>
            <a:r>
              <a:rPr lang="en-US" dirty="0"/>
              <a:t>🎯 ENGAGE: The only transfer allowed from Relief to General Fund is for dues remission. Remember that.</a:t>
            </a:r>
          </a:p>
        </p:txBody>
      </p:sp>
      <p:sp>
        <p:nvSpPr>
          <p:cNvPr id="4" name="Slide Number Placeholder 3"/>
          <p:cNvSpPr>
            <a:spLocks noGrp="1"/>
          </p:cNvSpPr>
          <p:nvPr>
            <p:ph type="sldNum" sz="quarter" idx="5"/>
          </p:nvPr>
        </p:nvSpPr>
        <p:spPr/>
        <p:txBody>
          <a:bodyPr/>
          <a:lstStyle/>
          <a:p>
            <a:fld id="{2FFADC64-0248-40FE-932B-9069660C345A}" type="slidenum">
              <a:rPr lang="en-US" smtClean="0"/>
              <a:t>46</a:t>
            </a:fld>
            <a:endParaRPr lang="en-US"/>
          </a:p>
        </p:txBody>
      </p:sp>
    </p:spTree>
    <p:extLst>
      <p:ext uri="{BB962C8B-B14F-4D97-AF65-F5344CB8AC3E}">
        <p14:creationId xmlns:p14="http://schemas.microsoft.com/office/powerpoint/2010/main" val="3653438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Use GAAP-compliant accounting systems — the traditional Uniform System or approved electronic methods.</a:t>
            </a:r>
          </a:p>
          <a:p>
            <a:endParaRPr lang="en-US" dirty="0"/>
          </a:p>
          <a:p>
            <a:r>
              <a:rPr lang="en-US" dirty="0"/>
              <a:t>→ The Uniform System of Post Records has worked for years.</a:t>
            </a:r>
          </a:p>
          <a:p>
            <a:r>
              <a:rPr lang="en-US" dirty="0"/>
              <a:t>→ Electronic systems are fine as long as they follow Generally Accepted Accounting Principles (GAAP).</a:t>
            </a:r>
          </a:p>
          <a:p>
            <a:r>
              <a:rPr lang="en-US" dirty="0"/>
              <a:t>→ Investopedia.com has a useful accounting glossary for reference.</a:t>
            </a:r>
          </a:p>
          <a:p>
            <a:endParaRPr lang="en-US" dirty="0"/>
          </a:p>
          <a:p>
            <a:r>
              <a:rPr lang="en-US" dirty="0"/>
              <a:t>🎯 ENGAGE: What accounting system does your Post currently use? Is it GAAP-compliant?</a:t>
            </a:r>
          </a:p>
        </p:txBody>
      </p:sp>
      <p:sp>
        <p:nvSpPr>
          <p:cNvPr id="4" name="Slide Number Placeholder 3"/>
          <p:cNvSpPr>
            <a:spLocks noGrp="1"/>
          </p:cNvSpPr>
          <p:nvPr>
            <p:ph type="sldNum" sz="quarter" idx="5"/>
          </p:nvPr>
        </p:nvSpPr>
        <p:spPr/>
        <p:txBody>
          <a:bodyPr/>
          <a:lstStyle/>
          <a:p>
            <a:fld id="{2FFADC64-0248-40FE-932B-9069660C345A}" type="slidenum">
              <a:rPr lang="en-US" smtClean="0"/>
              <a:t>47</a:t>
            </a:fld>
            <a:endParaRPr lang="en-US"/>
          </a:p>
        </p:txBody>
      </p:sp>
    </p:spTree>
    <p:extLst>
      <p:ext uri="{BB962C8B-B14F-4D97-AF65-F5344CB8AC3E}">
        <p14:creationId xmlns:p14="http://schemas.microsoft.com/office/powerpoint/2010/main" val="3906532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This is the Trustees' Report of Audit form — study its structure carefully.</a:t>
            </a:r>
          </a:p>
          <a:p>
            <a:endParaRPr lang="en-US" dirty="0"/>
          </a:p>
          <a:p>
            <a:r>
              <a:rPr lang="en-US" dirty="0"/>
              <a:t>→ Walk through the form layout and sections.</a:t>
            </a:r>
          </a:p>
          <a:p>
            <a:r>
              <a:rPr lang="en-US" dirty="0"/>
              <a:t>→ Understanding this form helps you prepare records that make the audit smooth.</a:t>
            </a:r>
          </a:p>
          <a:p>
            <a:r>
              <a:rPr lang="en-US" dirty="0"/>
              <a:t>→ The QM and Trustees need to work together on this.</a:t>
            </a:r>
          </a:p>
          <a:p>
            <a:endParaRPr lang="en-US" dirty="0"/>
          </a:p>
          <a:p>
            <a:r>
              <a:rPr lang="en-US" dirty="0"/>
              <a:t>🎯 ENGAGE: Have you and your Trustees reviewed this form together?</a:t>
            </a:r>
          </a:p>
        </p:txBody>
      </p:sp>
      <p:sp>
        <p:nvSpPr>
          <p:cNvPr id="4" name="Slide Number Placeholder 3"/>
          <p:cNvSpPr>
            <a:spLocks noGrp="1"/>
          </p:cNvSpPr>
          <p:nvPr>
            <p:ph type="sldNum" sz="quarter" idx="5"/>
          </p:nvPr>
        </p:nvSpPr>
        <p:spPr/>
        <p:txBody>
          <a:bodyPr/>
          <a:lstStyle/>
          <a:p>
            <a:fld id="{2FFADC64-0248-40FE-932B-9069660C345A}" type="slidenum">
              <a:rPr lang="en-US" smtClean="0"/>
              <a:t>48</a:t>
            </a:fld>
            <a:endParaRPr lang="en-US"/>
          </a:p>
        </p:txBody>
      </p:sp>
    </p:spTree>
    <p:extLst>
      <p:ext uri="{BB962C8B-B14F-4D97-AF65-F5344CB8AC3E}">
        <p14:creationId xmlns:p14="http://schemas.microsoft.com/office/powerpoint/2010/main" val="2999989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Lines 1-8 cover your Post's Funds (liquid assets) — most income and expenses flow through the General Fund.</a:t>
            </a:r>
          </a:p>
          <a:p>
            <a:endParaRPr lang="en-US" dirty="0"/>
          </a:p>
          <a:p>
            <a:r>
              <a:rPr lang="en-US" dirty="0"/>
              <a:t>→ A 'fund' has both income and expenditures.</a:t>
            </a:r>
          </a:p>
          <a:p>
            <a:r>
              <a:rPr lang="en-US" dirty="0"/>
              <a:t>→ Most miscellaneous expenses (community service, youth activities) are charged to the General Fund.</a:t>
            </a:r>
          </a:p>
          <a:p>
            <a:r>
              <a:rPr lang="en-US" dirty="0"/>
              <a:t>→ Most miscellaneous income (fundraising, dues) is credited to the General Fund.</a:t>
            </a:r>
          </a:p>
          <a:p>
            <a:r>
              <a:rPr lang="en-US" dirty="0"/>
              <a:t>→ Special funds can be added in the blank spaces.</a:t>
            </a:r>
          </a:p>
          <a:p>
            <a:endParaRPr lang="en-US" dirty="0"/>
          </a:p>
          <a:p>
            <a:r>
              <a:rPr lang="en-US" dirty="0"/>
              <a:t>🎯 ENGAGE: What funds does your Post currently maintain? List them out.</a:t>
            </a:r>
          </a:p>
        </p:txBody>
      </p:sp>
      <p:sp>
        <p:nvSpPr>
          <p:cNvPr id="4" name="Slide Number Placeholder 3"/>
          <p:cNvSpPr>
            <a:spLocks noGrp="1"/>
          </p:cNvSpPr>
          <p:nvPr>
            <p:ph type="sldNum" sz="quarter" idx="5"/>
          </p:nvPr>
        </p:nvSpPr>
        <p:spPr/>
        <p:txBody>
          <a:bodyPr/>
          <a:lstStyle/>
          <a:p>
            <a:fld id="{2FFADC64-0248-40FE-932B-9069660C345A}" type="slidenum">
              <a:rPr lang="en-US" smtClean="0"/>
              <a:t>49</a:t>
            </a:fld>
            <a:endParaRPr lang="en-US"/>
          </a:p>
        </p:txBody>
      </p:sp>
    </p:spTree>
    <p:extLst>
      <p:ext uri="{BB962C8B-B14F-4D97-AF65-F5344CB8AC3E}">
        <p14:creationId xmlns:p14="http://schemas.microsoft.com/office/powerpoint/2010/main" val="320535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No one can take the Quartermaster's authority away — all Post funds belong to the Post, period.</a:t>
            </a:r>
          </a:p>
          <a:p>
            <a:endParaRPr lang="en-US" dirty="0"/>
          </a:p>
          <a:p>
            <a:r>
              <a:rPr lang="en-US" dirty="0"/>
              <a:t>→ This is a common source of conflict — canteen managers, committees, or individuals sometimes try to control funds independently.</a:t>
            </a:r>
          </a:p>
          <a:p>
            <a:r>
              <a:rPr lang="en-US" dirty="0"/>
              <a:t>→ All money raised under the VFW name is Post property, regardless of which activity generated it.</a:t>
            </a:r>
          </a:p>
          <a:p>
            <a:r>
              <a:rPr lang="en-US" dirty="0"/>
              <a:t>→ Expenditures require proper Post authorization AND Quartermaster execution.</a:t>
            </a:r>
          </a:p>
          <a:p>
            <a:endParaRPr lang="en-US" dirty="0"/>
          </a:p>
          <a:p>
            <a:r>
              <a:rPr lang="en-US" dirty="0"/>
              <a:t>🎯 ENGAGE: Has anyone experienced a situation where someone tried to bypass the QM? Share lessons learned.</a:t>
            </a:r>
          </a:p>
        </p:txBody>
      </p:sp>
      <p:sp>
        <p:nvSpPr>
          <p:cNvPr id="4" name="Slide Number Placeholder 3"/>
          <p:cNvSpPr>
            <a:spLocks noGrp="1"/>
          </p:cNvSpPr>
          <p:nvPr>
            <p:ph type="sldNum" sz="quarter" idx="5"/>
          </p:nvPr>
        </p:nvSpPr>
        <p:spPr/>
        <p:txBody>
          <a:bodyPr/>
          <a:lstStyle/>
          <a:p>
            <a:fld id="{2FFADC64-0248-40FE-932B-9069660C345A}" type="slidenum">
              <a:rPr lang="en-US" smtClean="0"/>
              <a:t>5</a:t>
            </a:fld>
            <a:endParaRPr lang="en-US"/>
          </a:p>
        </p:txBody>
      </p:sp>
    </p:spTree>
    <p:extLst>
      <p:ext uri="{BB962C8B-B14F-4D97-AF65-F5344CB8AC3E}">
        <p14:creationId xmlns:p14="http://schemas.microsoft.com/office/powerpoint/2010/main" val="2194912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Line 9 covers Cash on Hand (including ATMs), Line 10 covers other liquid assets like bonds and stocks.</a:t>
            </a:r>
          </a:p>
          <a:p>
            <a:endParaRPr lang="en-US" dirty="0"/>
          </a:p>
          <a:p>
            <a:r>
              <a:rPr lang="en-US" dirty="0"/>
              <a:t>→ Cash machines, jukeboxes, gaming machines may require cash on hand.</a:t>
            </a:r>
          </a:p>
          <a:p>
            <a:r>
              <a:rPr lang="en-US" dirty="0"/>
              <a:t>→ Financial instruments that can be liquidated without penalty are liquid assets.</a:t>
            </a:r>
          </a:p>
          <a:p>
            <a:r>
              <a:rPr lang="en-US" dirty="0"/>
              <a:t>→ A loss in market value is NOT the same as a penalty — include these assets.</a:t>
            </a:r>
          </a:p>
          <a:p>
            <a:endParaRPr lang="en-US" dirty="0"/>
          </a:p>
          <a:p>
            <a:r>
              <a:rPr lang="en-US" dirty="0"/>
              <a:t>🎯 ENGAGE: Does your Post have any of these types of assets? Make sure they're all accounted for.</a:t>
            </a:r>
          </a:p>
        </p:txBody>
      </p:sp>
      <p:sp>
        <p:nvSpPr>
          <p:cNvPr id="4" name="Slide Number Placeholder 3"/>
          <p:cNvSpPr>
            <a:spLocks noGrp="1"/>
          </p:cNvSpPr>
          <p:nvPr>
            <p:ph type="sldNum" sz="quarter" idx="5"/>
          </p:nvPr>
        </p:nvSpPr>
        <p:spPr/>
        <p:txBody>
          <a:bodyPr/>
          <a:lstStyle/>
          <a:p>
            <a:fld id="{2FFADC64-0248-40FE-932B-9069660C345A}" type="slidenum">
              <a:rPr lang="en-US" smtClean="0"/>
              <a:t>50</a:t>
            </a:fld>
            <a:endParaRPr lang="en-US"/>
          </a:p>
        </p:txBody>
      </p:sp>
    </p:spTree>
    <p:extLst>
      <p:ext uri="{BB962C8B-B14F-4D97-AF65-F5344CB8AC3E}">
        <p14:creationId xmlns:p14="http://schemas.microsoft.com/office/powerpoint/2010/main" val="2601091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Column 11 is beginning balance, Column 12 is receipts — they must match previous audit ending balances.</a:t>
            </a:r>
          </a:p>
          <a:p>
            <a:endParaRPr lang="en-US" dirty="0"/>
          </a:p>
          <a:p>
            <a:r>
              <a:rPr lang="en-US" dirty="0"/>
              <a:t>→ Beginning balances come from your ledger and should match the prior quarter's ending balances.</a:t>
            </a:r>
          </a:p>
          <a:p>
            <a:r>
              <a:rPr lang="en-US" dirty="0"/>
              <a:t>→ Receipts include all income for the three months, including inter-fund transfers IN.</a:t>
            </a:r>
          </a:p>
          <a:p>
            <a:r>
              <a:rPr lang="en-US" dirty="0"/>
              <a:t>→ If these numbers don't match, investigate before proceeding.</a:t>
            </a:r>
          </a:p>
          <a:p>
            <a:endParaRPr lang="en-US" dirty="0"/>
          </a:p>
          <a:p>
            <a:r>
              <a:rPr lang="en-US" dirty="0"/>
              <a:t>🎯 ENGAGE: Consistency between quarters is key — discrepancies mean errors that need to be found.</a:t>
            </a:r>
          </a:p>
        </p:txBody>
      </p:sp>
      <p:sp>
        <p:nvSpPr>
          <p:cNvPr id="4" name="Slide Number Placeholder 3"/>
          <p:cNvSpPr>
            <a:spLocks noGrp="1"/>
          </p:cNvSpPr>
          <p:nvPr>
            <p:ph type="sldNum" sz="quarter" idx="5"/>
          </p:nvPr>
        </p:nvSpPr>
        <p:spPr/>
        <p:txBody>
          <a:bodyPr/>
          <a:lstStyle/>
          <a:p>
            <a:fld id="{2FFADC64-0248-40FE-932B-9069660C345A}" type="slidenum">
              <a:rPr lang="en-US" smtClean="0"/>
              <a:t>51</a:t>
            </a:fld>
            <a:endParaRPr lang="en-US"/>
          </a:p>
        </p:txBody>
      </p:sp>
    </p:spTree>
    <p:extLst>
      <p:ext uri="{BB962C8B-B14F-4D97-AF65-F5344CB8AC3E}">
        <p14:creationId xmlns:p14="http://schemas.microsoft.com/office/powerpoint/2010/main" val="836202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Column 13 is expenditures, Column 14 is ending balance (11 + 12 - 13), Line 15 is totals.</a:t>
            </a:r>
          </a:p>
          <a:p>
            <a:endParaRPr lang="en-US" dirty="0"/>
          </a:p>
          <a:p>
            <a:r>
              <a:rPr lang="en-US" dirty="0"/>
              <a:t>→ Expenditures include inter-fund transfers OUT.</a:t>
            </a:r>
          </a:p>
          <a:p>
            <a:r>
              <a:rPr lang="en-US" dirty="0"/>
              <a:t>→ The math is simple: beginning + receipts - expenditures = ending balance.</a:t>
            </a:r>
          </a:p>
          <a:p>
            <a:r>
              <a:rPr lang="en-US" dirty="0"/>
              <a:t>→ Line 15 totals must cross-check: total of (11+12-13) should equal total of column 14.</a:t>
            </a:r>
          </a:p>
          <a:p>
            <a:endParaRPr lang="en-US" dirty="0"/>
          </a:p>
          <a:p>
            <a:r>
              <a:rPr lang="en-US" dirty="0"/>
              <a:t>🎯 ENGAGE: If the math doesn't balance, stop and find the error. Don't force it.</a:t>
            </a:r>
          </a:p>
        </p:txBody>
      </p:sp>
      <p:sp>
        <p:nvSpPr>
          <p:cNvPr id="4" name="Slide Number Placeholder 3"/>
          <p:cNvSpPr>
            <a:spLocks noGrp="1"/>
          </p:cNvSpPr>
          <p:nvPr>
            <p:ph type="sldNum" sz="quarter" idx="5"/>
          </p:nvPr>
        </p:nvSpPr>
        <p:spPr/>
        <p:txBody>
          <a:bodyPr/>
          <a:lstStyle/>
          <a:p>
            <a:fld id="{2FFADC64-0248-40FE-932B-9069660C345A}" type="slidenum">
              <a:rPr lang="en-US" smtClean="0"/>
              <a:t>52</a:t>
            </a:fld>
            <a:endParaRPr lang="en-US"/>
          </a:p>
        </p:txBody>
      </p:sp>
    </p:spTree>
    <p:extLst>
      <p:ext uri="{BB962C8B-B14F-4D97-AF65-F5344CB8AC3E}">
        <p14:creationId xmlns:p14="http://schemas.microsoft.com/office/powerpoint/2010/main" val="1703192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Review this section of the audit form carefully — every line matters.</a:t>
            </a:r>
          </a:p>
          <a:p>
            <a:endParaRPr lang="en-US" dirty="0"/>
          </a:p>
          <a:p>
            <a:r>
              <a:rPr lang="en-US" dirty="0"/>
              <a:t>→ Walk through the form details shown.</a:t>
            </a:r>
          </a:p>
          <a:p>
            <a:r>
              <a:rPr lang="en-US" dirty="0"/>
              <a:t>→ Accuracy here directly impacts the quarterly audit outcome.</a:t>
            </a:r>
          </a:p>
          <a:p>
            <a:r>
              <a:rPr lang="en-US" dirty="0"/>
              <a:t>→ Take your time with this section.</a:t>
            </a:r>
          </a:p>
          <a:p>
            <a:endParaRPr lang="en-US" dirty="0"/>
          </a:p>
          <a:p>
            <a:r>
              <a:rPr lang="en-US" dirty="0"/>
              <a:t>🎯 ENGAGE: Any questions about specific lines? Now is the time to ask.</a:t>
            </a:r>
          </a:p>
        </p:txBody>
      </p:sp>
      <p:sp>
        <p:nvSpPr>
          <p:cNvPr id="4" name="Slide Number Placeholder 3"/>
          <p:cNvSpPr>
            <a:spLocks noGrp="1"/>
          </p:cNvSpPr>
          <p:nvPr>
            <p:ph type="sldNum" sz="quarter" idx="5"/>
          </p:nvPr>
        </p:nvSpPr>
        <p:spPr/>
        <p:txBody>
          <a:bodyPr/>
          <a:lstStyle/>
          <a:p>
            <a:fld id="{2FFADC64-0248-40FE-932B-9069660C345A}" type="slidenum">
              <a:rPr lang="en-US" smtClean="0"/>
              <a:t>53</a:t>
            </a:fld>
            <a:endParaRPr lang="en-US"/>
          </a:p>
        </p:txBody>
      </p:sp>
    </p:spTree>
    <p:extLst>
      <p:ext uri="{BB962C8B-B14F-4D97-AF65-F5344CB8AC3E}">
        <p14:creationId xmlns:p14="http://schemas.microsoft.com/office/powerpoint/2010/main" val="963050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Continue reviewing the audit form — completeness is essential.</a:t>
            </a:r>
          </a:p>
          <a:p>
            <a:endParaRPr lang="en-US" dirty="0"/>
          </a:p>
          <a:p>
            <a:r>
              <a:rPr lang="en-US" dirty="0"/>
              <a:t>→ Every section must be filled in properly.</a:t>
            </a:r>
          </a:p>
          <a:p>
            <a:r>
              <a:rPr lang="en-US" dirty="0"/>
              <a:t>→ Blank fields raise red flags during audits.</a:t>
            </a:r>
          </a:p>
          <a:p>
            <a:r>
              <a:rPr lang="en-US" dirty="0"/>
              <a:t>→ If a line doesn't apply, note it rather than leaving it blank.</a:t>
            </a:r>
          </a:p>
          <a:p>
            <a:endParaRPr lang="en-US" dirty="0"/>
          </a:p>
          <a:p>
            <a:r>
              <a:rPr lang="en-US" dirty="0"/>
              <a:t>🎯 ENGAGE: Practice filling in each section with your Post's actual numbers.</a:t>
            </a:r>
          </a:p>
        </p:txBody>
      </p:sp>
      <p:sp>
        <p:nvSpPr>
          <p:cNvPr id="4" name="Slide Number Placeholder 3"/>
          <p:cNvSpPr>
            <a:spLocks noGrp="1"/>
          </p:cNvSpPr>
          <p:nvPr>
            <p:ph type="sldNum" sz="quarter" idx="5"/>
          </p:nvPr>
        </p:nvSpPr>
        <p:spPr/>
        <p:txBody>
          <a:bodyPr/>
          <a:lstStyle/>
          <a:p>
            <a:fld id="{2FFADC64-0248-40FE-932B-9069660C345A}" type="slidenum">
              <a:rPr lang="en-US" smtClean="0"/>
              <a:t>54</a:t>
            </a:fld>
            <a:endParaRPr lang="en-US"/>
          </a:p>
        </p:txBody>
      </p:sp>
    </p:spTree>
    <p:extLst>
      <p:ext uri="{BB962C8B-B14F-4D97-AF65-F5344CB8AC3E}">
        <p14:creationId xmlns:p14="http://schemas.microsoft.com/office/powerpoint/2010/main" val="3702818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Section 16 covers Operations — answer all applicable questions about non-liquid assets.</a:t>
            </a:r>
          </a:p>
          <a:p>
            <a:endParaRPr lang="en-US" dirty="0"/>
          </a:p>
          <a:p>
            <a:r>
              <a:rPr lang="en-US" dirty="0"/>
              <a:t>→ Non-liquid assets can't be easily converted to cash (e.g., trusts, certain CDs).</a:t>
            </a:r>
          </a:p>
          <a:p>
            <a:r>
              <a:rPr lang="en-US" dirty="0"/>
              <a:t>→ CDs under $65,000 are typically non-liquid; over $65,000 may be liquid.</a:t>
            </a:r>
          </a:p>
          <a:p>
            <a:r>
              <a:rPr lang="en-US" dirty="0"/>
              <a:t>→ Check with your bank about the specific terms of your CDs.</a:t>
            </a:r>
          </a:p>
          <a:p>
            <a:endParaRPr lang="en-US" dirty="0"/>
          </a:p>
          <a:p>
            <a:r>
              <a:rPr lang="en-US" dirty="0"/>
              <a:t>🎯 ENGAGE: Do you know the difference between liquid and non-liquid assets? This matters for bonding amounts.</a:t>
            </a:r>
          </a:p>
        </p:txBody>
      </p:sp>
      <p:sp>
        <p:nvSpPr>
          <p:cNvPr id="4" name="Slide Number Placeholder 3"/>
          <p:cNvSpPr>
            <a:spLocks noGrp="1"/>
          </p:cNvSpPr>
          <p:nvPr>
            <p:ph type="sldNum" sz="quarter" idx="5"/>
          </p:nvPr>
        </p:nvSpPr>
        <p:spPr/>
        <p:txBody>
          <a:bodyPr/>
          <a:lstStyle/>
          <a:p>
            <a:fld id="{2FFADC64-0248-40FE-932B-9069660C345A}" type="slidenum">
              <a:rPr lang="en-US" smtClean="0"/>
              <a:t>55</a:t>
            </a:fld>
            <a:endParaRPr lang="en-US"/>
          </a:p>
        </p:txBody>
      </p:sp>
    </p:spTree>
    <p:extLst>
      <p:ext uri="{BB962C8B-B14F-4D97-AF65-F5344CB8AC3E}">
        <p14:creationId xmlns:p14="http://schemas.microsoft.com/office/powerpoint/2010/main" val="3158852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Section 17 is Fund Balance Reconciliation — start with all checking account ending balances.</a:t>
            </a:r>
          </a:p>
          <a:p>
            <a:endParaRPr lang="en-US" dirty="0"/>
          </a:p>
          <a:p>
            <a:r>
              <a:rPr lang="en-US" dirty="0"/>
              <a:t>→ If you have multiple checking accounts, total all ending balances.</a:t>
            </a:r>
          </a:p>
          <a:p>
            <a:r>
              <a:rPr lang="en-US" dirty="0"/>
              <a:t>→ Subtract outstanding checks (written but not yet on the statement).</a:t>
            </a:r>
          </a:p>
          <a:p>
            <a:r>
              <a:rPr lang="en-US" dirty="0"/>
              <a:t>→ If multiple accounts, total ALL outstanding checks across accounts.</a:t>
            </a:r>
          </a:p>
          <a:p>
            <a:endParaRPr lang="en-US" dirty="0"/>
          </a:p>
          <a:p>
            <a:r>
              <a:rPr lang="en-US" dirty="0"/>
              <a:t>🎯 ENGAGE: How many bank accounts does your Post maintain? Each one needs to be reconciled.</a:t>
            </a:r>
          </a:p>
        </p:txBody>
      </p:sp>
      <p:sp>
        <p:nvSpPr>
          <p:cNvPr id="4" name="Slide Number Placeholder 3"/>
          <p:cNvSpPr>
            <a:spLocks noGrp="1"/>
          </p:cNvSpPr>
          <p:nvPr>
            <p:ph type="sldNum" sz="quarter" idx="5"/>
          </p:nvPr>
        </p:nvSpPr>
        <p:spPr/>
        <p:txBody>
          <a:bodyPr/>
          <a:lstStyle/>
          <a:p>
            <a:fld id="{2FFADC64-0248-40FE-932B-9069660C345A}" type="slidenum">
              <a:rPr lang="en-US" smtClean="0"/>
              <a:t>56</a:t>
            </a:fld>
            <a:endParaRPr lang="en-US"/>
          </a:p>
        </p:txBody>
      </p:sp>
    </p:spTree>
    <p:extLst>
      <p:ext uri="{BB962C8B-B14F-4D97-AF65-F5344CB8AC3E}">
        <p14:creationId xmlns:p14="http://schemas.microsoft.com/office/powerpoint/2010/main" val="10245399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Calculate Account Balance, then add Savings Account balances.</a:t>
            </a:r>
          </a:p>
          <a:p>
            <a:endParaRPr lang="en-US" dirty="0"/>
          </a:p>
          <a:p>
            <a:r>
              <a:rPr lang="en-US" dirty="0"/>
              <a:t>→ Account Balance = Checking Balance minus Outstanding Checks plus Deposits in Transit.</a:t>
            </a:r>
          </a:p>
          <a:p>
            <a:r>
              <a:rPr lang="en-US" dirty="0"/>
              <a:t>→ This should match your checkbook/ledger balance.</a:t>
            </a:r>
          </a:p>
          <a:p>
            <a:r>
              <a:rPr lang="en-US" dirty="0"/>
              <a:t>→ Add all savings account balances separately.</a:t>
            </a:r>
          </a:p>
          <a:p>
            <a:endParaRPr lang="en-US" dirty="0"/>
          </a:p>
          <a:p>
            <a:r>
              <a:rPr lang="en-US" dirty="0"/>
              <a:t>🎯 ENGAGE: If your calculated balance doesn't match your ledger, find the discrepancy before moving on.</a:t>
            </a:r>
          </a:p>
        </p:txBody>
      </p:sp>
      <p:sp>
        <p:nvSpPr>
          <p:cNvPr id="4" name="Slide Number Placeholder 3"/>
          <p:cNvSpPr>
            <a:spLocks noGrp="1"/>
          </p:cNvSpPr>
          <p:nvPr>
            <p:ph type="sldNum" sz="quarter" idx="5"/>
          </p:nvPr>
        </p:nvSpPr>
        <p:spPr/>
        <p:txBody>
          <a:bodyPr/>
          <a:lstStyle/>
          <a:p>
            <a:fld id="{2FFADC64-0248-40FE-932B-9069660C345A}" type="slidenum">
              <a:rPr lang="en-US" smtClean="0"/>
              <a:t>57</a:t>
            </a:fld>
            <a:endParaRPr lang="en-US"/>
          </a:p>
        </p:txBody>
      </p:sp>
    </p:spTree>
    <p:extLst>
      <p:ext uri="{BB962C8B-B14F-4D97-AF65-F5344CB8AC3E}">
        <p14:creationId xmlns:p14="http://schemas.microsoft.com/office/powerpoint/2010/main" val="1463284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Add Cash on Hand and calculate the Total, then add Bonds/Stocks/Liquid Assets.</a:t>
            </a:r>
          </a:p>
          <a:p>
            <a:endParaRPr lang="en-US" dirty="0"/>
          </a:p>
          <a:p>
            <a:r>
              <a:rPr lang="en-US" dirty="0"/>
              <a:t>→ Cash on Hand = money not yet deposited and not included in outstanding deposits.</a:t>
            </a:r>
          </a:p>
          <a:p>
            <a:r>
              <a:rPr lang="en-US" dirty="0"/>
              <a:t>→ Total = Account Balance + Savings + Cash on Hand.</a:t>
            </a:r>
          </a:p>
          <a:p>
            <a:r>
              <a:rPr lang="en-US" dirty="0"/>
              <a:t>→ Add current value of bonds, stocks, and other liquid assets.</a:t>
            </a:r>
          </a:p>
          <a:p>
            <a:endParaRPr lang="en-US" dirty="0"/>
          </a:p>
          <a:p>
            <a:r>
              <a:rPr lang="en-US" dirty="0"/>
              <a:t>🎯 ENGAGE: Make sure you're using CURRENT values for investments, not original purchase prices.</a:t>
            </a:r>
          </a:p>
        </p:txBody>
      </p:sp>
      <p:sp>
        <p:nvSpPr>
          <p:cNvPr id="4" name="Slide Number Placeholder 3"/>
          <p:cNvSpPr>
            <a:spLocks noGrp="1"/>
          </p:cNvSpPr>
          <p:nvPr>
            <p:ph type="sldNum" sz="quarter" idx="5"/>
          </p:nvPr>
        </p:nvSpPr>
        <p:spPr/>
        <p:txBody>
          <a:bodyPr/>
          <a:lstStyle/>
          <a:p>
            <a:fld id="{2FFADC64-0248-40FE-932B-9069660C345A}" type="slidenum">
              <a:rPr lang="en-US" smtClean="0"/>
              <a:t>58</a:t>
            </a:fld>
            <a:endParaRPr lang="en-US"/>
          </a:p>
        </p:txBody>
      </p:sp>
    </p:spTree>
    <p:extLst>
      <p:ext uri="{BB962C8B-B14F-4D97-AF65-F5344CB8AC3E}">
        <p14:creationId xmlns:p14="http://schemas.microsoft.com/office/powerpoint/2010/main" val="3118159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Grand Total equals the minimum QM Bond amount — verify the bond meets or exceeds this number.</a:t>
            </a:r>
          </a:p>
          <a:p>
            <a:endParaRPr lang="en-US" dirty="0"/>
          </a:p>
          <a:p>
            <a:r>
              <a:rPr lang="en-US" dirty="0"/>
              <a:t>→ Grand Total = Total Cash + Bonds &amp; Other Liquid Assets.</a:t>
            </a:r>
          </a:p>
          <a:p>
            <a:r>
              <a:rPr lang="en-US" dirty="0"/>
              <a:t>→ This MUST equal Line 15 (Net Cash Balance at end of Quarter).</a:t>
            </a:r>
          </a:p>
          <a:p>
            <a:r>
              <a:rPr lang="en-US" dirty="0"/>
              <a:t>→ Check Section 18 to verify the QM bond is adequate.</a:t>
            </a:r>
          </a:p>
          <a:p>
            <a:endParaRPr lang="en-US" dirty="0"/>
          </a:p>
          <a:p>
            <a:r>
              <a:rPr lang="en-US" dirty="0"/>
              <a:t>🎯 ENGAGE: This is the moment of truth — if your bond is too low, increase it immediately.</a:t>
            </a:r>
          </a:p>
        </p:txBody>
      </p:sp>
      <p:sp>
        <p:nvSpPr>
          <p:cNvPr id="4" name="Slide Number Placeholder 3"/>
          <p:cNvSpPr>
            <a:spLocks noGrp="1"/>
          </p:cNvSpPr>
          <p:nvPr>
            <p:ph type="sldNum" sz="quarter" idx="5"/>
          </p:nvPr>
        </p:nvSpPr>
        <p:spPr/>
        <p:txBody>
          <a:bodyPr/>
          <a:lstStyle/>
          <a:p>
            <a:fld id="{2FFADC64-0248-40FE-932B-9069660C345A}" type="slidenum">
              <a:rPr lang="en-US" smtClean="0"/>
              <a:t>59</a:t>
            </a:fld>
            <a:endParaRPr lang="en-US"/>
          </a:p>
        </p:txBody>
      </p:sp>
    </p:spTree>
    <p:extLst>
      <p:ext uri="{BB962C8B-B14F-4D97-AF65-F5344CB8AC3E}">
        <p14:creationId xmlns:p14="http://schemas.microsoft.com/office/powerpoint/2010/main" val="28837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Quartermaster role is the most explicitly defined in the National Bylaws — it demands ability and efficiency.</a:t>
            </a:r>
          </a:p>
          <a:p>
            <a:endParaRPr lang="en-US" dirty="0"/>
          </a:p>
          <a:p>
            <a:r>
              <a:rPr lang="en-US" dirty="0"/>
              <a:t>→ A Post's success or failure often hinges on the Quartermaster's performance.</a:t>
            </a:r>
          </a:p>
          <a:p>
            <a:r>
              <a:rPr lang="en-US" dirty="0"/>
              <a:t>→ You are the custodian of money AND property — the guardian of finances and keeper of records.</a:t>
            </a:r>
          </a:p>
          <a:p>
            <a:r>
              <a:rPr lang="en-US" dirty="0"/>
              <a:t>→ Dues collection and processing is also a key part of the role.</a:t>
            </a:r>
          </a:p>
          <a:p>
            <a:endParaRPr lang="en-US" dirty="0"/>
          </a:p>
          <a:p>
            <a:r>
              <a:rPr lang="en-US" dirty="0"/>
              <a:t>🎯 ENGAGE: What skills do you think are most important for a successful Quartermaster?</a:t>
            </a:r>
          </a:p>
        </p:txBody>
      </p:sp>
      <p:sp>
        <p:nvSpPr>
          <p:cNvPr id="4" name="Slide Number Placeholder 3"/>
          <p:cNvSpPr>
            <a:spLocks noGrp="1"/>
          </p:cNvSpPr>
          <p:nvPr>
            <p:ph type="sldNum" sz="quarter" idx="5"/>
          </p:nvPr>
        </p:nvSpPr>
        <p:spPr/>
        <p:txBody>
          <a:bodyPr/>
          <a:lstStyle/>
          <a:p>
            <a:fld id="{2FFADC64-0248-40FE-932B-9069660C345A}" type="slidenum">
              <a:rPr lang="en-US" smtClean="0"/>
              <a:t>6</a:t>
            </a:fld>
            <a:endParaRPr lang="en-US"/>
          </a:p>
        </p:txBody>
      </p:sp>
    </p:spTree>
    <p:extLst>
      <p:ext uri="{BB962C8B-B14F-4D97-AF65-F5344CB8AC3E}">
        <p14:creationId xmlns:p14="http://schemas.microsoft.com/office/powerpoint/2010/main" val="22379071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Review this section of the form — attention to detail prevents audit findings.</a:t>
            </a:r>
          </a:p>
          <a:p>
            <a:endParaRPr lang="en-US" dirty="0"/>
          </a:p>
          <a:p>
            <a:r>
              <a:rPr lang="en-US" dirty="0"/>
              <a:t>→ Walk through the visual carefully.</a:t>
            </a:r>
          </a:p>
          <a:p>
            <a:r>
              <a:rPr lang="en-US" dirty="0"/>
              <a:t>→ Every number must be supported by documentation.</a:t>
            </a:r>
          </a:p>
          <a:p>
            <a:r>
              <a:rPr lang="en-US" dirty="0"/>
              <a:t>→ Cross-reference with your ledger entries.</a:t>
            </a:r>
          </a:p>
          <a:p>
            <a:endParaRPr lang="en-US" dirty="0"/>
          </a:p>
          <a:p>
            <a:r>
              <a:rPr lang="en-US" dirty="0"/>
              <a:t>🎯 ENGAGE: Take notes on any sections you find confusing — we'll clarify.</a:t>
            </a:r>
          </a:p>
        </p:txBody>
      </p:sp>
      <p:sp>
        <p:nvSpPr>
          <p:cNvPr id="4" name="Slide Number Placeholder 3"/>
          <p:cNvSpPr>
            <a:spLocks noGrp="1"/>
          </p:cNvSpPr>
          <p:nvPr>
            <p:ph type="sldNum" sz="quarter" idx="5"/>
          </p:nvPr>
        </p:nvSpPr>
        <p:spPr/>
        <p:txBody>
          <a:bodyPr/>
          <a:lstStyle/>
          <a:p>
            <a:fld id="{2FFADC64-0248-40FE-932B-9069660C345A}" type="slidenum">
              <a:rPr lang="en-US" smtClean="0"/>
              <a:t>60</a:t>
            </a:fld>
            <a:endParaRPr lang="en-US"/>
          </a:p>
        </p:txBody>
      </p:sp>
    </p:spTree>
    <p:extLst>
      <p:ext uri="{BB962C8B-B14F-4D97-AF65-F5344CB8AC3E}">
        <p14:creationId xmlns:p14="http://schemas.microsoft.com/office/powerpoint/2010/main" val="1065718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Continue reviewing the form sections — consistency across all pages is essential.</a:t>
            </a:r>
          </a:p>
          <a:p>
            <a:endParaRPr lang="en-US" dirty="0"/>
          </a:p>
          <a:p>
            <a:r>
              <a:rPr lang="en-US" dirty="0"/>
              <a:t>→ Numbers on different pages must agree with each other.</a:t>
            </a:r>
          </a:p>
          <a:p>
            <a:r>
              <a:rPr lang="en-US" dirty="0"/>
              <a:t>→ Internal consistency is what auditors check first.</a:t>
            </a:r>
          </a:p>
          <a:p>
            <a:r>
              <a:rPr lang="en-US" dirty="0"/>
              <a:t>→ Any mismatch will trigger deeper investigation.</a:t>
            </a:r>
          </a:p>
          <a:p>
            <a:endParaRPr lang="en-US" dirty="0"/>
          </a:p>
          <a:p>
            <a:r>
              <a:rPr lang="en-US" dirty="0"/>
              <a:t>🎯 ENGAGE: Double-check your math on every page before submitting.</a:t>
            </a:r>
          </a:p>
        </p:txBody>
      </p:sp>
      <p:sp>
        <p:nvSpPr>
          <p:cNvPr id="4" name="Slide Number Placeholder 3"/>
          <p:cNvSpPr>
            <a:spLocks noGrp="1"/>
          </p:cNvSpPr>
          <p:nvPr>
            <p:ph type="sldNum" sz="quarter" idx="5"/>
          </p:nvPr>
        </p:nvSpPr>
        <p:spPr/>
        <p:txBody>
          <a:bodyPr/>
          <a:lstStyle/>
          <a:p>
            <a:fld id="{2FFADC64-0248-40FE-932B-9069660C345A}" type="slidenum">
              <a:rPr lang="en-US" smtClean="0"/>
              <a:t>61</a:t>
            </a:fld>
            <a:endParaRPr lang="en-US"/>
          </a:p>
        </p:txBody>
      </p:sp>
    </p:spTree>
    <p:extLst>
      <p:ext uri="{BB962C8B-B14F-4D97-AF65-F5344CB8AC3E}">
        <p14:creationId xmlns:p14="http://schemas.microsoft.com/office/powerpoint/2010/main" val="786789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Section 18 is the Trustees' and Commander's Certificate of Audit — requires signatures from all parties.</a:t>
            </a:r>
          </a:p>
          <a:p>
            <a:endParaRPr lang="en-US" dirty="0"/>
          </a:p>
          <a:p>
            <a:r>
              <a:rPr lang="en-US" dirty="0"/>
              <a:t>→ Enter date, Post name/number, and quarter being audited.</a:t>
            </a:r>
          </a:p>
          <a:p>
            <a:r>
              <a:rPr lang="en-US" dirty="0"/>
              <a:t>→ Commander AND Trustees must sign before submitting to Department.</a:t>
            </a:r>
          </a:p>
          <a:p>
            <a:r>
              <a:rPr lang="en-US" dirty="0"/>
              <a:t>→ Verify the QM bond amount meets or exceeds the Grand Total from Section 17.</a:t>
            </a:r>
          </a:p>
          <a:p>
            <a:endParaRPr lang="en-US" dirty="0"/>
          </a:p>
          <a:p>
            <a:r>
              <a:rPr lang="en-US" dirty="0"/>
              <a:t>🎯 ENGAGE: The Commander's duty is to ensure audits are completed. Trustees conduct them. Both must sign.</a:t>
            </a:r>
          </a:p>
        </p:txBody>
      </p:sp>
      <p:sp>
        <p:nvSpPr>
          <p:cNvPr id="4" name="Slide Number Placeholder 3"/>
          <p:cNvSpPr>
            <a:spLocks noGrp="1"/>
          </p:cNvSpPr>
          <p:nvPr>
            <p:ph type="sldNum" sz="quarter" idx="5"/>
          </p:nvPr>
        </p:nvSpPr>
        <p:spPr/>
        <p:txBody>
          <a:bodyPr/>
          <a:lstStyle/>
          <a:p>
            <a:fld id="{2FFADC64-0248-40FE-932B-9069660C345A}" type="slidenum">
              <a:rPr lang="en-US" smtClean="0"/>
              <a:t>62</a:t>
            </a:fld>
            <a:endParaRPr lang="en-US"/>
          </a:p>
        </p:txBody>
      </p:sp>
    </p:spTree>
    <p:extLst>
      <p:ext uri="{BB962C8B-B14F-4D97-AF65-F5344CB8AC3E}">
        <p14:creationId xmlns:p14="http://schemas.microsoft.com/office/powerpoint/2010/main" val="572845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Forward the signed audit to the Department QM, and have Trustees sign the General Ledger.</a:t>
            </a:r>
          </a:p>
          <a:p>
            <a:endParaRPr lang="en-US" dirty="0"/>
          </a:p>
          <a:p>
            <a:r>
              <a:rPr lang="en-US" dirty="0"/>
              <a:t>→ The completed form with all signatures goes to the Department Quartermaster.</a:t>
            </a:r>
          </a:p>
          <a:p>
            <a:r>
              <a:rPr lang="en-US" dirty="0"/>
              <a:t>→ Trustees should also sign the General Ledger at the audit period's ending point.</a:t>
            </a:r>
          </a:p>
          <a:p>
            <a:r>
              <a:rPr lang="en-US" dirty="0"/>
              <a:t>→ This creates a complete chain of verification.</a:t>
            </a:r>
          </a:p>
          <a:p>
            <a:endParaRPr lang="en-US" dirty="0"/>
          </a:p>
          <a:p>
            <a:r>
              <a:rPr lang="en-US" dirty="0"/>
              <a:t>🎯 ENGAGE: Is your Post current on submitting quarterly audits to the Department?</a:t>
            </a:r>
          </a:p>
        </p:txBody>
      </p:sp>
      <p:sp>
        <p:nvSpPr>
          <p:cNvPr id="4" name="Slide Number Placeholder 3"/>
          <p:cNvSpPr>
            <a:spLocks noGrp="1"/>
          </p:cNvSpPr>
          <p:nvPr>
            <p:ph type="sldNum" sz="quarter" idx="5"/>
          </p:nvPr>
        </p:nvSpPr>
        <p:spPr/>
        <p:txBody>
          <a:bodyPr/>
          <a:lstStyle/>
          <a:p>
            <a:fld id="{2FFADC64-0248-40FE-932B-9069660C345A}" type="slidenum">
              <a:rPr lang="en-US" smtClean="0"/>
              <a:t>63</a:t>
            </a:fld>
            <a:endParaRPr lang="en-US"/>
          </a:p>
        </p:txBody>
      </p:sp>
    </p:spTree>
    <p:extLst>
      <p:ext uri="{BB962C8B-B14F-4D97-AF65-F5344CB8AC3E}">
        <p14:creationId xmlns:p14="http://schemas.microsoft.com/office/powerpoint/2010/main" val="39714872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Being a VFW Post does NOT automatically make you tax-exempt — don't assume.</a:t>
            </a:r>
          </a:p>
          <a:p>
            <a:endParaRPr lang="en-US" dirty="0"/>
          </a:p>
          <a:p>
            <a:r>
              <a:rPr lang="en-US" dirty="0"/>
              <a:t>→ Congress exempts certain organizations, but exemption must be obtained.</a:t>
            </a:r>
          </a:p>
          <a:p>
            <a:r>
              <a:rPr lang="en-US" dirty="0"/>
              <a:t>→ Many Posts wrongly assume they're automatically exempt because they're nonprofit.</a:t>
            </a:r>
          </a:p>
          <a:p>
            <a:r>
              <a:rPr lang="en-US" dirty="0"/>
              <a:t>→ This is a dangerous assumption that can lead to serious IRS problems.</a:t>
            </a:r>
          </a:p>
          <a:p>
            <a:endParaRPr lang="en-US" dirty="0"/>
          </a:p>
          <a:p>
            <a:r>
              <a:rPr lang="en-US" dirty="0"/>
              <a:t>🎯 ENGAGE: Do you know your Post's tax-exempt status? If not, find out TODAY.</a:t>
            </a:r>
          </a:p>
        </p:txBody>
      </p:sp>
      <p:sp>
        <p:nvSpPr>
          <p:cNvPr id="4" name="Slide Number Placeholder 3"/>
          <p:cNvSpPr>
            <a:spLocks noGrp="1"/>
          </p:cNvSpPr>
          <p:nvPr>
            <p:ph type="sldNum" sz="quarter" idx="5"/>
          </p:nvPr>
        </p:nvSpPr>
        <p:spPr/>
        <p:txBody>
          <a:bodyPr/>
          <a:lstStyle/>
          <a:p>
            <a:fld id="{2FFADC64-0248-40FE-932B-9069660C345A}" type="slidenum">
              <a:rPr lang="en-US" smtClean="0"/>
              <a:t>64</a:t>
            </a:fld>
            <a:endParaRPr lang="en-US"/>
          </a:p>
        </p:txBody>
      </p:sp>
    </p:spTree>
    <p:extLst>
      <p:ext uri="{BB962C8B-B14F-4D97-AF65-F5344CB8AC3E}">
        <p14:creationId xmlns:p14="http://schemas.microsoft.com/office/powerpoint/2010/main" val="12199432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National HQ's 501(c)(19) exemption does NOT cover individual Posts — check your Department's group exemption.</a:t>
            </a:r>
          </a:p>
          <a:p>
            <a:endParaRPr lang="en-US" dirty="0"/>
          </a:p>
          <a:p>
            <a:r>
              <a:rPr lang="en-US" dirty="0"/>
              <a:t>→ VFW National has its own exemption under Section 501(c)(19).</a:t>
            </a:r>
          </a:p>
          <a:p>
            <a:r>
              <a:rPr lang="en-US" dirty="0"/>
              <a:t>→ Most Departments obtain a 'group exemption' that covers their Posts.</a:t>
            </a:r>
          </a:p>
          <a:p>
            <a:r>
              <a:rPr lang="en-US" dirty="0"/>
              <a:t>→ Verify your Post is included in your Department's group exemption.</a:t>
            </a:r>
          </a:p>
          <a:p>
            <a:endParaRPr lang="en-US" dirty="0"/>
          </a:p>
          <a:p>
            <a:r>
              <a:rPr lang="en-US" dirty="0"/>
              <a:t>🎯 ENGAGE: Contact your Department to confirm your Post is covered. Don't just assume.</a:t>
            </a:r>
          </a:p>
        </p:txBody>
      </p:sp>
      <p:sp>
        <p:nvSpPr>
          <p:cNvPr id="4" name="Slide Number Placeholder 3"/>
          <p:cNvSpPr>
            <a:spLocks noGrp="1"/>
          </p:cNvSpPr>
          <p:nvPr>
            <p:ph type="sldNum" sz="quarter" idx="5"/>
          </p:nvPr>
        </p:nvSpPr>
        <p:spPr/>
        <p:txBody>
          <a:bodyPr/>
          <a:lstStyle/>
          <a:p>
            <a:fld id="{2FFADC64-0248-40FE-932B-9069660C345A}" type="slidenum">
              <a:rPr lang="en-US" smtClean="0"/>
              <a:t>65</a:t>
            </a:fld>
            <a:endParaRPr lang="en-US"/>
          </a:p>
        </p:txBody>
      </p:sp>
    </p:spTree>
    <p:extLst>
      <p:ext uri="{BB962C8B-B14F-4D97-AF65-F5344CB8AC3E}">
        <p14:creationId xmlns:p14="http://schemas.microsoft.com/office/powerpoint/2010/main" val="2708279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File Form 990, 990-EZ, or 990-N (e-Postcard) by the 15th day of the 5th month after your fiscal year ends.</a:t>
            </a:r>
          </a:p>
          <a:p>
            <a:endParaRPr lang="en-US" dirty="0"/>
          </a:p>
          <a:p>
            <a:r>
              <a:rPr lang="en-US" dirty="0"/>
              <a:t>→ Gross receipts over $50,000: File Form 990 or 990-EZ.</a:t>
            </a:r>
          </a:p>
          <a:p>
            <a:r>
              <a:rPr lang="en-US" dirty="0"/>
              <a:t>→ Gross receipts $50,000 or less: File Form 990-N (e-Postcard) electronically.</a:t>
            </a:r>
          </a:p>
          <a:p>
            <a:r>
              <a:rPr lang="en-US" dirty="0"/>
              <a:t>→ Know your filing deadline and don't miss it.</a:t>
            </a:r>
          </a:p>
          <a:p>
            <a:endParaRPr lang="en-US" dirty="0"/>
          </a:p>
          <a:p>
            <a:r>
              <a:rPr lang="en-US" dirty="0"/>
              <a:t>🎯 ENGAGE: What is your Post's fiscal year end date? Calculate your filing deadline right now.</a:t>
            </a:r>
          </a:p>
        </p:txBody>
      </p:sp>
      <p:sp>
        <p:nvSpPr>
          <p:cNvPr id="4" name="Slide Number Placeholder 3"/>
          <p:cNvSpPr>
            <a:spLocks noGrp="1"/>
          </p:cNvSpPr>
          <p:nvPr>
            <p:ph type="sldNum" sz="quarter" idx="5"/>
          </p:nvPr>
        </p:nvSpPr>
        <p:spPr/>
        <p:txBody>
          <a:bodyPr/>
          <a:lstStyle/>
          <a:p>
            <a:fld id="{2FFADC64-0248-40FE-932B-9069660C345A}" type="slidenum">
              <a:rPr lang="en-US" smtClean="0"/>
              <a:t>66</a:t>
            </a:fld>
            <a:endParaRPr lang="en-US"/>
          </a:p>
        </p:txBody>
      </p:sp>
    </p:spTree>
    <p:extLst>
      <p:ext uri="{BB962C8B-B14F-4D97-AF65-F5344CB8AC3E}">
        <p14:creationId xmlns:p14="http://schemas.microsoft.com/office/powerpoint/2010/main" val="3213928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Missing three consecutive annual filings means AUTOMATIC loss of tax-exempt status.</a:t>
            </a:r>
          </a:p>
          <a:p>
            <a:endParaRPr lang="en-US" dirty="0"/>
          </a:p>
          <a:p>
            <a:r>
              <a:rPr lang="en-US" dirty="0"/>
              <a:t>→ There's no penalty for late e-Postcard filing, BUT three consecutive misses = revocation.</a:t>
            </a:r>
          </a:p>
          <a:p>
            <a:r>
              <a:rPr lang="en-US" dirty="0"/>
              <a:t>→ Once revoked, you can't be covered by the group exemption anymore.</a:t>
            </a:r>
          </a:p>
          <a:p>
            <a:r>
              <a:rPr lang="en-US" dirty="0"/>
              <a:t>→ You'd have to individually file Form 1024 and reapply — a costly and time-consuming process.</a:t>
            </a:r>
          </a:p>
          <a:p>
            <a:endParaRPr lang="en-US" dirty="0"/>
          </a:p>
          <a:p>
            <a:r>
              <a:rPr lang="en-US" dirty="0"/>
              <a:t>🎯 ENGAGE: This is one of the biggest risks for Posts. Is your filing history current? Check NOW.</a:t>
            </a:r>
          </a:p>
        </p:txBody>
      </p:sp>
      <p:sp>
        <p:nvSpPr>
          <p:cNvPr id="4" name="Slide Number Placeholder 3"/>
          <p:cNvSpPr>
            <a:spLocks noGrp="1"/>
          </p:cNvSpPr>
          <p:nvPr>
            <p:ph type="sldNum" sz="quarter" idx="5"/>
          </p:nvPr>
        </p:nvSpPr>
        <p:spPr/>
        <p:txBody>
          <a:bodyPr/>
          <a:lstStyle/>
          <a:p>
            <a:fld id="{2FFADC64-0248-40FE-932B-9069660C345A}" type="slidenum">
              <a:rPr lang="en-US" smtClean="0"/>
              <a:t>67</a:t>
            </a:fld>
            <a:endParaRPr lang="en-US"/>
          </a:p>
        </p:txBody>
      </p:sp>
    </p:spTree>
    <p:extLst>
      <p:ext uri="{BB962C8B-B14F-4D97-AF65-F5344CB8AC3E}">
        <p14:creationId xmlns:p14="http://schemas.microsoft.com/office/powerpoint/2010/main" val="292065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Gambling activities (pull tabs, machines, raffles, bingo) may trigger Unrelated Business Income Tax.</a:t>
            </a:r>
          </a:p>
          <a:p>
            <a:endParaRPr lang="en-US" dirty="0"/>
          </a:p>
          <a:p>
            <a:r>
              <a:rPr lang="en-US" dirty="0"/>
              <a:t>→ The IRS is VERY active in scrutinizing gaming by tax-exempt organizations.</a:t>
            </a:r>
          </a:p>
          <a:p>
            <a:r>
              <a:rPr lang="en-US" dirty="0"/>
              <a:t>→ May be subject to UBIT, Federal Wagering Excise Tax, and Federal Occupational Tax.</a:t>
            </a:r>
          </a:p>
          <a:p>
            <a:r>
              <a:rPr lang="en-US" dirty="0"/>
              <a:t>→ Consult IRS Publication 3079 and a professional tax advisor.</a:t>
            </a:r>
          </a:p>
          <a:p>
            <a:endParaRPr lang="en-US" dirty="0"/>
          </a:p>
          <a:p>
            <a:r>
              <a:rPr lang="en-US" dirty="0"/>
              <a:t>🎯 ENGAGE: Does your Post have gambling activities? If so, are you properly reporting and paying taxes on them?</a:t>
            </a:r>
          </a:p>
        </p:txBody>
      </p:sp>
      <p:sp>
        <p:nvSpPr>
          <p:cNvPr id="4" name="Slide Number Placeholder 3"/>
          <p:cNvSpPr>
            <a:spLocks noGrp="1"/>
          </p:cNvSpPr>
          <p:nvPr>
            <p:ph type="sldNum" sz="quarter" idx="5"/>
          </p:nvPr>
        </p:nvSpPr>
        <p:spPr/>
        <p:txBody>
          <a:bodyPr/>
          <a:lstStyle/>
          <a:p>
            <a:fld id="{2FFADC64-0248-40FE-932B-9069660C345A}" type="slidenum">
              <a:rPr lang="en-US" smtClean="0"/>
              <a:t>68</a:t>
            </a:fld>
            <a:endParaRPr lang="en-US"/>
          </a:p>
        </p:txBody>
      </p:sp>
    </p:spTree>
    <p:extLst>
      <p:ext uri="{BB962C8B-B14F-4D97-AF65-F5344CB8AC3E}">
        <p14:creationId xmlns:p14="http://schemas.microsoft.com/office/powerpoint/2010/main" val="36087926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Warning (a): Verify your exemption — don't assume. Warning (b): Know which IRC section you're exempt under.</a:t>
            </a:r>
          </a:p>
          <a:p>
            <a:endParaRPr lang="en-US" dirty="0"/>
          </a:p>
          <a:p>
            <a:r>
              <a:rPr lang="en-US" dirty="0"/>
              <a:t>→ Check with your Department about group exemption coverage.</a:t>
            </a:r>
          </a:p>
          <a:p>
            <a:r>
              <a:rPr lang="en-US" dirty="0"/>
              <a:t>→ If not covered, obtain your own exemption.</a:t>
            </a:r>
          </a:p>
          <a:p>
            <a:r>
              <a:rPr lang="en-US" dirty="0"/>
              <a:t>→ Know the specific requirements to MAINTAIN your exemption — it's not automatic forever.</a:t>
            </a:r>
          </a:p>
          <a:p>
            <a:endParaRPr lang="en-US" dirty="0"/>
          </a:p>
          <a:p>
            <a:r>
              <a:rPr lang="en-US" dirty="0"/>
              <a:t>🎯 ENGAGE: These warnings exist because Posts have lost their exemptions. Don't be that Post.</a:t>
            </a:r>
          </a:p>
        </p:txBody>
      </p:sp>
      <p:sp>
        <p:nvSpPr>
          <p:cNvPr id="4" name="Slide Number Placeholder 3"/>
          <p:cNvSpPr>
            <a:spLocks noGrp="1"/>
          </p:cNvSpPr>
          <p:nvPr>
            <p:ph type="sldNum" sz="quarter" idx="5"/>
          </p:nvPr>
        </p:nvSpPr>
        <p:spPr/>
        <p:txBody>
          <a:bodyPr/>
          <a:lstStyle/>
          <a:p>
            <a:fld id="{2FFADC64-0248-40FE-932B-9069660C345A}" type="slidenum">
              <a:rPr lang="en-US" smtClean="0"/>
              <a:t>69</a:t>
            </a:fld>
            <a:endParaRPr lang="en-US"/>
          </a:p>
        </p:txBody>
      </p:sp>
    </p:spTree>
    <p:extLst>
      <p:ext uri="{BB962C8B-B14F-4D97-AF65-F5344CB8AC3E}">
        <p14:creationId xmlns:p14="http://schemas.microsoft.com/office/powerpoint/2010/main" val="134526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Quartermaster must be more than a bookkeeper — they must be dependable, honest, and capable.</a:t>
            </a:r>
          </a:p>
          <a:p>
            <a:endParaRPr lang="en-US" dirty="0"/>
          </a:p>
          <a:p>
            <a:r>
              <a:rPr lang="en-US" dirty="0"/>
              <a:t>→ The QM often knows more about the Post's operations than anyone else.</a:t>
            </a:r>
          </a:p>
          <a:p>
            <a:r>
              <a:rPr lang="en-US" dirty="0"/>
              <a:t>→ While record-keeping is critical, the role requires broader leadership and integrity.</a:t>
            </a:r>
          </a:p>
          <a:p>
            <a:r>
              <a:rPr lang="en-US" dirty="0"/>
              <a:t>→ Emphasize the trust placed in this position.</a:t>
            </a:r>
          </a:p>
          <a:p>
            <a:endParaRPr lang="en-US" dirty="0"/>
          </a:p>
          <a:p>
            <a:r>
              <a:rPr lang="en-US" dirty="0"/>
              <a:t>🎯 ENGAGE: Pause here — integrity is the foundation of everything that follows.</a:t>
            </a:r>
          </a:p>
        </p:txBody>
      </p:sp>
      <p:sp>
        <p:nvSpPr>
          <p:cNvPr id="4" name="Slide Number Placeholder 3"/>
          <p:cNvSpPr>
            <a:spLocks noGrp="1"/>
          </p:cNvSpPr>
          <p:nvPr>
            <p:ph type="sldNum" sz="quarter" idx="5"/>
          </p:nvPr>
        </p:nvSpPr>
        <p:spPr/>
        <p:txBody>
          <a:bodyPr/>
          <a:lstStyle/>
          <a:p>
            <a:fld id="{2FFADC64-0248-40FE-932B-9069660C345A}" type="slidenum">
              <a:rPr lang="en-US" smtClean="0"/>
              <a:t>7</a:t>
            </a:fld>
            <a:endParaRPr lang="en-US"/>
          </a:p>
        </p:txBody>
      </p:sp>
    </p:spTree>
    <p:extLst>
      <p:ext uri="{BB962C8B-B14F-4D97-AF65-F5344CB8AC3E}">
        <p14:creationId xmlns:p14="http://schemas.microsoft.com/office/powerpoint/2010/main" val="12598724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Warning (c): Auxiliaries are separate organizations and may NOT be covered under the Post's exemption.</a:t>
            </a:r>
          </a:p>
          <a:p>
            <a:endParaRPr lang="en-US" dirty="0"/>
          </a:p>
          <a:p>
            <a:r>
              <a:rPr lang="en-US" dirty="0"/>
              <a:t>→ If your Post has 'social members,' you may be out of compliance with Bylaws AND tax requirements.</a:t>
            </a:r>
          </a:p>
          <a:p>
            <a:r>
              <a:rPr lang="en-US" dirty="0"/>
              <a:t>→ Member documentation must be maintained and up-to-date.</a:t>
            </a:r>
          </a:p>
          <a:p>
            <a:r>
              <a:rPr lang="en-US" dirty="0"/>
              <a:t>→ 501(c)(19) has specific membership requirements.</a:t>
            </a:r>
          </a:p>
          <a:p>
            <a:endParaRPr lang="en-US" dirty="0"/>
          </a:p>
          <a:p>
            <a:r>
              <a:rPr lang="en-US" dirty="0"/>
              <a:t>🎯 ENGAGE: Review your membership rolls — are all members properly documented?</a:t>
            </a:r>
          </a:p>
        </p:txBody>
      </p:sp>
      <p:sp>
        <p:nvSpPr>
          <p:cNvPr id="4" name="Slide Number Placeholder 3"/>
          <p:cNvSpPr>
            <a:spLocks noGrp="1"/>
          </p:cNvSpPr>
          <p:nvPr>
            <p:ph type="sldNum" sz="quarter" idx="5"/>
          </p:nvPr>
        </p:nvSpPr>
        <p:spPr/>
        <p:txBody>
          <a:bodyPr/>
          <a:lstStyle/>
          <a:p>
            <a:fld id="{2FFADC64-0248-40FE-932B-9069660C345A}" type="slidenum">
              <a:rPr lang="en-US" smtClean="0"/>
              <a:t>70</a:t>
            </a:fld>
            <a:endParaRPr lang="en-US"/>
          </a:p>
        </p:txBody>
      </p:sp>
    </p:spTree>
    <p:extLst>
      <p:ext uri="{BB962C8B-B14F-4D97-AF65-F5344CB8AC3E}">
        <p14:creationId xmlns:p14="http://schemas.microsoft.com/office/powerpoint/2010/main" val="3774991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Warning (d): Pay payroll taxes — officers are personally at risk. Warning (e): Understand Unrelated Business Income.</a:t>
            </a:r>
          </a:p>
          <a:p>
            <a:endParaRPr lang="en-US" dirty="0"/>
          </a:p>
          <a:p>
            <a:r>
              <a:rPr lang="en-US" dirty="0"/>
              <a:t>→ Not reporting/paying payroll taxes puts individual Post officers at personal risk with the IRS.</a:t>
            </a:r>
          </a:p>
          <a:p>
            <a:r>
              <a:rPr lang="en-US" dirty="0"/>
              <a:t>→ The IRS can come after YOU personally, not just the Post.</a:t>
            </a:r>
          </a:p>
          <a:p>
            <a:r>
              <a:rPr lang="en-US" dirty="0"/>
              <a:t>→ Know what constitutes Unrelated Business Income and report it properly.</a:t>
            </a:r>
          </a:p>
          <a:p>
            <a:endParaRPr lang="en-US" dirty="0"/>
          </a:p>
          <a:p>
            <a:r>
              <a:rPr lang="en-US" dirty="0"/>
              <a:t>🎯 ENGAGE: If your Post has employees, are payroll taxes current? This is serious — personal liability is real.</a:t>
            </a:r>
          </a:p>
        </p:txBody>
      </p:sp>
      <p:sp>
        <p:nvSpPr>
          <p:cNvPr id="4" name="Slide Number Placeholder 3"/>
          <p:cNvSpPr>
            <a:spLocks noGrp="1"/>
          </p:cNvSpPr>
          <p:nvPr>
            <p:ph type="sldNum" sz="quarter" idx="5"/>
          </p:nvPr>
        </p:nvSpPr>
        <p:spPr/>
        <p:txBody>
          <a:bodyPr/>
          <a:lstStyle/>
          <a:p>
            <a:fld id="{2FFADC64-0248-40FE-932B-9069660C345A}" type="slidenum">
              <a:rPr lang="en-US" smtClean="0"/>
              <a:t>71</a:t>
            </a:fld>
            <a:endParaRPr lang="en-US"/>
          </a:p>
        </p:txBody>
      </p:sp>
    </p:spTree>
    <p:extLst>
      <p:ext uri="{BB962C8B-B14F-4D97-AF65-F5344CB8AC3E}">
        <p14:creationId xmlns:p14="http://schemas.microsoft.com/office/powerpoint/2010/main" val="27982101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Tax-exempt status does NOT exempt you from payroll taxes — withholding, FICA, FUTA all apply.</a:t>
            </a:r>
          </a:p>
          <a:p>
            <a:endParaRPr lang="en-US" dirty="0"/>
          </a:p>
          <a:p>
            <a:r>
              <a:rPr lang="en-US" dirty="0"/>
              <a:t>→ If anyone is being paid for services to the Post, you likely owe payroll taxes.</a:t>
            </a:r>
          </a:p>
          <a:p>
            <a:r>
              <a:rPr lang="en-US" dirty="0"/>
              <a:t>→ This includes canteen workers, maintenance staff, and any paid positions.</a:t>
            </a:r>
          </a:p>
          <a:p>
            <a:r>
              <a:rPr lang="en-US" dirty="0"/>
              <a:t>→ Failure to comply can result in severe consequences for the Post AND individual officers.</a:t>
            </a:r>
          </a:p>
          <a:p>
            <a:endParaRPr lang="en-US" dirty="0"/>
          </a:p>
          <a:p>
            <a:r>
              <a:rPr lang="en-US" dirty="0"/>
              <a:t>🎯 ENGAGE: Does your Post pay anyone for services? If yes, are all payroll tax filings current?</a:t>
            </a:r>
          </a:p>
        </p:txBody>
      </p:sp>
      <p:sp>
        <p:nvSpPr>
          <p:cNvPr id="4" name="Slide Number Placeholder 3"/>
          <p:cNvSpPr>
            <a:spLocks noGrp="1"/>
          </p:cNvSpPr>
          <p:nvPr>
            <p:ph type="sldNum" sz="quarter" idx="5"/>
          </p:nvPr>
        </p:nvSpPr>
        <p:spPr/>
        <p:txBody>
          <a:bodyPr/>
          <a:lstStyle/>
          <a:p>
            <a:fld id="{2FFADC64-0248-40FE-932B-9069660C345A}" type="slidenum">
              <a:rPr lang="en-US" smtClean="0"/>
              <a:t>72</a:t>
            </a:fld>
            <a:endParaRPr lang="en-US"/>
          </a:p>
        </p:txBody>
      </p:sp>
    </p:spTree>
    <p:extLst>
      <p:ext uri="{BB962C8B-B14F-4D97-AF65-F5344CB8AC3E}">
        <p14:creationId xmlns:p14="http://schemas.microsoft.com/office/powerpoint/2010/main" val="25574431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Issue Form 1099-MISC or 1099-NEC to non-employees paid $600 or more in a calendar year.</a:t>
            </a:r>
          </a:p>
          <a:p>
            <a:endParaRPr lang="en-US" dirty="0"/>
          </a:p>
          <a:p>
            <a:r>
              <a:rPr lang="en-US" dirty="0"/>
              <a:t>→ This is for non-employee compensation — contractors, vendors, etc.</a:t>
            </a:r>
          </a:p>
          <a:p>
            <a:r>
              <a:rPr lang="en-US" dirty="0"/>
              <a:t>→ Do NOT send a 1099 to employees — use Form W-2 for them.</a:t>
            </a:r>
          </a:p>
          <a:p>
            <a:r>
              <a:rPr lang="en-US" dirty="0"/>
              <a:t>→ The $600 threshold is per calendar year per recipient.</a:t>
            </a:r>
          </a:p>
          <a:p>
            <a:endParaRPr lang="en-US" dirty="0"/>
          </a:p>
          <a:p>
            <a:r>
              <a:rPr lang="en-US" dirty="0"/>
              <a:t>🎯 ENGAGE: Keep track of all payments to non-employees throughout the year — don't scramble at tax time.</a:t>
            </a:r>
          </a:p>
        </p:txBody>
      </p:sp>
      <p:sp>
        <p:nvSpPr>
          <p:cNvPr id="4" name="Slide Number Placeholder 3"/>
          <p:cNvSpPr>
            <a:spLocks noGrp="1"/>
          </p:cNvSpPr>
          <p:nvPr>
            <p:ph type="sldNum" sz="quarter" idx="5"/>
          </p:nvPr>
        </p:nvSpPr>
        <p:spPr/>
        <p:txBody>
          <a:bodyPr/>
          <a:lstStyle/>
          <a:p>
            <a:fld id="{2FFADC64-0248-40FE-932B-9069660C345A}" type="slidenum">
              <a:rPr lang="en-US" smtClean="0"/>
              <a:t>73</a:t>
            </a:fld>
            <a:endParaRPr lang="en-US"/>
          </a:p>
        </p:txBody>
      </p:sp>
    </p:spTree>
    <p:extLst>
      <p:ext uri="{BB962C8B-B14F-4D97-AF65-F5344CB8AC3E}">
        <p14:creationId xmlns:p14="http://schemas.microsoft.com/office/powerpoint/2010/main" val="7384069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File IRS Form 8822-B within 60 days when the responsible party changes.</a:t>
            </a:r>
          </a:p>
          <a:p>
            <a:endParaRPr lang="en-US" dirty="0"/>
          </a:p>
          <a:p>
            <a:r>
              <a:rPr lang="en-US" dirty="0"/>
              <a:t>→ This applies to any entity with an EIN — including your Post.</a:t>
            </a:r>
          </a:p>
          <a:p>
            <a:r>
              <a:rPr lang="en-US" dirty="0"/>
              <a:t>→ The 'responsible party' is whoever controls the funds and assets.</a:t>
            </a:r>
          </a:p>
          <a:p>
            <a:r>
              <a:rPr lang="en-US" dirty="0"/>
              <a:t>→ Typically, the incoming Quartermaster is the new responsible party.</a:t>
            </a:r>
          </a:p>
          <a:p>
            <a:endParaRPr lang="en-US" dirty="0"/>
          </a:p>
          <a:p>
            <a:r>
              <a:rPr lang="en-US" dirty="0"/>
              <a:t>🎯 ENGAGE: Add this to your transition checklist — it's easy to forget and required by law.</a:t>
            </a:r>
          </a:p>
        </p:txBody>
      </p:sp>
      <p:sp>
        <p:nvSpPr>
          <p:cNvPr id="4" name="Slide Number Placeholder 3"/>
          <p:cNvSpPr>
            <a:spLocks noGrp="1"/>
          </p:cNvSpPr>
          <p:nvPr>
            <p:ph type="sldNum" sz="quarter" idx="5"/>
          </p:nvPr>
        </p:nvSpPr>
        <p:spPr/>
        <p:txBody>
          <a:bodyPr/>
          <a:lstStyle/>
          <a:p>
            <a:fld id="{2FFADC64-0248-40FE-932B-9069660C345A}" type="slidenum">
              <a:rPr lang="en-US" smtClean="0"/>
              <a:t>74</a:t>
            </a:fld>
            <a:endParaRPr lang="en-US"/>
          </a:p>
        </p:txBody>
      </p:sp>
    </p:spTree>
    <p:extLst>
      <p:ext uri="{BB962C8B-B14F-4D97-AF65-F5344CB8AC3E}">
        <p14:creationId xmlns:p14="http://schemas.microsoft.com/office/powerpoint/2010/main" val="38585018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IRS Publication 3386 ('Tax Guide for Veterans' Organizations') is essential reading for every QM.</a:t>
            </a:r>
          </a:p>
          <a:p>
            <a:endParaRPr lang="en-US" dirty="0"/>
          </a:p>
          <a:p>
            <a:r>
              <a:rPr lang="en-US" dirty="0"/>
              <a:t>→ Download it free from irs.gov/pub/irs-pdf/p3386.pdf.</a:t>
            </a:r>
          </a:p>
          <a:p>
            <a:r>
              <a:rPr lang="en-US" dirty="0"/>
              <a:t>→ It answers most tax questions specific to veteran organizations.</a:t>
            </a:r>
          </a:p>
          <a:p>
            <a:r>
              <a:rPr lang="en-US" dirty="0"/>
              <a:t>→ Keep a copy at the Post and consult it when questions arise.</a:t>
            </a:r>
          </a:p>
          <a:p>
            <a:endParaRPr lang="en-US" dirty="0"/>
          </a:p>
          <a:p>
            <a:r>
              <a:rPr lang="en-US" dirty="0"/>
              <a:t>🎯 ENGAGE: Download this publication today. It will save you headaches and potentially save the Post money.</a:t>
            </a:r>
          </a:p>
        </p:txBody>
      </p:sp>
      <p:sp>
        <p:nvSpPr>
          <p:cNvPr id="4" name="Slide Number Placeholder 3"/>
          <p:cNvSpPr>
            <a:spLocks noGrp="1"/>
          </p:cNvSpPr>
          <p:nvPr>
            <p:ph type="sldNum" sz="quarter" idx="5"/>
          </p:nvPr>
        </p:nvSpPr>
        <p:spPr/>
        <p:txBody>
          <a:bodyPr/>
          <a:lstStyle/>
          <a:p>
            <a:fld id="{2FFADC64-0248-40FE-932B-9069660C345A}" type="slidenum">
              <a:rPr lang="en-US" smtClean="0"/>
              <a:t>75</a:t>
            </a:fld>
            <a:endParaRPr lang="en-US"/>
          </a:p>
        </p:txBody>
      </p:sp>
    </p:spTree>
    <p:extLst>
      <p:ext uri="{BB962C8B-B14F-4D97-AF65-F5344CB8AC3E}">
        <p14:creationId xmlns:p14="http://schemas.microsoft.com/office/powerpoint/2010/main" val="35931612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Read both the Quartermaster Guide AND IRS Publication 3386 — these are your two essential references.</a:t>
            </a:r>
          </a:p>
          <a:p>
            <a:endParaRPr lang="en-US" dirty="0"/>
          </a:p>
          <a:p>
            <a:r>
              <a:rPr lang="en-US" dirty="0"/>
              <a:t>→ The QM Guide covers your organizational duties.</a:t>
            </a:r>
          </a:p>
          <a:p>
            <a:r>
              <a:rPr lang="en-US" dirty="0"/>
              <a:t>→ Publication 3386 covers your tax obligations.</a:t>
            </a:r>
          </a:p>
          <a:p>
            <a:r>
              <a:rPr lang="en-US" dirty="0"/>
              <a:t>→ Together, they provide a comprehensive foundation for the role.</a:t>
            </a:r>
          </a:p>
          <a:p>
            <a:endParaRPr lang="en-US" dirty="0"/>
          </a:p>
          <a:p>
            <a:r>
              <a:rPr lang="en-US" dirty="0"/>
              <a:t>🎯 ENGAGE: Commit to reading both documents within your first month. Your Post depends on it.</a:t>
            </a:r>
          </a:p>
        </p:txBody>
      </p:sp>
      <p:sp>
        <p:nvSpPr>
          <p:cNvPr id="4" name="Slide Number Placeholder 3"/>
          <p:cNvSpPr>
            <a:spLocks noGrp="1"/>
          </p:cNvSpPr>
          <p:nvPr>
            <p:ph type="sldNum" sz="quarter" idx="5"/>
          </p:nvPr>
        </p:nvSpPr>
        <p:spPr/>
        <p:txBody>
          <a:bodyPr/>
          <a:lstStyle/>
          <a:p>
            <a:fld id="{2FFADC64-0248-40FE-932B-9069660C345A}" type="slidenum">
              <a:rPr lang="en-US" smtClean="0"/>
              <a:t>76</a:t>
            </a:fld>
            <a:endParaRPr lang="en-US"/>
          </a:p>
        </p:txBody>
      </p:sp>
    </p:spTree>
    <p:extLst>
      <p:ext uri="{BB962C8B-B14F-4D97-AF65-F5344CB8AC3E}">
        <p14:creationId xmlns:p14="http://schemas.microsoft.com/office/powerpoint/2010/main" val="32298032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This concludes the training — now is your chance to ask questions and clarify anything.</a:t>
            </a:r>
          </a:p>
          <a:p>
            <a:endParaRPr lang="en-US" dirty="0"/>
          </a:p>
          <a:p>
            <a:r>
              <a:rPr lang="en-US" dirty="0"/>
              <a:t>→ No question is too basic — it's better to ask now than make a costly mistake later.</a:t>
            </a:r>
          </a:p>
          <a:p>
            <a:r>
              <a:rPr lang="en-US" dirty="0"/>
              <a:t>→ Remember, you can always reach out to your Department Quartermaster for guidance.</a:t>
            </a:r>
          </a:p>
          <a:p>
            <a:r>
              <a:rPr lang="en-US" dirty="0"/>
              <a:t>→ Consider connecting with experienced QMs in your District for mentorship.</a:t>
            </a:r>
          </a:p>
          <a:p>
            <a:endParaRPr lang="en-US" dirty="0"/>
          </a:p>
          <a:p>
            <a:r>
              <a:rPr lang="en-US" dirty="0"/>
              <a:t>🎯 ENGAGE: Open the floor for questions. Take your time — this is the most valuable part of the training.</a:t>
            </a:r>
          </a:p>
        </p:txBody>
      </p:sp>
      <p:sp>
        <p:nvSpPr>
          <p:cNvPr id="4" name="Slide Number Placeholder 3"/>
          <p:cNvSpPr>
            <a:spLocks noGrp="1"/>
          </p:cNvSpPr>
          <p:nvPr>
            <p:ph type="sldNum" sz="quarter" idx="5"/>
          </p:nvPr>
        </p:nvSpPr>
        <p:spPr/>
        <p:txBody>
          <a:bodyPr/>
          <a:lstStyle/>
          <a:p>
            <a:fld id="{2FFADC64-0248-40FE-932B-9069660C345A}" type="slidenum">
              <a:rPr lang="en-US" smtClean="0"/>
              <a:t>77</a:t>
            </a:fld>
            <a:endParaRPr lang="en-US"/>
          </a:p>
        </p:txBody>
      </p:sp>
    </p:spTree>
    <p:extLst>
      <p:ext uri="{BB962C8B-B14F-4D97-AF65-F5344CB8AC3E}">
        <p14:creationId xmlns:p14="http://schemas.microsoft.com/office/powerpoint/2010/main" val="146524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Quartermaster must be the hardest worker in the Post and maintain the highest standards of integrity.</a:t>
            </a:r>
          </a:p>
          <a:p>
            <a:endParaRPr lang="en-US" dirty="0"/>
          </a:p>
          <a:p>
            <a:r>
              <a:rPr lang="en-US" dirty="0"/>
              <a:t>→ Reference the Chaplain's prayer about 'lives of stainless integrity' — this especially applies to the QM.</a:t>
            </a:r>
          </a:p>
          <a:p>
            <a:r>
              <a:rPr lang="en-US" dirty="0"/>
              <a:t>→ Accurate accounting is not just a duty, it's a matter of personal character.</a:t>
            </a:r>
          </a:p>
          <a:p>
            <a:r>
              <a:rPr lang="en-US" dirty="0"/>
              <a:t>→ This is a role of service, not prestige.</a:t>
            </a:r>
          </a:p>
          <a:p>
            <a:endParaRPr lang="en-US" dirty="0"/>
          </a:p>
          <a:p>
            <a:r>
              <a:rPr lang="en-US" dirty="0"/>
              <a:t>🎯 ENGAGE: Take a moment to reflect on what this commitment means to you personally.</a:t>
            </a:r>
          </a:p>
        </p:txBody>
      </p:sp>
      <p:sp>
        <p:nvSpPr>
          <p:cNvPr id="4" name="Slide Number Placeholder 3"/>
          <p:cNvSpPr>
            <a:spLocks noGrp="1"/>
          </p:cNvSpPr>
          <p:nvPr>
            <p:ph type="sldNum" sz="quarter" idx="5"/>
          </p:nvPr>
        </p:nvSpPr>
        <p:spPr/>
        <p:txBody>
          <a:bodyPr/>
          <a:lstStyle/>
          <a:p>
            <a:fld id="{2FFADC64-0248-40FE-932B-9069660C345A}" type="slidenum">
              <a:rPr lang="en-US" smtClean="0"/>
              <a:t>8</a:t>
            </a:fld>
            <a:endParaRPr lang="en-US"/>
          </a:p>
        </p:txBody>
      </p:sp>
    </p:spTree>
    <p:extLst>
      <p:ext uri="{BB962C8B-B14F-4D97-AF65-F5344CB8AC3E}">
        <p14:creationId xmlns:p14="http://schemas.microsoft.com/office/powerpoint/2010/main" val="292245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KEY TAKEAWAY: The Quartermaster's duties are formally defined in Section 218(a)(5) of the Manual of Procedure.</a:t>
            </a:r>
          </a:p>
          <a:p>
            <a:endParaRPr lang="en-US" dirty="0"/>
          </a:p>
          <a:p>
            <a:r>
              <a:rPr lang="en-US" dirty="0"/>
              <a:t>→ This is the legal foundation for everything you'll do as QM.</a:t>
            </a:r>
          </a:p>
          <a:p>
            <a:r>
              <a:rPr lang="en-US" dirty="0"/>
              <a:t>→ The next several slides will detail each specific duty.</a:t>
            </a:r>
          </a:p>
          <a:p>
            <a:r>
              <a:rPr lang="en-US" dirty="0"/>
              <a:t>→ Encourage attendees to bookmark this section in their manual.</a:t>
            </a:r>
          </a:p>
          <a:p>
            <a:endParaRPr lang="en-US" dirty="0"/>
          </a:p>
          <a:p>
            <a:r>
              <a:rPr lang="en-US" dirty="0"/>
              <a:t>🎯 ENGAGE: How many of you have read Section 218? It's required reading.</a:t>
            </a:r>
          </a:p>
        </p:txBody>
      </p:sp>
      <p:sp>
        <p:nvSpPr>
          <p:cNvPr id="4" name="Slide Number Placeholder 3"/>
          <p:cNvSpPr>
            <a:spLocks noGrp="1"/>
          </p:cNvSpPr>
          <p:nvPr>
            <p:ph type="sldNum" sz="quarter" idx="5"/>
          </p:nvPr>
        </p:nvSpPr>
        <p:spPr/>
        <p:txBody>
          <a:bodyPr/>
          <a:lstStyle/>
          <a:p>
            <a:fld id="{2FFADC64-0248-40FE-932B-9069660C345A}" type="slidenum">
              <a:rPr lang="en-US" smtClean="0"/>
              <a:t>9</a:t>
            </a:fld>
            <a:endParaRPr lang="en-US"/>
          </a:p>
        </p:txBody>
      </p:sp>
    </p:spTree>
    <p:extLst>
      <p:ext uri="{BB962C8B-B14F-4D97-AF65-F5344CB8AC3E}">
        <p14:creationId xmlns:p14="http://schemas.microsoft.com/office/powerpoint/2010/main" val="3801555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05FC-473B-DBD4-5829-D5971BCC234B}"/>
              </a:ext>
            </a:extLst>
          </p:cNvPr>
          <p:cNvSpPr>
            <a:spLocks noGrp="1"/>
          </p:cNvSpPr>
          <p:nvPr>
            <p:ph type="ctrTitle"/>
          </p:nvPr>
        </p:nvSpPr>
        <p:spPr>
          <a:xfrm>
            <a:off x="1524000" y="1126263"/>
            <a:ext cx="9144000" cy="2387600"/>
          </a:xfrm>
        </p:spPr>
        <p:txBody>
          <a:bodyPr anchor="b"/>
          <a:lstStyle>
            <a:lvl1pPr algn="ctr">
              <a:defRPr sz="4000">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8D8369-15A8-5B8B-0A39-3BFCEA97C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DDA5F-FE44-F505-620B-E1533F42B2F9}"/>
              </a:ext>
            </a:extLst>
          </p:cNvPr>
          <p:cNvSpPr>
            <a:spLocks noGrp="1"/>
          </p:cNvSpPr>
          <p:nvPr>
            <p:ph type="dt" sz="half" idx="10"/>
          </p:nvPr>
        </p:nvSpPr>
        <p:spPr/>
        <p:txBody>
          <a:body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21F1A848-1CF5-E917-B4E8-4B3636AD0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749D3-3221-68B5-D3BC-DBE2E5CB0DAD}"/>
              </a:ext>
            </a:extLst>
          </p:cNvPr>
          <p:cNvSpPr>
            <a:spLocks noGrp="1"/>
          </p:cNvSpPr>
          <p:nvPr>
            <p:ph type="sldNum" sz="quarter" idx="12"/>
          </p:nvPr>
        </p:nvSpPr>
        <p:spPr/>
        <p:txBody>
          <a:body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E69B610F-44EE-265D-D389-1F3C000CFB31}"/>
              </a:ext>
            </a:extLst>
          </p:cNvPr>
          <p:cNvPicPr>
            <a:picLocks noChangeAspect="1"/>
          </p:cNvPicPr>
          <p:nvPr userDrawn="1"/>
        </p:nvPicPr>
        <p:blipFill>
          <a:blip r:embed="rId2"/>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A146AB88-7F2C-E502-5BD2-8460154BD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6A5B6C03-CD83-8CBB-D2C6-BA988956C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D3C3F7AC-7902-A4F4-9A07-9C68D79A6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2" name="Picture 11">
            <a:extLst>
              <a:ext uri="{FF2B5EF4-FFF2-40B4-BE49-F238E27FC236}">
                <a16:creationId xmlns:a16="http://schemas.microsoft.com/office/drawing/2014/main" id="{E68988A7-5F0D-3F15-6C02-B5EB8B68F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spTree>
    <p:extLst>
      <p:ext uri="{BB962C8B-B14F-4D97-AF65-F5344CB8AC3E}">
        <p14:creationId xmlns:p14="http://schemas.microsoft.com/office/powerpoint/2010/main" val="29847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714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BB177-025B-F1E5-7F04-95201BC1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9B034-93D9-7686-4EC9-3D6E524BB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F4D166-0121-D8EF-8AC3-EA5939E67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D4FB425A-C7D2-3108-45B5-14942C56C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4CED24-5567-6625-191E-DD08A090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96D953A2-1691-EEAA-FFE8-D6FF7024FAE2}"/>
              </a:ext>
            </a:extLst>
          </p:cNvPr>
          <p:cNvPicPr>
            <a:picLocks noChangeAspect="1"/>
          </p:cNvPicPr>
          <p:nvPr userDrawn="1"/>
        </p:nvPicPr>
        <p:blipFill>
          <a:blip r:embed="rId4"/>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BA2C9BBD-F31E-2DA8-8234-72A0BD2761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89F87A0B-9FFB-263A-A6A1-8FE7AD4861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690D6FE1-08F6-F9FA-C4EA-EABBC42F4A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1" name="Picture 10">
            <a:extLst>
              <a:ext uri="{FF2B5EF4-FFF2-40B4-BE49-F238E27FC236}">
                <a16:creationId xmlns:a16="http://schemas.microsoft.com/office/drawing/2014/main" id="{CA912CDC-84E2-9FD0-DF24-6C5001C8B4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1" y="482395"/>
            <a:ext cx="4763165" cy="2138110"/>
          </a:xfrm>
          <a:prstGeom prst="rect">
            <a:avLst/>
          </a:prstGeom>
        </p:spPr>
      </p:pic>
      <p:pic>
        <p:nvPicPr>
          <p:cNvPr id="12" name="Picture 11">
            <a:extLst>
              <a:ext uri="{FF2B5EF4-FFF2-40B4-BE49-F238E27FC236}">
                <a16:creationId xmlns:a16="http://schemas.microsoft.com/office/drawing/2014/main" id="{E1E995B0-D26C-E0E8-71A4-B590DDC835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pic>
        <p:nvPicPr>
          <p:cNvPr id="14" name="Picture 13">
            <a:extLst>
              <a:ext uri="{FF2B5EF4-FFF2-40B4-BE49-F238E27FC236}">
                <a16:creationId xmlns:a16="http://schemas.microsoft.com/office/drawing/2014/main" id="{41D0032D-FDC1-6778-E778-4243E2F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60866" y="-21818"/>
            <a:ext cx="1847443" cy="1847443"/>
          </a:xfrm>
          <a:prstGeom prst="rect">
            <a:avLst/>
          </a:prstGeom>
        </p:spPr>
      </p:pic>
    </p:spTree>
    <p:extLst>
      <p:ext uri="{BB962C8B-B14F-4D97-AF65-F5344CB8AC3E}">
        <p14:creationId xmlns:p14="http://schemas.microsoft.com/office/powerpoint/2010/main" val="37899026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AB6B6B-41C6-A0A9-3CCB-C73585EA1074}"/>
              </a:ext>
            </a:extLst>
          </p:cNvPr>
          <p:cNvSpPr txBox="1"/>
          <p:nvPr/>
        </p:nvSpPr>
        <p:spPr>
          <a:xfrm>
            <a:off x="2852837" y="2883117"/>
            <a:ext cx="6574971" cy="2031325"/>
          </a:xfrm>
          <a:prstGeom prst="rect">
            <a:avLst/>
          </a:prstGeom>
          <a:noFill/>
        </p:spPr>
        <p:txBody>
          <a:bodyPr wrap="square" rtlCol="0">
            <a:spAutoFit/>
          </a:bodyPr>
          <a:lstStyle/>
          <a:p>
            <a:pPr algn="ctr"/>
            <a:r>
              <a:rPr lang="en-US" sz="5400" b="1" dirty="0"/>
              <a:t>2026-2027 </a:t>
            </a:r>
          </a:p>
          <a:p>
            <a:pPr algn="ctr"/>
            <a:r>
              <a:rPr lang="en-US" sz="5400" b="1" dirty="0"/>
              <a:t>Training </a:t>
            </a:r>
          </a:p>
          <a:p>
            <a:endParaRPr lang="en-US" dirty="0"/>
          </a:p>
        </p:txBody>
      </p:sp>
    </p:spTree>
    <p:extLst>
      <p:ext uri="{BB962C8B-B14F-4D97-AF65-F5344CB8AC3E}">
        <p14:creationId xmlns:p14="http://schemas.microsoft.com/office/powerpoint/2010/main" val="128738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515E7-767C-D968-94D5-57ACFB4ECB82}"/>
              </a:ext>
            </a:extLst>
          </p:cNvPr>
          <p:cNvSpPr txBox="1"/>
          <p:nvPr/>
        </p:nvSpPr>
        <p:spPr>
          <a:xfrm>
            <a:off x="209761" y="2070176"/>
            <a:ext cx="11982239" cy="4501232"/>
          </a:xfrm>
          <a:prstGeom prst="rect">
            <a:avLst/>
          </a:prstGeom>
          <a:noFill/>
        </p:spPr>
        <p:txBody>
          <a:bodyPr wrap="square">
            <a:spAutoFit/>
          </a:bodyPr>
          <a:lstStyle/>
          <a:p>
            <a:pPr lvl="0" algn="ctr">
              <a:defRPr/>
            </a:pPr>
            <a:r>
              <a:rPr lang="en-US" sz="3200" b="1" dirty="0"/>
              <a:t>Duties of the Post Quartermaster (Cont.)</a:t>
            </a:r>
          </a:p>
          <a:p>
            <a:pPr algn="ctr"/>
            <a:endParaRPr lang="en-US" sz="1050" b="1" dirty="0"/>
          </a:p>
          <a:p>
            <a:pPr marL="514350" indent="-514350">
              <a:buAutoNum type="alphaLcParenR"/>
            </a:pPr>
            <a:r>
              <a:rPr lang="en-US" sz="2800" dirty="0"/>
              <a:t>Qualify and secure a bond in a sum at least equal to the amount of the liquid assets for which they may be accountable in accordance with Section 703.</a:t>
            </a:r>
          </a:p>
          <a:p>
            <a:pPr marL="514350" indent="-514350">
              <a:buAutoNum type="alphaLcParenR"/>
            </a:pPr>
            <a:endParaRPr lang="en-US" sz="2800" dirty="0"/>
          </a:p>
          <a:p>
            <a:r>
              <a:rPr lang="en-US" sz="2800" dirty="0"/>
              <a:t>b) Collect all monies due the Post, giving receipt therefore, and have charge of the funds, securities and other property of the Post, all of which shall be placed in their care. They shall be the accountable officer of the Post and the Treasurer of all committees handling funds.</a:t>
            </a:r>
          </a:p>
          <a:p>
            <a:endParaRPr lang="en-US" sz="2000" dirty="0"/>
          </a:p>
        </p:txBody>
      </p:sp>
    </p:spTree>
    <p:extLst>
      <p:ext uri="{BB962C8B-B14F-4D97-AF65-F5344CB8AC3E}">
        <p14:creationId xmlns:p14="http://schemas.microsoft.com/office/powerpoint/2010/main" val="53115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FE5B-57C7-6C97-CDF9-73AC60D258B5}"/>
              </a:ext>
            </a:extLst>
          </p:cNvPr>
          <p:cNvSpPr txBox="1"/>
          <p:nvPr/>
        </p:nvSpPr>
        <p:spPr>
          <a:xfrm>
            <a:off x="315686" y="2184705"/>
            <a:ext cx="11517085" cy="4193456"/>
          </a:xfrm>
          <a:prstGeom prst="rect">
            <a:avLst/>
          </a:prstGeom>
          <a:noFill/>
        </p:spPr>
        <p:txBody>
          <a:bodyPr wrap="square">
            <a:spAutoFit/>
          </a:bodyPr>
          <a:lstStyle/>
          <a:p>
            <a:pPr lvl="0" algn="ctr">
              <a:defRPr/>
            </a:pPr>
            <a:r>
              <a:rPr lang="en-US" sz="3200" b="1" dirty="0"/>
              <a:t>Duties of the Post Quartermaster (Cont.)</a:t>
            </a:r>
          </a:p>
          <a:p>
            <a:pPr algn="ctr"/>
            <a:endParaRPr lang="en-US" sz="1050" b="1" dirty="0"/>
          </a:p>
          <a:p>
            <a:r>
              <a:rPr lang="en-US" sz="2800" dirty="0">
                <a:latin typeface="Arial" panose="020B0604020202020204" pitchFamily="34" charset="0"/>
                <a:cs typeface="Arial" panose="020B0604020202020204" pitchFamily="34" charset="0"/>
              </a:rPr>
              <a:t>c) Disburse funds as properly authorized by the Post using accepted banking practices. Unless otherwise provided for in Post Bylaws(</a:t>
            </a:r>
            <a:r>
              <a:rPr lang="en-US" sz="2800" dirty="0" err="1">
                <a:latin typeface="Arial" panose="020B0604020202020204" pitchFamily="34" charset="0"/>
                <a:cs typeface="Arial" panose="020B0604020202020204" pitchFamily="34" charset="0"/>
              </a:rPr>
              <a:t>ie</a:t>
            </a:r>
            <a:r>
              <a:rPr lang="en-US" sz="2800" dirty="0">
                <a:latin typeface="Arial" panose="020B0604020202020204" pitchFamily="34" charset="0"/>
                <a:cs typeface="Arial" panose="020B0604020202020204" pitchFamily="34" charset="0"/>
              </a:rPr>
              <a:t> Digital Payments), all disbursements of Post funds shall bear the signature of the Quartermaster or other person(s) authorized by the Quartermaster. Such other authorized person(s) shall be bonded with an indemnity company as surety in a sum at least equal to the amount of the liquid assets for which they may be accountable in accordance with Section 703.</a:t>
            </a:r>
          </a:p>
        </p:txBody>
      </p:sp>
    </p:spTree>
    <p:extLst>
      <p:ext uri="{BB962C8B-B14F-4D97-AF65-F5344CB8AC3E}">
        <p14:creationId xmlns:p14="http://schemas.microsoft.com/office/powerpoint/2010/main" val="3884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8B12E5-5B0C-E82E-B2A6-21D43A81C9C4}"/>
              </a:ext>
            </a:extLst>
          </p:cNvPr>
          <p:cNvSpPr txBox="1"/>
          <p:nvPr/>
        </p:nvSpPr>
        <p:spPr>
          <a:xfrm>
            <a:off x="424543" y="2254751"/>
            <a:ext cx="11833163" cy="4339650"/>
          </a:xfrm>
          <a:prstGeom prst="rect">
            <a:avLst/>
          </a:prstGeom>
          <a:noFill/>
        </p:spPr>
        <p:txBody>
          <a:bodyPr wrap="square">
            <a:spAutoFit/>
          </a:bodyPr>
          <a:lstStyle/>
          <a:p>
            <a:pPr lvl="0" algn="ctr">
              <a:defRPr/>
            </a:pPr>
            <a:r>
              <a:rPr lang="en-US" sz="3200" b="1" dirty="0"/>
              <a:t>Duties of the Post Quartermaster (Cont.)</a:t>
            </a:r>
          </a:p>
          <a:p>
            <a:endParaRPr lang="en-US" sz="2400" b="1" dirty="0"/>
          </a:p>
          <a:p>
            <a:r>
              <a:rPr lang="en-US" sz="2800" dirty="0">
                <a:latin typeface="Arial" panose="020B0604020202020204" pitchFamily="34" charset="0"/>
                <a:cs typeface="Arial" panose="020B0604020202020204" pitchFamily="34" charset="0"/>
              </a:rPr>
              <a:t>d) Receive annual membership dues and Life membership fees and forward the Department and National dues and Life membership fees immediately to National Headquarters as prescribed in Section 104.</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 Provide the Post Trustees with all records, files and statements required or necessary for the preparation of the Post Trustees Quarterly Report of Audit. </a:t>
            </a:r>
          </a:p>
          <a:p>
            <a:r>
              <a:rPr lang="en-US" sz="2400" b="1" dirty="0"/>
              <a:t>.</a:t>
            </a:r>
          </a:p>
        </p:txBody>
      </p:sp>
    </p:spTree>
    <p:extLst>
      <p:ext uri="{BB962C8B-B14F-4D97-AF65-F5344CB8AC3E}">
        <p14:creationId xmlns:p14="http://schemas.microsoft.com/office/powerpoint/2010/main" val="240304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6D575B-444A-C075-8540-481FB09617A7}"/>
              </a:ext>
            </a:extLst>
          </p:cNvPr>
          <p:cNvSpPr txBox="1"/>
          <p:nvPr/>
        </p:nvSpPr>
        <p:spPr>
          <a:xfrm>
            <a:off x="348344" y="2298294"/>
            <a:ext cx="11430000" cy="4401205"/>
          </a:xfrm>
          <a:prstGeom prst="rect">
            <a:avLst/>
          </a:prstGeom>
          <a:noFill/>
        </p:spPr>
        <p:txBody>
          <a:bodyPr wrap="square">
            <a:spAutoFit/>
          </a:bodyPr>
          <a:lstStyle/>
          <a:p>
            <a:pPr lvl="0" algn="ctr">
              <a:defRPr/>
            </a:pPr>
            <a:r>
              <a:rPr lang="en-US" sz="3200" b="1" dirty="0"/>
              <a:t>Duties of the Post Quartermaster (Cont.)</a:t>
            </a:r>
          </a:p>
          <a:p>
            <a:endParaRPr lang="en-US" sz="2400" b="1" dirty="0"/>
          </a:p>
          <a:p>
            <a:r>
              <a:rPr lang="en-US" sz="2800" dirty="0">
                <a:latin typeface="Arial" panose="020B0604020202020204" pitchFamily="34" charset="0"/>
                <a:cs typeface="Arial" panose="020B0604020202020204" pitchFamily="34" charset="0"/>
              </a:rPr>
              <a:t>f) Reconcile and verify all transactions listed on all bank statements to assure the accuracy of Post records. The books and records of the Quartermaster shall be maintained in a legible and uniform format. Record keeping by electronic means may be used, provided a backup is maintained. Books and records shall be available for inspection by authorized officers and Post members at all reasonable times. Unless specifically authorized by the Post to remove such books and records from its facilities, they will be kept at the Post facilities. </a:t>
            </a:r>
          </a:p>
        </p:txBody>
      </p:sp>
    </p:spTree>
    <p:extLst>
      <p:ext uri="{BB962C8B-B14F-4D97-AF65-F5344CB8AC3E}">
        <p14:creationId xmlns:p14="http://schemas.microsoft.com/office/powerpoint/2010/main" val="26907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8D762-5A9D-AD27-33DE-790DC9B81F53}"/>
              </a:ext>
            </a:extLst>
          </p:cNvPr>
          <p:cNvSpPr txBox="1"/>
          <p:nvPr/>
        </p:nvSpPr>
        <p:spPr>
          <a:xfrm>
            <a:off x="261257" y="2254751"/>
            <a:ext cx="11691257" cy="4401205"/>
          </a:xfrm>
          <a:prstGeom prst="rect">
            <a:avLst/>
          </a:prstGeom>
          <a:noFill/>
        </p:spPr>
        <p:txBody>
          <a:bodyPr wrap="square">
            <a:spAutoFit/>
          </a:bodyPr>
          <a:lstStyle/>
          <a:p>
            <a:pPr lvl="0" algn="ctr">
              <a:defRPr/>
            </a:pPr>
            <a:r>
              <a:rPr lang="en-US" sz="3200" b="1" dirty="0">
                <a:latin typeface="Arial" panose="020B0604020202020204" pitchFamily="34" charset="0"/>
                <a:cs typeface="Arial" panose="020B0604020202020204" pitchFamily="34" charset="0"/>
              </a:rPr>
              <a:t>Duties of the Post Quartermaster (Cont.)</a:t>
            </a:r>
          </a:p>
          <a:p>
            <a:endParaRPr lang="en-US" sz="24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 Provide access and transfer to their successor in office or anyone designated by higher authority, without delay, all books, records, papers, monies, securities and other property of the Post in their possession or under their control.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 Comply with and perform all duties required of them by the laws and usages of this organization, applicable Bylaws and orders from lawful authority and perform such other duties as are incident to such office.</a:t>
            </a:r>
          </a:p>
        </p:txBody>
      </p:sp>
    </p:spTree>
    <p:extLst>
      <p:ext uri="{BB962C8B-B14F-4D97-AF65-F5344CB8AC3E}">
        <p14:creationId xmlns:p14="http://schemas.microsoft.com/office/powerpoint/2010/main" val="110302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7DE13-BFFA-91C9-0048-C37E5397755D}"/>
              </a:ext>
            </a:extLst>
          </p:cNvPr>
          <p:cNvSpPr txBox="1"/>
          <p:nvPr/>
        </p:nvSpPr>
        <p:spPr>
          <a:xfrm>
            <a:off x="283030" y="2254751"/>
            <a:ext cx="11582400" cy="3108543"/>
          </a:xfrm>
          <a:prstGeom prst="rect">
            <a:avLst/>
          </a:prstGeom>
          <a:noFill/>
        </p:spPr>
        <p:txBody>
          <a:bodyPr wrap="square">
            <a:spAutoFit/>
          </a:bodyPr>
          <a:lstStyle/>
          <a:p>
            <a:pPr lvl="0" algn="ctr">
              <a:defRPr/>
            </a:pPr>
            <a:r>
              <a:rPr lang="en-US" sz="3200" b="1" dirty="0">
                <a:latin typeface="Arial" panose="020B0604020202020204" pitchFamily="34" charset="0"/>
                <a:cs typeface="Arial" panose="020B0604020202020204" pitchFamily="34" charset="0"/>
              </a:rPr>
              <a:t>Duties of the Post Quartermaster (Cont.)</a:t>
            </a:r>
          </a:p>
          <a:p>
            <a:endParaRPr lang="en-US" sz="2400" b="1" dirty="0">
              <a:latin typeface="Arial" panose="020B0604020202020204" pitchFamily="34" charset="0"/>
              <a:cs typeface="Arial" panose="020B0604020202020204" pitchFamily="34" charset="0"/>
            </a:endParaRPr>
          </a:p>
          <a:p>
            <a:pPr marL="514350" indent="-514350">
              <a:buAutoNum type="romanLcParenR"/>
            </a:pPr>
            <a:r>
              <a:rPr lang="en-US" sz="2800" dirty="0">
                <a:latin typeface="Arial" panose="020B0604020202020204" pitchFamily="34" charset="0"/>
                <a:cs typeface="Arial" panose="020B0604020202020204" pitchFamily="34" charset="0"/>
              </a:rPr>
              <a:t>Report on transactions concerning receipts and expenditures, for any given period, at a regular or special meeting of the Post.</a:t>
            </a:r>
          </a:p>
          <a:p>
            <a:endParaRPr lang="en-US" sz="2800" dirty="0">
              <a:latin typeface="Arial" panose="020B0604020202020204" pitchFamily="34" charset="0"/>
              <a:cs typeface="Arial" panose="020B0604020202020204" pitchFamily="34" charset="0"/>
            </a:endParaRPr>
          </a:p>
          <a:p>
            <a:pPr marL="457200" indent="-457200">
              <a:buAutoNum type="alphaLcParenR" startAt="10"/>
            </a:pPr>
            <a:r>
              <a:rPr lang="en-US" sz="2800" dirty="0">
                <a:latin typeface="Arial" panose="020B0604020202020204" pitchFamily="34" charset="0"/>
                <a:cs typeface="Arial" panose="020B0604020202020204" pitchFamily="34" charset="0"/>
              </a:rPr>
              <a:t>File appropriate forms as required by Federal, State and Local   </a:t>
            </a:r>
          </a:p>
          <a:p>
            <a:r>
              <a:rPr lang="en-US" sz="2800" dirty="0">
                <a:latin typeface="Arial" panose="020B0604020202020204" pitchFamily="34" charset="0"/>
                <a:cs typeface="Arial" panose="020B0604020202020204" pitchFamily="34" charset="0"/>
              </a:rPr>
              <a:t>     Statutes or regulations.</a:t>
            </a:r>
          </a:p>
        </p:txBody>
      </p:sp>
    </p:spTree>
    <p:extLst>
      <p:ext uri="{BB962C8B-B14F-4D97-AF65-F5344CB8AC3E}">
        <p14:creationId xmlns:p14="http://schemas.microsoft.com/office/powerpoint/2010/main" val="107961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565B93-84B1-344B-362E-741C5BAA083E}"/>
              </a:ext>
            </a:extLst>
          </p:cNvPr>
          <p:cNvSpPr txBox="1"/>
          <p:nvPr/>
        </p:nvSpPr>
        <p:spPr>
          <a:xfrm>
            <a:off x="168272" y="2619124"/>
            <a:ext cx="11855455" cy="3447098"/>
          </a:xfrm>
          <a:prstGeom prst="rect">
            <a:avLst/>
          </a:prstGeom>
          <a:noFill/>
        </p:spPr>
        <p:txBody>
          <a:bodyPr wrap="square">
            <a:spAutoFit/>
          </a:bodyPr>
          <a:lstStyle/>
          <a:p>
            <a:pPr lvl="0" algn="ctr">
              <a:defRPr/>
            </a:pPr>
            <a:r>
              <a:rPr lang="en-US" sz="3200" b="1" dirty="0">
                <a:latin typeface="Arial" panose="020B0604020202020204" pitchFamily="34" charset="0"/>
                <a:cs typeface="Arial" panose="020B0604020202020204" pitchFamily="34" charset="0"/>
              </a:rPr>
              <a:t>Taking Over as Quartermaster</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Before a new Post Quartermaster takes up the duties, the previous Quartermaster must be given a “clean slate” by the Post Trustees or auditors. This may be accomplished by virtue of the required audit processes. You want to avoid picking up a headache from someone else. Remember, you are bonded, and, once you take over officially, you will be the person “in the middle” if the deck has not been cleared beforehand.</a:t>
            </a:r>
          </a:p>
        </p:txBody>
      </p:sp>
    </p:spTree>
    <p:extLst>
      <p:ext uri="{BB962C8B-B14F-4D97-AF65-F5344CB8AC3E}">
        <p14:creationId xmlns:p14="http://schemas.microsoft.com/office/powerpoint/2010/main" val="307671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F5110-B6C0-EB82-48C0-666B79D6BAD8}"/>
              </a:ext>
            </a:extLst>
          </p:cNvPr>
          <p:cNvSpPr txBox="1"/>
          <p:nvPr/>
        </p:nvSpPr>
        <p:spPr>
          <a:xfrm>
            <a:off x="249915" y="2346981"/>
            <a:ext cx="11692169" cy="3939540"/>
          </a:xfrm>
          <a:prstGeom prst="rect">
            <a:avLst/>
          </a:prstGeom>
          <a:noFill/>
        </p:spPr>
        <p:txBody>
          <a:bodyPr wrap="square">
            <a:spAutoFit/>
          </a:bodyPr>
          <a:lstStyle/>
          <a:p>
            <a:pPr lvl="0" algn="ctr">
              <a:defRPr/>
            </a:pPr>
            <a:r>
              <a:rPr lang="en-US" sz="3600" b="1" dirty="0">
                <a:latin typeface="Arial" panose="020B0604020202020204" pitchFamily="34" charset="0"/>
                <a:cs typeface="Arial" panose="020B0604020202020204" pitchFamily="34" charset="0"/>
              </a:rPr>
              <a:t>Taking Over as Quartermaster (Cont.)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sz="1800" dirty="0"/>
          </a:p>
          <a:p>
            <a:r>
              <a:rPr lang="en-US" sz="2800" dirty="0">
                <a:latin typeface="Arial" panose="020B0604020202020204" pitchFamily="34" charset="0"/>
                <a:cs typeface="Arial" panose="020B0604020202020204" pitchFamily="34" charset="0"/>
              </a:rPr>
              <a:t>Before you undertake any business as the new Post Quartermaster, check with the bank in which Post funds are deposited to satisfy yourself the funds are correct and in order. Be sure that proper signature cards are on file with the bank with specimen signatures of all persons authorized to make and endorse checks on behalf of the Post. When new officers are elected the new signatures must be provided to the bank.</a:t>
            </a:r>
          </a:p>
        </p:txBody>
      </p:sp>
    </p:spTree>
    <p:extLst>
      <p:ext uri="{BB962C8B-B14F-4D97-AF65-F5344CB8AC3E}">
        <p14:creationId xmlns:p14="http://schemas.microsoft.com/office/powerpoint/2010/main" val="48996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45EAF-EFA2-35B6-E452-3DA7B074BC3E}"/>
              </a:ext>
            </a:extLst>
          </p:cNvPr>
          <p:cNvSpPr txBox="1"/>
          <p:nvPr/>
        </p:nvSpPr>
        <p:spPr>
          <a:xfrm>
            <a:off x="326571" y="2329902"/>
            <a:ext cx="11538857" cy="4093428"/>
          </a:xfrm>
          <a:prstGeom prst="rect">
            <a:avLst/>
          </a:prstGeom>
          <a:noFill/>
        </p:spPr>
        <p:txBody>
          <a:bodyPr wrap="square">
            <a:spAutoFit/>
          </a:bodyPr>
          <a:lstStyle/>
          <a:p>
            <a:pPr lvl="0" algn="ctr">
              <a:defRPr/>
            </a:pPr>
            <a:r>
              <a:rPr lang="en-US" sz="3600" b="1" dirty="0">
                <a:latin typeface="Arial" panose="020B0604020202020204" pitchFamily="34" charset="0"/>
                <a:cs typeface="Arial" panose="020B0604020202020204" pitchFamily="34" charset="0"/>
              </a:rPr>
              <a:t>Taking Over as Quartermaster (Cont.)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sz="2800" dirty="0"/>
          </a:p>
          <a:p>
            <a:r>
              <a:rPr lang="en-US" sz="2800" dirty="0"/>
              <a:t>You should deposit money and draw checks for disbursements for authorized Post expenses. A Quartermaster should make deposits at regular intervals, rather than letting checks and money accumulate. Get them in the bank as soon as possible. In making deposits it is a better practice to put what you have received into the bank in the same physical form in which you received it. Coins and bills should be deposited as such and checks and negotiable paper must be deposited in the same manner. </a:t>
            </a:r>
          </a:p>
        </p:txBody>
      </p:sp>
    </p:spTree>
    <p:extLst>
      <p:ext uri="{BB962C8B-B14F-4D97-AF65-F5344CB8AC3E}">
        <p14:creationId xmlns:p14="http://schemas.microsoft.com/office/powerpoint/2010/main" val="142215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D524A7-6B35-8A88-EF00-D10F0EEC7AFD}"/>
              </a:ext>
            </a:extLst>
          </p:cNvPr>
          <p:cNvSpPr txBox="1"/>
          <p:nvPr/>
        </p:nvSpPr>
        <p:spPr>
          <a:xfrm>
            <a:off x="332014" y="2144840"/>
            <a:ext cx="11527971" cy="4524315"/>
          </a:xfrm>
          <a:prstGeom prst="rect">
            <a:avLst/>
          </a:prstGeom>
          <a:noFill/>
        </p:spPr>
        <p:txBody>
          <a:bodyPr wrap="square">
            <a:spAutoFit/>
          </a:bodyPr>
          <a:lstStyle/>
          <a:p>
            <a:pPr lvl="0" algn="ctr">
              <a:defRPr/>
            </a:pPr>
            <a:r>
              <a:rPr lang="en-US" sz="3600" b="1" dirty="0">
                <a:latin typeface="Arial" panose="020B0604020202020204" pitchFamily="34" charset="0"/>
                <a:cs typeface="Arial" panose="020B0604020202020204" pitchFamily="34" charset="0"/>
              </a:rPr>
              <a:t>Taking Over as Quartermaster (Cont.)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By putting your receipts in the bank in the same form in which they appear in your ledger, the deposit slips can be easily checked against your ledger for verification and errors can be more easily located. No checks or other negotiable paper received by the Post Quartermaster should be endorsed to a third party or cashed. They should be deposited to the Post account. </a:t>
            </a:r>
            <a:r>
              <a:rPr lang="en-US" sz="2800" b="1" u="sng" dirty="0">
                <a:latin typeface="Arial" panose="020B0604020202020204" pitchFamily="34" charset="0"/>
                <a:cs typeface="Arial" panose="020B0604020202020204" pitchFamily="34" charset="0"/>
              </a:rPr>
              <a:t>No bills should be paid in cash</a:t>
            </a:r>
            <a:r>
              <a:rPr lang="en-US" sz="2800"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All disbursements should be by check only</a:t>
            </a:r>
            <a:r>
              <a:rPr lang="en-US" sz="2800" dirty="0">
                <a:latin typeface="Arial" panose="020B0604020202020204" pitchFamily="34" charset="0"/>
                <a:cs typeface="Arial" panose="020B0604020202020204" pitchFamily="34" charset="0"/>
              </a:rPr>
              <a:t>. This assures an adequate, accurate record.</a:t>
            </a:r>
          </a:p>
        </p:txBody>
      </p:sp>
    </p:spTree>
    <p:extLst>
      <p:ext uri="{BB962C8B-B14F-4D97-AF65-F5344CB8AC3E}">
        <p14:creationId xmlns:p14="http://schemas.microsoft.com/office/powerpoint/2010/main" val="20985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03382E-B60D-1E00-7954-248DC01CDCDD}"/>
              </a:ext>
            </a:extLst>
          </p:cNvPr>
          <p:cNvSpPr txBox="1"/>
          <p:nvPr/>
        </p:nvSpPr>
        <p:spPr>
          <a:xfrm>
            <a:off x="2471057" y="2463104"/>
            <a:ext cx="7249886" cy="923330"/>
          </a:xfrm>
          <a:prstGeom prst="rect">
            <a:avLst/>
          </a:prstGeom>
          <a:noFill/>
        </p:spPr>
        <p:txBody>
          <a:bodyPr wrap="square" rtlCol="0">
            <a:spAutoFit/>
          </a:bodyPr>
          <a:lstStyle/>
          <a:p>
            <a:pPr algn="ctr"/>
            <a:r>
              <a:rPr lang="en-US" sz="5400" b="1" dirty="0"/>
              <a:t>Quartermaster Training</a:t>
            </a:r>
            <a:endParaRPr lang="en-US" b="1" dirty="0"/>
          </a:p>
        </p:txBody>
      </p:sp>
      <p:sp>
        <p:nvSpPr>
          <p:cNvPr id="4" name="TextBox 3">
            <a:extLst>
              <a:ext uri="{FF2B5EF4-FFF2-40B4-BE49-F238E27FC236}">
                <a16:creationId xmlns:a16="http://schemas.microsoft.com/office/drawing/2014/main" id="{7E519394-7BE8-5A80-184B-39EDF25CA9A8}"/>
              </a:ext>
            </a:extLst>
          </p:cNvPr>
          <p:cNvSpPr txBox="1"/>
          <p:nvPr/>
        </p:nvSpPr>
        <p:spPr>
          <a:xfrm>
            <a:off x="2777490" y="4022793"/>
            <a:ext cx="6637020" cy="1446550"/>
          </a:xfrm>
          <a:prstGeom prst="rect">
            <a:avLst/>
          </a:prstGeom>
          <a:noFill/>
        </p:spPr>
        <p:txBody>
          <a:bodyPr wrap="square" rtlCol="0">
            <a:spAutoFit/>
          </a:bodyPr>
          <a:lstStyle/>
          <a:p>
            <a:pPr algn="ctr"/>
            <a:endParaRPr lang="en-US" sz="4400" b="1" dirty="0"/>
          </a:p>
          <a:p>
            <a:pPr algn="ctr"/>
            <a:r>
              <a:rPr lang="en-US" sz="4400" b="1" dirty="0"/>
              <a:t>May 2026</a:t>
            </a:r>
          </a:p>
        </p:txBody>
      </p:sp>
    </p:spTree>
    <p:extLst>
      <p:ext uri="{BB962C8B-B14F-4D97-AF65-F5344CB8AC3E}">
        <p14:creationId xmlns:p14="http://schemas.microsoft.com/office/powerpoint/2010/main" val="193389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1B0BF-001A-D868-D9A2-D72AD728A3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C1362E-953D-87D8-6D63-F1DB148A8288}"/>
              </a:ext>
            </a:extLst>
          </p:cNvPr>
          <p:cNvSpPr txBox="1"/>
          <p:nvPr/>
        </p:nvSpPr>
        <p:spPr>
          <a:xfrm>
            <a:off x="261257" y="1984797"/>
            <a:ext cx="11757353" cy="4524315"/>
          </a:xfrm>
          <a:prstGeom prst="rect">
            <a:avLst/>
          </a:prstGeom>
          <a:noFill/>
        </p:spPr>
        <p:txBody>
          <a:bodyPr wrap="square">
            <a:spAutoFit/>
          </a:bodyPr>
          <a:lstStyle/>
          <a:p>
            <a:pPr algn="ctr"/>
            <a:r>
              <a:rPr lang="en-US" sz="3200" b="1" dirty="0">
                <a:solidFill>
                  <a:srgbClr val="231F20"/>
                </a:solidFill>
                <a:latin typeface="Arial" panose="020B0604020202020204" pitchFamily="34" charset="0"/>
                <a:cs typeface="Arial" panose="020B0604020202020204" pitchFamily="34" charset="0"/>
              </a:rPr>
              <a:t>IRS Form 8822-B</a:t>
            </a:r>
          </a:p>
          <a:p>
            <a:pPr algn="ctr"/>
            <a:r>
              <a:rPr lang="en-US" sz="3200" b="1" i="0" u="none" strike="noStrike" baseline="0" dirty="0">
                <a:solidFill>
                  <a:srgbClr val="231F20"/>
                </a:solidFill>
                <a:latin typeface="Arial" panose="020B0604020202020204" pitchFamily="34" charset="0"/>
                <a:cs typeface="Arial" panose="020B0604020202020204" pitchFamily="34" charset="0"/>
              </a:rPr>
              <a:t>Change in an Entity’s “Responsible Party”</a:t>
            </a:r>
          </a:p>
          <a:p>
            <a:pPr algn="ctr"/>
            <a:endParaRPr lang="en-US" sz="3200" b="1" i="0" u="none" strike="noStrike" baseline="0" dirty="0">
              <a:solidFill>
                <a:srgbClr val="231F20"/>
              </a:solidFill>
              <a:latin typeface="Arial" panose="020B0604020202020204" pitchFamily="34" charset="0"/>
              <a:cs typeface="Arial" panose="020B0604020202020204" pitchFamily="34" charset="0"/>
            </a:endParaRPr>
          </a:p>
          <a:p>
            <a:pPr algn="l"/>
            <a:r>
              <a:rPr lang="en-US" sz="2400" b="0" i="0" u="none" strike="noStrike" baseline="0" dirty="0">
                <a:solidFill>
                  <a:srgbClr val="231F20"/>
                </a:solidFill>
                <a:latin typeface="Arial" panose="020B0604020202020204" pitchFamily="34" charset="0"/>
                <a:cs typeface="Arial" panose="020B0604020202020204" pitchFamily="34" charset="0"/>
              </a:rPr>
              <a:t>In an effort to ensure that the correct person is contacted when resolving a tax matter, the IRS imposes a requirement to report a change in the identity of the “responsible party” for any entity that has an Employer Identification Number. An organization must report a change in its “responsible party” to the IRS on Form 8822-B within 60 days of the change. The IRS instructions define a “responsible party” as the person who has a level of control over, or entitlement to, the funds or assets in the entity, that as a practical manner, enable the individual, directly or indirectly to control, manage or direct the entity and the disposition of its funds and assets.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84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5DA02-623D-0246-9554-E026109C9B4C}"/>
              </a:ext>
            </a:extLst>
          </p:cNvPr>
          <p:cNvSpPr txBox="1"/>
          <p:nvPr/>
        </p:nvSpPr>
        <p:spPr>
          <a:xfrm>
            <a:off x="304801" y="2281682"/>
            <a:ext cx="11615252" cy="4093428"/>
          </a:xfrm>
          <a:prstGeom prst="rect">
            <a:avLst/>
          </a:prstGeom>
          <a:noFill/>
        </p:spPr>
        <p:txBody>
          <a:bodyPr wrap="square">
            <a:spAutoFit/>
          </a:bodyPr>
          <a:lstStyle/>
          <a:p>
            <a:pPr lvl="0" algn="ctr">
              <a:defRPr/>
            </a:pPr>
            <a:r>
              <a:rPr lang="en-US" sz="3600" b="1" dirty="0">
                <a:latin typeface="Arial" panose="020B0604020202020204" pitchFamily="34" charset="0"/>
                <a:cs typeface="Arial" panose="020B0604020202020204" pitchFamily="34" charset="0"/>
              </a:rPr>
              <a:t>Control of Clubroom Funds</a:t>
            </a:r>
          </a:p>
          <a:p>
            <a:pPr lvl="0" algn="ctr">
              <a:defRPr/>
            </a:pP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Title to all real property of unincorporated Posts, County Councils and Districts shall be taken in the name of the regularly elected Trustees of said units, and their successors in office, to be held, used and enjoyed in trust for its members. When the laws of the respective states shall require the delivery of a bill of sale to establish ownership of property, such bills of sale shall also be made to the Trustees of said units, and their successors in office, in trust for the members thereof.</a:t>
            </a:r>
          </a:p>
        </p:txBody>
      </p:sp>
    </p:spTree>
    <p:extLst>
      <p:ext uri="{BB962C8B-B14F-4D97-AF65-F5344CB8AC3E}">
        <p14:creationId xmlns:p14="http://schemas.microsoft.com/office/powerpoint/2010/main" val="328105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F32C-43AA-5AF4-B1D1-522D6704EBE2}"/>
              </a:ext>
            </a:extLst>
          </p:cNvPr>
          <p:cNvSpPr txBox="1"/>
          <p:nvPr/>
        </p:nvSpPr>
        <p:spPr>
          <a:xfrm>
            <a:off x="272143" y="2588649"/>
            <a:ext cx="11680761" cy="3662541"/>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Clear and Accessible Records </a:t>
            </a:r>
          </a:p>
          <a:p>
            <a:pPr algn="ct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Financial record keeping should include complete and clear documentation of all financial transactions. It cannot be reiterated enough the importance of being prudent in the financial record keeping of your Post, as it can determine the survival or failure of the Post. Every financial transaction must be documented, so it can be easily traced in the event of an audit or inquiry.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01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B7C412-E20D-9814-1178-45F27B330353}"/>
              </a:ext>
            </a:extLst>
          </p:cNvPr>
          <p:cNvSpPr txBox="1"/>
          <p:nvPr/>
        </p:nvSpPr>
        <p:spPr>
          <a:xfrm>
            <a:off x="402771" y="2277185"/>
            <a:ext cx="11369443" cy="4216539"/>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Payment Platforms </a:t>
            </a:r>
          </a:p>
          <a:p>
            <a:pPr algn="ctr"/>
            <a:endParaRPr lang="en-US" sz="3600" b="1"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Payment platforms such as Venmo, </a:t>
            </a:r>
            <a:r>
              <a:rPr lang="en-US" sz="2800" dirty="0" err="1">
                <a:latin typeface="Arial" panose="020B0604020202020204" pitchFamily="34" charset="0"/>
                <a:cs typeface="Arial" panose="020B0604020202020204" pitchFamily="34" charset="0"/>
              </a:rPr>
              <a:t>CashApp</a:t>
            </a:r>
            <a:r>
              <a:rPr lang="en-US" sz="2800" dirty="0">
                <a:latin typeface="Arial" panose="020B0604020202020204" pitchFamily="34" charset="0"/>
                <a:cs typeface="Arial" panose="020B0604020202020204" pitchFamily="34" charset="0"/>
              </a:rPr>
              <a:t>, Zelle, etc. are acceptable forms of collecting and disbursing funds from the membership as long as the process follows Section 218(a)(5)(b). However, Post business accounts must be established on these platforms; do not use personal accounts. The selected platform must have the ability to pull transaction reports that can be integrated into the Quartermaster’s Detailed Report of Receipts and Disbursements. </a:t>
            </a:r>
          </a:p>
        </p:txBody>
      </p:sp>
    </p:spTree>
    <p:extLst>
      <p:ext uri="{BB962C8B-B14F-4D97-AF65-F5344CB8AC3E}">
        <p14:creationId xmlns:p14="http://schemas.microsoft.com/office/powerpoint/2010/main" val="257984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513A5-DAEA-2B7E-B8D3-01F1CDAD7798}"/>
              </a:ext>
            </a:extLst>
          </p:cNvPr>
          <p:cNvPicPr>
            <a:picLocks noChangeAspect="1"/>
          </p:cNvPicPr>
          <p:nvPr/>
        </p:nvPicPr>
        <p:blipFill>
          <a:blip r:embed="rId3"/>
          <a:stretch>
            <a:fillRect/>
          </a:stretch>
        </p:blipFill>
        <p:spPr>
          <a:xfrm>
            <a:off x="3494313" y="1654629"/>
            <a:ext cx="5203371" cy="5203371"/>
          </a:xfrm>
          <a:prstGeom prst="rect">
            <a:avLst/>
          </a:prstGeom>
        </p:spPr>
      </p:pic>
      <p:sp>
        <p:nvSpPr>
          <p:cNvPr id="4" name="TextBox 3">
            <a:extLst>
              <a:ext uri="{FF2B5EF4-FFF2-40B4-BE49-F238E27FC236}">
                <a16:creationId xmlns:a16="http://schemas.microsoft.com/office/drawing/2014/main" id="{258897DD-6696-6C12-9F91-9AD796FD5109}"/>
              </a:ext>
            </a:extLst>
          </p:cNvPr>
          <p:cNvSpPr txBox="1"/>
          <p:nvPr/>
        </p:nvSpPr>
        <p:spPr>
          <a:xfrm>
            <a:off x="5308412" y="3905641"/>
            <a:ext cx="1575175" cy="369332"/>
          </a:xfrm>
          <a:prstGeom prst="rect">
            <a:avLst/>
          </a:prstGeom>
          <a:noFill/>
        </p:spPr>
        <p:txBody>
          <a:bodyPr wrap="none" rtlCol="0">
            <a:spAutoFit/>
          </a:bodyPr>
          <a:lstStyle/>
          <a:p>
            <a:r>
              <a:rPr lang="en-US" b="1" dirty="0"/>
              <a:t>Payment Cycle</a:t>
            </a:r>
          </a:p>
        </p:txBody>
      </p:sp>
    </p:spTree>
    <p:extLst>
      <p:ext uri="{BB962C8B-B14F-4D97-AF65-F5344CB8AC3E}">
        <p14:creationId xmlns:p14="http://schemas.microsoft.com/office/powerpoint/2010/main" val="70051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490B2-6456-6C5F-8DA7-B368CE258591}"/>
              </a:ext>
            </a:extLst>
          </p:cNvPr>
          <p:cNvPicPr>
            <a:picLocks noChangeAspect="1"/>
          </p:cNvPicPr>
          <p:nvPr/>
        </p:nvPicPr>
        <p:blipFill>
          <a:blip r:embed="rId3"/>
          <a:stretch>
            <a:fillRect/>
          </a:stretch>
        </p:blipFill>
        <p:spPr>
          <a:xfrm>
            <a:off x="3730689" y="1984309"/>
            <a:ext cx="4324740" cy="4324740"/>
          </a:xfrm>
          <a:prstGeom prst="rect">
            <a:avLst/>
          </a:prstGeom>
        </p:spPr>
      </p:pic>
      <p:sp>
        <p:nvSpPr>
          <p:cNvPr id="4" name="TextBox 3">
            <a:extLst>
              <a:ext uri="{FF2B5EF4-FFF2-40B4-BE49-F238E27FC236}">
                <a16:creationId xmlns:a16="http://schemas.microsoft.com/office/drawing/2014/main" id="{7DD7F5DC-E9F0-9B4B-78B3-5C61CD72B6B1}"/>
              </a:ext>
            </a:extLst>
          </p:cNvPr>
          <p:cNvSpPr txBox="1"/>
          <p:nvPr/>
        </p:nvSpPr>
        <p:spPr>
          <a:xfrm>
            <a:off x="7889032" y="3054883"/>
            <a:ext cx="2545350" cy="523220"/>
          </a:xfrm>
          <a:prstGeom prst="rect">
            <a:avLst/>
          </a:prstGeom>
          <a:noFill/>
        </p:spPr>
        <p:txBody>
          <a:bodyPr wrap="square" rtlCol="0">
            <a:spAutoFit/>
          </a:bodyPr>
          <a:lstStyle/>
          <a:p>
            <a:r>
              <a:rPr lang="en-US" sz="2800" b="1" dirty="0">
                <a:solidFill>
                  <a:srgbClr val="00B0F0"/>
                </a:solidFill>
              </a:rPr>
              <a:t>Membership</a:t>
            </a:r>
          </a:p>
        </p:txBody>
      </p:sp>
      <p:sp>
        <p:nvSpPr>
          <p:cNvPr id="5" name="TextBox 4">
            <a:extLst>
              <a:ext uri="{FF2B5EF4-FFF2-40B4-BE49-F238E27FC236}">
                <a16:creationId xmlns:a16="http://schemas.microsoft.com/office/drawing/2014/main" id="{821264A6-E334-54BF-87DE-25352ABDE1BE}"/>
              </a:ext>
            </a:extLst>
          </p:cNvPr>
          <p:cNvSpPr txBox="1"/>
          <p:nvPr/>
        </p:nvSpPr>
        <p:spPr>
          <a:xfrm>
            <a:off x="8046194" y="4362724"/>
            <a:ext cx="2136137" cy="523220"/>
          </a:xfrm>
          <a:prstGeom prst="rect">
            <a:avLst/>
          </a:prstGeom>
          <a:noFill/>
        </p:spPr>
        <p:txBody>
          <a:bodyPr wrap="square" rtlCol="0">
            <a:spAutoFit/>
          </a:bodyPr>
          <a:lstStyle/>
          <a:p>
            <a:r>
              <a:rPr lang="en-US" sz="2800" b="1" dirty="0">
                <a:solidFill>
                  <a:srgbClr val="00B050"/>
                </a:solidFill>
              </a:rPr>
              <a:t>QM</a:t>
            </a:r>
            <a:r>
              <a:rPr lang="en-US" sz="2800" b="1" dirty="0">
                <a:solidFill>
                  <a:srgbClr val="00B0F0"/>
                </a:solidFill>
              </a:rPr>
              <a:t>/</a:t>
            </a:r>
            <a:r>
              <a:rPr lang="en-US" sz="2800" b="1" dirty="0">
                <a:solidFill>
                  <a:srgbClr val="FF0000"/>
                </a:solidFill>
              </a:rPr>
              <a:t>CMDR</a:t>
            </a:r>
          </a:p>
        </p:txBody>
      </p:sp>
      <p:sp>
        <p:nvSpPr>
          <p:cNvPr id="6" name="TextBox 5">
            <a:extLst>
              <a:ext uri="{FF2B5EF4-FFF2-40B4-BE49-F238E27FC236}">
                <a16:creationId xmlns:a16="http://schemas.microsoft.com/office/drawing/2014/main" id="{A6ACEDFF-213A-CD1A-E455-853150AA1AD8}"/>
              </a:ext>
            </a:extLst>
          </p:cNvPr>
          <p:cNvSpPr txBox="1"/>
          <p:nvPr/>
        </p:nvSpPr>
        <p:spPr>
          <a:xfrm>
            <a:off x="6972755" y="5591255"/>
            <a:ext cx="2545350" cy="523220"/>
          </a:xfrm>
          <a:prstGeom prst="rect">
            <a:avLst/>
          </a:prstGeom>
          <a:noFill/>
        </p:spPr>
        <p:txBody>
          <a:bodyPr wrap="square" rtlCol="0">
            <a:spAutoFit/>
          </a:bodyPr>
          <a:lstStyle/>
          <a:p>
            <a:r>
              <a:rPr lang="en-US" sz="2800" b="1" dirty="0">
                <a:solidFill>
                  <a:srgbClr val="FF0000"/>
                </a:solidFill>
              </a:rPr>
              <a:t>CMDR</a:t>
            </a:r>
            <a:r>
              <a:rPr lang="en-US" sz="2800" b="1" dirty="0">
                <a:solidFill>
                  <a:srgbClr val="00B050"/>
                </a:solidFill>
              </a:rPr>
              <a:t> </a:t>
            </a:r>
            <a:r>
              <a:rPr lang="en-US" sz="2800" b="1" dirty="0">
                <a:solidFill>
                  <a:srgbClr val="00B0F0"/>
                </a:solidFill>
              </a:rPr>
              <a:t>/</a:t>
            </a:r>
            <a:r>
              <a:rPr lang="en-US" sz="2800" b="1" dirty="0">
                <a:solidFill>
                  <a:srgbClr val="00B050"/>
                </a:solidFill>
              </a:rPr>
              <a:t>QM</a:t>
            </a:r>
            <a:endParaRPr lang="en-US" sz="2800" b="1" dirty="0">
              <a:solidFill>
                <a:srgbClr val="FF0000"/>
              </a:solidFill>
            </a:endParaRPr>
          </a:p>
        </p:txBody>
      </p:sp>
      <p:sp>
        <p:nvSpPr>
          <p:cNvPr id="7" name="TextBox 6">
            <a:extLst>
              <a:ext uri="{FF2B5EF4-FFF2-40B4-BE49-F238E27FC236}">
                <a16:creationId xmlns:a16="http://schemas.microsoft.com/office/drawing/2014/main" id="{64726981-5226-5176-8C72-D03C498661DE}"/>
              </a:ext>
            </a:extLst>
          </p:cNvPr>
          <p:cNvSpPr txBox="1"/>
          <p:nvPr/>
        </p:nvSpPr>
        <p:spPr>
          <a:xfrm>
            <a:off x="2268013" y="5003425"/>
            <a:ext cx="1600511" cy="523220"/>
          </a:xfrm>
          <a:prstGeom prst="rect">
            <a:avLst/>
          </a:prstGeom>
          <a:noFill/>
        </p:spPr>
        <p:txBody>
          <a:bodyPr wrap="square" rtlCol="0">
            <a:spAutoFit/>
          </a:bodyPr>
          <a:lstStyle/>
          <a:p>
            <a:r>
              <a:rPr lang="en-US" sz="2800" b="1" dirty="0">
                <a:solidFill>
                  <a:srgbClr val="002060"/>
                </a:solidFill>
              </a:rPr>
              <a:t>Trustee</a:t>
            </a:r>
          </a:p>
        </p:txBody>
      </p:sp>
      <p:sp>
        <p:nvSpPr>
          <p:cNvPr id="9" name="TextBox 8">
            <a:extLst>
              <a:ext uri="{FF2B5EF4-FFF2-40B4-BE49-F238E27FC236}">
                <a16:creationId xmlns:a16="http://schemas.microsoft.com/office/drawing/2014/main" id="{6048658B-2A9B-98C7-1DC5-669FDFD20594}"/>
              </a:ext>
            </a:extLst>
          </p:cNvPr>
          <p:cNvSpPr txBox="1"/>
          <p:nvPr/>
        </p:nvSpPr>
        <p:spPr>
          <a:xfrm>
            <a:off x="2861386" y="3285104"/>
            <a:ext cx="890763" cy="590592"/>
          </a:xfrm>
          <a:prstGeom prst="rect">
            <a:avLst/>
          </a:prstGeom>
          <a:noFill/>
        </p:spPr>
        <p:txBody>
          <a:bodyPr wrap="square">
            <a:spAutoFit/>
          </a:bodyPr>
          <a:lstStyle/>
          <a:p>
            <a:r>
              <a:rPr lang="en-US" sz="3200" b="1" dirty="0">
                <a:solidFill>
                  <a:srgbClr val="00B050"/>
                </a:solidFill>
              </a:rPr>
              <a:t>QM</a:t>
            </a:r>
            <a:endParaRPr lang="en-US" sz="3200" dirty="0"/>
          </a:p>
        </p:txBody>
      </p:sp>
      <p:sp>
        <p:nvSpPr>
          <p:cNvPr id="11" name="TextBox 10">
            <a:extLst>
              <a:ext uri="{FF2B5EF4-FFF2-40B4-BE49-F238E27FC236}">
                <a16:creationId xmlns:a16="http://schemas.microsoft.com/office/drawing/2014/main" id="{A12829A7-0AF2-D732-4676-E75765590932}"/>
              </a:ext>
            </a:extLst>
          </p:cNvPr>
          <p:cNvSpPr txBox="1"/>
          <p:nvPr/>
        </p:nvSpPr>
        <p:spPr>
          <a:xfrm>
            <a:off x="5066487" y="4010434"/>
            <a:ext cx="1791513" cy="369332"/>
          </a:xfrm>
          <a:prstGeom prst="rect">
            <a:avLst/>
          </a:prstGeom>
          <a:noFill/>
        </p:spPr>
        <p:txBody>
          <a:bodyPr wrap="square" rtlCol="0">
            <a:spAutoFit/>
          </a:bodyPr>
          <a:lstStyle/>
          <a:p>
            <a:r>
              <a:rPr lang="en-US" b="1" dirty="0"/>
              <a:t>Payment Cycle</a:t>
            </a:r>
          </a:p>
        </p:txBody>
      </p:sp>
    </p:spTree>
    <p:extLst>
      <p:ext uri="{BB962C8B-B14F-4D97-AF65-F5344CB8AC3E}">
        <p14:creationId xmlns:p14="http://schemas.microsoft.com/office/powerpoint/2010/main" val="1865780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971B8-2F65-08EC-F735-C237E11D0B34}"/>
              </a:ext>
            </a:extLst>
          </p:cNvPr>
          <p:cNvSpPr txBox="1"/>
          <p:nvPr/>
        </p:nvSpPr>
        <p:spPr>
          <a:xfrm>
            <a:off x="489856" y="2492384"/>
            <a:ext cx="11092543" cy="2862322"/>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Authority to Disburse </a:t>
            </a:r>
          </a:p>
          <a:p>
            <a:pPr algn="ctr"/>
            <a:endParaRPr lang="en-US" sz="3200" b="1"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A Quartermaster </a:t>
            </a:r>
            <a:r>
              <a:rPr lang="en-US" sz="2800" b="1" dirty="0">
                <a:latin typeface="Arial" panose="020B0604020202020204" pitchFamily="34" charset="0"/>
                <a:cs typeface="Arial" panose="020B0604020202020204" pitchFamily="34" charset="0"/>
              </a:rPr>
              <a:t>may NOT </a:t>
            </a:r>
            <a:r>
              <a:rPr lang="en-US" sz="2800" dirty="0">
                <a:latin typeface="Arial" panose="020B0604020202020204" pitchFamily="34" charset="0"/>
                <a:cs typeface="Arial" panose="020B0604020202020204" pitchFamily="34" charset="0"/>
              </a:rPr>
              <a:t>disburse funds of the Post, outside of an approved annual budget, without receiving proper authority from that </a:t>
            </a:r>
            <a:r>
              <a:rPr lang="en-US" sz="2800" b="1" dirty="0">
                <a:latin typeface="Arial" panose="020B0604020202020204" pitchFamily="34" charset="0"/>
                <a:cs typeface="Arial" panose="020B0604020202020204" pitchFamily="34" charset="0"/>
              </a:rPr>
              <a:t>Post by action on the floor at a regular or special meeting and the approval of the Post Commander</a:t>
            </a:r>
            <a:r>
              <a:rPr lang="en-US" sz="2800"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807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7B888-4DC7-A549-9671-71D4725D852F}"/>
              </a:ext>
            </a:extLst>
          </p:cNvPr>
          <p:cNvSpPr txBox="1"/>
          <p:nvPr/>
        </p:nvSpPr>
        <p:spPr>
          <a:xfrm>
            <a:off x="489857" y="2194075"/>
            <a:ext cx="11397343" cy="3785652"/>
          </a:xfrm>
          <a:prstGeom prst="rect">
            <a:avLst/>
          </a:prstGeom>
          <a:noFill/>
        </p:spPr>
        <p:txBody>
          <a:bodyPr wrap="square">
            <a:spAutoFit/>
          </a:bodyPr>
          <a:lstStyle/>
          <a:p>
            <a:pPr algn="ctr"/>
            <a:r>
              <a:rPr lang="en-US" sz="4400" b="1" dirty="0">
                <a:latin typeface="Arial" panose="020B0604020202020204" pitchFamily="34" charset="0"/>
                <a:cs typeface="Arial" panose="020B0604020202020204" pitchFamily="34" charset="0"/>
              </a:rPr>
              <a:t>Vouchers/Orders</a:t>
            </a:r>
          </a:p>
          <a:p>
            <a:pPr algn="ctr"/>
            <a:r>
              <a:rPr lang="en-US" sz="2800" dirty="0">
                <a:latin typeface="Arial" panose="020B0604020202020204" pitchFamily="34" charset="0"/>
                <a:cs typeface="Arial" panose="020B0604020202020204" pitchFamily="34" charset="0"/>
              </a:rPr>
              <a:t>A Quartermaster may NOT disburse funds of the Post, outside of an approved annual budget, without receiving proper authority from that Post by action on the floor at a regular or special meeting and the approval of the Post Commander.</a:t>
            </a:r>
            <a:r>
              <a:rPr lang="en-US" sz="2800" b="1" dirty="0">
                <a:latin typeface="Arial" panose="020B0604020202020204" pitchFamily="34" charset="0"/>
                <a:cs typeface="Arial" panose="020B0604020202020204" pitchFamily="34" charset="0"/>
              </a:rPr>
              <a:t> </a:t>
            </a:r>
          </a:p>
          <a:p>
            <a:pPr algn="ctr"/>
            <a:r>
              <a:rPr lang="en-US" sz="2800" dirty="0">
                <a:latin typeface="Arial" panose="020B0604020202020204" pitchFamily="34" charset="0"/>
                <a:cs typeface="Arial" panose="020B0604020202020204" pitchFamily="34" charset="0"/>
              </a:rPr>
              <a:t>When approved by the Post and properly signed by the Post Commander, it is the authority for the Post Quartermaster to disburse funds in the amount designated on that voucher/order. </a:t>
            </a:r>
          </a:p>
        </p:txBody>
      </p:sp>
    </p:spTree>
    <p:extLst>
      <p:ext uri="{BB962C8B-B14F-4D97-AF65-F5344CB8AC3E}">
        <p14:creationId xmlns:p14="http://schemas.microsoft.com/office/powerpoint/2010/main" val="223288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F5E4FF-DB02-E9ED-1213-1F41C78F2751}"/>
              </a:ext>
            </a:extLst>
          </p:cNvPr>
          <p:cNvSpPr txBox="1"/>
          <p:nvPr/>
        </p:nvSpPr>
        <p:spPr>
          <a:xfrm>
            <a:off x="304801" y="2166945"/>
            <a:ext cx="11678838"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Vouchers/Orders (Cont.)</a:t>
            </a:r>
          </a:p>
          <a:p>
            <a:pPr algn="ctr"/>
            <a:r>
              <a:rPr lang="en-US" sz="2800" dirty="0">
                <a:latin typeface="Arial" panose="020B0604020202020204" pitchFamily="34" charset="0"/>
                <a:cs typeface="Arial" panose="020B0604020202020204" pitchFamily="34" charset="0"/>
              </a:rPr>
              <a:t>The returned check properly endorsed is proof the money has been paid. In this manner, the Quartermaster has authority to pay and also proof that payment has been made. Vouchers/Orders must be carefully and permanently filed, and cashed checks accounted for properly, audited and filed for future reference, with correct notations in your books. This is what is known as a clear record and, as a good Quartermaster, you should never operate any other way.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109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71908-20A2-812E-BDCA-2F8940B49503}"/>
              </a:ext>
            </a:extLst>
          </p:cNvPr>
          <p:cNvSpPr txBox="1"/>
          <p:nvPr/>
        </p:nvSpPr>
        <p:spPr>
          <a:xfrm>
            <a:off x="381000" y="2299105"/>
            <a:ext cx="11375571" cy="421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Vouchers/Orders (Cont.)</a:t>
            </a:r>
          </a:p>
          <a:p>
            <a:pPr algn="ctr"/>
            <a:r>
              <a:rPr lang="en-US" sz="2800" dirty="0">
                <a:latin typeface="Arial" panose="020B0604020202020204" pitchFamily="34" charset="0"/>
                <a:cs typeface="Arial" panose="020B0604020202020204" pitchFamily="34" charset="0"/>
              </a:rPr>
              <a:t>Always keep this in mind. </a:t>
            </a:r>
            <a:r>
              <a:rPr lang="en-US" sz="2800" b="1" u="sng" dirty="0">
                <a:latin typeface="Arial" panose="020B0604020202020204" pitchFamily="34" charset="0"/>
                <a:cs typeface="Arial" panose="020B0604020202020204" pitchFamily="34" charset="0"/>
              </a:rPr>
              <a:t>You can never have too much proof for the proper receipt and disbursement of funds</a:t>
            </a:r>
            <a:r>
              <a:rPr lang="en-US" sz="2800" dirty="0">
                <a:latin typeface="Arial" panose="020B0604020202020204" pitchFamily="34" charset="0"/>
                <a:cs typeface="Arial" panose="020B0604020202020204" pitchFamily="34" charset="0"/>
              </a:rPr>
              <a:t>, because doubt can attach to any person, despite a record of probity and honesty. A Quartermaster may, with or without cause, be called upon at any time to account for stewardship. Never honor a voucher marked “miscellaneous expense.” If such expense cannot be detailed and itemized for Post approval, you are not required to make that disbursement.</a:t>
            </a:r>
          </a:p>
        </p:txBody>
      </p:sp>
    </p:spTree>
    <p:extLst>
      <p:ext uri="{BB962C8B-B14F-4D97-AF65-F5344CB8AC3E}">
        <p14:creationId xmlns:p14="http://schemas.microsoft.com/office/powerpoint/2010/main" val="333987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B1967-A818-AAC8-E04F-1CEAA80108B2}"/>
              </a:ext>
            </a:extLst>
          </p:cNvPr>
          <p:cNvSpPr txBox="1"/>
          <p:nvPr/>
        </p:nvSpPr>
        <p:spPr>
          <a:xfrm>
            <a:off x="2471057" y="2318917"/>
            <a:ext cx="7249886" cy="3416320"/>
          </a:xfrm>
          <a:prstGeom prst="rect">
            <a:avLst/>
          </a:prstGeom>
          <a:noFill/>
        </p:spPr>
        <p:txBody>
          <a:bodyPr wrap="square" rtlCol="0">
            <a:spAutoFit/>
          </a:bodyPr>
          <a:lstStyle/>
          <a:p>
            <a:pPr algn="ctr"/>
            <a:r>
              <a:rPr lang="en-US" sz="5400" b="1" dirty="0"/>
              <a:t>Information pulled from:</a:t>
            </a:r>
          </a:p>
          <a:p>
            <a:pPr algn="ctr"/>
            <a:r>
              <a:rPr lang="en-US" sz="5400" b="1" dirty="0"/>
              <a:t>VFW Quartermaster Guide</a:t>
            </a:r>
          </a:p>
          <a:p>
            <a:pPr algn="ctr"/>
            <a:r>
              <a:rPr lang="en-US" sz="5400" b="1" dirty="0"/>
              <a:t>2024-2025</a:t>
            </a:r>
            <a:endParaRPr lang="en-US" b="1" dirty="0"/>
          </a:p>
        </p:txBody>
      </p:sp>
    </p:spTree>
    <p:extLst>
      <p:ext uri="{BB962C8B-B14F-4D97-AF65-F5344CB8AC3E}">
        <p14:creationId xmlns:p14="http://schemas.microsoft.com/office/powerpoint/2010/main" val="1007642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091DF-C4C0-766C-AC53-1FA73573593F}"/>
              </a:ext>
            </a:extLst>
          </p:cNvPr>
          <p:cNvSpPr txBox="1"/>
          <p:nvPr/>
        </p:nvSpPr>
        <p:spPr>
          <a:xfrm>
            <a:off x="717316" y="2384200"/>
            <a:ext cx="10757368" cy="3293209"/>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Financial Report</a:t>
            </a:r>
          </a:p>
          <a:p>
            <a:pPr algn="ctr"/>
            <a:endParaRPr lang="en-US" sz="4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The Post Quartermaster makes a report to the Post on its finances at each meeting. This report is taken directly from the records. It is made out on Financial Statement Form (Form #4208) and it must be accurate and current.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50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E4238-7CB0-B725-945A-77AA389E1BB7}"/>
              </a:ext>
            </a:extLst>
          </p:cNvPr>
          <p:cNvPicPr>
            <a:picLocks noChangeAspect="1"/>
          </p:cNvPicPr>
          <p:nvPr/>
        </p:nvPicPr>
        <p:blipFill>
          <a:blip r:embed="rId3"/>
          <a:stretch>
            <a:fillRect/>
          </a:stretch>
        </p:blipFill>
        <p:spPr>
          <a:xfrm>
            <a:off x="624527" y="2632209"/>
            <a:ext cx="10942945" cy="3972777"/>
          </a:xfrm>
          <a:prstGeom prst="rect">
            <a:avLst/>
          </a:prstGeom>
        </p:spPr>
      </p:pic>
      <p:sp>
        <p:nvSpPr>
          <p:cNvPr id="4" name="TextBox 3">
            <a:extLst>
              <a:ext uri="{FF2B5EF4-FFF2-40B4-BE49-F238E27FC236}">
                <a16:creationId xmlns:a16="http://schemas.microsoft.com/office/drawing/2014/main" id="{6D13A3BC-89DC-6DD6-E0E6-D7A2C3B8000A}"/>
              </a:ext>
            </a:extLst>
          </p:cNvPr>
          <p:cNvSpPr txBox="1"/>
          <p:nvPr/>
        </p:nvSpPr>
        <p:spPr>
          <a:xfrm>
            <a:off x="1738492" y="2108989"/>
            <a:ext cx="8715014" cy="523220"/>
          </a:xfrm>
          <a:prstGeom prst="rect">
            <a:avLst/>
          </a:prstGeom>
          <a:noFill/>
        </p:spPr>
        <p:txBody>
          <a:bodyPr wrap="none" rtlCol="0">
            <a:spAutoFit/>
          </a:bodyPr>
          <a:lstStyle/>
          <a:p>
            <a:r>
              <a:rPr lang="en-US" sz="2800" dirty="0">
                <a:latin typeface="Arial Black" panose="020B0A04020102020204" pitchFamily="34" charset="0"/>
              </a:rPr>
              <a:t>Quartermaster’s Monthly Report Form 4208</a:t>
            </a:r>
          </a:p>
        </p:txBody>
      </p:sp>
    </p:spTree>
    <p:extLst>
      <p:ext uri="{BB962C8B-B14F-4D97-AF65-F5344CB8AC3E}">
        <p14:creationId xmlns:p14="http://schemas.microsoft.com/office/powerpoint/2010/main" val="297654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317E-9ED5-7E9A-EAF3-1BE07CDFD4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C67E2A-798F-5CFF-4C05-2AD20E5A15BA}"/>
              </a:ext>
            </a:extLst>
          </p:cNvPr>
          <p:cNvSpPr txBox="1"/>
          <p:nvPr/>
        </p:nvSpPr>
        <p:spPr>
          <a:xfrm>
            <a:off x="1738492" y="2108989"/>
            <a:ext cx="8715014" cy="523220"/>
          </a:xfrm>
          <a:prstGeom prst="rect">
            <a:avLst/>
          </a:prstGeom>
          <a:noFill/>
        </p:spPr>
        <p:txBody>
          <a:bodyPr wrap="none" rtlCol="0">
            <a:spAutoFit/>
          </a:bodyPr>
          <a:lstStyle/>
          <a:p>
            <a:r>
              <a:rPr lang="en-US" sz="2800" dirty="0">
                <a:latin typeface="Arial Black" panose="020B0A04020102020204" pitchFamily="34" charset="0"/>
              </a:rPr>
              <a:t>Quartermaster’s Monthly Report Form 4208</a:t>
            </a:r>
          </a:p>
        </p:txBody>
      </p:sp>
      <p:pic>
        <p:nvPicPr>
          <p:cNvPr id="7" name="Picture 6">
            <a:extLst>
              <a:ext uri="{FF2B5EF4-FFF2-40B4-BE49-F238E27FC236}">
                <a16:creationId xmlns:a16="http://schemas.microsoft.com/office/drawing/2014/main" id="{D4CF2CF8-171D-08CD-313D-0A906C28DDA0}"/>
              </a:ext>
            </a:extLst>
          </p:cNvPr>
          <p:cNvPicPr>
            <a:picLocks noChangeAspect="1"/>
          </p:cNvPicPr>
          <p:nvPr/>
        </p:nvPicPr>
        <p:blipFill>
          <a:blip r:embed="rId3"/>
          <a:stretch>
            <a:fillRect/>
          </a:stretch>
        </p:blipFill>
        <p:spPr>
          <a:xfrm>
            <a:off x="106536" y="3650942"/>
            <a:ext cx="11885293" cy="2119544"/>
          </a:xfrm>
          <a:prstGeom prst="rect">
            <a:avLst/>
          </a:prstGeom>
        </p:spPr>
      </p:pic>
    </p:spTree>
    <p:extLst>
      <p:ext uri="{BB962C8B-B14F-4D97-AF65-F5344CB8AC3E}">
        <p14:creationId xmlns:p14="http://schemas.microsoft.com/office/powerpoint/2010/main" val="4090334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580A-2DA6-9BC8-7B08-72A65DC4B5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12A951-42DD-1CCA-80A4-A411F3603D7D}"/>
              </a:ext>
            </a:extLst>
          </p:cNvPr>
          <p:cNvSpPr txBox="1"/>
          <p:nvPr/>
        </p:nvSpPr>
        <p:spPr>
          <a:xfrm>
            <a:off x="1738493" y="2011335"/>
            <a:ext cx="8715014" cy="523220"/>
          </a:xfrm>
          <a:prstGeom prst="rect">
            <a:avLst/>
          </a:prstGeom>
          <a:noFill/>
        </p:spPr>
        <p:txBody>
          <a:bodyPr wrap="none" rtlCol="0">
            <a:spAutoFit/>
          </a:bodyPr>
          <a:lstStyle/>
          <a:p>
            <a:r>
              <a:rPr lang="en-US" sz="2800" dirty="0">
                <a:latin typeface="Arial Black" panose="020B0A04020102020204" pitchFamily="34" charset="0"/>
              </a:rPr>
              <a:t>Quartermaster’s Monthly Report Form 4208</a:t>
            </a:r>
          </a:p>
        </p:txBody>
      </p:sp>
      <p:pic>
        <p:nvPicPr>
          <p:cNvPr id="3" name="Picture 2">
            <a:extLst>
              <a:ext uri="{FF2B5EF4-FFF2-40B4-BE49-F238E27FC236}">
                <a16:creationId xmlns:a16="http://schemas.microsoft.com/office/drawing/2014/main" id="{B637289C-0470-9FB3-64A6-7C6FD7501D99}"/>
              </a:ext>
            </a:extLst>
          </p:cNvPr>
          <p:cNvPicPr>
            <a:picLocks noChangeAspect="1"/>
          </p:cNvPicPr>
          <p:nvPr/>
        </p:nvPicPr>
        <p:blipFill>
          <a:blip r:embed="rId3"/>
          <a:stretch>
            <a:fillRect/>
          </a:stretch>
        </p:blipFill>
        <p:spPr>
          <a:xfrm>
            <a:off x="408373" y="2632209"/>
            <a:ext cx="11549848" cy="4150065"/>
          </a:xfrm>
          <a:prstGeom prst="rect">
            <a:avLst/>
          </a:prstGeom>
        </p:spPr>
      </p:pic>
    </p:spTree>
    <p:extLst>
      <p:ext uri="{BB962C8B-B14F-4D97-AF65-F5344CB8AC3E}">
        <p14:creationId xmlns:p14="http://schemas.microsoft.com/office/powerpoint/2010/main" val="285305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D9BEA-7D1A-8AEB-D8AF-6BD2A21B5350}"/>
              </a:ext>
            </a:extLst>
          </p:cNvPr>
          <p:cNvSpPr txBox="1"/>
          <p:nvPr/>
        </p:nvSpPr>
        <p:spPr>
          <a:xfrm>
            <a:off x="239486" y="1960244"/>
            <a:ext cx="11740795" cy="39395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Report (Cont.)</a:t>
            </a:r>
          </a:p>
          <a:p>
            <a:endParaRPr lang="en-US"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The Post Quartermaster will ensure at a minimum, a detailed Financial Report and a register of receipts and disbursements for the previous month is presented at the Post’s monthly meeting. The report will stand as printed or as distributed at the monthly membership meeting and </a:t>
            </a:r>
            <a:r>
              <a:rPr lang="en-US" sz="2800" b="1" dirty="0">
                <a:latin typeface="Arial" panose="020B0604020202020204" pitchFamily="34" charset="0"/>
                <a:cs typeface="Arial" panose="020B0604020202020204" pitchFamily="34" charset="0"/>
              </a:rPr>
              <a:t>no action shall be taken to accept the report, accept the report pending audit, or accept the report subject to changes so that Post Trustees can complete their responsibilities through quarterly audit process</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692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B79874-92C5-316B-401D-6E02BF77AF00}"/>
              </a:ext>
            </a:extLst>
          </p:cNvPr>
          <p:cNvSpPr txBox="1"/>
          <p:nvPr/>
        </p:nvSpPr>
        <p:spPr>
          <a:xfrm>
            <a:off x="348343" y="2346752"/>
            <a:ext cx="11566234" cy="35086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Report (Cont.)</a:t>
            </a:r>
          </a:p>
          <a:p>
            <a:endParaRPr lang="en-US" sz="1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After the Post Trustees have completed the quarterly audit</a:t>
            </a:r>
            <a:r>
              <a:rPr lang="en-US" sz="2800" b="1" dirty="0">
                <a:latin typeface="Arial" panose="020B0604020202020204" pitchFamily="34" charset="0"/>
                <a:cs typeface="Arial" panose="020B0604020202020204" pitchFamily="34" charset="0"/>
              </a:rPr>
              <a:t>, that is the report presented to the Post’s membership for acceptance. </a:t>
            </a:r>
            <a:r>
              <a:rPr lang="en-US" sz="2800" b="1" u="sng" dirty="0">
                <a:latin typeface="Arial" panose="020B0604020202020204" pitchFamily="34" charset="0"/>
                <a:cs typeface="Arial" panose="020B0604020202020204" pitchFamily="34" charset="0"/>
              </a:rPr>
              <a:t>This process is important because it is the Post’s official record </a:t>
            </a:r>
            <a:r>
              <a:rPr lang="en-US" sz="2800" dirty="0">
                <a:latin typeface="Arial" panose="020B0604020202020204" pitchFamily="34" charset="0"/>
                <a:cs typeface="Arial" panose="020B0604020202020204" pitchFamily="34" charset="0"/>
              </a:rPr>
              <a:t>showing the Trustees have properly audited the Quartermaster’s monthly financial reports and have brought any discrepancies found to the Post’s membership.</a:t>
            </a:r>
          </a:p>
        </p:txBody>
      </p:sp>
    </p:spTree>
    <p:extLst>
      <p:ext uri="{BB962C8B-B14F-4D97-AF65-F5344CB8AC3E}">
        <p14:creationId xmlns:p14="http://schemas.microsoft.com/office/powerpoint/2010/main" val="11496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85FE3B-BFA8-F790-A540-E21D6919B58E}"/>
              </a:ext>
            </a:extLst>
          </p:cNvPr>
          <p:cNvSpPr txBox="1"/>
          <p:nvPr/>
        </p:nvSpPr>
        <p:spPr>
          <a:xfrm>
            <a:off x="261258" y="2057262"/>
            <a:ext cx="11669486" cy="4216539"/>
          </a:xfrm>
          <a:prstGeom prst="rect">
            <a:avLst/>
          </a:prstGeom>
          <a:noFill/>
        </p:spPr>
        <p:txBody>
          <a:bodyPr wrap="square">
            <a:spAutoFit/>
          </a:bodyPr>
          <a:lstStyle/>
          <a:p>
            <a:pPr algn="ctr"/>
            <a:r>
              <a:rPr lang="en-US" sz="4400" b="1" dirty="0">
                <a:latin typeface="Arial" panose="020B0604020202020204" pitchFamily="34" charset="0"/>
                <a:cs typeface="Arial" panose="020B0604020202020204" pitchFamily="34" charset="0"/>
              </a:rPr>
              <a:t>Insurance </a:t>
            </a:r>
          </a:p>
          <a:p>
            <a:pPr algn="ctr"/>
            <a:r>
              <a:rPr lang="en-US" sz="2800" dirty="0">
                <a:latin typeface="Arial" panose="020B0604020202020204" pitchFamily="34" charset="0"/>
                <a:cs typeface="Arial" panose="020B0604020202020204" pitchFamily="34" charset="0"/>
              </a:rPr>
              <a:t>Any Post owning and/or operating, directly or by reason of a holding company or other entity substantially controlled by the Post or its members, a canteen, clubroom or other facility available to members or guests must maintain general liability insurance, including, if necessary or appropriate, liquor liability insurance. Such insurance must be of a type and amount sufficient to protect the Post and must name, as additional insureds, the Veterans of Foreign Wars of the United States and the Department in which such Post is located.</a:t>
            </a:r>
          </a:p>
        </p:txBody>
      </p:sp>
    </p:spTree>
    <p:extLst>
      <p:ext uri="{BB962C8B-B14F-4D97-AF65-F5344CB8AC3E}">
        <p14:creationId xmlns:p14="http://schemas.microsoft.com/office/powerpoint/2010/main" val="4162522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D9CBA-458C-1D61-7840-E8ED5C254370}"/>
              </a:ext>
            </a:extLst>
          </p:cNvPr>
          <p:cNvSpPr txBox="1"/>
          <p:nvPr/>
        </p:nvSpPr>
        <p:spPr>
          <a:xfrm>
            <a:off x="522514" y="2279434"/>
            <a:ext cx="11223172" cy="3354765"/>
          </a:xfrm>
          <a:prstGeom prst="rect">
            <a:avLst/>
          </a:prstGeom>
          <a:noFill/>
        </p:spPr>
        <p:txBody>
          <a:bodyPr wrap="square">
            <a:spAutoFit/>
          </a:bodyPr>
          <a:lstStyle/>
          <a:p>
            <a:pPr algn="ctr"/>
            <a:r>
              <a:rPr lang="en-US" sz="4400" b="1" dirty="0">
                <a:latin typeface="Arial" panose="020B0604020202020204" pitchFamily="34" charset="0"/>
                <a:cs typeface="Arial" panose="020B0604020202020204" pitchFamily="34" charset="0"/>
              </a:rPr>
              <a:t>Bonds </a:t>
            </a:r>
          </a:p>
          <a:p>
            <a:pPr algn="ctr"/>
            <a:r>
              <a:rPr lang="en-US" sz="2800" dirty="0">
                <a:latin typeface="Arial" panose="020B0604020202020204" pitchFamily="34" charset="0"/>
                <a:cs typeface="Arial" panose="020B0604020202020204" pitchFamily="34" charset="0"/>
              </a:rPr>
              <a:t>All Posts are required by the Bylaws (Section 703) to have each officer accountable for funds or property bonded in a sum at least equal to the amount of the liquid assets for which, so far as can be anticipated, the Quartermaster may be accountable. Failure to comply with this provision of the Bylaws is a dangerous practice because the Post will be without the protection a bond affords</a:t>
            </a:r>
          </a:p>
        </p:txBody>
      </p:sp>
    </p:spTree>
    <p:extLst>
      <p:ext uri="{BB962C8B-B14F-4D97-AF65-F5344CB8AC3E}">
        <p14:creationId xmlns:p14="http://schemas.microsoft.com/office/powerpoint/2010/main" val="1564744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B361D-95ED-C807-131B-64141D76D2AA}"/>
              </a:ext>
            </a:extLst>
          </p:cNvPr>
          <p:cNvSpPr txBox="1"/>
          <p:nvPr/>
        </p:nvSpPr>
        <p:spPr>
          <a:xfrm>
            <a:off x="370114" y="2279434"/>
            <a:ext cx="11599218" cy="4216539"/>
          </a:xfrm>
          <a:prstGeom prst="rect">
            <a:avLst/>
          </a:prstGeom>
          <a:noFill/>
        </p:spPr>
        <p:txBody>
          <a:bodyPr wrap="square">
            <a:spAutoFit/>
          </a:bodyPr>
          <a:lstStyle/>
          <a:p>
            <a:pPr algn="ctr"/>
            <a:r>
              <a:rPr lang="en-US" sz="4400" b="1" dirty="0">
                <a:latin typeface="Arial" panose="020B0604020202020204" pitchFamily="34" charset="0"/>
                <a:cs typeface="Arial" panose="020B0604020202020204" pitchFamily="34" charset="0"/>
              </a:rPr>
              <a:t>Bonds (Cont.)</a:t>
            </a:r>
          </a:p>
          <a:p>
            <a:pPr algn="ctr"/>
            <a:r>
              <a:rPr lang="en-US" sz="2800" dirty="0">
                <a:latin typeface="Arial" panose="020B0604020202020204" pitchFamily="34" charset="0"/>
                <a:cs typeface="Arial" panose="020B0604020202020204" pitchFamily="34" charset="0"/>
              </a:rPr>
              <a:t>In addition to the Post Quartermaster, positions should be bonded that are specifically identified in Post bylaws, operating / standing procedures, or any other position that has custody of funds or access to Post accounts of liquid assets. For example, many Posts list the Commander as an account signatory in addition to the Quartermaster, or the Canteen/Bar Manager or House Committee Chair may be listed on accounts and have access to the Post’s funds and could clean out an account with just their signature. These positions should be bonded</a:t>
            </a:r>
          </a:p>
        </p:txBody>
      </p:sp>
    </p:spTree>
    <p:extLst>
      <p:ext uri="{BB962C8B-B14F-4D97-AF65-F5344CB8AC3E}">
        <p14:creationId xmlns:p14="http://schemas.microsoft.com/office/powerpoint/2010/main" val="1061385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0D9A-FE4C-BF7C-E739-8C287748861C}"/>
              </a:ext>
            </a:extLst>
          </p:cNvPr>
          <p:cNvSpPr txBox="1"/>
          <p:nvPr/>
        </p:nvSpPr>
        <p:spPr>
          <a:xfrm>
            <a:off x="381000" y="2279434"/>
            <a:ext cx="11588332" cy="3724096"/>
          </a:xfrm>
          <a:prstGeom prst="rect">
            <a:avLst/>
          </a:prstGeom>
          <a:noFill/>
        </p:spPr>
        <p:txBody>
          <a:bodyPr wrap="square">
            <a:spAutoFit/>
          </a:bodyPr>
          <a:lstStyle/>
          <a:p>
            <a:pPr algn="ctr"/>
            <a:r>
              <a:rPr lang="en-US" sz="4400" b="1" dirty="0">
                <a:latin typeface="Arial" panose="020B0604020202020204" pitchFamily="34" charset="0"/>
                <a:cs typeface="Arial" panose="020B0604020202020204" pitchFamily="34" charset="0"/>
              </a:rPr>
              <a:t>Bonds (Cont.)</a:t>
            </a:r>
          </a:p>
          <a:p>
            <a:pPr algn="ctr"/>
            <a:r>
              <a:rPr lang="en-US" sz="3200" dirty="0">
                <a:latin typeface="Arial" panose="020B0604020202020204" pitchFamily="34" charset="0"/>
                <a:cs typeface="Arial" panose="020B0604020202020204" pitchFamily="34" charset="0"/>
              </a:rPr>
              <a:t>In contrast, a bartender who only has access to their drawer while on shift or a member running a Buddy Poppy drive who only has access to a limited amount of funds does not require a bond. A bond is like fire insurance, you hope you never need it but, if you do and do not have it, you could have serious financial problems</a:t>
            </a:r>
            <a:r>
              <a:rPr lang="en-US" sz="3200" dirty="0"/>
              <a:t>. </a:t>
            </a:r>
          </a:p>
        </p:txBody>
      </p:sp>
    </p:spTree>
    <p:extLst>
      <p:ext uri="{BB962C8B-B14F-4D97-AF65-F5344CB8AC3E}">
        <p14:creationId xmlns:p14="http://schemas.microsoft.com/office/powerpoint/2010/main" val="76076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58632-2EFB-5880-9969-4206071D601A}"/>
              </a:ext>
            </a:extLst>
          </p:cNvPr>
          <p:cNvSpPr txBox="1"/>
          <p:nvPr/>
        </p:nvSpPr>
        <p:spPr>
          <a:xfrm>
            <a:off x="457201" y="2863889"/>
            <a:ext cx="11451770" cy="3416320"/>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The Post Quartermaster is the </a:t>
            </a:r>
            <a:r>
              <a:rPr lang="en-US" sz="2400" b="1" dirty="0">
                <a:latin typeface="Arial" panose="020B0604020202020204" pitchFamily="34" charset="0"/>
                <a:cs typeface="Arial" panose="020B0604020202020204" pitchFamily="34" charset="0"/>
              </a:rPr>
              <a:t>chief financial officer of the Post</a:t>
            </a:r>
            <a:r>
              <a:rPr lang="en-US" sz="2400" dirty="0">
                <a:latin typeface="Arial" panose="020B0604020202020204" pitchFamily="34" charset="0"/>
                <a:cs typeface="Arial" panose="020B0604020202020204" pitchFamily="34" charset="0"/>
              </a:rPr>
              <a:t>. The Quartermaster is the </a:t>
            </a:r>
            <a:r>
              <a:rPr lang="en-US" sz="2400" b="1" dirty="0">
                <a:latin typeface="Arial" panose="020B0604020202020204" pitchFamily="34" charset="0"/>
                <a:cs typeface="Arial" panose="020B0604020202020204" pitchFamily="34" charset="0"/>
              </a:rPr>
              <a:t>custodian of all Post property and the officer responsible for safeguarding Post funds and property</a:t>
            </a:r>
            <a:r>
              <a:rPr lang="en-US" sz="2400" dirty="0">
                <a:latin typeface="Arial" panose="020B0604020202020204" pitchFamily="34" charset="0"/>
                <a:cs typeface="Arial" panose="020B0604020202020204" pitchFamily="34" charset="0"/>
              </a:rPr>
              <a:t>. The Quartermaster is </a:t>
            </a:r>
            <a:r>
              <a:rPr lang="en-US" sz="2400" b="1" dirty="0">
                <a:latin typeface="Arial" panose="020B0604020202020204" pitchFamily="34" charset="0"/>
                <a:cs typeface="Arial" panose="020B0604020202020204" pitchFamily="34" charset="0"/>
              </a:rPr>
              <a:t>accountable to the Post, Department and the National Organization for all of the monies, securities, vouchers and property of the Post</a:t>
            </a:r>
            <a:r>
              <a:rPr lang="en-US" sz="2400" dirty="0">
                <a:latin typeface="Arial" panose="020B0604020202020204" pitchFamily="34" charset="0"/>
                <a:cs typeface="Arial" panose="020B0604020202020204" pitchFamily="34" charset="0"/>
              </a:rPr>
              <a:t>. The Quartermaster is the </a:t>
            </a:r>
            <a:r>
              <a:rPr lang="en-US" sz="2400" b="1" dirty="0">
                <a:latin typeface="Arial" panose="020B0604020202020204" pitchFamily="34" charset="0"/>
                <a:cs typeface="Arial" panose="020B0604020202020204" pitchFamily="34" charset="0"/>
              </a:rPr>
              <a:t>only one authorized </a:t>
            </a:r>
            <a:r>
              <a:rPr lang="en-US" sz="2400" dirty="0">
                <a:latin typeface="Arial" panose="020B0604020202020204" pitchFamily="34" charset="0"/>
                <a:cs typeface="Arial" panose="020B0604020202020204" pitchFamily="34" charset="0"/>
              </a:rPr>
              <a:t>under the </a:t>
            </a:r>
            <a:r>
              <a:rPr lang="en-US" sz="2400" b="1" dirty="0">
                <a:latin typeface="Arial" panose="020B0604020202020204" pitchFamily="34" charset="0"/>
                <a:cs typeface="Arial" panose="020B0604020202020204" pitchFamily="34" charset="0"/>
              </a:rPr>
              <a:t>Bylaws</a:t>
            </a:r>
            <a:r>
              <a:rPr lang="en-US" sz="2400" dirty="0">
                <a:latin typeface="Arial" panose="020B0604020202020204" pitchFamily="34" charset="0"/>
                <a:cs typeface="Arial" panose="020B0604020202020204" pitchFamily="34" charset="0"/>
              </a:rPr>
              <a:t>, to </a:t>
            </a:r>
            <a:r>
              <a:rPr lang="en-US" sz="2400" b="1" dirty="0">
                <a:latin typeface="Arial" panose="020B0604020202020204" pitchFamily="34" charset="0"/>
                <a:cs typeface="Arial" panose="020B0604020202020204" pitchFamily="34" charset="0"/>
              </a:rPr>
              <a:t>receive, handle, and account for funds of the Post</a:t>
            </a:r>
            <a:r>
              <a:rPr lang="en-US" sz="2400" dirty="0">
                <a:latin typeface="Arial" panose="020B0604020202020204" pitchFamily="34" charset="0"/>
                <a:cs typeface="Arial" panose="020B0604020202020204" pitchFamily="34" charset="0"/>
              </a:rPr>
              <a:t>. As Quartermaster, </a:t>
            </a:r>
            <a:r>
              <a:rPr lang="en-US" sz="2400" b="1" dirty="0">
                <a:latin typeface="Arial" panose="020B0604020202020204" pitchFamily="34" charset="0"/>
                <a:cs typeface="Arial" panose="020B0604020202020204" pitchFamily="34" charset="0"/>
              </a:rPr>
              <a:t>you may authorize a person to disburse funds on your behalf</a:t>
            </a:r>
            <a:r>
              <a:rPr lang="en-US" sz="2400" dirty="0">
                <a:latin typeface="Arial" panose="020B0604020202020204" pitchFamily="34" charset="0"/>
                <a:cs typeface="Arial" panose="020B0604020202020204" pitchFamily="34" charset="0"/>
              </a:rPr>
              <a:t>; however, they </a:t>
            </a:r>
            <a:r>
              <a:rPr lang="en-US" sz="2400" b="1" dirty="0">
                <a:latin typeface="Arial" panose="020B0604020202020204" pitchFamily="34" charset="0"/>
                <a:cs typeface="Arial" panose="020B0604020202020204" pitchFamily="34" charset="0"/>
              </a:rPr>
              <a:t>must be bonded</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There are no exceptions to this rule!.</a:t>
            </a:r>
          </a:p>
        </p:txBody>
      </p:sp>
      <p:sp>
        <p:nvSpPr>
          <p:cNvPr id="4" name="TextBox 3">
            <a:extLst>
              <a:ext uri="{FF2B5EF4-FFF2-40B4-BE49-F238E27FC236}">
                <a16:creationId xmlns:a16="http://schemas.microsoft.com/office/drawing/2014/main" id="{6CCFA527-3713-B540-B636-8CAD48C3063B}"/>
              </a:ext>
            </a:extLst>
          </p:cNvPr>
          <p:cNvSpPr txBox="1"/>
          <p:nvPr/>
        </p:nvSpPr>
        <p:spPr>
          <a:xfrm>
            <a:off x="3513102" y="2108701"/>
            <a:ext cx="4913589" cy="646331"/>
          </a:xfrm>
          <a:prstGeom prst="rect">
            <a:avLst/>
          </a:prstGeom>
          <a:noFill/>
        </p:spPr>
        <p:txBody>
          <a:bodyPr wrap="none" rtlCol="0">
            <a:spAutoFit/>
          </a:bodyPr>
          <a:lstStyle/>
          <a:p>
            <a:r>
              <a:rPr lang="en-US" sz="3600" b="1" dirty="0"/>
              <a:t>What is a Quartermaster</a:t>
            </a:r>
          </a:p>
        </p:txBody>
      </p:sp>
    </p:spTree>
    <p:extLst>
      <p:ext uri="{BB962C8B-B14F-4D97-AF65-F5344CB8AC3E}">
        <p14:creationId xmlns:p14="http://schemas.microsoft.com/office/powerpoint/2010/main" val="269324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9B974D-BC89-8686-5875-01EC79F0051B}"/>
              </a:ext>
            </a:extLst>
          </p:cNvPr>
          <p:cNvSpPr txBox="1"/>
          <p:nvPr/>
        </p:nvSpPr>
        <p:spPr>
          <a:xfrm>
            <a:off x="805544" y="2325829"/>
            <a:ext cx="10758604" cy="3662541"/>
          </a:xfrm>
          <a:prstGeom prst="rect">
            <a:avLst/>
          </a:prstGeom>
          <a:noFill/>
        </p:spPr>
        <p:txBody>
          <a:bodyPr wrap="square">
            <a:spAutoFit/>
          </a:bodyPr>
          <a:lstStyle/>
          <a:p>
            <a:pPr algn="ctr"/>
            <a:r>
              <a:rPr lang="en-US" sz="4000" b="1" dirty="0">
                <a:latin typeface="Arial" panose="020B0604020202020204" pitchFamily="34" charset="0"/>
                <a:cs typeface="Arial" panose="020B0604020202020204" pitchFamily="34" charset="0"/>
              </a:rPr>
              <a:t>Document Retention</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See the VFW Quartermaster’s Guide,</a:t>
            </a:r>
          </a:p>
          <a:p>
            <a:pPr algn="ctr"/>
            <a:r>
              <a:rPr lang="en-US" sz="3200" b="1" dirty="0">
                <a:latin typeface="Arial" panose="020B0604020202020204" pitchFamily="34" charset="0"/>
                <a:cs typeface="Arial" panose="020B0604020202020204" pitchFamily="34" charset="0"/>
              </a:rPr>
              <a:t>Document Retention Section for clear guidelines on how long you have to retain records by type. Don’t be that person who doesn’t follow the guidelines. Most are based off of Federal Law.</a:t>
            </a:r>
          </a:p>
        </p:txBody>
      </p:sp>
    </p:spTree>
    <p:extLst>
      <p:ext uri="{BB962C8B-B14F-4D97-AF65-F5344CB8AC3E}">
        <p14:creationId xmlns:p14="http://schemas.microsoft.com/office/powerpoint/2010/main" val="3619581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EE414-0E65-708A-3CC2-7E6959BD8C93}"/>
              </a:ext>
            </a:extLst>
          </p:cNvPr>
          <p:cNvSpPr txBox="1"/>
          <p:nvPr/>
        </p:nvSpPr>
        <p:spPr>
          <a:xfrm>
            <a:off x="729342" y="2413337"/>
            <a:ext cx="10689771" cy="3354765"/>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“Buddy”® Poppy </a:t>
            </a:r>
          </a:p>
          <a:p>
            <a:pPr algn="ctr"/>
            <a:endParaRPr lang="en-US" sz="3600" b="1"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Every Post should participate in the Buddy Poppy program at least once a year, even if your Post has NEVER distributed poppies. You will not fulfill your duty and responsibility as Post Quartermaster unless you assist your Commander in conducting a Buddy Poppy program during your respective terms in office. </a:t>
            </a:r>
          </a:p>
        </p:txBody>
      </p:sp>
    </p:spTree>
    <p:extLst>
      <p:ext uri="{BB962C8B-B14F-4D97-AF65-F5344CB8AC3E}">
        <p14:creationId xmlns:p14="http://schemas.microsoft.com/office/powerpoint/2010/main" val="4063187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8C940-FB1D-43E7-2719-C0EE49287928}"/>
              </a:ext>
            </a:extLst>
          </p:cNvPr>
          <p:cNvSpPr txBox="1"/>
          <p:nvPr/>
        </p:nvSpPr>
        <p:spPr>
          <a:xfrm>
            <a:off x="522514" y="2294247"/>
            <a:ext cx="11205898" cy="4278094"/>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Where to Order Buddy </a:t>
            </a:r>
          </a:p>
          <a:p>
            <a:pPr algn="ctr"/>
            <a:endParaRPr lang="en-US" sz="2400" b="1"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All Buddy Poppies and allied materials, advertising, promotional and worker’s supplies are obtained by the Post through its own Department (state) Headquarters. </a:t>
            </a:r>
          </a:p>
          <a:p>
            <a:pPr algn="ctr"/>
            <a:r>
              <a:rPr lang="en-US" sz="2800" dirty="0">
                <a:latin typeface="Arial" panose="020B0604020202020204" pitchFamily="34" charset="0"/>
                <a:cs typeface="Arial" panose="020B0604020202020204" pitchFamily="34" charset="0"/>
              </a:rPr>
              <a:t>If you have not received order forms and a list of available material and prices, contact your Department Quartermaster. </a:t>
            </a:r>
          </a:p>
          <a:p>
            <a:pPr algn="ctr"/>
            <a:endParaRPr lang="en-US" sz="24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It is suggested that all orders be placed with your Department Headquarters 6-8 weeks prior to anticipated program date</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25035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8607C-B663-5AFB-EC18-912631EEA7B6}"/>
              </a:ext>
            </a:extLst>
          </p:cNvPr>
          <p:cNvSpPr txBox="1"/>
          <p:nvPr/>
        </p:nvSpPr>
        <p:spPr>
          <a:xfrm>
            <a:off x="228601" y="1932552"/>
            <a:ext cx="11811912" cy="4893647"/>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How to Use Buddy Poppy Proceeds </a:t>
            </a:r>
          </a:p>
          <a:p>
            <a:r>
              <a:rPr lang="en-US" sz="2800" dirty="0">
                <a:latin typeface="Arial" panose="020B0604020202020204" pitchFamily="34" charset="0"/>
                <a:cs typeface="Arial" panose="020B0604020202020204" pitchFamily="34" charset="0"/>
              </a:rPr>
              <a:t>Your Post proceeds must be used for “the assistance of needy veterans and members of the Armed Forces and their dependents, surviving spouses and orphans.” </a:t>
            </a:r>
            <a:r>
              <a:rPr lang="en-US" sz="2800" b="1" dirty="0">
                <a:latin typeface="Arial" panose="020B0604020202020204" pitchFamily="34" charset="0"/>
                <a:cs typeface="Arial" panose="020B0604020202020204" pitchFamily="34" charset="0"/>
              </a:rPr>
              <a:t>No Buddy Poppy funds can be used for any other purpose.</a:t>
            </a:r>
            <a:r>
              <a:rPr lang="en-US" sz="2800" dirty="0">
                <a:latin typeface="Arial" panose="020B0604020202020204" pitchFamily="34" charset="0"/>
                <a:cs typeface="Arial" panose="020B0604020202020204" pitchFamily="34" charset="0"/>
              </a:rPr>
              <a:t> Net proceeds </a:t>
            </a:r>
            <a:r>
              <a:rPr lang="en-US" sz="2800" b="1" dirty="0">
                <a:latin typeface="Arial" panose="020B0604020202020204" pitchFamily="34" charset="0"/>
                <a:cs typeface="Arial" panose="020B0604020202020204" pitchFamily="34" charset="0"/>
              </a:rPr>
              <a:t>must be put in the Post Relief Fund</a:t>
            </a:r>
            <a:r>
              <a:rPr lang="en-US" sz="2800" dirty="0">
                <a:latin typeface="Arial" panose="020B0604020202020204" pitchFamily="34" charset="0"/>
                <a:cs typeface="Arial" panose="020B0604020202020204" pitchFamily="34" charset="0"/>
              </a:rPr>
              <a:t>. Adherence is mandatory as provided in </a:t>
            </a:r>
            <a:r>
              <a:rPr lang="en-US" sz="2800" b="1" dirty="0">
                <a:latin typeface="Arial" panose="020B0604020202020204" pitchFamily="34" charset="0"/>
                <a:cs typeface="Arial" panose="020B0604020202020204" pitchFamily="34" charset="0"/>
              </a:rPr>
              <a:t>Section 219</a:t>
            </a:r>
            <a:r>
              <a:rPr lang="en-US" sz="2800" dirty="0">
                <a:latin typeface="Arial" panose="020B0604020202020204" pitchFamily="34" charset="0"/>
                <a:cs typeface="Arial" panose="020B0604020202020204" pitchFamily="34" charset="0"/>
              </a:rPr>
              <a:t>, VFW, the Manual of Procedure states: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Quartermaster of the Post </a:t>
            </a:r>
            <a:r>
              <a:rPr lang="en-US" sz="2800" b="1" dirty="0">
                <a:latin typeface="Arial" panose="020B0604020202020204" pitchFamily="34" charset="0"/>
                <a:cs typeface="Arial" panose="020B0604020202020204" pitchFamily="34" charset="0"/>
              </a:rPr>
              <a:t>will be the custodian of the relief fund</a:t>
            </a:r>
            <a:r>
              <a:rPr lang="en-US" sz="2800" dirty="0">
                <a:latin typeface="Arial" panose="020B0604020202020204" pitchFamily="34" charset="0"/>
                <a:cs typeface="Arial" panose="020B0604020202020204" pitchFamily="34" charset="0"/>
              </a:rPr>
              <a:t> and will expend monies there from, as directed by the Post, for the following purposes:</a:t>
            </a:r>
          </a:p>
        </p:txBody>
      </p:sp>
    </p:spTree>
    <p:extLst>
      <p:ext uri="{BB962C8B-B14F-4D97-AF65-F5344CB8AC3E}">
        <p14:creationId xmlns:p14="http://schemas.microsoft.com/office/powerpoint/2010/main" val="491983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4DE25-5945-98C1-9191-053AC5196E2C}"/>
              </a:ext>
            </a:extLst>
          </p:cNvPr>
          <p:cNvSpPr txBox="1"/>
          <p:nvPr/>
        </p:nvSpPr>
        <p:spPr>
          <a:xfrm>
            <a:off x="184634" y="2277381"/>
            <a:ext cx="11822732" cy="4093428"/>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How to Use Buddy Poppy Proceeds (Cont.)</a:t>
            </a:r>
          </a:p>
          <a:p>
            <a:pPr algn="ctr"/>
            <a:endParaRPr lang="en-US" sz="2800" b="1" dirty="0">
              <a:latin typeface="Arial" panose="020B0604020202020204" pitchFamily="34" charset="0"/>
              <a:cs typeface="Arial" panose="020B0604020202020204" pitchFamily="34" charset="0"/>
            </a:endParaRPr>
          </a:p>
          <a:p>
            <a:pPr marL="457200" indent="-457200">
              <a:buAutoNum type="alphaLcParenR"/>
            </a:pPr>
            <a:r>
              <a:rPr lang="en-US" sz="2800" dirty="0">
                <a:latin typeface="Arial" panose="020B0604020202020204" pitchFamily="34" charset="0"/>
                <a:cs typeface="Arial" panose="020B0604020202020204" pitchFamily="34" charset="0"/>
              </a:rPr>
              <a:t>Aid, assistance, relief, and comfort of needy or disabled veterans or members of the Armed Forces and their dependents, and the surviving spouses and orphans of deceased veterans. </a:t>
            </a:r>
          </a:p>
          <a:p>
            <a:pPr marL="457200" indent="-457200">
              <a:buAutoNum type="alphaLcParenR"/>
            </a:pPr>
            <a:r>
              <a:rPr lang="en-US" sz="2800" dirty="0">
                <a:latin typeface="Arial" panose="020B0604020202020204" pitchFamily="34" charset="0"/>
                <a:cs typeface="Arial" panose="020B0604020202020204" pitchFamily="34" charset="0"/>
              </a:rPr>
              <a:t> Maintenance and expansion of the VFW National Home for Children and other facilities devoted exclusively to the benefit and welfare of the dependents, surviving spouse, and orphans of disabled, needy or deceased veterans or members of the Armed Forces.</a:t>
            </a:r>
          </a:p>
        </p:txBody>
      </p:sp>
    </p:spTree>
    <p:extLst>
      <p:ext uri="{BB962C8B-B14F-4D97-AF65-F5344CB8AC3E}">
        <p14:creationId xmlns:p14="http://schemas.microsoft.com/office/powerpoint/2010/main" val="2396955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EC2941-4500-1D46-BD47-5F7318C2291E}"/>
              </a:ext>
            </a:extLst>
          </p:cNvPr>
          <p:cNvSpPr txBox="1"/>
          <p:nvPr/>
        </p:nvSpPr>
        <p:spPr>
          <a:xfrm>
            <a:off x="174171" y="2434995"/>
            <a:ext cx="11800637" cy="4031873"/>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How to Use Buddy Poppy Proceeds (Cont.)</a:t>
            </a:r>
          </a:p>
          <a:p>
            <a:pPr algn="ct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 Necessary expenses in providing entertainment, care, and assistance to hospitalized veterans or members of the Armed Forces.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 Veterans' rehabilitation, welfare and service work.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 To perpetuate the memory of deceased veterans and members of the Armed Forces and to comfort their survivors.</a:t>
            </a:r>
          </a:p>
        </p:txBody>
      </p:sp>
    </p:spTree>
    <p:extLst>
      <p:ext uri="{BB962C8B-B14F-4D97-AF65-F5344CB8AC3E}">
        <p14:creationId xmlns:p14="http://schemas.microsoft.com/office/powerpoint/2010/main" val="1543982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11FB75-E75A-51DA-D47C-B41634644942}"/>
              </a:ext>
            </a:extLst>
          </p:cNvPr>
          <p:cNvSpPr txBox="1"/>
          <p:nvPr/>
        </p:nvSpPr>
        <p:spPr>
          <a:xfrm>
            <a:off x="272144" y="2096296"/>
            <a:ext cx="11702664" cy="4647426"/>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How to Use Buddy Poppy Proceeds (Cont.)</a:t>
            </a:r>
          </a:p>
          <a:p>
            <a:pPr algn="ct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 To foster true patriotism through historical and educational programs. </a:t>
            </a:r>
          </a:p>
          <a:p>
            <a:r>
              <a:rPr lang="en-US" sz="2800" dirty="0">
                <a:latin typeface="Arial" panose="020B0604020202020204" pitchFamily="34" charset="0"/>
                <a:cs typeface="Arial" panose="020B0604020202020204" pitchFamily="34" charset="0"/>
              </a:rPr>
              <a:t>g) Remission of dues of sick, needy or disabled members. </a:t>
            </a:r>
          </a:p>
          <a:p>
            <a:r>
              <a:rPr lang="en-US" sz="2800" dirty="0">
                <a:latin typeface="Arial" panose="020B0604020202020204" pitchFamily="34" charset="0"/>
                <a:cs typeface="Arial" panose="020B0604020202020204" pitchFamily="34" charset="0"/>
              </a:rPr>
              <a:t>h) Necessary expenses to support the relief fund such as the purchase of Buddy Poppies.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Relief funds may be invested in approved securities but shall not be loaned to the Post or other units or transferred from the relief fund in any manner or under any guise, except that relief funds may be transferred to the general fund for remission of dues of sick, needy or disabled members.</a:t>
            </a:r>
          </a:p>
        </p:txBody>
      </p:sp>
    </p:spTree>
    <p:extLst>
      <p:ext uri="{BB962C8B-B14F-4D97-AF65-F5344CB8AC3E}">
        <p14:creationId xmlns:p14="http://schemas.microsoft.com/office/powerpoint/2010/main" val="3327210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B1656B-F52F-BA1D-F95A-FA87AB3C92F9}"/>
              </a:ext>
            </a:extLst>
          </p:cNvPr>
          <p:cNvSpPr txBox="1"/>
          <p:nvPr/>
        </p:nvSpPr>
        <p:spPr>
          <a:xfrm>
            <a:off x="228601" y="2086145"/>
            <a:ext cx="11593286" cy="4339650"/>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Financial Reporting </a:t>
            </a:r>
          </a:p>
          <a:p>
            <a:pPr algn="ctr"/>
            <a:r>
              <a:rPr lang="en-US" sz="2400" dirty="0">
                <a:latin typeface="Arial" panose="020B0604020202020204" pitchFamily="34" charset="0"/>
                <a:cs typeface="Arial" panose="020B0604020202020204" pitchFamily="34" charset="0"/>
              </a:rPr>
              <a:t>The Uniform System of Post Records and Accounts is a system that has been in use for many years by many VFW Posts with exceptional results. This system is the preferred method of record keeping; however, as technology continues to develop, many VFW Posts are transitioning to electronic-based methods utilizing differing types of accounting software. When searching for new electronic-based methods, any automated system that follows Generally Accepted Accounting Principles (GAAP) used in the United States is acceptable. GAAP sets standard accounting rules for preparing, presenting, and reporting financial statements in the U.S. The following link includes an accounting glossary of terms at the bottom of the page. </a:t>
            </a:r>
            <a:r>
              <a:rPr lang="en-US" sz="2400" dirty="0">
                <a:solidFill>
                  <a:srgbClr val="0070C0"/>
                </a:solidFill>
                <a:latin typeface="Arial" panose="020B0604020202020204" pitchFamily="34" charset="0"/>
                <a:cs typeface="Arial" panose="020B0604020202020204" pitchFamily="34" charset="0"/>
              </a:rPr>
              <a:t>https:// www.investopedia.com</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6084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7401-D3E2-8387-C3DF-6861E440FA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DC2F60-5FBA-2335-D5D3-9B037F991A8C}"/>
              </a:ext>
            </a:extLst>
          </p:cNvPr>
          <p:cNvPicPr>
            <a:picLocks noChangeAspect="1"/>
          </p:cNvPicPr>
          <p:nvPr/>
        </p:nvPicPr>
        <p:blipFill>
          <a:blip r:embed="rId3"/>
          <a:stretch>
            <a:fillRect/>
          </a:stretch>
        </p:blipFill>
        <p:spPr>
          <a:xfrm>
            <a:off x="-72338" y="141515"/>
            <a:ext cx="12562100" cy="6716486"/>
          </a:xfrm>
          <a:prstGeom prst="rect">
            <a:avLst/>
          </a:prstGeom>
        </p:spPr>
      </p:pic>
    </p:spTree>
    <p:extLst>
      <p:ext uri="{BB962C8B-B14F-4D97-AF65-F5344CB8AC3E}">
        <p14:creationId xmlns:p14="http://schemas.microsoft.com/office/powerpoint/2010/main" val="704043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C0C5-DCEC-E4B1-8B0D-2052D7411B35}"/>
              </a:ext>
            </a:extLst>
          </p:cNvPr>
          <p:cNvSpPr txBox="1"/>
          <p:nvPr/>
        </p:nvSpPr>
        <p:spPr>
          <a:xfrm>
            <a:off x="304800" y="2227564"/>
            <a:ext cx="11636829"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Lines #1-8 FUNDS (Liquid Assets) Listed are those funds most likely to be carried by a VFW Post and District. Any special funds may be added in the blank spaces. A “fund” is an account which normally has both income and expenditures. In most cases, just about all of your miscellaneous expenditures (community service, youth activities, expenses, etc.) are chargeable to your general fund and most miscellaneous income (proceeds from fundraising activities, dues, etc.) are credited to your general fund. Item</a:t>
            </a:r>
          </a:p>
        </p:txBody>
      </p:sp>
    </p:spTree>
    <p:extLst>
      <p:ext uri="{BB962C8B-B14F-4D97-AF65-F5344CB8AC3E}">
        <p14:creationId xmlns:p14="http://schemas.microsoft.com/office/powerpoint/2010/main" val="84537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B01A-8595-3695-AEC2-B17FC85E13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5801B3-74EB-001A-999C-C21950C24053}"/>
              </a:ext>
            </a:extLst>
          </p:cNvPr>
          <p:cNvSpPr txBox="1"/>
          <p:nvPr/>
        </p:nvSpPr>
        <p:spPr>
          <a:xfrm>
            <a:off x="272143" y="2885596"/>
            <a:ext cx="11571251" cy="3416320"/>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No committee, holding company, canteen manager, group or individual in the Post or in any way connected with the Post’s activities, can take this authority and responsibility from the Post Quartermaster</a:t>
            </a:r>
            <a:r>
              <a:rPr lang="en-US" sz="2400" dirty="0">
                <a:latin typeface="Arial" panose="020B0604020202020204" pitchFamily="34" charset="0"/>
                <a:cs typeface="Arial" panose="020B0604020202020204" pitchFamily="34" charset="0"/>
              </a:rPr>
              <a:t>. All funds, monies or property accumulated under the name of the Veterans of Foreign Wars for the Post, </a:t>
            </a:r>
            <a:r>
              <a:rPr lang="en-US" sz="2400" b="1" dirty="0">
                <a:latin typeface="Arial" panose="020B0604020202020204" pitchFamily="34" charset="0"/>
                <a:cs typeface="Arial" panose="020B0604020202020204" pitchFamily="34" charset="0"/>
              </a:rPr>
              <a:t>regardless of the nature of the activity which accumulates them,</a:t>
            </a:r>
            <a:r>
              <a:rPr lang="en-US" sz="2400" dirty="0">
                <a:latin typeface="Arial" panose="020B0604020202020204" pitchFamily="34" charset="0"/>
                <a:cs typeface="Arial" panose="020B0604020202020204" pitchFamily="34" charset="0"/>
              </a:rPr>
              <a:t> are the property of the Post and are subject only to disposition by Post action. </a:t>
            </a:r>
            <a:r>
              <a:rPr lang="en-US" sz="2400" b="1" dirty="0">
                <a:latin typeface="Arial" panose="020B0604020202020204" pitchFamily="34" charset="0"/>
                <a:cs typeface="Arial" panose="020B0604020202020204" pitchFamily="34" charset="0"/>
              </a:rPr>
              <a:t>No Post member can mandate the expenditure of funds or disposition of Post property</a:t>
            </a:r>
            <a:r>
              <a:rPr lang="en-US" sz="2400" dirty="0">
                <a:latin typeface="Arial" panose="020B0604020202020204" pitchFamily="34" charset="0"/>
                <a:cs typeface="Arial" panose="020B0604020202020204" pitchFamily="34" charset="0"/>
              </a:rPr>
              <a:t> unless properly authorized by the Post and executed by the Quartermaster or the Quartermaster's authorized person.</a:t>
            </a:r>
            <a:endParaRPr lang="en-US"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7A96BB-2F7A-09CA-F337-2C02FC7757DE}"/>
              </a:ext>
            </a:extLst>
          </p:cNvPr>
          <p:cNvSpPr txBox="1"/>
          <p:nvPr/>
        </p:nvSpPr>
        <p:spPr>
          <a:xfrm>
            <a:off x="2894594" y="2147159"/>
            <a:ext cx="6326347" cy="646331"/>
          </a:xfrm>
          <a:prstGeom prst="rect">
            <a:avLst/>
          </a:prstGeom>
          <a:noFill/>
        </p:spPr>
        <p:txBody>
          <a:bodyPr wrap="none" rtlCol="0">
            <a:spAutoFit/>
          </a:bodyPr>
          <a:lstStyle/>
          <a:p>
            <a:r>
              <a:rPr lang="en-US" sz="3600" b="1" dirty="0"/>
              <a:t>What is a Quartermaster (Cont.)</a:t>
            </a:r>
          </a:p>
        </p:txBody>
      </p:sp>
    </p:spTree>
    <p:extLst>
      <p:ext uri="{BB962C8B-B14F-4D97-AF65-F5344CB8AC3E}">
        <p14:creationId xmlns:p14="http://schemas.microsoft.com/office/powerpoint/2010/main" val="1719246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55720-FEF7-B3F8-8486-1F7F893CD79C}"/>
              </a:ext>
            </a:extLst>
          </p:cNvPr>
          <p:cNvSpPr txBox="1"/>
          <p:nvPr/>
        </p:nvSpPr>
        <p:spPr>
          <a:xfrm>
            <a:off x="370114" y="2025908"/>
            <a:ext cx="11609972" cy="483209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Line #9 CASH ON HAND (TO INCLUDE ATMS): </a:t>
            </a:r>
            <a:r>
              <a:rPr lang="en-US" sz="2800" dirty="0">
                <a:latin typeface="Arial" panose="020B0604020202020204" pitchFamily="34" charset="0"/>
                <a:cs typeface="Arial" panose="020B0604020202020204" pitchFamily="34" charset="0"/>
              </a:rPr>
              <a:t>Some posts own/operate ATMs, jukeboxes, gaming machines or other cash machines that that are not included in Item #4 above that require cash on hand to operate daily.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Line #10 BONDS, STOCKS, MUTUAL FUNDS AND OTHER LIQUID ASSETS NOT INCLUDED ABOVE </a:t>
            </a:r>
            <a:r>
              <a:rPr lang="en-US" sz="2800" dirty="0">
                <a:latin typeface="Arial" panose="020B0604020202020204" pitchFamily="34" charset="0"/>
                <a:cs typeface="Arial" panose="020B0604020202020204" pitchFamily="34" charset="0"/>
              </a:rPr>
              <a:t>This includes any financial instruments not previously included in any funds listed in Item #1-8 that can be liquidated without penalty by the financial institution. A loss in value of the account or processing fee charged by the financial institution to process the transaction does not equate to a penalty</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8513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95F90-0827-9E75-FB14-778EC4A3D9E2}"/>
              </a:ext>
            </a:extLst>
          </p:cNvPr>
          <p:cNvSpPr txBox="1"/>
          <p:nvPr/>
        </p:nvSpPr>
        <p:spPr>
          <a:xfrm>
            <a:off x="277586" y="2277445"/>
            <a:ext cx="11636828" cy="440120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Column</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#11 NET CASH BALANCES AT BEGINNING OF QUARTER </a:t>
            </a:r>
            <a:r>
              <a:rPr lang="en-US" sz="2800" dirty="0">
                <a:latin typeface="Arial" panose="020B0604020202020204" pitchFamily="34" charset="0"/>
                <a:cs typeface="Arial" panose="020B0604020202020204" pitchFamily="34" charset="0"/>
              </a:rPr>
              <a:t>The figures in this column are obtained from different funds as listed in your ledger. The individual items in this column as well as the total at the bottom of the column should be the same as the ending balances of the previous quarterly audit.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Column #12 RECEIPTS DURING QUARTER </a:t>
            </a:r>
            <a:r>
              <a:rPr lang="en-US" sz="2800" dirty="0">
                <a:latin typeface="Arial" panose="020B0604020202020204" pitchFamily="34" charset="0"/>
                <a:cs typeface="Arial" panose="020B0604020202020204" pitchFamily="34" charset="0"/>
              </a:rPr>
              <a:t>The figures in this column are obtained by adding the amount shown in your ledger for the three months. This should include items transferred into a fund from another fund during the quarter. </a:t>
            </a:r>
          </a:p>
        </p:txBody>
      </p:sp>
    </p:spTree>
    <p:extLst>
      <p:ext uri="{BB962C8B-B14F-4D97-AF65-F5344CB8AC3E}">
        <p14:creationId xmlns:p14="http://schemas.microsoft.com/office/powerpoint/2010/main" val="145251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B07D2-40B9-A570-D1C9-6DABBE52991B}"/>
              </a:ext>
            </a:extLst>
          </p:cNvPr>
          <p:cNvSpPr txBox="1"/>
          <p:nvPr/>
        </p:nvSpPr>
        <p:spPr>
          <a:xfrm>
            <a:off x="293913" y="2037549"/>
            <a:ext cx="11636829" cy="483209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Column #13 EXPENDITURES DURING QUARTER </a:t>
            </a:r>
            <a:r>
              <a:rPr lang="en-US" sz="2800" dirty="0">
                <a:latin typeface="Arial" panose="020B0604020202020204" pitchFamily="34" charset="0"/>
                <a:cs typeface="Arial" panose="020B0604020202020204" pitchFamily="34" charset="0"/>
              </a:rPr>
              <a:t>The figures in this column are obtained by adding the expenditures for the three months. Include items transferred out of another fund during the quarter.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Column #14 NET CASH BALANCE AT END OF QUARTER </a:t>
            </a:r>
            <a:r>
              <a:rPr lang="en-US" sz="2800" dirty="0">
                <a:latin typeface="Arial" panose="020B0604020202020204" pitchFamily="34" charset="0"/>
                <a:cs typeface="Arial" panose="020B0604020202020204" pitchFamily="34" charset="0"/>
              </a:rPr>
              <a:t>The figures in this column are obtained by adding items 11 &amp; 12 and subtracting items 13.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Line #15 TOTALS </a:t>
            </a:r>
            <a:r>
              <a:rPr lang="en-US" sz="2800" dirty="0">
                <a:latin typeface="Arial" panose="020B0604020202020204" pitchFamily="34" charset="0"/>
                <a:cs typeface="Arial" panose="020B0604020202020204" pitchFamily="34" charset="0"/>
              </a:rPr>
              <a:t>The figures in this line are obtained by adding the totals of items 11&amp; 12 and subtracting item 13 – you should arrive at the same by adding item 14. </a:t>
            </a:r>
          </a:p>
        </p:txBody>
      </p:sp>
    </p:spTree>
    <p:extLst>
      <p:ext uri="{BB962C8B-B14F-4D97-AF65-F5344CB8AC3E}">
        <p14:creationId xmlns:p14="http://schemas.microsoft.com/office/powerpoint/2010/main" val="1435851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77579-991A-E99C-F100-0EDF25397ECF}"/>
              </a:ext>
            </a:extLst>
          </p:cNvPr>
          <p:cNvPicPr>
            <a:picLocks noChangeAspect="1"/>
          </p:cNvPicPr>
          <p:nvPr/>
        </p:nvPicPr>
        <p:blipFill>
          <a:blip r:embed="rId3"/>
          <a:stretch>
            <a:fillRect/>
          </a:stretch>
        </p:blipFill>
        <p:spPr>
          <a:xfrm>
            <a:off x="0" y="119743"/>
            <a:ext cx="12394736" cy="6738257"/>
          </a:xfrm>
          <a:prstGeom prst="rect">
            <a:avLst/>
          </a:prstGeom>
        </p:spPr>
      </p:pic>
    </p:spTree>
    <p:extLst>
      <p:ext uri="{BB962C8B-B14F-4D97-AF65-F5344CB8AC3E}">
        <p14:creationId xmlns:p14="http://schemas.microsoft.com/office/powerpoint/2010/main" val="2291273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D9E36-3277-4C7D-EE07-B0E19E15330B}"/>
              </a:ext>
            </a:extLst>
          </p:cNvPr>
          <p:cNvPicPr>
            <a:picLocks noChangeAspect="1"/>
          </p:cNvPicPr>
          <p:nvPr/>
        </p:nvPicPr>
        <p:blipFill>
          <a:blip r:embed="rId3"/>
          <a:stretch>
            <a:fillRect/>
          </a:stretch>
        </p:blipFill>
        <p:spPr>
          <a:xfrm>
            <a:off x="-85206" y="2449286"/>
            <a:ext cx="12362411" cy="4278086"/>
          </a:xfrm>
          <a:prstGeom prst="rect">
            <a:avLst/>
          </a:prstGeom>
        </p:spPr>
      </p:pic>
    </p:spTree>
    <p:extLst>
      <p:ext uri="{BB962C8B-B14F-4D97-AF65-F5344CB8AC3E}">
        <p14:creationId xmlns:p14="http://schemas.microsoft.com/office/powerpoint/2010/main" val="3231029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838B9-6104-1BD7-234A-DBCFDBBF0A0E}"/>
              </a:ext>
            </a:extLst>
          </p:cNvPr>
          <p:cNvSpPr txBox="1"/>
          <p:nvPr/>
        </p:nvSpPr>
        <p:spPr>
          <a:xfrm>
            <a:off x="370114" y="2248829"/>
            <a:ext cx="11462331"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Section #16 OPERATIONS </a:t>
            </a:r>
            <a:r>
              <a:rPr lang="en-US" sz="2800" dirty="0">
                <a:latin typeface="Arial" panose="020B0604020202020204" pitchFamily="34" charset="0"/>
                <a:cs typeface="Arial" panose="020B0604020202020204" pitchFamily="34" charset="0"/>
              </a:rPr>
              <a:t>Answer questions as applicable. Non-liquid assets are types of assets that cannot be easily converted into cash within a short period without harsh penalties for early withdrawals. Trusts are a typical example. However, Certificate of Deposits less than $65,000 in value are typically non-liquid assets. Certificate of Deposits greater than $65,000 can be liquid assets. It is best to check with your banking institution on the type of CD and retain the information with the Post Financial Documents.</a:t>
            </a:r>
          </a:p>
        </p:txBody>
      </p:sp>
    </p:spTree>
    <p:extLst>
      <p:ext uri="{BB962C8B-B14F-4D97-AF65-F5344CB8AC3E}">
        <p14:creationId xmlns:p14="http://schemas.microsoft.com/office/powerpoint/2010/main" val="1280476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D9A78-E020-2F35-6E7C-8F75C7A01296}"/>
              </a:ext>
            </a:extLst>
          </p:cNvPr>
          <p:cNvSpPr txBox="1"/>
          <p:nvPr/>
        </p:nvSpPr>
        <p:spPr>
          <a:xfrm>
            <a:off x="1502229" y="2164791"/>
            <a:ext cx="9339942" cy="1077218"/>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#17 RECONCILIATION OF FUND BALANCES:</a:t>
            </a:r>
          </a:p>
          <a:p>
            <a:r>
              <a:rPr lang="en-US" sz="3200" b="1"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E817028-30F2-2ECE-2EAB-2C694756942A}"/>
              </a:ext>
            </a:extLst>
          </p:cNvPr>
          <p:cNvSpPr txBox="1"/>
          <p:nvPr/>
        </p:nvSpPr>
        <p:spPr>
          <a:xfrm>
            <a:off x="272143" y="2979655"/>
            <a:ext cx="11800114" cy="3108543"/>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All Checking Account Balances</a:t>
            </a:r>
          </a:p>
          <a:p>
            <a:pPr algn="ctr"/>
            <a:r>
              <a:rPr lang="en-US" sz="2800" dirty="0">
                <a:latin typeface="Arial" panose="020B0604020202020204" pitchFamily="34" charset="0"/>
                <a:cs typeface="Arial" panose="020B0604020202020204" pitchFamily="34" charset="0"/>
              </a:rPr>
              <a:t> Enter ending balance shown on bank statement. If more than one checking account, total ending balances for all accounts.</a:t>
            </a:r>
          </a:p>
          <a:p>
            <a:r>
              <a:rPr lang="en-US" sz="2800" b="1" dirty="0">
                <a:latin typeface="Arial" panose="020B0604020202020204" pitchFamily="34" charset="0"/>
                <a:cs typeface="Arial" panose="020B0604020202020204" pitchFamily="34" charset="0"/>
              </a:rPr>
              <a:t>Less Outstanding Checks</a:t>
            </a:r>
          </a:p>
          <a:p>
            <a:pPr algn="ctr"/>
            <a:r>
              <a:rPr lang="en-US" sz="2800" dirty="0">
                <a:latin typeface="Arial" panose="020B0604020202020204" pitchFamily="34" charset="0"/>
                <a:cs typeface="Arial" panose="020B0604020202020204" pitchFamily="34" charset="0"/>
              </a:rPr>
              <a:t>Total checks written on or before the date of the last bank statement of the quarter that do not appear on the statement. If more than one checking account, total all outstanding checks.</a:t>
            </a:r>
          </a:p>
        </p:txBody>
      </p:sp>
    </p:spTree>
    <p:extLst>
      <p:ext uri="{BB962C8B-B14F-4D97-AF65-F5344CB8AC3E}">
        <p14:creationId xmlns:p14="http://schemas.microsoft.com/office/powerpoint/2010/main" val="2051967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AFEE4-D673-F93D-6BE4-39A1EB37D028}"/>
              </a:ext>
            </a:extLst>
          </p:cNvPr>
          <p:cNvSpPr txBox="1"/>
          <p:nvPr/>
        </p:nvSpPr>
        <p:spPr>
          <a:xfrm>
            <a:off x="1436099" y="2236884"/>
            <a:ext cx="9287143"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#17 RECONCILIATION OF FUND BALANCES: (Cont.)</a:t>
            </a:r>
          </a:p>
          <a:p>
            <a:r>
              <a:rPr lang="en-US" sz="28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FB43672-33DD-F1D8-3B28-4EFEA3F4E330}"/>
              </a:ext>
            </a:extLst>
          </p:cNvPr>
          <p:cNvSpPr txBox="1"/>
          <p:nvPr/>
        </p:nvSpPr>
        <p:spPr>
          <a:xfrm>
            <a:off x="359229" y="3054063"/>
            <a:ext cx="11440885"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Account Balance</a:t>
            </a:r>
          </a:p>
          <a:p>
            <a:pPr algn="ctr"/>
            <a:r>
              <a:rPr lang="en-US" sz="2800" dirty="0">
                <a:latin typeface="Arial" panose="020B0604020202020204" pitchFamily="34" charset="0"/>
                <a:cs typeface="Arial" panose="020B0604020202020204" pitchFamily="34" charset="0"/>
              </a:rPr>
              <a:t>Subtract " Less Outstanding Checks" from "All Checking Account Balances. Add any deposits in transit that do not appear on bank statements. This should agree with the balance in your checkbook/ledger. </a:t>
            </a:r>
          </a:p>
          <a:p>
            <a:pPr algn="ct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Savings Account Balance</a:t>
            </a:r>
          </a:p>
          <a:p>
            <a:pPr algn="ctr"/>
            <a:r>
              <a:rPr lang="en-US" sz="2800" dirty="0">
                <a:latin typeface="Arial" panose="020B0604020202020204" pitchFamily="34" charset="0"/>
                <a:cs typeface="Arial" panose="020B0604020202020204" pitchFamily="34" charset="0"/>
              </a:rPr>
              <a:t>Enter balances of any savings accounts. </a:t>
            </a:r>
          </a:p>
        </p:txBody>
      </p:sp>
    </p:spTree>
    <p:extLst>
      <p:ext uri="{BB962C8B-B14F-4D97-AF65-F5344CB8AC3E}">
        <p14:creationId xmlns:p14="http://schemas.microsoft.com/office/powerpoint/2010/main" val="2587831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DC88C-5F4C-FBB3-DC31-7A025B3AB213}"/>
              </a:ext>
            </a:extLst>
          </p:cNvPr>
          <p:cNvSpPr txBox="1"/>
          <p:nvPr/>
        </p:nvSpPr>
        <p:spPr>
          <a:xfrm>
            <a:off x="496515" y="2138912"/>
            <a:ext cx="11292713" cy="1077218"/>
          </a:xfrm>
          <a:prstGeom prst="rect">
            <a:avLst/>
          </a:prstGeom>
          <a:noFill/>
        </p:spPr>
        <p:txBody>
          <a:bodyPr wrap="square">
            <a:spAutoFit/>
          </a:bodyPr>
          <a:lstStyle/>
          <a:p>
            <a:pPr algn="ctr"/>
            <a:r>
              <a:rPr lang="en-US" sz="3200" b="1" dirty="0"/>
              <a:t>#17 RECONCILIATION OF FUND BALANCES: (Cont.)</a:t>
            </a:r>
          </a:p>
          <a:p>
            <a:pPr algn="ctr"/>
            <a:r>
              <a:rPr lang="en-US" sz="3200" b="1" dirty="0"/>
              <a:t> </a:t>
            </a:r>
          </a:p>
        </p:txBody>
      </p:sp>
      <p:sp>
        <p:nvSpPr>
          <p:cNvPr id="4" name="TextBox 3">
            <a:extLst>
              <a:ext uri="{FF2B5EF4-FFF2-40B4-BE49-F238E27FC236}">
                <a16:creationId xmlns:a16="http://schemas.microsoft.com/office/drawing/2014/main" id="{C1B350B8-5612-4E37-A221-4B7D0EB43AF1}"/>
              </a:ext>
            </a:extLst>
          </p:cNvPr>
          <p:cNvSpPr txBox="1"/>
          <p:nvPr/>
        </p:nvSpPr>
        <p:spPr>
          <a:xfrm>
            <a:off x="402772" y="2874872"/>
            <a:ext cx="11549742" cy="3416320"/>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Cash on Hand</a:t>
            </a:r>
          </a:p>
          <a:p>
            <a:pPr algn="ctr"/>
            <a:r>
              <a:rPr lang="en-US" sz="2400" dirty="0">
                <a:latin typeface="Arial" panose="020B0604020202020204" pitchFamily="34" charset="0"/>
                <a:cs typeface="Arial" panose="020B0604020202020204" pitchFamily="34" charset="0"/>
              </a:rPr>
              <a:t>Amount of money on hand that has not been included in “Outstanding Deposits” above.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Total </a:t>
            </a:r>
          </a:p>
          <a:p>
            <a:pPr algn="ctr"/>
            <a:r>
              <a:rPr lang="en-US" sz="2400" dirty="0">
                <a:latin typeface="Arial" panose="020B0604020202020204" pitchFamily="34" charset="0"/>
                <a:cs typeface="Arial" panose="020B0604020202020204" pitchFamily="34" charset="0"/>
              </a:rPr>
              <a:t>Add "Account Balance" line, "Savings Account Balance", </a:t>
            </a:r>
            <a:r>
              <a:rPr lang="en-US" sz="2400" dirty="0" err="1">
                <a:latin typeface="Arial" panose="020B0604020202020204" pitchFamily="34" charset="0"/>
                <a:cs typeface="Arial" panose="020B0604020202020204" pitchFamily="34" charset="0"/>
              </a:rPr>
              <a:t>and"Cash</a:t>
            </a:r>
            <a:r>
              <a:rPr lang="en-US" sz="2400" dirty="0">
                <a:latin typeface="Arial" panose="020B0604020202020204" pitchFamily="34" charset="0"/>
                <a:cs typeface="Arial" panose="020B0604020202020204" pitchFamily="34" charset="0"/>
              </a:rPr>
              <a:t> on Hand" Line.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Bonds, Stocks and Other Liquid Assets</a:t>
            </a:r>
          </a:p>
          <a:p>
            <a:pPr algn="ctr"/>
            <a:r>
              <a:rPr lang="en-US" sz="2400" dirty="0">
                <a:latin typeface="Arial" panose="020B0604020202020204" pitchFamily="34" charset="0"/>
                <a:cs typeface="Arial" panose="020B0604020202020204" pitchFamily="34" charset="0"/>
              </a:rPr>
              <a:t>Enter current value of all bonds, stocks, and other liquid assets.</a:t>
            </a:r>
          </a:p>
        </p:txBody>
      </p:sp>
    </p:spTree>
    <p:extLst>
      <p:ext uri="{BB962C8B-B14F-4D97-AF65-F5344CB8AC3E}">
        <p14:creationId xmlns:p14="http://schemas.microsoft.com/office/powerpoint/2010/main" val="1589347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E2D3E-5FE6-B56E-E8A3-2F7006CED500}"/>
              </a:ext>
            </a:extLst>
          </p:cNvPr>
          <p:cNvSpPr txBox="1"/>
          <p:nvPr/>
        </p:nvSpPr>
        <p:spPr>
          <a:xfrm>
            <a:off x="1561285" y="2358898"/>
            <a:ext cx="906942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#17 RECONCILIATION OF FUND BALANCES: (Cont.)</a:t>
            </a:r>
          </a:p>
          <a:p>
            <a:r>
              <a:rPr lang="en-US" sz="28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B344651C-CC6C-079B-A156-CDDD840C0326}"/>
              </a:ext>
            </a:extLst>
          </p:cNvPr>
          <p:cNvSpPr txBox="1"/>
          <p:nvPr/>
        </p:nvSpPr>
        <p:spPr>
          <a:xfrm>
            <a:off x="337457" y="3313005"/>
            <a:ext cx="11517086" cy="2246769"/>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Grand Total (Minimum Amount of QM Bond)</a:t>
            </a:r>
          </a:p>
          <a:p>
            <a:pPr algn="ctr"/>
            <a:r>
              <a:rPr lang="en-US" sz="2800" dirty="0">
                <a:latin typeface="Arial" panose="020B0604020202020204" pitchFamily="34" charset="0"/>
                <a:cs typeface="Arial" panose="020B0604020202020204" pitchFamily="34" charset="0"/>
              </a:rPr>
              <a:t> Add "Total Cash" line to "Bonds &amp; Other Liquid Assets" line. Total in Item #15 Net Cash Balance at end of Quarter should equal Grand Total in Item #17. This is the minimum amount of QM Bond. Verify in #18, QM bond equal to or above this amount.</a:t>
            </a:r>
          </a:p>
        </p:txBody>
      </p:sp>
    </p:spTree>
    <p:extLst>
      <p:ext uri="{BB962C8B-B14F-4D97-AF65-F5344CB8AC3E}">
        <p14:creationId xmlns:p14="http://schemas.microsoft.com/office/powerpoint/2010/main" val="127608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F02C1-397C-9053-CF37-8F065448254A}"/>
              </a:ext>
            </a:extLst>
          </p:cNvPr>
          <p:cNvSpPr txBox="1"/>
          <p:nvPr/>
        </p:nvSpPr>
        <p:spPr>
          <a:xfrm>
            <a:off x="185057" y="2425441"/>
            <a:ext cx="11789229" cy="3447098"/>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Qualifications of a Post Quartermaster</a:t>
            </a:r>
            <a:r>
              <a:rPr lang="en-US" b="1"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A major factor in the success or failure of a Post is the ability and efficiency of the Quartermaster.</a:t>
            </a:r>
            <a:r>
              <a:rPr lang="en-US" sz="2400" b="1"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National Bylaws are more explicit on the duties of the Post Quartermaster than those for any other office</a:t>
            </a: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Quartermaster is the custodian of the money and property of the Post</a:t>
            </a:r>
            <a:r>
              <a:rPr lang="en-US" sz="24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guardian of its finances and the keeper of the financial records</a:t>
            </a:r>
            <a:r>
              <a:rPr lang="en-US" sz="2400" b="1"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Quartermaster also plays an important role in collecting and processing dues</a:t>
            </a:r>
            <a:endParaRPr lang="en-US" sz="2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57577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372C-BAAF-789D-A5AF-5FBDE09C23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97D6BE-9F0C-0D39-4516-A7E8B8BDBD2A}"/>
              </a:ext>
            </a:extLst>
          </p:cNvPr>
          <p:cNvPicPr>
            <a:picLocks noChangeAspect="1"/>
          </p:cNvPicPr>
          <p:nvPr/>
        </p:nvPicPr>
        <p:blipFill>
          <a:blip r:embed="rId3"/>
          <a:stretch>
            <a:fillRect/>
          </a:stretch>
        </p:blipFill>
        <p:spPr>
          <a:xfrm>
            <a:off x="-99039" y="2438400"/>
            <a:ext cx="12352051" cy="4274501"/>
          </a:xfrm>
          <a:prstGeom prst="rect">
            <a:avLst/>
          </a:prstGeom>
        </p:spPr>
      </p:pic>
    </p:spTree>
    <p:extLst>
      <p:ext uri="{BB962C8B-B14F-4D97-AF65-F5344CB8AC3E}">
        <p14:creationId xmlns:p14="http://schemas.microsoft.com/office/powerpoint/2010/main" val="2166979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C7ED0-F04D-E0E1-2D60-41075501D721}"/>
              </a:ext>
            </a:extLst>
          </p:cNvPr>
          <p:cNvPicPr>
            <a:picLocks noChangeAspect="1"/>
          </p:cNvPicPr>
          <p:nvPr/>
        </p:nvPicPr>
        <p:blipFill>
          <a:blip r:embed="rId3"/>
          <a:stretch>
            <a:fillRect/>
          </a:stretch>
        </p:blipFill>
        <p:spPr>
          <a:xfrm>
            <a:off x="-102883" y="0"/>
            <a:ext cx="12583615" cy="5689839"/>
          </a:xfrm>
          <a:prstGeom prst="rect">
            <a:avLst/>
          </a:prstGeom>
        </p:spPr>
      </p:pic>
    </p:spTree>
    <p:extLst>
      <p:ext uri="{BB962C8B-B14F-4D97-AF65-F5344CB8AC3E}">
        <p14:creationId xmlns:p14="http://schemas.microsoft.com/office/powerpoint/2010/main" val="484204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EF75D-230A-8443-2302-A1445F26AA13}"/>
              </a:ext>
            </a:extLst>
          </p:cNvPr>
          <p:cNvSpPr txBox="1"/>
          <p:nvPr/>
        </p:nvSpPr>
        <p:spPr>
          <a:xfrm>
            <a:off x="304800" y="2225314"/>
            <a:ext cx="11713811" cy="415498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#18 TRUSTEES’ AND COMMANDER’S CERTIFICATE OF AUDIT: </a:t>
            </a:r>
          </a:p>
          <a:p>
            <a:r>
              <a:rPr lang="en-US" sz="2400" dirty="0">
                <a:latin typeface="Arial" panose="020B0604020202020204" pitchFamily="34" charset="0"/>
                <a:cs typeface="Arial" panose="020B0604020202020204" pitchFamily="34" charset="0"/>
              </a:rPr>
              <a:t>Enter the date the audit is prepared, the Post name and number and the quarter for which the audit is prepared. The Post Commander and Trustees must sign the audit prior to submittal to the Department.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Enter the name of the Post Quartermaster, the name of the bonding company, the amount of the bond (verify in #17 Total that amount equal to or exceeds Total and the expiration date of the bond.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Remember, it is the duty of the Post Trustees to conduct the quarterly audits. It is the duty of the Commander to see that audits are made. </a:t>
            </a:r>
          </a:p>
        </p:txBody>
      </p:sp>
    </p:spTree>
    <p:extLst>
      <p:ext uri="{BB962C8B-B14F-4D97-AF65-F5344CB8AC3E}">
        <p14:creationId xmlns:p14="http://schemas.microsoft.com/office/powerpoint/2010/main" val="2826239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397AE-ACFE-7A72-B037-B91248BD1A08}"/>
              </a:ext>
            </a:extLst>
          </p:cNvPr>
          <p:cNvSpPr txBox="1"/>
          <p:nvPr/>
        </p:nvSpPr>
        <p:spPr>
          <a:xfrm>
            <a:off x="272143" y="2549343"/>
            <a:ext cx="11812173"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#18 TRUSTEES’ AND COMMANDER’S CERTIFICATE OF AUDIT: (Cont.)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completed form, with the signature of the Post Trustees to attest to its accuracy, together with the signature of the Post Commander, should be forwarded to the Department Quartermaster. The Post Trustees should also sign the General Ledger at the ending point of the current audit period. </a:t>
            </a:r>
          </a:p>
        </p:txBody>
      </p:sp>
    </p:spTree>
    <p:extLst>
      <p:ext uri="{BB962C8B-B14F-4D97-AF65-F5344CB8AC3E}">
        <p14:creationId xmlns:p14="http://schemas.microsoft.com/office/powerpoint/2010/main" val="2649089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6E077A-9608-83B6-590F-5F93937C1B5C}"/>
              </a:ext>
            </a:extLst>
          </p:cNvPr>
          <p:cNvSpPr txBox="1"/>
          <p:nvPr/>
        </p:nvSpPr>
        <p:spPr>
          <a:xfrm>
            <a:off x="217714" y="2080851"/>
            <a:ext cx="11658600" cy="4216539"/>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Federal Tax Information </a:t>
            </a:r>
          </a:p>
          <a:p>
            <a:pPr algn="ctr"/>
            <a:r>
              <a:rPr lang="en-US" sz="3600" b="1" dirty="0">
                <a:latin typeface="Arial" panose="020B0604020202020204" pitchFamily="34" charset="0"/>
                <a:cs typeface="Arial" panose="020B0604020202020204" pitchFamily="34" charset="0"/>
              </a:rPr>
              <a:t>Income Tax Issues for Exempt Organizations </a:t>
            </a:r>
          </a:p>
          <a:p>
            <a:pPr algn="ctr"/>
            <a:r>
              <a:rPr lang="en-US" sz="2800" dirty="0">
                <a:latin typeface="Arial" panose="020B0604020202020204" pitchFamily="34" charset="0"/>
                <a:cs typeface="Arial" panose="020B0604020202020204" pitchFamily="34" charset="0"/>
              </a:rPr>
              <a:t>As long as there have been federal income taxes, there have been organizations that Congress has exempted from those taxes. Congress decided that the work of some organizations was so important it wanted them to keep their funds for their work, rather than paying part to the federal government. Many Posts erroneously assume that, because they are a VFW Post and are non-profit, they are automatically exempt from federal taxes. That is not the case.</a:t>
            </a:r>
          </a:p>
        </p:txBody>
      </p:sp>
    </p:spTree>
    <p:extLst>
      <p:ext uri="{BB962C8B-B14F-4D97-AF65-F5344CB8AC3E}">
        <p14:creationId xmlns:p14="http://schemas.microsoft.com/office/powerpoint/2010/main" val="1282429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4412ED-1095-633B-0CDB-AB3C2A2EDA12}"/>
              </a:ext>
            </a:extLst>
          </p:cNvPr>
          <p:cNvSpPr txBox="1"/>
          <p:nvPr/>
        </p:nvSpPr>
        <p:spPr>
          <a:xfrm>
            <a:off x="707571" y="2450899"/>
            <a:ext cx="10944185" cy="3477875"/>
          </a:xfrm>
          <a:prstGeom prst="rect">
            <a:avLst/>
          </a:prstGeom>
          <a:noFill/>
        </p:spPr>
        <p:txBody>
          <a:bodyPr wrap="square">
            <a:spAutoFit/>
          </a:bodyPr>
          <a:lstStyle/>
          <a:p>
            <a:pPr algn="ctr"/>
            <a:r>
              <a:rPr lang="en-US" sz="4000" b="1" dirty="0">
                <a:latin typeface="Arial" panose="020B0604020202020204" pitchFamily="34" charset="0"/>
                <a:cs typeface="Arial" panose="020B0604020202020204" pitchFamily="34" charset="0"/>
              </a:rPr>
              <a:t>Federal Tax Information </a:t>
            </a:r>
          </a:p>
          <a:p>
            <a:pPr algn="ctr"/>
            <a:endParaRPr lang="en-US" sz="4000" b="1" dirty="0">
              <a:latin typeface="Arial" panose="020B0604020202020204" pitchFamily="34" charset="0"/>
              <a:cs typeface="Arial" panose="020B0604020202020204" pitchFamily="34" charset="0"/>
            </a:endParaRPr>
          </a:p>
          <a:p>
            <a:pPr algn="l"/>
            <a:r>
              <a:rPr lang="en-US" sz="2800" b="0" i="0" u="none" strike="noStrike" baseline="0" dirty="0">
                <a:solidFill>
                  <a:srgbClr val="231F20"/>
                </a:solidFill>
                <a:latin typeface="Arial" panose="020B0604020202020204" pitchFamily="34" charset="0"/>
                <a:cs typeface="Arial" panose="020B0604020202020204" pitchFamily="34" charset="0"/>
              </a:rPr>
              <a:t>Veterans of Foreign Wars National Headquarters has obtained its exemption under a special veteran's service organization provision, </a:t>
            </a:r>
            <a:r>
              <a:rPr lang="en-US" sz="2800" b="0" i="0" u="none" strike="noStrike" baseline="0" dirty="0">
                <a:solidFill>
                  <a:srgbClr val="231F20"/>
                </a:solidFill>
                <a:highlight>
                  <a:srgbClr val="FFFF00"/>
                </a:highlight>
                <a:latin typeface="Arial" panose="020B0604020202020204" pitchFamily="34" charset="0"/>
                <a:cs typeface="Arial" panose="020B0604020202020204" pitchFamily="34" charset="0"/>
              </a:rPr>
              <a:t>Section 501(c)(19). </a:t>
            </a:r>
            <a:r>
              <a:rPr lang="en-US" sz="2800" b="0" i="0" u="none" strike="noStrike" baseline="0" dirty="0">
                <a:solidFill>
                  <a:srgbClr val="000000"/>
                </a:solidFill>
                <a:latin typeface="Arial" panose="020B0604020202020204" pitchFamily="34" charset="0"/>
                <a:cs typeface="Arial" panose="020B0604020202020204" pitchFamily="34" charset="0"/>
              </a:rPr>
              <a:t>The National Headquarters  exemption does not cover other units. </a:t>
            </a:r>
            <a:r>
              <a:rPr lang="en-US" sz="2800" b="0" i="0" u="none" strike="noStrike" baseline="0" dirty="0">
                <a:solidFill>
                  <a:srgbClr val="231F20"/>
                </a:solidFill>
                <a:latin typeface="Arial" panose="020B0604020202020204" pitchFamily="34" charset="0"/>
                <a:cs typeface="Arial" panose="020B0604020202020204" pitchFamily="34" charset="0"/>
              </a:rPr>
              <a:t>In most cases, the Department Headquarters has obtained a “group exemption” that covers Posts in the Department.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484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95B53-E080-ADBD-2F39-5E15FD2BD0E9}"/>
              </a:ext>
            </a:extLst>
          </p:cNvPr>
          <p:cNvSpPr txBox="1"/>
          <p:nvPr/>
        </p:nvSpPr>
        <p:spPr>
          <a:xfrm>
            <a:off x="370114" y="2430498"/>
            <a:ext cx="11506135" cy="4154984"/>
          </a:xfrm>
          <a:prstGeom prst="rect">
            <a:avLst/>
          </a:prstGeom>
          <a:noFill/>
        </p:spPr>
        <p:txBody>
          <a:bodyPr wrap="square">
            <a:spAutoFit/>
          </a:bodyPr>
          <a:lstStyle/>
          <a:p>
            <a:pPr algn="ctr"/>
            <a:r>
              <a:rPr lang="en-US" sz="4000" b="1" dirty="0">
                <a:solidFill>
                  <a:srgbClr val="231F20"/>
                </a:solidFill>
                <a:latin typeface="Arial" panose="020B0604020202020204" pitchFamily="34" charset="0"/>
                <a:cs typeface="Arial" panose="020B0604020202020204" pitchFamily="34" charset="0"/>
              </a:rPr>
              <a:t>IRS Form 990</a:t>
            </a:r>
          </a:p>
          <a:p>
            <a:pPr algn="l"/>
            <a:r>
              <a:rPr lang="en-US" sz="2800" b="0" i="0" u="none" strike="noStrike" baseline="0" dirty="0">
                <a:solidFill>
                  <a:srgbClr val="231F20"/>
                </a:solidFill>
                <a:latin typeface="Arial" panose="020B0604020202020204" pitchFamily="34" charset="0"/>
                <a:cs typeface="Arial" panose="020B0604020202020204" pitchFamily="34" charset="0"/>
              </a:rPr>
              <a:t>Organizations exempt from income tax under Section 501(c) of the Internal Revenue Code are generally required to file Form 990 by the 15th day of the fifth month following the close of their accounting fiscal year. If the organization’s annual gross receipts are normally more than $50,000, the organization must file Form 990 or 990-EZ. Small tax-exempt organizations whose annual gross receipts are normally $50,000 or less are required to electronically submit Form 990-N, also known as the e-Postcard.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837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567C38-CD93-ECF4-3D1F-A097D38FE06F}"/>
              </a:ext>
            </a:extLst>
          </p:cNvPr>
          <p:cNvSpPr txBox="1"/>
          <p:nvPr/>
        </p:nvSpPr>
        <p:spPr>
          <a:xfrm>
            <a:off x="299357" y="2207994"/>
            <a:ext cx="11593285" cy="4524315"/>
          </a:xfrm>
          <a:prstGeom prst="rect">
            <a:avLst/>
          </a:prstGeom>
          <a:noFill/>
        </p:spPr>
        <p:txBody>
          <a:bodyPr wrap="square">
            <a:spAutoFit/>
          </a:bodyPr>
          <a:lstStyle/>
          <a:p>
            <a:pPr algn="ctr"/>
            <a:r>
              <a:rPr lang="en-US" sz="3600" b="1" i="0" u="none" strike="noStrike" baseline="0" dirty="0">
                <a:solidFill>
                  <a:srgbClr val="231F20"/>
                </a:solidFill>
                <a:latin typeface="Arial" panose="020B0604020202020204" pitchFamily="34" charset="0"/>
                <a:cs typeface="Arial" panose="020B0604020202020204" pitchFamily="34" charset="0"/>
              </a:rPr>
              <a:t>IRS Form 990 (Cont.)</a:t>
            </a:r>
          </a:p>
          <a:p>
            <a:pPr algn="l"/>
            <a:r>
              <a:rPr lang="en-US" sz="2800" b="0" i="0" u="none" strike="noStrike" baseline="0" dirty="0">
                <a:solidFill>
                  <a:srgbClr val="231F20"/>
                </a:solidFill>
                <a:latin typeface="Arial" panose="020B0604020202020204" pitchFamily="34" charset="0"/>
                <a:cs typeface="Arial" panose="020B0604020202020204" pitchFamily="34" charset="0"/>
              </a:rPr>
              <a:t>There is no penalty assessment for late filling the e-Postcard, but an organization that fails to file required information returns </a:t>
            </a:r>
            <a:r>
              <a:rPr lang="en-US" sz="2800" b="1" i="0" u="sng" strike="noStrike" baseline="0" dirty="0">
                <a:solidFill>
                  <a:srgbClr val="231F20"/>
                </a:solidFill>
                <a:latin typeface="Arial" panose="020B0604020202020204" pitchFamily="34" charset="0"/>
                <a:cs typeface="Arial" panose="020B0604020202020204" pitchFamily="34" charset="0"/>
              </a:rPr>
              <a:t>for three consecutive years will automatically lose its tax-exempt status</a:t>
            </a:r>
            <a:r>
              <a:rPr lang="en-US" sz="2800" b="0" i="0" u="none" strike="noStrike" baseline="0" dirty="0">
                <a:solidFill>
                  <a:srgbClr val="231F20"/>
                </a:solidFill>
                <a:latin typeface="Arial" panose="020B0604020202020204" pitchFamily="34" charset="0"/>
                <a:cs typeface="Arial" panose="020B0604020202020204" pitchFamily="34" charset="0"/>
              </a:rPr>
              <a:t>. The revocation of the organization’s tax-exempt status will not take place until the filing due date of the third year. In the event that an organization loses its tax exemption for failure to file for three consecutive years, the organization</a:t>
            </a:r>
          </a:p>
          <a:p>
            <a:pPr algn="l"/>
            <a:r>
              <a:rPr lang="en-US" sz="2800" b="0" i="0" u="none" strike="noStrike" baseline="0" dirty="0">
                <a:solidFill>
                  <a:srgbClr val="231F20"/>
                </a:solidFill>
                <a:latin typeface="Arial" panose="020B0604020202020204" pitchFamily="34" charset="0"/>
                <a:cs typeface="Arial" panose="020B0604020202020204" pitchFamily="34" charset="0"/>
              </a:rPr>
              <a:t>can no longer be covered under a group exemption and </a:t>
            </a:r>
            <a:r>
              <a:rPr lang="en-US" sz="2800" b="1" i="0" u="sng" strike="noStrike" baseline="0" dirty="0">
                <a:solidFill>
                  <a:srgbClr val="231F20"/>
                </a:solidFill>
                <a:latin typeface="Arial" panose="020B0604020202020204" pitchFamily="34" charset="0"/>
                <a:cs typeface="Arial" panose="020B0604020202020204" pitchFamily="34" charset="0"/>
              </a:rPr>
              <a:t>must individually file Form 1024 and reapply for tax exemption.</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335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C599E-2A5D-D6DE-1351-72EDE711F201}"/>
              </a:ext>
            </a:extLst>
          </p:cNvPr>
          <p:cNvSpPr txBox="1"/>
          <p:nvPr/>
        </p:nvSpPr>
        <p:spPr>
          <a:xfrm>
            <a:off x="446315" y="2172234"/>
            <a:ext cx="11364686" cy="4093428"/>
          </a:xfrm>
          <a:prstGeom prst="rect">
            <a:avLst/>
          </a:prstGeom>
          <a:noFill/>
        </p:spPr>
        <p:txBody>
          <a:bodyPr wrap="square">
            <a:spAutoFit/>
          </a:bodyPr>
          <a:lstStyle/>
          <a:p>
            <a:pPr algn="ctr"/>
            <a:r>
              <a:rPr lang="en-US" sz="3600" b="1" i="0" u="none" strike="noStrike" baseline="0" dirty="0">
                <a:solidFill>
                  <a:srgbClr val="231F20"/>
                </a:solidFill>
                <a:latin typeface="Arial" panose="020B0604020202020204" pitchFamily="34" charset="0"/>
                <a:cs typeface="Arial" panose="020B0604020202020204" pitchFamily="34" charset="0"/>
              </a:rPr>
              <a:t>Gambling/Bingo</a:t>
            </a:r>
          </a:p>
          <a:p>
            <a:pPr algn="l"/>
            <a:r>
              <a:rPr lang="en-US" sz="2800" b="0" i="0" u="none" strike="noStrike" baseline="0" dirty="0">
                <a:solidFill>
                  <a:srgbClr val="231F20"/>
                </a:solidFill>
                <a:latin typeface="Arial" panose="020B0604020202020204" pitchFamily="34" charset="0"/>
                <a:cs typeface="Arial" panose="020B0604020202020204" pitchFamily="34" charset="0"/>
              </a:rPr>
              <a:t>The Internal Revenue Service has been very active in recent years with respect to gambling activity by tax exempt organizations. This includes such things as pull tabs, machines, raffles, etc. Such activities may be subject to Unrelated Business Income Tax (UBIT) and may also be subject to the Federal Wagering Excise Tax and Federal Occupational Tax. The rules with respect to gaming income are also complicated and you should consult IRS Publication 3079 for details. You should also consult a professional tax advisor.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373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86F69-1057-1595-C6B3-1CB08AF524DA}"/>
              </a:ext>
            </a:extLst>
          </p:cNvPr>
          <p:cNvSpPr txBox="1"/>
          <p:nvPr/>
        </p:nvSpPr>
        <p:spPr>
          <a:xfrm>
            <a:off x="391885" y="2175524"/>
            <a:ext cx="11408229" cy="4339650"/>
          </a:xfrm>
          <a:prstGeom prst="rect">
            <a:avLst/>
          </a:prstGeom>
          <a:noFill/>
        </p:spPr>
        <p:txBody>
          <a:bodyPr wrap="square">
            <a:spAutoFit/>
          </a:bodyPr>
          <a:lstStyle/>
          <a:p>
            <a:pPr algn="ctr"/>
            <a:r>
              <a:rPr lang="en-US" sz="4000" b="1" i="0" u="none" strike="noStrike" baseline="0" dirty="0">
                <a:solidFill>
                  <a:srgbClr val="231F20"/>
                </a:solidFill>
                <a:latin typeface="Arial" panose="020B0604020202020204" pitchFamily="34" charset="0"/>
                <a:cs typeface="Arial" panose="020B0604020202020204" pitchFamily="34" charset="0"/>
              </a:rPr>
              <a:t>Warnings for VFW Posts</a:t>
            </a:r>
          </a:p>
          <a:p>
            <a:pPr algn="ctr"/>
            <a:endParaRPr lang="en-US" sz="4000" b="1" i="0" u="none" strike="noStrike" baseline="0" dirty="0">
              <a:solidFill>
                <a:srgbClr val="231F20"/>
              </a:solidFill>
              <a:latin typeface="Arial" panose="020B0604020202020204" pitchFamily="34" charset="0"/>
              <a:cs typeface="Arial" panose="020B0604020202020204" pitchFamily="34" charset="0"/>
            </a:endParaRPr>
          </a:p>
          <a:p>
            <a:pPr algn="l"/>
            <a:r>
              <a:rPr lang="en-US" sz="2800" b="0" i="0" u="none" strike="noStrike" baseline="0" dirty="0">
                <a:solidFill>
                  <a:srgbClr val="231F20"/>
                </a:solidFill>
                <a:latin typeface="Arial" panose="020B0604020202020204" pitchFamily="34" charset="0"/>
                <a:cs typeface="Arial" panose="020B0604020202020204" pitchFamily="34" charset="0"/>
              </a:rPr>
              <a:t>a) Don’t assume your Post is exempt. Check with your Department to see if they have your Post under a group exemption. If not, obtain your own exemption.</a:t>
            </a:r>
          </a:p>
          <a:p>
            <a:pPr algn="l"/>
            <a:endParaRPr lang="en-US" sz="2800" b="0" i="0" u="none" strike="noStrike" baseline="0" dirty="0">
              <a:solidFill>
                <a:srgbClr val="231F20"/>
              </a:solidFill>
              <a:latin typeface="Arial" panose="020B0604020202020204" pitchFamily="34" charset="0"/>
              <a:cs typeface="Arial" panose="020B0604020202020204" pitchFamily="34" charset="0"/>
            </a:endParaRPr>
          </a:p>
          <a:p>
            <a:pPr algn="l"/>
            <a:r>
              <a:rPr lang="en-US" sz="2800" b="0" i="0" u="none" strike="noStrike" baseline="0" dirty="0">
                <a:solidFill>
                  <a:srgbClr val="231F20"/>
                </a:solidFill>
                <a:latin typeface="Arial" panose="020B0604020202020204" pitchFamily="34" charset="0"/>
                <a:cs typeface="Arial" panose="020B0604020202020204" pitchFamily="34" charset="0"/>
              </a:rPr>
              <a:t>b) Know which section of the Internal Revenue Code your Post is exempt under and know what the requirements are to maintain the exemption.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57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519F55-0F2B-674E-4C01-4DD7CD156A26}"/>
              </a:ext>
            </a:extLst>
          </p:cNvPr>
          <p:cNvSpPr txBox="1"/>
          <p:nvPr/>
        </p:nvSpPr>
        <p:spPr>
          <a:xfrm>
            <a:off x="576943" y="2560295"/>
            <a:ext cx="11052910" cy="3016210"/>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Qualifications of a Post Quartermaster (Cont.)</a:t>
            </a: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Quartermaster is meant to be, and must be, more than a bookkeeper, although maintaining adequate financial records is very important. The Quartermaster generally knows more about the Post than any other individual and MUST BE dependable, honest and capable.</a:t>
            </a:r>
          </a:p>
        </p:txBody>
      </p:sp>
    </p:spTree>
    <p:extLst>
      <p:ext uri="{BB962C8B-B14F-4D97-AF65-F5344CB8AC3E}">
        <p14:creationId xmlns:p14="http://schemas.microsoft.com/office/powerpoint/2010/main" val="1840755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B63817-6390-D927-7238-EC9D6170000B}"/>
              </a:ext>
            </a:extLst>
          </p:cNvPr>
          <p:cNvSpPr txBox="1"/>
          <p:nvPr/>
        </p:nvSpPr>
        <p:spPr>
          <a:xfrm>
            <a:off x="435429" y="2420140"/>
            <a:ext cx="11255828" cy="3477875"/>
          </a:xfrm>
          <a:prstGeom prst="rect">
            <a:avLst/>
          </a:prstGeom>
          <a:noFill/>
        </p:spPr>
        <p:txBody>
          <a:bodyPr wrap="square">
            <a:spAutoFit/>
          </a:bodyPr>
          <a:lstStyle/>
          <a:p>
            <a:pPr algn="ctr"/>
            <a:r>
              <a:rPr lang="en-US" sz="4000" b="1" i="0" u="none" strike="noStrike" baseline="0" dirty="0">
                <a:solidFill>
                  <a:srgbClr val="231F20"/>
                </a:solidFill>
                <a:latin typeface="Arial" panose="020B0604020202020204" pitchFamily="34" charset="0"/>
                <a:cs typeface="Arial" panose="020B0604020202020204" pitchFamily="34" charset="0"/>
              </a:rPr>
              <a:t>Warnings for VFW Posts(Cont.)</a:t>
            </a:r>
          </a:p>
          <a:p>
            <a:pPr algn="ctr"/>
            <a:endParaRPr lang="en-US" sz="1200" b="1" i="0" u="none" strike="noStrike" baseline="0" dirty="0">
              <a:solidFill>
                <a:srgbClr val="231F2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 Remember that Auxiliaries are separate organizations. They may not be exempt under the Post exemption. If a Post has “social members,” </a:t>
            </a:r>
            <a:r>
              <a:rPr lang="en-US" sz="2800" b="1" u="sng" dirty="0">
                <a:latin typeface="Arial" panose="020B0604020202020204" pitchFamily="34" charset="0"/>
                <a:cs typeface="Arial" panose="020B0604020202020204" pitchFamily="34" charset="0"/>
              </a:rPr>
              <a:t>the Post is not in compliance with the Bylaws and the Post may not be in compliance with the requirements for exemption under 501(c)(19). </a:t>
            </a:r>
            <a:r>
              <a:rPr lang="en-US" sz="2800" dirty="0">
                <a:latin typeface="Arial" panose="020B0604020202020204" pitchFamily="34" charset="0"/>
                <a:cs typeface="Arial" panose="020B0604020202020204" pitchFamily="34" charset="0"/>
              </a:rPr>
              <a:t>Member documentation (such as member applications) should be maintained and up-to-date.</a:t>
            </a:r>
          </a:p>
        </p:txBody>
      </p:sp>
    </p:spTree>
    <p:extLst>
      <p:ext uri="{BB962C8B-B14F-4D97-AF65-F5344CB8AC3E}">
        <p14:creationId xmlns:p14="http://schemas.microsoft.com/office/powerpoint/2010/main" val="6314708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3E2BA-C5A2-8516-613F-F8FE69059C04}"/>
              </a:ext>
            </a:extLst>
          </p:cNvPr>
          <p:cNvSpPr txBox="1"/>
          <p:nvPr/>
        </p:nvSpPr>
        <p:spPr>
          <a:xfrm>
            <a:off x="480600" y="2284381"/>
            <a:ext cx="11188885" cy="4093428"/>
          </a:xfrm>
          <a:prstGeom prst="rect">
            <a:avLst/>
          </a:prstGeom>
          <a:noFill/>
        </p:spPr>
        <p:txBody>
          <a:bodyPr wrap="square">
            <a:spAutoFit/>
          </a:bodyPr>
          <a:lstStyle/>
          <a:p>
            <a:pPr algn="ctr"/>
            <a:r>
              <a:rPr lang="en-US" sz="4000" b="1" i="0" u="none" strike="noStrike" baseline="0" dirty="0">
                <a:solidFill>
                  <a:srgbClr val="231F20"/>
                </a:solidFill>
                <a:latin typeface="Arial" panose="020B0604020202020204" pitchFamily="34" charset="0"/>
                <a:cs typeface="Arial" panose="020B0604020202020204" pitchFamily="34" charset="0"/>
              </a:rPr>
              <a:t>Warnings for VFW Posts(Cont.)</a:t>
            </a:r>
          </a:p>
          <a:p>
            <a:pPr algn="ctr"/>
            <a:endParaRPr lang="en-US" sz="2400" b="1" i="0" u="none" strike="noStrike" baseline="0" dirty="0">
              <a:solidFill>
                <a:srgbClr val="231F2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 Non-reporting and non-payment of payroll taxes for Post employees not only puts your Post at risk with the IRS but also puts the individual Post officers at risk.</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 Become acquainted with what constitutes Unrelated Business Income and ensure it is reported properly and taxes are paid if required.</a:t>
            </a:r>
          </a:p>
        </p:txBody>
      </p:sp>
    </p:spTree>
    <p:extLst>
      <p:ext uri="{BB962C8B-B14F-4D97-AF65-F5344CB8AC3E}">
        <p14:creationId xmlns:p14="http://schemas.microsoft.com/office/powerpoint/2010/main" val="433516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45A50-9D3E-4212-32E2-C8FFF41359B1}"/>
              </a:ext>
            </a:extLst>
          </p:cNvPr>
          <p:cNvSpPr txBox="1"/>
          <p:nvPr/>
        </p:nvSpPr>
        <p:spPr>
          <a:xfrm>
            <a:off x="489857" y="2303806"/>
            <a:ext cx="11212286" cy="4216539"/>
          </a:xfrm>
          <a:prstGeom prst="rect">
            <a:avLst/>
          </a:prstGeom>
          <a:noFill/>
        </p:spPr>
        <p:txBody>
          <a:bodyPr wrap="square">
            <a:spAutoFit/>
          </a:bodyPr>
          <a:lstStyle/>
          <a:p>
            <a:pPr algn="ctr"/>
            <a:r>
              <a:rPr lang="en-US" sz="3600" b="1" i="0" u="none" strike="noStrike" baseline="0" dirty="0">
                <a:solidFill>
                  <a:srgbClr val="231F20"/>
                </a:solidFill>
                <a:latin typeface="Arial" panose="020B0604020202020204" pitchFamily="34" charset="0"/>
                <a:cs typeface="Arial" panose="020B0604020202020204" pitchFamily="34" charset="0"/>
              </a:rPr>
              <a:t>Payroll Taxes</a:t>
            </a:r>
          </a:p>
          <a:p>
            <a:pPr algn="ctr"/>
            <a:endParaRPr lang="en-US" sz="3600" b="1" i="0" u="none" strike="noStrike" baseline="0" dirty="0">
              <a:solidFill>
                <a:srgbClr val="231F20"/>
              </a:solidFill>
              <a:latin typeface="Arial" panose="020B0604020202020204" pitchFamily="34" charset="0"/>
              <a:cs typeface="Arial" panose="020B0604020202020204" pitchFamily="34" charset="0"/>
            </a:endParaRPr>
          </a:p>
          <a:p>
            <a:pPr algn="l"/>
            <a:r>
              <a:rPr lang="en-US" sz="2800" b="0" i="0" u="none" strike="noStrike" baseline="0" dirty="0">
                <a:solidFill>
                  <a:srgbClr val="231F20"/>
                </a:solidFill>
                <a:latin typeface="Arial" panose="020B0604020202020204" pitchFamily="34" charset="0"/>
                <a:cs typeface="Arial" panose="020B0604020202020204" pitchFamily="34" charset="0"/>
              </a:rPr>
              <a:t>Tax exempt status does not relieve the Post of the obligation to file returns and pay federal and state payroll taxes (with- holding, FICA, FUTA, etc.). If payments are being made to individuals for services rendered to the Post or any club room or any facility operated by the Post, it is likely that returns must be made and taxes paid. Failure to do so can result in severe tax consequences to the individual, the Post and responsible Post officers.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459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F3ABA-14D3-F144-AB27-394E8032EA41}"/>
              </a:ext>
            </a:extLst>
          </p:cNvPr>
          <p:cNvSpPr txBox="1"/>
          <p:nvPr/>
        </p:nvSpPr>
        <p:spPr>
          <a:xfrm>
            <a:off x="440871" y="2252733"/>
            <a:ext cx="11310257" cy="3662541"/>
          </a:xfrm>
          <a:prstGeom prst="rect">
            <a:avLst/>
          </a:prstGeom>
          <a:noFill/>
        </p:spPr>
        <p:txBody>
          <a:bodyPr wrap="square">
            <a:spAutoFit/>
          </a:bodyPr>
          <a:lstStyle/>
          <a:p>
            <a:pPr algn="ctr"/>
            <a:r>
              <a:rPr lang="en-US" sz="4000" b="1" i="0" u="none" strike="noStrike" baseline="0" dirty="0">
                <a:solidFill>
                  <a:srgbClr val="231F20"/>
                </a:solidFill>
                <a:latin typeface="Arial" panose="020B0604020202020204" pitchFamily="34" charset="0"/>
                <a:cs typeface="Arial" panose="020B0604020202020204" pitchFamily="34" charset="0"/>
              </a:rPr>
              <a:t>IRS Form 1099-Misc and Form 1099-NEC</a:t>
            </a:r>
          </a:p>
          <a:p>
            <a:pPr algn="ctr"/>
            <a:endParaRPr lang="en-US" sz="3200" b="1" i="0" u="none" strike="noStrike" baseline="0" dirty="0">
              <a:solidFill>
                <a:srgbClr val="231F20"/>
              </a:solidFill>
              <a:latin typeface="Arial" panose="020B0604020202020204" pitchFamily="34" charset="0"/>
              <a:cs typeface="Arial" panose="020B0604020202020204" pitchFamily="34" charset="0"/>
            </a:endParaRPr>
          </a:p>
          <a:p>
            <a:pPr algn="l"/>
            <a:r>
              <a:rPr lang="en-US" sz="3200" b="0" i="0" u="none" strike="noStrike" baseline="0" dirty="0">
                <a:solidFill>
                  <a:srgbClr val="231F20"/>
                </a:solidFill>
                <a:latin typeface="Arial" panose="020B0604020202020204" pitchFamily="34" charset="0"/>
                <a:cs typeface="Arial" panose="020B0604020202020204" pitchFamily="34" charset="0"/>
              </a:rPr>
              <a:t>Form 1099-Misc and Form 1099-NEC are used to report miscellaneous income for individuals and companies that have been paid $600 or more in non-employee compensation during a calendar year. Do not send a Form 1099 to an employee. Employee compensation is reporte</a:t>
            </a:r>
            <a:r>
              <a:rPr lang="en-US" sz="3200" dirty="0">
                <a:solidFill>
                  <a:srgbClr val="231F20"/>
                </a:solidFill>
                <a:latin typeface="Arial" panose="020B0604020202020204" pitchFamily="34" charset="0"/>
                <a:cs typeface="Arial" panose="020B0604020202020204" pitchFamily="34" charset="0"/>
              </a:rPr>
              <a:t>d </a:t>
            </a:r>
            <a:r>
              <a:rPr lang="en-US" sz="3200" b="0" i="0" u="none" strike="noStrike" baseline="0" dirty="0">
                <a:solidFill>
                  <a:srgbClr val="231F20"/>
                </a:solidFill>
                <a:latin typeface="Arial" panose="020B0604020202020204" pitchFamily="34" charset="0"/>
                <a:cs typeface="Arial" panose="020B0604020202020204" pitchFamily="34" charset="0"/>
              </a:rPr>
              <a:t>on Form W-2.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807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9BC919-091F-E967-73E9-2E71F8C2F5F4}"/>
              </a:ext>
            </a:extLst>
          </p:cNvPr>
          <p:cNvSpPr txBox="1"/>
          <p:nvPr/>
        </p:nvSpPr>
        <p:spPr>
          <a:xfrm>
            <a:off x="435430" y="1984797"/>
            <a:ext cx="11342914" cy="4524315"/>
          </a:xfrm>
          <a:prstGeom prst="rect">
            <a:avLst/>
          </a:prstGeom>
          <a:noFill/>
        </p:spPr>
        <p:txBody>
          <a:bodyPr wrap="square">
            <a:spAutoFit/>
          </a:bodyPr>
          <a:lstStyle/>
          <a:p>
            <a:pPr algn="ctr"/>
            <a:r>
              <a:rPr lang="en-US" sz="3600" b="1" dirty="0">
                <a:solidFill>
                  <a:srgbClr val="231F20"/>
                </a:solidFill>
                <a:latin typeface="Arial" panose="020B0604020202020204" pitchFamily="34" charset="0"/>
                <a:cs typeface="Arial" panose="020B0604020202020204" pitchFamily="34" charset="0"/>
              </a:rPr>
              <a:t>IRS Form 8822-B</a:t>
            </a:r>
          </a:p>
          <a:p>
            <a:pPr algn="ctr"/>
            <a:r>
              <a:rPr lang="en-US" sz="3600" b="1" i="0" u="none" strike="noStrike" baseline="0" dirty="0">
                <a:solidFill>
                  <a:srgbClr val="231F20"/>
                </a:solidFill>
                <a:latin typeface="Arial" panose="020B0604020202020204" pitchFamily="34" charset="0"/>
                <a:cs typeface="Arial" panose="020B0604020202020204" pitchFamily="34" charset="0"/>
              </a:rPr>
              <a:t>Change in an Entity’s “Responsible Party”</a:t>
            </a:r>
          </a:p>
          <a:p>
            <a:pPr algn="l"/>
            <a:r>
              <a:rPr lang="en-US" sz="2400" b="0" i="0" u="none" strike="noStrike" baseline="0" dirty="0">
                <a:solidFill>
                  <a:srgbClr val="231F20"/>
                </a:solidFill>
                <a:latin typeface="Arial" panose="020B0604020202020204" pitchFamily="34" charset="0"/>
                <a:cs typeface="Arial" panose="020B0604020202020204" pitchFamily="34" charset="0"/>
              </a:rPr>
              <a:t>In an effort to ensure that the correct person is contacted when resolving a tax matter, the IRS imposes a requirement to report a change in the identity of the “responsible party” for any entity that has an Employer Identification Number. An organization must report a change in its “responsible party” to the IRS on Form 8822-B within 60 days of the change. The IRS instructions define a “responsible party” as the person who has a level of control over, or entitlement to, the funds or assets in the entity, that as a practical manner, enable the individual, directly or indirectly to control, manage or direct the entity and the disposition of its funds and assets.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319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0E578-0598-1B17-0C15-4E949CAECDCE}"/>
              </a:ext>
            </a:extLst>
          </p:cNvPr>
          <p:cNvSpPr txBox="1"/>
          <p:nvPr/>
        </p:nvSpPr>
        <p:spPr>
          <a:xfrm>
            <a:off x="522514" y="2154894"/>
            <a:ext cx="11146971" cy="4401205"/>
          </a:xfrm>
          <a:prstGeom prst="rect">
            <a:avLst/>
          </a:prstGeom>
          <a:noFill/>
        </p:spPr>
        <p:txBody>
          <a:bodyPr wrap="square">
            <a:spAutoFit/>
          </a:bodyPr>
          <a:lstStyle/>
          <a:p>
            <a:pPr algn="ctr"/>
            <a:r>
              <a:rPr lang="en-US" sz="4000" b="1" i="0" u="none" strike="noStrike" baseline="0" dirty="0">
                <a:solidFill>
                  <a:srgbClr val="231F20"/>
                </a:solidFill>
                <a:latin typeface="Arial" panose="020B0604020202020204" pitchFamily="34" charset="0"/>
                <a:cs typeface="Arial" panose="020B0604020202020204" pitchFamily="34" charset="0"/>
              </a:rPr>
              <a:t>IRS Publication 3386</a:t>
            </a:r>
          </a:p>
          <a:p>
            <a:pPr algn="ctr"/>
            <a:endParaRPr lang="en-US" sz="2400" b="1" i="0" u="none" strike="noStrike" baseline="0" dirty="0">
              <a:solidFill>
                <a:srgbClr val="231F20"/>
              </a:solidFill>
              <a:latin typeface="Arial" panose="020B0604020202020204" pitchFamily="34" charset="0"/>
              <a:cs typeface="Arial" panose="020B0604020202020204" pitchFamily="34" charset="0"/>
            </a:endParaRPr>
          </a:p>
          <a:p>
            <a:pPr algn="ctr"/>
            <a:r>
              <a:rPr lang="en-US" sz="3600" b="0" i="0" u="none" strike="noStrike" baseline="0" dirty="0">
                <a:solidFill>
                  <a:srgbClr val="231F20"/>
                </a:solidFill>
                <a:latin typeface="Arial" panose="020B0604020202020204" pitchFamily="34" charset="0"/>
                <a:cs typeface="Arial" panose="020B0604020202020204" pitchFamily="34" charset="0"/>
              </a:rPr>
              <a:t>The IRS has issued a very useful publication entitled, “Tax Guide for Veterans’ Organization,” Publication 3386. It is highly recommended that you obtain a copy and consult it when questions arise concerning your Posts’ tax obligations. A copy can be downloaded from the IRS website at </a:t>
            </a:r>
            <a:r>
              <a:rPr lang="en-US" sz="3600" b="0" i="0" u="none" strike="noStrike" baseline="0" dirty="0">
                <a:solidFill>
                  <a:srgbClr val="0000FF"/>
                </a:solidFill>
                <a:latin typeface="Arial" panose="020B0604020202020204" pitchFamily="34" charset="0"/>
                <a:cs typeface="Arial" panose="020B0604020202020204" pitchFamily="34" charset="0"/>
              </a:rPr>
              <a:t>irs.gov/pub/</a:t>
            </a:r>
            <a:r>
              <a:rPr lang="en-US" sz="3600" b="0" i="0" u="none" strike="noStrike" baseline="0" dirty="0" err="1">
                <a:solidFill>
                  <a:srgbClr val="0000FF"/>
                </a:solidFill>
                <a:latin typeface="Arial" panose="020B0604020202020204" pitchFamily="34" charset="0"/>
                <a:cs typeface="Arial" panose="020B0604020202020204" pitchFamily="34" charset="0"/>
              </a:rPr>
              <a:t>irs</a:t>
            </a:r>
            <a:r>
              <a:rPr lang="en-US" sz="3600" b="0" i="0" u="none" strike="noStrike" baseline="0" dirty="0">
                <a:solidFill>
                  <a:srgbClr val="0000FF"/>
                </a:solidFill>
                <a:latin typeface="Arial" panose="020B0604020202020204" pitchFamily="34" charset="0"/>
                <a:cs typeface="Arial" panose="020B0604020202020204" pitchFamily="34" charset="0"/>
              </a:rPr>
              <a:t>-pdf/p3386.pdf</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725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B47E9D-E954-BE43-14DB-F7A5B9B2FDEF}"/>
              </a:ext>
            </a:extLst>
          </p:cNvPr>
          <p:cNvSpPr txBox="1"/>
          <p:nvPr/>
        </p:nvSpPr>
        <p:spPr>
          <a:xfrm>
            <a:off x="1430917" y="2599588"/>
            <a:ext cx="9330165" cy="2585323"/>
          </a:xfrm>
          <a:prstGeom prst="rect">
            <a:avLst/>
          </a:prstGeom>
          <a:noFill/>
        </p:spPr>
        <p:txBody>
          <a:bodyPr wrap="square" rtlCol="0">
            <a:spAutoFit/>
          </a:bodyPr>
          <a:lstStyle/>
          <a:p>
            <a:pPr algn="ctr"/>
            <a:r>
              <a:rPr lang="en-US" sz="5400" b="1" dirty="0"/>
              <a:t>Read the Quartermaster Guide</a:t>
            </a:r>
          </a:p>
          <a:p>
            <a:pPr algn="ctr"/>
            <a:r>
              <a:rPr lang="en-US" sz="5400" b="1" dirty="0"/>
              <a:t>and</a:t>
            </a:r>
          </a:p>
          <a:p>
            <a:pPr algn="ctr"/>
            <a:r>
              <a:rPr lang="en-US" sz="5400" b="1" dirty="0"/>
              <a:t>IRS Publication 3386</a:t>
            </a:r>
          </a:p>
        </p:txBody>
      </p:sp>
    </p:spTree>
    <p:extLst>
      <p:ext uri="{BB962C8B-B14F-4D97-AF65-F5344CB8AC3E}">
        <p14:creationId xmlns:p14="http://schemas.microsoft.com/office/powerpoint/2010/main" val="2288305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C81118-9D07-E365-58F6-BD5CCFCD27F4}"/>
              </a:ext>
            </a:extLst>
          </p:cNvPr>
          <p:cNvSpPr txBox="1"/>
          <p:nvPr/>
        </p:nvSpPr>
        <p:spPr>
          <a:xfrm>
            <a:off x="3038157" y="3493978"/>
            <a:ext cx="7249886" cy="1200329"/>
          </a:xfrm>
          <a:prstGeom prst="rect">
            <a:avLst/>
          </a:prstGeom>
          <a:noFill/>
        </p:spPr>
        <p:txBody>
          <a:bodyPr wrap="square" rtlCol="0">
            <a:spAutoFit/>
          </a:bodyPr>
          <a:lstStyle/>
          <a:p>
            <a:pPr algn="ctr"/>
            <a:r>
              <a:rPr lang="en-US" sz="7200" b="1" dirty="0"/>
              <a:t>Questions????</a:t>
            </a:r>
          </a:p>
        </p:txBody>
      </p:sp>
    </p:spTree>
    <p:extLst>
      <p:ext uri="{BB962C8B-B14F-4D97-AF65-F5344CB8AC3E}">
        <p14:creationId xmlns:p14="http://schemas.microsoft.com/office/powerpoint/2010/main" val="30567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16530-9E73-6285-9C5D-1EA9C486A5A1}"/>
              </a:ext>
            </a:extLst>
          </p:cNvPr>
          <p:cNvSpPr txBox="1"/>
          <p:nvPr/>
        </p:nvSpPr>
        <p:spPr>
          <a:xfrm>
            <a:off x="413656" y="2623884"/>
            <a:ext cx="11364687" cy="3724096"/>
          </a:xfrm>
          <a:prstGeom prst="rect">
            <a:avLst/>
          </a:prstGeom>
          <a:noFill/>
        </p:spPr>
        <p:txBody>
          <a:bodyPr wrap="square">
            <a:spAutoFit/>
          </a:bodyPr>
          <a:lstStyle/>
          <a:p>
            <a:pPr algn="ctr"/>
            <a:r>
              <a:rPr lang="en-US" sz="3200" b="1" dirty="0">
                <a:latin typeface="Arial Black" panose="020B0A04020102020204" pitchFamily="34" charset="0"/>
              </a:rPr>
              <a:t>Qualifications of a Post Quartermaster (Cont.)</a:t>
            </a:r>
          </a:p>
          <a:p>
            <a:pPr algn="ctr"/>
            <a:endParaRPr lang="en-US" sz="3600" b="1" dirty="0"/>
          </a:p>
          <a:p>
            <a:r>
              <a:rPr lang="en-US" sz="2800" dirty="0">
                <a:latin typeface="Arial" panose="020B0604020202020204" pitchFamily="34" charset="0"/>
                <a:cs typeface="Arial" panose="020B0604020202020204" pitchFamily="34" charset="0"/>
              </a:rPr>
              <a:t>In Post meetings, the Chaplain prays that we may “live lives of stainless integrity.” This petition applies to all Post Officers, but especially the Post Quartermaster. You must keep an accurate account of your stewardship. You must be everything the finest VFW character should be and with it all . . . be the hardest worker in the Post.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83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AC77FB-0907-63D5-75CD-8000902A8EAD}"/>
              </a:ext>
            </a:extLst>
          </p:cNvPr>
          <p:cNvSpPr txBox="1"/>
          <p:nvPr/>
        </p:nvSpPr>
        <p:spPr>
          <a:xfrm>
            <a:off x="185058" y="2461313"/>
            <a:ext cx="11740470" cy="3970318"/>
          </a:xfrm>
          <a:prstGeom prst="rect">
            <a:avLst/>
          </a:prstGeom>
          <a:noFill/>
        </p:spPr>
        <p:txBody>
          <a:bodyPr wrap="square">
            <a:spAutoFit/>
          </a:bodyPr>
          <a:lstStyle/>
          <a:p>
            <a:pPr lvl="0" algn="ctr">
              <a:defRPr/>
            </a:pPr>
            <a:r>
              <a:rPr lang="en-US" sz="3600" b="1" dirty="0"/>
              <a:t>Duties of the Post Quartermaster </a:t>
            </a:r>
          </a:p>
          <a:p>
            <a:pPr lvl="0" algn="ctr">
              <a:defRPr/>
            </a:pPr>
            <a:endParaRPr lang="en-US" sz="3600" dirty="0"/>
          </a:p>
          <a:p>
            <a:pPr lvl="0" algn="ctr">
              <a:defRPr/>
            </a:pPr>
            <a:r>
              <a:rPr lang="en-US" sz="3600" dirty="0">
                <a:latin typeface="Arial" panose="020B0604020202020204" pitchFamily="34" charset="0"/>
                <a:cs typeface="Arial" panose="020B0604020202020204" pitchFamily="34" charset="0"/>
              </a:rPr>
              <a:t>The duties of the Quartermaster are set forth in Section 218 (a) (5) of the Manual of Procedure. </a:t>
            </a:r>
          </a:p>
          <a:p>
            <a:pPr lvl="0" algn="ctr">
              <a:defRPr/>
            </a:pPr>
            <a:endParaRPr lang="en-US" sz="3600" dirty="0">
              <a:latin typeface="Arial" panose="020B0604020202020204" pitchFamily="34" charset="0"/>
              <a:cs typeface="Arial" panose="020B0604020202020204" pitchFamily="34" charset="0"/>
            </a:endParaRPr>
          </a:p>
          <a:p>
            <a:pPr lvl="0" algn="ctr">
              <a:defRPr/>
            </a:pPr>
            <a:r>
              <a:rPr lang="en-US" sz="3600" dirty="0">
                <a:latin typeface="Arial" panose="020B0604020202020204" pitchFamily="34" charset="0"/>
                <a:cs typeface="Arial" panose="020B0604020202020204" pitchFamily="34" charset="0"/>
              </a:rPr>
              <a:t>Among the duties of a Post Quartermaster, the Quartermaster shall: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56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86F49821CEC44805C5212D665CAC4" ma:contentTypeVersion="11" ma:contentTypeDescription="Create a new document." ma:contentTypeScope="" ma:versionID="0fc4173b8c42cb77839e8b5fc7a6c5fe">
  <xsd:schema xmlns:xsd="http://www.w3.org/2001/XMLSchema" xmlns:xs="http://www.w3.org/2001/XMLSchema" xmlns:p="http://schemas.microsoft.com/office/2006/metadata/properties" xmlns:ns2="d90714df-e79a-4ef3-aa3f-b7f860196f2e" xmlns:ns3="1cbc2358-1452-4882-96bf-62c1355d989b" targetNamespace="http://schemas.microsoft.com/office/2006/metadata/properties" ma:root="true" ma:fieldsID="87aa7e5cb73f75f12b8f723ee05624fc" ns2:_="" ns3:_="">
    <xsd:import namespace="d90714df-e79a-4ef3-aa3f-b7f860196f2e"/>
    <xsd:import namespace="1cbc2358-1452-4882-96bf-62c1355d9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714df-e79a-4ef3-aa3f-b7f8601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bc2358-1452-4882-96bf-62c1355d9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32d49-9838-4f2d-9ece-0b58abb51372}" ma:internalName="TaxCatchAll" ma:showField="CatchAllData" ma:web="1cbc2358-1452-4882-96bf-62c1355d98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714df-e79a-4ef3-aa3f-b7f860196f2e">
      <Terms xmlns="http://schemas.microsoft.com/office/infopath/2007/PartnerControls"/>
    </lcf76f155ced4ddcb4097134ff3c332f>
    <TaxCatchAll xmlns="1cbc2358-1452-4882-96bf-62c1355d989b" xsi:nil="true"/>
  </documentManagement>
</p:properties>
</file>

<file path=customXml/itemProps1.xml><?xml version="1.0" encoding="utf-8"?>
<ds:datastoreItem xmlns:ds="http://schemas.openxmlformats.org/officeDocument/2006/customXml" ds:itemID="{CF144B7F-DB07-4DA5-89D4-15FA1A560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714df-e79a-4ef3-aa3f-b7f860196f2e"/>
    <ds:schemaRef ds:uri="1cbc2358-1452-4882-96bf-62c1355d9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1553D-45D3-46F7-AEB0-0FD140A8EC9B}">
  <ds:schemaRefs>
    <ds:schemaRef ds:uri="http://schemas.microsoft.com/sharepoint/v3/contenttype/forms"/>
  </ds:schemaRefs>
</ds:datastoreItem>
</file>

<file path=customXml/itemProps3.xml><?xml version="1.0" encoding="utf-8"?>
<ds:datastoreItem xmlns:ds="http://schemas.openxmlformats.org/officeDocument/2006/customXml" ds:itemID="{101C6D2B-C80E-4243-B43E-206AA2D5ED09}">
  <ds:schemaRefs>
    <ds:schemaRef ds:uri="http://schemas.microsoft.com/office/2006/metadata/properties"/>
    <ds:schemaRef ds:uri="http://schemas.microsoft.com/office/infopath/2007/PartnerControls"/>
    <ds:schemaRef ds:uri="d90714df-e79a-4ef3-aa3f-b7f860196f2e"/>
    <ds:schemaRef ds:uri="1cbc2358-1452-4882-96bf-62c1355d989b"/>
  </ds:schemaRefs>
</ds:datastoreItem>
</file>

<file path=docProps/app.xml><?xml version="1.0" encoding="utf-8"?>
<Properties xmlns="http://schemas.openxmlformats.org/officeDocument/2006/extended-properties" xmlns:vt="http://schemas.openxmlformats.org/officeDocument/2006/docPropsVTypes">
  <TotalTime>81</TotalTime>
  <Words>11395</Words>
  <Application>Microsoft Office PowerPoint</Application>
  <PresentationFormat>Widescreen</PresentationFormat>
  <Paragraphs>863</Paragraphs>
  <Slides>77</Slides>
  <Notes>77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Aptos</vt:lpstr>
      <vt:lpstr>Aptos Display</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Laurie Kirkman Michael</dc:creator>
  <cp:lastModifiedBy>Rosalie</cp:lastModifiedBy>
  <cp:revision>3</cp:revision>
  <dcterms:created xsi:type="dcterms:W3CDTF">2026-03-04T19:04:48Z</dcterms:created>
  <dcterms:modified xsi:type="dcterms:W3CDTF">2026-06-23T12:55:27Z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0x010100C2B86F49821CEC44805C5212D665CAC4</vt:lpwstr>
  </property>
  <property fmtid="{D5CDD505-2E9C-101B-9397-08002B2CF9AE}" pid="3" name="MediaServiceImageTags">
    <vt:lpwstr/>
  </property>
</Properties>
</file>