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5"/>
  </p:notesMasterIdLst>
  <p:sldIdLst>
    <p:sldId id="332" r:id="rId5"/>
    <p:sldId id="356" r:id="rId6"/>
    <p:sldId id="398" r:id="rId7"/>
    <p:sldId id="400" r:id="rId8"/>
    <p:sldId id="401" r:id="rId9"/>
    <p:sldId id="402" r:id="rId10"/>
    <p:sldId id="389" r:id="rId11"/>
    <p:sldId id="361" r:id="rId12"/>
    <p:sldId id="362" r:id="rId13"/>
    <p:sldId id="363" r:id="rId14"/>
    <p:sldId id="388" r:id="rId15"/>
    <p:sldId id="359" r:id="rId16"/>
    <p:sldId id="360" r:id="rId17"/>
    <p:sldId id="358" r:id="rId18"/>
    <p:sldId id="390" r:id="rId19"/>
    <p:sldId id="365" r:id="rId20"/>
    <p:sldId id="366" r:id="rId21"/>
    <p:sldId id="367" r:id="rId22"/>
    <p:sldId id="391" r:id="rId23"/>
    <p:sldId id="364" r:id="rId24"/>
    <p:sldId id="392" r:id="rId25"/>
    <p:sldId id="374" r:id="rId26"/>
    <p:sldId id="375" r:id="rId27"/>
    <p:sldId id="384" r:id="rId28"/>
    <p:sldId id="403" r:id="rId29"/>
    <p:sldId id="393" r:id="rId30"/>
    <p:sldId id="369" r:id="rId31"/>
    <p:sldId id="368" r:id="rId32"/>
    <p:sldId id="394" r:id="rId33"/>
    <p:sldId id="370" r:id="rId34"/>
    <p:sldId id="371" r:id="rId35"/>
    <p:sldId id="372" r:id="rId36"/>
    <p:sldId id="373" r:id="rId37"/>
    <p:sldId id="395" r:id="rId38"/>
    <p:sldId id="416" r:id="rId39"/>
    <p:sldId id="404" r:id="rId40"/>
    <p:sldId id="396" r:id="rId41"/>
    <p:sldId id="397" r:id="rId42"/>
    <p:sldId id="405" r:id="rId43"/>
    <p:sldId id="406" r:id="rId44"/>
    <p:sldId id="407" r:id="rId45"/>
    <p:sldId id="408" r:id="rId46"/>
    <p:sldId id="409" r:id="rId47"/>
    <p:sldId id="410" r:id="rId48"/>
    <p:sldId id="411" r:id="rId49"/>
    <p:sldId id="412" r:id="rId50"/>
    <p:sldId id="415" r:id="rId51"/>
    <p:sldId id="413" r:id="rId52"/>
    <p:sldId id="414" r:id="rId53"/>
    <p:sldId id="331"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48" y="104"/>
      </p:cViewPr>
      <p:guideLst/>
    </p:cSldViewPr>
  </p:slideViewPr>
  <p:notesTextViewPr>
    <p:cViewPr>
      <p:scale>
        <a:sx n="3" d="2"/>
        <a:sy n="3" d="2"/>
      </p:scale>
      <p:origin x="-32" y="-2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n Michael" userId="854b71d0-5cc1-4cd7-9442-61e2c47d9ff2" providerId="ADAL" clId="{476FF265-D0B7-4BBC-91EE-110BEC7B71FA}"/>
    <pc:docChg chg="undo custSel addSld delSld modSld modMainMaster">
      <pc:chgData name="Ken Michael" userId="854b71d0-5cc1-4cd7-9442-61e2c47d9ff2" providerId="ADAL" clId="{476FF265-D0B7-4BBC-91EE-110BEC7B71FA}" dt="2026-08-15T13:11:19.769" v="223" actId="20577"/>
      <pc:docMkLst>
        <pc:docMk/>
      </pc:docMkLst>
      <pc:sldChg chg="modSp mod">
        <pc:chgData name="Ken Michael" userId="854b71d0-5cc1-4cd7-9442-61e2c47d9ff2" providerId="ADAL" clId="{476FF265-D0B7-4BBC-91EE-110BEC7B71FA}" dt="2026-08-15T13:11:19.769" v="223" actId="20577"/>
        <pc:sldMkLst>
          <pc:docMk/>
          <pc:sldMk cId="423434549" sldId="388"/>
        </pc:sldMkLst>
        <pc:spChg chg="mod">
          <ac:chgData name="Ken Michael" userId="854b71d0-5cc1-4cd7-9442-61e2c47d9ff2" providerId="ADAL" clId="{476FF265-D0B7-4BBC-91EE-110BEC7B71FA}" dt="2026-08-15T13:11:19.769" v="223" actId="20577"/>
          <ac:spMkLst>
            <pc:docMk/>
            <pc:sldMk cId="423434549" sldId="388"/>
            <ac:spMk id="3" creationId="{EF38885B-D58A-181A-4D57-5C4ACCA2AFB2}"/>
          </ac:spMkLst>
        </pc:spChg>
      </pc:sldChg>
      <pc:sldChg chg="modSp mod">
        <pc:chgData name="Ken Michael" userId="854b71d0-5cc1-4cd7-9442-61e2c47d9ff2" providerId="ADAL" clId="{476FF265-D0B7-4BBC-91EE-110BEC7B71FA}" dt="2026-08-02T04:01:11.333" v="208" actId="20577"/>
        <pc:sldMkLst>
          <pc:docMk/>
          <pc:sldMk cId="4079857328" sldId="389"/>
        </pc:sldMkLst>
        <pc:spChg chg="mod">
          <ac:chgData name="Ken Michael" userId="854b71d0-5cc1-4cd7-9442-61e2c47d9ff2" providerId="ADAL" clId="{476FF265-D0B7-4BBC-91EE-110BEC7B71FA}" dt="2026-08-02T04:01:11.333" v="208" actId="20577"/>
          <ac:spMkLst>
            <pc:docMk/>
            <pc:sldMk cId="4079857328" sldId="389"/>
            <ac:spMk id="2" creationId="{977D2297-38DB-D3D2-8073-DED9120A0A27}"/>
          </ac:spMkLst>
        </pc:spChg>
      </pc:sldChg>
      <pc:sldChg chg="add">
        <pc:chgData name="Ken Michael" userId="854b71d0-5cc1-4cd7-9442-61e2c47d9ff2" providerId="ADAL" clId="{476FF265-D0B7-4BBC-91EE-110BEC7B71FA}" dt="2026-08-02T04:04:20.171" v="209"/>
        <pc:sldMkLst>
          <pc:docMk/>
          <pc:sldMk cId="2880518244" sldId="404"/>
        </pc:sldMkLst>
      </pc:sldChg>
      <pc:sldChg chg="add">
        <pc:chgData name="Ken Michael" userId="854b71d0-5cc1-4cd7-9442-61e2c47d9ff2" providerId="ADAL" clId="{476FF265-D0B7-4BBC-91EE-110BEC7B71FA}" dt="2026-08-02T04:04:20.171" v="209"/>
        <pc:sldMkLst>
          <pc:docMk/>
          <pc:sldMk cId="4014965799" sldId="41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58F88B-30CE-4CE3-A1B2-E13D5ACD742E}" type="datetimeFigureOut">
              <a:rPr lang="en-US" smtClean="0"/>
              <a:t>8/15/2026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2E8098-A56A-4BD4-B332-8246C155BD9A}" type="slidenum">
              <a:rPr lang="en-US" smtClean="0"/>
              <a:t>‹#›</a:t>
            </a:fld>
            <a:endParaRPr lang="en-US"/>
          </a:p>
        </p:txBody>
      </p:sp>
    </p:spTree>
    <p:extLst>
      <p:ext uri="{BB962C8B-B14F-4D97-AF65-F5344CB8AC3E}">
        <p14:creationId xmlns:p14="http://schemas.microsoft.com/office/powerpoint/2010/main" val="1910902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2E8098-A56A-4BD4-B332-8246C155BD9A}" type="slidenum">
              <a:rPr lang="en-US" smtClean="0"/>
              <a:t>1</a:t>
            </a:fld>
            <a:endParaRPr lang="en-US"/>
          </a:p>
        </p:txBody>
      </p:sp>
    </p:spTree>
    <p:extLst>
      <p:ext uri="{BB962C8B-B14F-4D97-AF65-F5344CB8AC3E}">
        <p14:creationId xmlns:p14="http://schemas.microsoft.com/office/powerpoint/2010/main" val="1036254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The VFW provides crucial communications assistance to veterans, helping them connect with resources and benefits. They offer guidance on navigating technology, from emails to online forms. VFW also facilitates outreach and advocacy by supporting effective communication between veterans and government agencies.</a:t>
            </a:r>
          </a:p>
        </p:txBody>
      </p:sp>
      <p:sp>
        <p:nvSpPr>
          <p:cNvPr id="4" name="Slide Number Placeholder 3"/>
          <p:cNvSpPr>
            <a:spLocks noGrp="1"/>
          </p:cNvSpPr>
          <p:nvPr>
            <p:ph type="sldNum" sz="quarter" idx="5"/>
          </p:nvPr>
        </p:nvSpPr>
        <p:spPr/>
        <p:txBody>
          <a:bodyPr/>
          <a:lstStyle/>
          <a:p>
            <a:fld id="{2FFADC64-0248-40FE-932B-9069660C345A}" type="slidenum">
              <a:rPr lang="en-US" smtClean="0"/>
              <a:t>39</a:t>
            </a:fld>
            <a:endParaRPr lang="en-US"/>
          </a:p>
        </p:txBody>
      </p:sp>
    </p:spTree>
    <p:extLst>
      <p:ext uri="{BB962C8B-B14F-4D97-AF65-F5344CB8AC3E}">
        <p14:creationId xmlns:p14="http://schemas.microsoft.com/office/powerpoint/2010/main" val="1667788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The VFW Unmet Needs program assists military families facing financial hardships due to deployment or service-related activities. It provides grants for basic life needs, such as housing, utilities, and food. The program ensures funds go directly to creditors, reducing stress and enabling veterans to focus on recovery and stability.</a:t>
            </a:r>
          </a:p>
        </p:txBody>
      </p:sp>
      <p:sp>
        <p:nvSpPr>
          <p:cNvPr id="4" name="Slide Number Placeholder 3"/>
          <p:cNvSpPr>
            <a:spLocks noGrp="1"/>
          </p:cNvSpPr>
          <p:nvPr>
            <p:ph type="sldNum" sz="quarter" idx="5"/>
          </p:nvPr>
        </p:nvSpPr>
        <p:spPr/>
        <p:txBody>
          <a:bodyPr/>
          <a:lstStyle/>
          <a:p>
            <a:fld id="{2FFADC64-0248-40FE-932B-9069660C345A}" type="slidenum">
              <a:rPr lang="en-US" smtClean="0"/>
              <a:t>40</a:t>
            </a:fld>
            <a:endParaRPr lang="en-US"/>
          </a:p>
        </p:txBody>
      </p:sp>
    </p:spTree>
    <p:extLst>
      <p:ext uri="{BB962C8B-B14F-4D97-AF65-F5344CB8AC3E}">
        <p14:creationId xmlns:p14="http://schemas.microsoft.com/office/powerpoint/2010/main" val="1915524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The VFW Military Assistance Program (MAP) supports active-duty service members and their families through grants and community events. MAP strengthens relationships between military personnel and local communities. The program funds morale-boosting activities, helps address urgent needs, and fosters ongoing support for America’s military members.</a:t>
            </a:r>
          </a:p>
        </p:txBody>
      </p:sp>
      <p:sp>
        <p:nvSpPr>
          <p:cNvPr id="4" name="Slide Number Placeholder 3"/>
          <p:cNvSpPr>
            <a:spLocks noGrp="1"/>
          </p:cNvSpPr>
          <p:nvPr>
            <p:ph type="sldNum" sz="quarter" idx="5"/>
          </p:nvPr>
        </p:nvSpPr>
        <p:spPr/>
        <p:txBody>
          <a:bodyPr/>
          <a:lstStyle/>
          <a:p>
            <a:fld id="{2FFADC64-0248-40FE-932B-9069660C345A}" type="slidenum">
              <a:rPr lang="en-US" smtClean="0"/>
              <a:t>41</a:t>
            </a:fld>
            <a:endParaRPr lang="en-US"/>
          </a:p>
        </p:txBody>
      </p:sp>
    </p:spTree>
    <p:extLst>
      <p:ext uri="{BB962C8B-B14F-4D97-AF65-F5344CB8AC3E}">
        <p14:creationId xmlns:p14="http://schemas.microsoft.com/office/powerpoint/2010/main" val="4147064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The VFW’s 'Sport Clips Help A Hero Scholarship' Program supports veterans and service members by providing financial assistance for post-secondary education. Since its inception, the program has awarded thousands of scholarships. Its goal is to ease the transition to civilian careers and empower recipients to achieve their academic and professional goals.</a:t>
            </a:r>
          </a:p>
        </p:txBody>
      </p:sp>
      <p:sp>
        <p:nvSpPr>
          <p:cNvPr id="4" name="Slide Number Placeholder 3"/>
          <p:cNvSpPr>
            <a:spLocks noGrp="1"/>
          </p:cNvSpPr>
          <p:nvPr>
            <p:ph type="sldNum" sz="quarter" idx="5"/>
          </p:nvPr>
        </p:nvSpPr>
        <p:spPr/>
        <p:txBody>
          <a:bodyPr/>
          <a:lstStyle/>
          <a:p>
            <a:fld id="{2FFADC64-0248-40FE-932B-9069660C345A}" type="slidenum">
              <a:rPr lang="en-US" smtClean="0"/>
              <a:t>42</a:t>
            </a:fld>
            <a:endParaRPr lang="en-US"/>
          </a:p>
        </p:txBody>
      </p:sp>
    </p:spTree>
    <p:extLst>
      <p:ext uri="{BB962C8B-B14F-4D97-AF65-F5344CB8AC3E}">
        <p14:creationId xmlns:p14="http://schemas.microsoft.com/office/powerpoint/2010/main" val="1967206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CED9E-DD0E-C099-11C1-B371D39725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35BEC4-9F95-3EAC-F38A-4C29C3216A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3F9294-3A15-29A3-04FD-A2A773B2A990}"/>
              </a:ext>
            </a:extLst>
          </p:cNvPr>
          <p:cNvSpPr>
            <a:spLocks noGrp="1"/>
          </p:cNvSpPr>
          <p:nvPr>
            <p:ph type="body" idx="1"/>
          </p:nvPr>
        </p:nvSpPr>
        <p:spPr/>
        <p:txBody>
          <a:bodyPr/>
          <a:lstStyle/>
          <a:p>
            <a:r>
              <a:rPr lang="en-US"/>
              <a:t>Image source: Microsoft 365 content library
The VFW’s 'Sport Clips Help A Hero Scholarship' Program supports veterans and service members by providing financial assistance for post-secondary education. Since its inception, the program has awarded thousands of scholarships. Its goal is to ease the transition to civilian careers and empower recipients to achieve their academic and professional goals.</a:t>
            </a:r>
          </a:p>
        </p:txBody>
      </p:sp>
      <p:sp>
        <p:nvSpPr>
          <p:cNvPr id="4" name="Slide Number Placeholder 3">
            <a:extLst>
              <a:ext uri="{FF2B5EF4-FFF2-40B4-BE49-F238E27FC236}">
                <a16:creationId xmlns:a16="http://schemas.microsoft.com/office/drawing/2014/main" id="{6E352802-C90B-BCC3-AFD6-1ABFCC109200}"/>
              </a:ext>
            </a:extLst>
          </p:cNvPr>
          <p:cNvSpPr>
            <a:spLocks noGrp="1"/>
          </p:cNvSpPr>
          <p:nvPr>
            <p:ph type="sldNum" sz="quarter" idx="5"/>
          </p:nvPr>
        </p:nvSpPr>
        <p:spPr/>
        <p:txBody>
          <a:bodyPr/>
          <a:lstStyle/>
          <a:p>
            <a:fld id="{2FFADC64-0248-40FE-932B-9069660C345A}" type="slidenum">
              <a:rPr lang="en-US" smtClean="0"/>
              <a:t>43</a:t>
            </a:fld>
            <a:endParaRPr lang="en-US"/>
          </a:p>
        </p:txBody>
      </p:sp>
    </p:spTree>
    <p:extLst>
      <p:ext uri="{BB962C8B-B14F-4D97-AF65-F5344CB8AC3E}">
        <p14:creationId xmlns:p14="http://schemas.microsoft.com/office/powerpoint/2010/main" val="2190320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C4ABC-86F2-D1BF-037D-105C42F6EF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9DB894-D71F-F58B-4179-CB4C0F8616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CA5DF8-1897-1174-54C3-9E80C1E98F3B}"/>
              </a:ext>
            </a:extLst>
          </p:cNvPr>
          <p:cNvSpPr>
            <a:spLocks noGrp="1"/>
          </p:cNvSpPr>
          <p:nvPr>
            <p:ph type="body" idx="1"/>
          </p:nvPr>
        </p:nvSpPr>
        <p:spPr/>
        <p:txBody>
          <a:bodyPr/>
          <a:lstStyle/>
          <a:p>
            <a:r>
              <a:rPr lang="en-US"/>
              <a:t>Image source: Microsoft 365 content library
The VFW’s 'Sport Clips Help A Hero Scholarship' Program supports veterans and service members by providing financial assistance for post-secondary education. Since its inception, the program has awarded thousands of scholarships. Its goal is to ease the transition to civilian careers and empower recipients to achieve their academic and professional goals.</a:t>
            </a:r>
          </a:p>
        </p:txBody>
      </p:sp>
      <p:sp>
        <p:nvSpPr>
          <p:cNvPr id="4" name="Slide Number Placeholder 3">
            <a:extLst>
              <a:ext uri="{FF2B5EF4-FFF2-40B4-BE49-F238E27FC236}">
                <a16:creationId xmlns:a16="http://schemas.microsoft.com/office/drawing/2014/main" id="{12AD693B-1FDE-4A01-0E9E-371424CFC464}"/>
              </a:ext>
            </a:extLst>
          </p:cNvPr>
          <p:cNvSpPr>
            <a:spLocks noGrp="1"/>
          </p:cNvSpPr>
          <p:nvPr>
            <p:ph type="sldNum" sz="quarter" idx="5"/>
          </p:nvPr>
        </p:nvSpPr>
        <p:spPr/>
        <p:txBody>
          <a:bodyPr/>
          <a:lstStyle/>
          <a:p>
            <a:fld id="{2FFADC64-0248-40FE-932B-9069660C345A}" type="slidenum">
              <a:rPr lang="en-US" smtClean="0"/>
              <a:t>44</a:t>
            </a:fld>
            <a:endParaRPr lang="en-US"/>
          </a:p>
        </p:txBody>
      </p:sp>
    </p:spTree>
    <p:extLst>
      <p:ext uri="{BB962C8B-B14F-4D97-AF65-F5344CB8AC3E}">
        <p14:creationId xmlns:p14="http://schemas.microsoft.com/office/powerpoint/2010/main" val="3775145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The VFW-SVA Legislative Fellowship program empowers student veterans to influence national policy. Participants research issues affecting veterans, prepare policy proposals, and advocate on Capitol Hill. This unique fellowship offers professional development, networking opportunities, and the chance to directly engage with lawmakers, amplifying student veteran voices in Washington, D.C.</a:t>
            </a:r>
          </a:p>
        </p:txBody>
      </p:sp>
      <p:sp>
        <p:nvSpPr>
          <p:cNvPr id="4" name="Slide Number Placeholder 3"/>
          <p:cNvSpPr>
            <a:spLocks noGrp="1"/>
          </p:cNvSpPr>
          <p:nvPr>
            <p:ph type="sldNum" sz="quarter" idx="5"/>
          </p:nvPr>
        </p:nvSpPr>
        <p:spPr/>
        <p:txBody>
          <a:bodyPr/>
          <a:lstStyle/>
          <a:p>
            <a:fld id="{2FFADC64-0248-40FE-932B-9069660C345A}" type="slidenum">
              <a:rPr lang="en-US" smtClean="0"/>
              <a:t>45</a:t>
            </a:fld>
            <a:endParaRPr lang="en-US"/>
          </a:p>
        </p:txBody>
      </p:sp>
    </p:spTree>
    <p:extLst>
      <p:ext uri="{BB962C8B-B14F-4D97-AF65-F5344CB8AC3E}">
        <p14:creationId xmlns:p14="http://schemas.microsoft.com/office/powerpoint/2010/main" val="3838935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Founded in 1925 in Eaton Rapids, Michigan, the VFW National Home for Children provides support to families affected by war, ensuring they stay together even when their serviceman doesn't return. It extends assistance to veteran-connected families, including those related to VFW or Auxiliary members, preserving family unity and offering vital resources.</a:t>
            </a:r>
          </a:p>
        </p:txBody>
      </p:sp>
      <p:sp>
        <p:nvSpPr>
          <p:cNvPr id="4" name="Slide Number Placeholder 3"/>
          <p:cNvSpPr>
            <a:spLocks noGrp="1"/>
          </p:cNvSpPr>
          <p:nvPr>
            <p:ph type="sldNum" sz="quarter" idx="5"/>
          </p:nvPr>
        </p:nvSpPr>
        <p:spPr/>
        <p:txBody>
          <a:bodyPr/>
          <a:lstStyle/>
          <a:p>
            <a:fld id="{2FFADC64-0248-40FE-932B-9069660C345A}" type="slidenum">
              <a:rPr lang="en-US" smtClean="0"/>
              <a:t>48</a:t>
            </a:fld>
            <a:endParaRPr lang="en-US"/>
          </a:p>
        </p:txBody>
      </p:sp>
    </p:spTree>
    <p:extLst>
      <p:ext uri="{BB962C8B-B14F-4D97-AF65-F5344CB8AC3E}">
        <p14:creationId xmlns:p14="http://schemas.microsoft.com/office/powerpoint/2010/main" val="33843481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C05FC-473B-DBD4-5829-D5971BCC234B}"/>
              </a:ext>
            </a:extLst>
          </p:cNvPr>
          <p:cNvSpPr>
            <a:spLocks noGrp="1"/>
          </p:cNvSpPr>
          <p:nvPr>
            <p:ph type="ctrTitle"/>
          </p:nvPr>
        </p:nvSpPr>
        <p:spPr>
          <a:xfrm>
            <a:off x="1524000" y="1126263"/>
            <a:ext cx="9144000" cy="2387600"/>
          </a:xfrm>
        </p:spPr>
        <p:txBody>
          <a:bodyPr anchor="b"/>
          <a:lstStyle>
            <a:lvl1pPr algn="ctr">
              <a:defRPr sz="4000">
                <a:latin typeface="Arial Black" panose="020B0A040201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A98D8369-15A8-5B8B-0A39-3BFCEA97C1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9CDDA5F-FE44-F505-620B-E1533F42B2F9}"/>
              </a:ext>
            </a:extLst>
          </p:cNvPr>
          <p:cNvSpPr>
            <a:spLocks noGrp="1"/>
          </p:cNvSpPr>
          <p:nvPr>
            <p:ph type="dt" sz="half" idx="10"/>
          </p:nvPr>
        </p:nvSpPr>
        <p:spPr/>
        <p:txBody>
          <a:bodyPr/>
          <a:lstStyle/>
          <a:p>
            <a:fld id="{C6BE780E-EB96-4C98-A208-7834BD47B61C}" type="datetimeFigureOut">
              <a:rPr lang="en-US" smtClean="0"/>
              <a:t>8/15/2026</a:t>
            </a:fld>
            <a:endParaRPr lang="en-US"/>
          </a:p>
        </p:txBody>
      </p:sp>
      <p:sp>
        <p:nvSpPr>
          <p:cNvPr id="5" name="Footer Placeholder 4">
            <a:extLst>
              <a:ext uri="{FF2B5EF4-FFF2-40B4-BE49-F238E27FC236}">
                <a16:creationId xmlns:a16="http://schemas.microsoft.com/office/drawing/2014/main" id="{21F1A848-1CF5-E917-B4E8-4B3636AD0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4749D3-3221-68B5-D3BC-DBE2E5CB0DAD}"/>
              </a:ext>
            </a:extLst>
          </p:cNvPr>
          <p:cNvSpPr>
            <a:spLocks noGrp="1"/>
          </p:cNvSpPr>
          <p:nvPr>
            <p:ph type="sldNum" sz="quarter" idx="12"/>
          </p:nvPr>
        </p:nvSpPr>
        <p:spPr/>
        <p:txBody>
          <a:bodyPr/>
          <a:lstStyle/>
          <a:p>
            <a:fld id="{0F285C70-B168-43CA-98D8-6CB9AB9D47FB}" type="slidenum">
              <a:rPr lang="en-US" smtClean="0"/>
              <a:t>‹#›</a:t>
            </a:fld>
            <a:endParaRPr lang="en-US"/>
          </a:p>
        </p:txBody>
      </p:sp>
      <p:pic>
        <p:nvPicPr>
          <p:cNvPr id="7" name="Picture 6">
            <a:extLst>
              <a:ext uri="{FF2B5EF4-FFF2-40B4-BE49-F238E27FC236}">
                <a16:creationId xmlns:a16="http://schemas.microsoft.com/office/drawing/2014/main" id="{E69B610F-44EE-265D-D389-1F3C000CFB31}"/>
              </a:ext>
            </a:extLst>
          </p:cNvPr>
          <p:cNvPicPr>
            <a:picLocks noChangeAspect="1"/>
          </p:cNvPicPr>
          <p:nvPr userDrawn="1"/>
        </p:nvPicPr>
        <p:blipFill>
          <a:blip r:embed="rId2"/>
          <a:stretch>
            <a:fillRect/>
          </a:stretch>
        </p:blipFill>
        <p:spPr>
          <a:xfrm>
            <a:off x="3750129" y="97219"/>
            <a:ext cx="4403271" cy="2114488"/>
          </a:xfrm>
          <a:prstGeom prst="rect">
            <a:avLst/>
          </a:prstGeom>
        </p:spPr>
      </p:pic>
      <p:pic>
        <p:nvPicPr>
          <p:cNvPr id="8" name="Picture 7">
            <a:extLst>
              <a:ext uri="{FF2B5EF4-FFF2-40B4-BE49-F238E27FC236}">
                <a16:creationId xmlns:a16="http://schemas.microsoft.com/office/drawing/2014/main" id="{A146AB88-7F2C-E502-5BD2-8460154BDE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6738" y="718725"/>
            <a:ext cx="4763165" cy="2138110"/>
          </a:xfrm>
          <a:prstGeom prst="rect">
            <a:avLst/>
          </a:prstGeom>
        </p:spPr>
      </p:pic>
      <p:pic>
        <p:nvPicPr>
          <p:cNvPr id="9" name="Picture 8">
            <a:extLst>
              <a:ext uri="{FF2B5EF4-FFF2-40B4-BE49-F238E27FC236}">
                <a16:creationId xmlns:a16="http://schemas.microsoft.com/office/drawing/2014/main" id="{6A5B6C03-CD83-8CBB-D2C6-BA988956CCB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16612" y="718725"/>
            <a:ext cx="4763165" cy="2138110"/>
          </a:xfrm>
          <a:prstGeom prst="rect">
            <a:avLst/>
          </a:prstGeom>
        </p:spPr>
      </p:pic>
      <p:pic>
        <p:nvPicPr>
          <p:cNvPr id="10" name="Picture 9">
            <a:extLst>
              <a:ext uri="{FF2B5EF4-FFF2-40B4-BE49-F238E27FC236}">
                <a16:creationId xmlns:a16="http://schemas.microsoft.com/office/drawing/2014/main" id="{D3C3F7AC-7902-A4F4-9A07-9C68D79A69E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6737" y="482395"/>
            <a:ext cx="4763165" cy="2138110"/>
          </a:xfrm>
          <a:prstGeom prst="rect">
            <a:avLst/>
          </a:prstGeom>
        </p:spPr>
      </p:pic>
      <p:pic>
        <p:nvPicPr>
          <p:cNvPr id="11" name="Picture 10">
            <a:extLst>
              <a:ext uri="{FF2B5EF4-FFF2-40B4-BE49-F238E27FC236}">
                <a16:creationId xmlns:a16="http://schemas.microsoft.com/office/drawing/2014/main" id="{517090CC-C558-F54E-B5E8-C615031128E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97946" y="482395"/>
            <a:ext cx="4763165" cy="2138110"/>
          </a:xfrm>
          <a:prstGeom prst="rect">
            <a:avLst/>
          </a:prstGeom>
        </p:spPr>
      </p:pic>
      <p:pic>
        <p:nvPicPr>
          <p:cNvPr id="12" name="Picture 11">
            <a:extLst>
              <a:ext uri="{FF2B5EF4-FFF2-40B4-BE49-F238E27FC236}">
                <a16:creationId xmlns:a16="http://schemas.microsoft.com/office/drawing/2014/main" id="{E68988A7-5F0D-3F15-6C02-B5EB8B68F04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6000" y="-882614"/>
            <a:ext cx="3202677" cy="3202677"/>
          </a:xfrm>
          <a:prstGeom prst="rect">
            <a:avLst/>
          </a:prstGeom>
        </p:spPr>
      </p:pic>
    </p:spTree>
    <p:extLst>
      <p:ext uri="{BB962C8B-B14F-4D97-AF65-F5344CB8AC3E}">
        <p14:creationId xmlns:p14="http://schemas.microsoft.com/office/powerpoint/2010/main" val="2984779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00257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5BB177-025B-F1E5-7F04-95201BC1F5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89B034-93D9-7686-4EC9-3D6E524BB1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F4D166-0121-D8EF-8AC3-EA5939E67A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6BE780E-EB96-4C98-A208-7834BD47B61C}" type="datetimeFigureOut">
              <a:rPr lang="en-US" smtClean="0"/>
              <a:t>8/15/2026</a:t>
            </a:fld>
            <a:endParaRPr lang="en-US"/>
          </a:p>
        </p:txBody>
      </p:sp>
      <p:sp>
        <p:nvSpPr>
          <p:cNvPr id="5" name="Footer Placeholder 4">
            <a:extLst>
              <a:ext uri="{FF2B5EF4-FFF2-40B4-BE49-F238E27FC236}">
                <a16:creationId xmlns:a16="http://schemas.microsoft.com/office/drawing/2014/main" id="{D4FB425A-C7D2-3108-45B5-14942C56CC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14CED24-5567-6625-191E-DD08A0904C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285C70-B168-43CA-98D8-6CB9AB9D47FB}" type="slidenum">
              <a:rPr lang="en-US" smtClean="0"/>
              <a:t>‹#›</a:t>
            </a:fld>
            <a:endParaRPr lang="en-US"/>
          </a:p>
        </p:txBody>
      </p:sp>
      <p:pic>
        <p:nvPicPr>
          <p:cNvPr id="7" name="Picture 6">
            <a:extLst>
              <a:ext uri="{FF2B5EF4-FFF2-40B4-BE49-F238E27FC236}">
                <a16:creationId xmlns:a16="http://schemas.microsoft.com/office/drawing/2014/main" id="{96D953A2-1691-EEAA-FFE8-D6FF7024FAE2}"/>
              </a:ext>
            </a:extLst>
          </p:cNvPr>
          <p:cNvPicPr>
            <a:picLocks noChangeAspect="1"/>
          </p:cNvPicPr>
          <p:nvPr userDrawn="1"/>
        </p:nvPicPr>
        <p:blipFill>
          <a:blip r:embed="rId4"/>
          <a:stretch>
            <a:fillRect/>
          </a:stretch>
        </p:blipFill>
        <p:spPr>
          <a:xfrm>
            <a:off x="3750129" y="97219"/>
            <a:ext cx="4403271" cy="2114488"/>
          </a:xfrm>
          <a:prstGeom prst="rect">
            <a:avLst/>
          </a:prstGeom>
        </p:spPr>
      </p:pic>
      <p:pic>
        <p:nvPicPr>
          <p:cNvPr id="8" name="Picture 7">
            <a:extLst>
              <a:ext uri="{FF2B5EF4-FFF2-40B4-BE49-F238E27FC236}">
                <a16:creationId xmlns:a16="http://schemas.microsoft.com/office/drawing/2014/main" id="{BA2C9BBD-F31E-2DA8-8234-72A0BD27613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36738" y="718725"/>
            <a:ext cx="4763165" cy="2138110"/>
          </a:xfrm>
          <a:prstGeom prst="rect">
            <a:avLst/>
          </a:prstGeom>
        </p:spPr>
      </p:pic>
      <p:pic>
        <p:nvPicPr>
          <p:cNvPr id="9" name="Picture 8">
            <a:extLst>
              <a:ext uri="{FF2B5EF4-FFF2-40B4-BE49-F238E27FC236}">
                <a16:creationId xmlns:a16="http://schemas.microsoft.com/office/drawing/2014/main" id="{89F87A0B-9FFB-263A-A6A1-8FE7AD4861E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016612" y="718725"/>
            <a:ext cx="4763165" cy="2138110"/>
          </a:xfrm>
          <a:prstGeom prst="rect">
            <a:avLst/>
          </a:prstGeom>
        </p:spPr>
      </p:pic>
      <p:pic>
        <p:nvPicPr>
          <p:cNvPr id="10" name="Picture 9">
            <a:extLst>
              <a:ext uri="{FF2B5EF4-FFF2-40B4-BE49-F238E27FC236}">
                <a16:creationId xmlns:a16="http://schemas.microsoft.com/office/drawing/2014/main" id="{690D6FE1-08F6-F9FA-C4EA-EABBC42F4AF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36737" y="482395"/>
            <a:ext cx="4763165" cy="2138110"/>
          </a:xfrm>
          <a:prstGeom prst="rect">
            <a:avLst/>
          </a:prstGeom>
        </p:spPr>
      </p:pic>
      <p:pic>
        <p:nvPicPr>
          <p:cNvPr id="11" name="Picture 10">
            <a:extLst>
              <a:ext uri="{FF2B5EF4-FFF2-40B4-BE49-F238E27FC236}">
                <a16:creationId xmlns:a16="http://schemas.microsoft.com/office/drawing/2014/main" id="{CA912CDC-84E2-9FD0-DF24-6C5001C8B40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016611" y="482395"/>
            <a:ext cx="4763165" cy="2138110"/>
          </a:xfrm>
          <a:prstGeom prst="rect">
            <a:avLst/>
          </a:prstGeom>
        </p:spPr>
      </p:pic>
      <p:pic>
        <p:nvPicPr>
          <p:cNvPr id="12" name="Picture 11">
            <a:extLst>
              <a:ext uri="{FF2B5EF4-FFF2-40B4-BE49-F238E27FC236}">
                <a16:creationId xmlns:a16="http://schemas.microsoft.com/office/drawing/2014/main" id="{E1E995B0-D26C-E0E8-71A4-B590DDC835A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6000" y="-882614"/>
            <a:ext cx="3202677" cy="3202677"/>
          </a:xfrm>
          <a:prstGeom prst="rect">
            <a:avLst/>
          </a:prstGeom>
        </p:spPr>
      </p:pic>
      <p:pic>
        <p:nvPicPr>
          <p:cNvPr id="14" name="Picture 13">
            <a:extLst>
              <a:ext uri="{FF2B5EF4-FFF2-40B4-BE49-F238E27FC236}">
                <a16:creationId xmlns:a16="http://schemas.microsoft.com/office/drawing/2014/main" id="{41D0032D-FDC1-6778-E778-4243E2FFECD6}"/>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734988" y="-89287"/>
            <a:ext cx="1847443" cy="1847443"/>
          </a:xfrm>
          <a:prstGeom prst="rect">
            <a:avLst/>
          </a:prstGeom>
        </p:spPr>
      </p:pic>
    </p:spTree>
    <p:extLst>
      <p:ext uri="{BB962C8B-B14F-4D97-AF65-F5344CB8AC3E}">
        <p14:creationId xmlns:p14="http://schemas.microsoft.com/office/powerpoint/2010/main" val="3789902664"/>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mailto:statePP@vfwfl.org"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03382E-B60D-1E00-7954-248DC01CDCDD}"/>
              </a:ext>
            </a:extLst>
          </p:cNvPr>
          <p:cNvSpPr txBox="1"/>
          <p:nvPr/>
        </p:nvSpPr>
        <p:spPr>
          <a:xfrm>
            <a:off x="2471057" y="2451241"/>
            <a:ext cx="7249886" cy="923330"/>
          </a:xfrm>
          <a:prstGeom prst="rect">
            <a:avLst/>
          </a:prstGeom>
          <a:noFill/>
        </p:spPr>
        <p:txBody>
          <a:bodyPr wrap="square" rtlCol="0">
            <a:spAutoFit/>
          </a:bodyPr>
          <a:lstStyle/>
          <a:p>
            <a:pPr algn="ctr"/>
            <a:r>
              <a:rPr lang="en-US" sz="5400" b="1">
                <a:latin typeface="Arial Black" panose="020B0A04020102020204" pitchFamily="34" charset="0"/>
              </a:rPr>
              <a:t>Programs Training</a:t>
            </a:r>
            <a:endParaRPr lang="en-US" b="1">
              <a:latin typeface="Arial Black" panose="020B0A04020102020204" pitchFamily="34" charset="0"/>
            </a:endParaRPr>
          </a:p>
        </p:txBody>
      </p:sp>
      <p:sp>
        <p:nvSpPr>
          <p:cNvPr id="4" name="TextBox 3">
            <a:extLst>
              <a:ext uri="{FF2B5EF4-FFF2-40B4-BE49-F238E27FC236}">
                <a16:creationId xmlns:a16="http://schemas.microsoft.com/office/drawing/2014/main" id="{7E519394-7BE8-5A80-184B-39EDF25CA9A8}"/>
              </a:ext>
            </a:extLst>
          </p:cNvPr>
          <p:cNvSpPr txBox="1"/>
          <p:nvPr/>
        </p:nvSpPr>
        <p:spPr>
          <a:xfrm>
            <a:off x="2777490" y="4052185"/>
            <a:ext cx="6637020" cy="1446550"/>
          </a:xfrm>
          <a:prstGeom prst="rect">
            <a:avLst/>
          </a:prstGeom>
          <a:noFill/>
        </p:spPr>
        <p:txBody>
          <a:bodyPr wrap="square" rtlCol="0">
            <a:spAutoFit/>
          </a:bodyPr>
          <a:lstStyle/>
          <a:p>
            <a:pPr algn="ctr"/>
            <a:endParaRPr lang="en-US" sz="4400" b="1">
              <a:latin typeface="Arial Black" panose="020B0A04020102020204" pitchFamily="34" charset="0"/>
            </a:endParaRPr>
          </a:p>
          <a:p>
            <a:pPr algn="ctr"/>
            <a:r>
              <a:rPr lang="en-US" sz="4400" b="1">
                <a:latin typeface="Arial Black" panose="020B0A04020102020204" pitchFamily="34" charset="0"/>
              </a:rPr>
              <a:t>August 2026</a:t>
            </a:r>
          </a:p>
        </p:txBody>
      </p:sp>
    </p:spTree>
    <p:extLst>
      <p:ext uri="{BB962C8B-B14F-4D97-AF65-F5344CB8AC3E}">
        <p14:creationId xmlns:p14="http://schemas.microsoft.com/office/powerpoint/2010/main" val="1933892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C403BB5-4A39-852D-26E4-EC870D9744B9}"/>
              </a:ext>
            </a:extLst>
          </p:cNvPr>
          <p:cNvSpPr txBox="1"/>
          <p:nvPr/>
        </p:nvSpPr>
        <p:spPr>
          <a:xfrm>
            <a:off x="168728" y="2024077"/>
            <a:ext cx="11854543" cy="3293209"/>
          </a:xfrm>
          <a:prstGeom prst="rect">
            <a:avLst/>
          </a:prstGeom>
          <a:noFill/>
        </p:spPr>
        <p:txBody>
          <a:bodyPr wrap="square">
            <a:spAutoFit/>
          </a:bodyPr>
          <a:lstStyle/>
          <a:p>
            <a:pPr algn="ctr"/>
            <a:r>
              <a:rPr lang="en-US" sz="4000" b="1">
                <a:latin typeface="Arial Black" panose="020B0A04020102020204" pitchFamily="34" charset="0"/>
              </a:rPr>
              <a:t>Voice of Democracy</a:t>
            </a:r>
          </a:p>
          <a:p>
            <a:pPr marL="342900" indent="-342900">
              <a:buFont typeface="Arial" panose="020B0604020202020204" pitchFamily="34" charset="0"/>
              <a:buChar char="•"/>
            </a:pPr>
            <a:r>
              <a:rPr lang="en-US" sz="2400" b="1">
                <a:latin typeface="Arial" panose="020B0604020202020204" pitchFamily="34" charset="0"/>
                <a:cs typeface="Arial" panose="020B0604020202020204" pitchFamily="34" charset="0"/>
              </a:rPr>
              <a:t>Promotes patriotism, civic responsibility, and an understanding of democracy</a:t>
            </a:r>
          </a:p>
          <a:p>
            <a:pPr marL="342900" indent="-342900">
              <a:buFont typeface="Arial" panose="020B0604020202020204" pitchFamily="34" charset="0"/>
              <a:buChar char="•"/>
            </a:pPr>
            <a:r>
              <a:rPr lang="en-US" sz="2400" b="1">
                <a:latin typeface="Arial" panose="020B0604020202020204" pitchFamily="34" charset="0"/>
                <a:cs typeface="Arial" panose="020B0604020202020204" pitchFamily="34" charset="0"/>
              </a:rPr>
              <a:t>Key Deadlines:</a:t>
            </a:r>
          </a:p>
          <a:p>
            <a:r>
              <a:rPr lang="en-US" sz="2400">
                <a:latin typeface="Arial" panose="020B0604020202020204" pitchFamily="34" charset="0"/>
                <a:cs typeface="Arial" panose="020B0604020202020204" pitchFamily="34" charset="0"/>
              </a:rPr>
              <a:t>October 31 – Student entries due to Post</a:t>
            </a:r>
          </a:p>
          <a:p>
            <a:r>
              <a:rPr lang="en-US" sz="2400">
                <a:latin typeface="Arial" panose="020B0604020202020204" pitchFamily="34" charset="0"/>
                <a:cs typeface="Arial" panose="020B0604020202020204" pitchFamily="34" charset="0"/>
              </a:rPr>
              <a:t>November 15 – Post judging completed</a:t>
            </a:r>
          </a:p>
          <a:p>
            <a:r>
              <a:rPr lang="en-US" sz="2400">
                <a:latin typeface="Arial" panose="020B0604020202020204" pitchFamily="34" charset="0"/>
                <a:cs typeface="Arial" panose="020B0604020202020204" pitchFamily="34" charset="0"/>
              </a:rPr>
              <a:t>December 15 – District judging completed</a:t>
            </a:r>
          </a:p>
          <a:p>
            <a:r>
              <a:rPr lang="en-US" sz="2400">
                <a:latin typeface="Arial" panose="020B0604020202020204" pitchFamily="34" charset="0"/>
                <a:cs typeface="Arial" panose="020B0604020202020204" pitchFamily="34" charset="0"/>
              </a:rPr>
              <a:t>January 15 – Department judging completed</a:t>
            </a:r>
          </a:p>
          <a:p>
            <a:r>
              <a:rPr lang="en-US" sz="2400">
                <a:latin typeface="Arial" panose="020B0604020202020204" pitchFamily="34" charset="0"/>
                <a:cs typeface="Arial" panose="020B0604020202020204" pitchFamily="34" charset="0"/>
              </a:rPr>
              <a:t>January 31 – Department winner due to National</a:t>
            </a:r>
          </a:p>
        </p:txBody>
      </p:sp>
    </p:spTree>
    <p:extLst>
      <p:ext uri="{BB962C8B-B14F-4D97-AF65-F5344CB8AC3E}">
        <p14:creationId xmlns:p14="http://schemas.microsoft.com/office/powerpoint/2010/main" val="2085966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38885B-D58A-181A-4D57-5C4ACCA2AFB2}"/>
              </a:ext>
            </a:extLst>
          </p:cNvPr>
          <p:cNvSpPr txBox="1"/>
          <p:nvPr/>
        </p:nvSpPr>
        <p:spPr>
          <a:xfrm>
            <a:off x="1034142" y="2945806"/>
            <a:ext cx="10003971" cy="2621230"/>
          </a:xfrm>
          <a:prstGeom prst="rect">
            <a:avLst/>
          </a:prstGeom>
          <a:noFill/>
        </p:spPr>
        <p:txBody>
          <a:bodyPr wrap="square">
            <a:spAutoFit/>
          </a:bodyPr>
          <a:lstStyle/>
          <a:p>
            <a:pPr marL="12700" marR="90805" algn="ctr">
              <a:lnSpc>
                <a:spcPct val="98800"/>
              </a:lnSpc>
              <a:spcBef>
                <a:spcPts val="15"/>
              </a:spcBef>
              <a:tabLst>
                <a:tab pos="5259070" algn="l"/>
              </a:tabLst>
            </a:pPr>
            <a:r>
              <a:rPr lang="en-US" sz="5400" spc="-5" dirty="0">
                <a:latin typeface="Arial Black"/>
                <a:cs typeface="Arial Black"/>
              </a:rPr>
              <a:t>Patriot’s Pen</a:t>
            </a:r>
          </a:p>
          <a:p>
            <a:pPr marL="12700" marR="90805" algn="ctr">
              <a:lnSpc>
                <a:spcPct val="98800"/>
              </a:lnSpc>
              <a:spcBef>
                <a:spcPts val="15"/>
              </a:spcBef>
              <a:tabLst>
                <a:tab pos="5259070" algn="l"/>
              </a:tabLst>
            </a:pPr>
            <a:endParaRPr lang="en-US" sz="4000" spc="-5" dirty="0">
              <a:latin typeface="Arial Black"/>
              <a:cs typeface="Arial Black"/>
            </a:endParaRPr>
          </a:p>
          <a:p>
            <a:pPr marL="12700" marR="90805">
              <a:lnSpc>
                <a:spcPct val="98800"/>
              </a:lnSpc>
              <a:spcBef>
                <a:spcPts val="15"/>
              </a:spcBef>
              <a:tabLst>
                <a:tab pos="5259070" algn="l"/>
              </a:tabLst>
            </a:pPr>
            <a:r>
              <a:rPr lang="en-US" sz="2400" spc="-5" dirty="0">
                <a:latin typeface="Arial Black"/>
                <a:cs typeface="Arial Black"/>
              </a:rPr>
              <a:t>Program </a:t>
            </a:r>
            <a:r>
              <a:rPr lang="en-US" sz="2400" dirty="0">
                <a:latin typeface="Arial Black"/>
                <a:cs typeface="Arial Black"/>
              </a:rPr>
              <a:t>Chairperson – Dr. Brian Frank  </a:t>
            </a:r>
          </a:p>
          <a:p>
            <a:pPr marL="12700" marR="90805">
              <a:lnSpc>
                <a:spcPct val="98800"/>
              </a:lnSpc>
              <a:spcBef>
                <a:spcPts val="15"/>
              </a:spcBef>
              <a:tabLst>
                <a:tab pos="5259070" algn="l"/>
              </a:tabLst>
            </a:pPr>
            <a:endParaRPr lang="en-US" sz="2400" dirty="0">
              <a:latin typeface="Arial Black"/>
              <a:cs typeface="Arial Black"/>
            </a:endParaRPr>
          </a:p>
          <a:p>
            <a:pPr marL="12700" marR="90805">
              <a:lnSpc>
                <a:spcPct val="98800"/>
              </a:lnSpc>
              <a:spcBef>
                <a:spcPts val="15"/>
              </a:spcBef>
              <a:tabLst>
                <a:tab pos="5259070" algn="l"/>
              </a:tabLst>
            </a:pPr>
            <a:r>
              <a:rPr lang="en-US" sz="2400" dirty="0">
                <a:latin typeface="Arial Black"/>
                <a:cs typeface="Arial Black"/>
              </a:rPr>
              <a:t>E-mail: </a:t>
            </a:r>
            <a:r>
              <a:rPr lang="en-US" sz="2400" dirty="0">
                <a:latin typeface="Arial Black"/>
                <a:cs typeface="Arial Black"/>
                <a:hlinkClick r:id="rId2"/>
              </a:rPr>
              <a:t>statePP@vfwfl.org</a:t>
            </a:r>
            <a:r>
              <a:rPr lang="en-US" sz="2400" dirty="0">
                <a:latin typeface="Arial Black"/>
                <a:cs typeface="Arial Black"/>
              </a:rPr>
              <a:t> </a:t>
            </a:r>
            <a:endParaRPr lang="en-US" sz="2400" dirty="0"/>
          </a:p>
        </p:txBody>
      </p:sp>
    </p:spTree>
    <p:extLst>
      <p:ext uri="{BB962C8B-B14F-4D97-AF65-F5344CB8AC3E}">
        <p14:creationId xmlns:p14="http://schemas.microsoft.com/office/powerpoint/2010/main" val="423434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361897F-D5CF-B2D4-39F6-B54432C4ABA0}"/>
              </a:ext>
            </a:extLst>
          </p:cNvPr>
          <p:cNvSpPr txBox="1"/>
          <p:nvPr/>
        </p:nvSpPr>
        <p:spPr>
          <a:xfrm>
            <a:off x="142698" y="2165402"/>
            <a:ext cx="12002610" cy="4154984"/>
          </a:xfrm>
          <a:prstGeom prst="rect">
            <a:avLst/>
          </a:prstGeom>
          <a:noFill/>
        </p:spPr>
        <p:txBody>
          <a:bodyPr wrap="square">
            <a:spAutoFit/>
          </a:bodyPr>
          <a:lstStyle/>
          <a:p>
            <a:pPr algn="ctr"/>
            <a:r>
              <a:rPr lang="en-US" sz="4000" b="1" i="0" u="none" strike="noStrike" baseline="0">
                <a:solidFill>
                  <a:srgbClr val="000000"/>
                </a:solidFill>
                <a:latin typeface="Arial Black" panose="020B0A04020102020204" pitchFamily="34" charset="0"/>
              </a:rPr>
              <a:t>Patriot's Pen </a:t>
            </a:r>
          </a:p>
          <a:p>
            <a:pPr marL="457200" indent="-457200" algn="l">
              <a:buFont typeface="Arial" panose="020B0604020202020204" pitchFamily="34" charset="0"/>
              <a:buChar char="•"/>
            </a:pPr>
            <a:r>
              <a:rPr lang="en-US" sz="2800">
                <a:solidFill>
                  <a:srgbClr val="000000"/>
                </a:solidFill>
                <a:latin typeface="Arial" panose="020B0604020202020204" pitchFamily="34" charset="0"/>
                <a:cs typeface="Arial" panose="020B0604020202020204" pitchFamily="34" charset="0"/>
              </a:rPr>
              <a:t>A</a:t>
            </a:r>
            <a:r>
              <a:rPr lang="en-US" sz="2800" b="0" i="0" u="none" strike="noStrike" baseline="0">
                <a:solidFill>
                  <a:srgbClr val="000000"/>
                </a:solidFill>
                <a:latin typeface="Arial" panose="020B0604020202020204" pitchFamily="34" charset="0"/>
                <a:cs typeface="Arial" panose="020B0604020202020204" pitchFamily="34" charset="0"/>
              </a:rPr>
              <a:t>sks junior high and middle school students to write a 300 to 400-word essay on a new patriotic theme each year. 6</a:t>
            </a:r>
            <a:r>
              <a:rPr lang="en-US" sz="2800" b="0" i="0" u="none" strike="noStrike" baseline="30000">
                <a:solidFill>
                  <a:srgbClr val="000000"/>
                </a:solidFill>
                <a:latin typeface="Arial" panose="020B0604020202020204" pitchFamily="34" charset="0"/>
                <a:cs typeface="Arial" panose="020B0604020202020204" pitchFamily="34" charset="0"/>
              </a:rPr>
              <a:t>th</a:t>
            </a:r>
            <a:r>
              <a:rPr lang="en-US" sz="2800" b="0" i="0" u="none" strike="noStrike" baseline="0">
                <a:solidFill>
                  <a:srgbClr val="000000"/>
                </a:solidFill>
                <a:latin typeface="Arial" panose="020B0604020202020204" pitchFamily="34" charset="0"/>
                <a:cs typeface="Arial" panose="020B0604020202020204" pitchFamily="34" charset="0"/>
              </a:rPr>
              <a:t>-8</a:t>
            </a:r>
            <a:r>
              <a:rPr lang="en-US" sz="2800" b="0" i="0" u="none" strike="noStrike" baseline="30000">
                <a:solidFill>
                  <a:srgbClr val="000000"/>
                </a:solidFill>
                <a:latin typeface="Arial" panose="020B0604020202020204" pitchFamily="34" charset="0"/>
                <a:cs typeface="Arial" panose="020B0604020202020204" pitchFamily="34" charset="0"/>
              </a:rPr>
              <a:t>th</a:t>
            </a:r>
            <a:r>
              <a:rPr lang="en-US" sz="2800" b="0" i="0" u="none" strike="noStrike" baseline="0">
                <a:solidFill>
                  <a:srgbClr val="000000"/>
                </a:solidFill>
                <a:latin typeface="Arial" panose="020B0604020202020204" pitchFamily="34" charset="0"/>
                <a:cs typeface="Arial" panose="020B0604020202020204" pitchFamily="34" charset="0"/>
              </a:rPr>
              <a:t> Graders.</a:t>
            </a:r>
          </a:p>
          <a:p>
            <a:pPr marL="457200" indent="-457200" algn="l">
              <a:buFont typeface="Arial" panose="020B0604020202020204" pitchFamily="34" charset="0"/>
              <a:buChar char="•"/>
            </a:pPr>
            <a:r>
              <a:rPr lang="en-US" sz="2800" b="0" i="0" u="none" strike="noStrike" baseline="0">
                <a:solidFill>
                  <a:srgbClr val="000000"/>
                </a:solidFill>
                <a:latin typeface="Arial" panose="020B0604020202020204" pitchFamily="34" charset="0"/>
                <a:cs typeface="Arial" panose="020B0604020202020204" pitchFamily="34" charset="0"/>
              </a:rPr>
              <a:t>Winners receive scholarships and begin by competing at the Post level.</a:t>
            </a:r>
          </a:p>
          <a:p>
            <a:pPr marL="457200" indent="-457200" algn="l">
              <a:buFont typeface="Arial" panose="020B0604020202020204" pitchFamily="34" charset="0"/>
              <a:buChar char="•"/>
            </a:pPr>
            <a:r>
              <a:rPr lang="en-US" sz="2800" b="0" i="0" u="none" strike="noStrike" baseline="0">
                <a:solidFill>
                  <a:srgbClr val="000000"/>
                </a:solidFill>
                <a:latin typeface="Arial" panose="020B0604020202020204" pitchFamily="34" charset="0"/>
                <a:cs typeface="Arial" panose="020B0604020202020204" pitchFamily="34" charset="0"/>
              </a:rPr>
              <a:t>Winners proceed to the District, Department and finally to the National level where they compete for the $5,000 first place scholarship. </a:t>
            </a:r>
          </a:p>
          <a:p>
            <a:pPr marL="457200" indent="-457200" algn="l">
              <a:buFont typeface="Arial" panose="020B0604020202020204" pitchFamily="34" charset="0"/>
              <a:buChar char="•"/>
            </a:pPr>
            <a:r>
              <a:rPr lang="en-US" sz="2800" b="0" i="0" u="none" strike="noStrike" baseline="0">
                <a:solidFill>
                  <a:srgbClr val="000000"/>
                </a:solidFill>
                <a:latin typeface="Arial" panose="020B0604020202020204" pitchFamily="34" charset="0"/>
                <a:cs typeface="Arial" panose="020B0604020202020204" pitchFamily="34" charset="0"/>
              </a:rPr>
              <a:t>The themes and additional information concerning program execution can be found at </a:t>
            </a:r>
            <a:r>
              <a:rPr lang="en-US" sz="2800" b="0" i="0" u="none" strike="noStrike" baseline="0">
                <a:solidFill>
                  <a:srgbClr val="0000FF"/>
                </a:solidFill>
                <a:latin typeface="Arial" panose="020B0604020202020204" pitchFamily="34" charset="0"/>
                <a:cs typeface="Arial" panose="020B0604020202020204" pitchFamily="34" charset="0"/>
              </a:rPr>
              <a:t>vfw.org, </a:t>
            </a:r>
            <a:r>
              <a:rPr lang="en-US" sz="2800" b="0" i="0" u="none" strike="noStrike" baseline="0">
                <a:solidFill>
                  <a:srgbClr val="000000"/>
                </a:solidFill>
                <a:latin typeface="Arial" panose="020B0604020202020204" pitchFamily="34" charset="0"/>
                <a:cs typeface="Arial" panose="020B0604020202020204" pitchFamily="34" charset="0"/>
              </a:rPr>
              <a:t>behind the login within the </a:t>
            </a:r>
            <a:r>
              <a:rPr lang="en-US" sz="2800" b="1" i="1" u="none" strike="noStrike" baseline="0">
                <a:solidFill>
                  <a:srgbClr val="000000"/>
                </a:solidFill>
                <a:latin typeface="Arial" panose="020B0604020202020204" pitchFamily="34" charset="0"/>
                <a:cs typeface="Arial" panose="020B0604020202020204" pitchFamily="34" charset="0"/>
              </a:rPr>
              <a:t>VFW Training &amp; Support </a:t>
            </a:r>
            <a:r>
              <a:rPr lang="en-US" sz="2800" b="0" i="0" u="none" strike="noStrike" baseline="0">
                <a:solidFill>
                  <a:srgbClr val="000000"/>
                </a:solidFill>
                <a:latin typeface="Arial" panose="020B0604020202020204" pitchFamily="34" charset="0"/>
                <a:cs typeface="Arial" panose="020B0604020202020204" pitchFamily="34" charset="0"/>
              </a:rPr>
              <a:t>hub, under </a:t>
            </a:r>
            <a:r>
              <a:rPr lang="en-US" sz="2800" b="1" i="1" u="none" strike="noStrike" baseline="0">
                <a:solidFill>
                  <a:srgbClr val="000000"/>
                </a:solidFill>
                <a:latin typeface="Arial" panose="020B0604020202020204" pitchFamily="34" charset="0"/>
                <a:cs typeface="Arial" panose="020B0604020202020204" pitchFamily="34" charset="0"/>
              </a:rPr>
              <a:t>Community Service and Youth Programs</a:t>
            </a:r>
            <a:r>
              <a:rPr lang="en-US" sz="2800" b="1" i="0" u="none" strike="noStrike" baseline="0">
                <a:solidFill>
                  <a:srgbClr val="000000"/>
                </a:solidFill>
                <a:latin typeface="Arial" panose="020B0604020202020204" pitchFamily="34" charset="0"/>
                <a:cs typeface="Arial" panose="020B0604020202020204" pitchFamily="34" charset="0"/>
              </a:rPr>
              <a:t>.</a:t>
            </a:r>
            <a:endParaRPr lang="en-US"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2606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11B6470-641F-528F-EC78-73B1282AC806}"/>
              </a:ext>
            </a:extLst>
          </p:cNvPr>
          <p:cNvSpPr txBox="1"/>
          <p:nvPr/>
        </p:nvSpPr>
        <p:spPr>
          <a:xfrm>
            <a:off x="947057" y="2843034"/>
            <a:ext cx="10243457" cy="286232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00"/>
                </a:solidFill>
                <a:effectLst/>
                <a:uLnTx/>
                <a:uFillTx/>
                <a:latin typeface="Arial Black" panose="020B0A04020102020204" pitchFamily="34" charset="0"/>
              </a:rPr>
              <a:t>Patriot's Pen</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b="1">
              <a:solidFill>
                <a:srgbClr val="000000"/>
              </a:solidFill>
              <a:latin typeface="Arial Black" panose="020B0A04020102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00"/>
                </a:solidFill>
                <a:effectLst/>
                <a:uLnTx/>
                <a:uFillTx/>
                <a:latin typeface="Arial Black" panose="020B0A04020102020204" pitchFamily="34" charset="0"/>
              </a:rPr>
              <a:t>This year's topic is: </a:t>
            </a:r>
          </a:p>
          <a:p>
            <a:pPr marL="0" marR="0" lvl="0" indent="0" defTabSz="914400" rtl="0" eaLnBrk="1" fontAlgn="auto" latinLnBrk="0" hangingPunct="1">
              <a:lnSpc>
                <a:spcPct val="100000"/>
              </a:lnSpc>
              <a:spcBef>
                <a:spcPts val="0"/>
              </a:spcBef>
              <a:spcAft>
                <a:spcPts val="0"/>
              </a:spcAft>
              <a:buClrTx/>
              <a:buSzTx/>
              <a:buFontTx/>
              <a:buNone/>
              <a:tabLst/>
              <a:defRPr/>
            </a:pPr>
            <a:endParaRPr lang="en-US" sz="4000" b="1">
              <a:solidFill>
                <a:srgbClr val="000000"/>
              </a:solidFill>
              <a:latin typeface="Arial Black" panose="020B0A04020102020204" pitchFamily="34" charset="0"/>
            </a:endParaRPr>
          </a:p>
          <a:p>
            <a:pPr lvl="0" algn="ctr">
              <a:defRPr/>
            </a:pPr>
            <a:r>
              <a:rPr lang="en-US" sz="4000" b="1"/>
              <a:t>“What a Veteran Taught Me About America”</a:t>
            </a:r>
            <a:endParaRPr kumimoji="0" lang="en-US" sz="4000" b="1" i="0" u="none" strike="noStrike" kern="1200" cap="none" spc="0" normalizeH="0" baseline="0" noProof="0">
              <a:ln>
                <a:noFill/>
              </a:ln>
              <a:solidFill>
                <a:srgbClr val="000000"/>
              </a:solidFill>
              <a:effectLst/>
              <a:uLnTx/>
              <a:uFillTx/>
              <a:latin typeface="Arial Black" panose="020B0A04020102020204" pitchFamily="34" charset="0"/>
            </a:endParaRPr>
          </a:p>
        </p:txBody>
      </p:sp>
    </p:spTree>
    <p:extLst>
      <p:ext uri="{BB962C8B-B14F-4D97-AF65-F5344CB8AC3E}">
        <p14:creationId xmlns:p14="http://schemas.microsoft.com/office/powerpoint/2010/main" val="3407020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ACF540F-2BAE-2623-0DF7-E0B309B27CAF}"/>
              </a:ext>
            </a:extLst>
          </p:cNvPr>
          <p:cNvSpPr txBox="1"/>
          <p:nvPr/>
        </p:nvSpPr>
        <p:spPr>
          <a:xfrm>
            <a:off x="332014" y="1988530"/>
            <a:ext cx="11527971" cy="4585871"/>
          </a:xfrm>
          <a:prstGeom prst="rect">
            <a:avLst/>
          </a:prstGeom>
          <a:noFill/>
        </p:spPr>
        <p:txBody>
          <a:bodyPr wrap="square">
            <a:spAutoFit/>
          </a:bodyPr>
          <a:lstStyle/>
          <a:p>
            <a:pPr algn="ctr"/>
            <a:r>
              <a:rPr lang="en-US" sz="4000" b="1">
                <a:latin typeface="Arial Black" panose="020B0A04020102020204" pitchFamily="34" charset="0"/>
              </a:rPr>
              <a:t>Patriot’s Pen</a:t>
            </a:r>
          </a:p>
          <a:p>
            <a:r>
              <a:rPr lang="en-US" sz="2800" b="1">
                <a:latin typeface="Arial" panose="020B0604020202020204" pitchFamily="34" charset="0"/>
                <a:cs typeface="Arial" panose="020B0604020202020204" pitchFamily="34" charset="0"/>
              </a:rPr>
              <a:t>Purpose: </a:t>
            </a:r>
          </a:p>
          <a:p>
            <a:pPr marL="342900" indent="-342900">
              <a:buFont typeface="Arial" panose="020B0604020202020204" pitchFamily="34" charset="0"/>
              <a:buChar char="•"/>
            </a:pPr>
            <a:r>
              <a:rPr lang="en-US" sz="2800" b="1">
                <a:latin typeface="Arial" panose="020B0604020202020204" pitchFamily="34" charset="0"/>
                <a:cs typeface="Arial" panose="020B0604020202020204" pitchFamily="34" charset="0"/>
              </a:rPr>
              <a:t>Encourages youth to think about America, citizenship, and patriotism</a:t>
            </a:r>
          </a:p>
          <a:p>
            <a:r>
              <a:rPr lang="en-US" sz="2800" b="1">
                <a:latin typeface="Arial" panose="020B0604020202020204" pitchFamily="34" charset="0"/>
                <a:cs typeface="Arial" panose="020B0604020202020204" pitchFamily="34" charset="0"/>
              </a:rPr>
              <a:t>Key Deadlines:</a:t>
            </a:r>
          </a:p>
          <a:p>
            <a:r>
              <a:rPr lang="en-US" sz="2800">
                <a:latin typeface="Arial" panose="020B0604020202020204" pitchFamily="34" charset="0"/>
                <a:cs typeface="Arial" panose="020B0604020202020204" pitchFamily="34" charset="0"/>
              </a:rPr>
              <a:t>October 31 – Student entries due to Post</a:t>
            </a:r>
          </a:p>
          <a:p>
            <a:r>
              <a:rPr lang="en-US" sz="2800">
                <a:latin typeface="Arial" panose="020B0604020202020204" pitchFamily="34" charset="0"/>
                <a:cs typeface="Arial" panose="020B0604020202020204" pitchFamily="34" charset="0"/>
              </a:rPr>
              <a:t>November 15 – Post judging completed</a:t>
            </a:r>
          </a:p>
          <a:p>
            <a:r>
              <a:rPr lang="en-US" sz="2800">
                <a:latin typeface="Arial" panose="020B0604020202020204" pitchFamily="34" charset="0"/>
                <a:cs typeface="Arial" panose="020B0604020202020204" pitchFamily="34" charset="0"/>
              </a:rPr>
              <a:t>December 15 – District judging completed</a:t>
            </a:r>
          </a:p>
          <a:p>
            <a:r>
              <a:rPr lang="en-US" sz="2800">
                <a:latin typeface="Arial" panose="020B0604020202020204" pitchFamily="34" charset="0"/>
                <a:cs typeface="Arial" panose="020B0604020202020204" pitchFamily="34" charset="0"/>
              </a:rPr>
              <a:t>January 15 – Department judging completed</a:t>
            </a:r>
          </a:p>
          <a:p>
            <a:r>
              <a:rPr lang="en-US" sz="2800">
                <a:latin typeface="Arial" panose="020B0604020202020204" pitchFamily="34" charset="0"/>
                <a:cs typeface="Arial" panose="020B0604020202020204" pitchFamily="34" charset="0"/>
              </a:rPr>
              <a:t>January 31 – Department winner due to National</a:t>
            </a:r>
          </a:p>
        </p:txBody>
      </p:sp>
    </p:spTree>
    <p:extLst>
      <p:ext uri="{BB962C8B-B14F-4D97-AF65-F5344CB8AC3E}">
        <p14:creationId xmlns:p14="http://schemas.microsoft.com/office/powerpoint/2010/main" val="2176185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435D7A-E82D-413E-E66A-D175B3BE3411}"/>
              </a:ext>
            </a:extLst>
          </p:cNvPr>
          <p:cNvSpPr txBox="1"/>
          <p:nvPr/>
        </p:nvSpPr>
        <p:spPr>
          <a:xfrm>
            <a:off x="142043" y="3080030"/>
            <a:ext cx="11904955" cy="1890005"/>
          </a:xfrm>
          <a:prstGeom prst="rect">
            <a:avLst/>
          </a:prstGeom>
          <a:noFill/>
        </p:spPr>
        <p:txBody>
          <a:bodyPr wrap="square">
            <a:spAutoFit/>
          </a:bodyPr>
          <a:lstStyle/>
          <a:p>
            <a:pPr marL="12700" marR="90805" algn="ctr">
              <a:lnSpc>
                <a:spcPct val="98800"/>
              </a:lnSpc>
              <a:spcBef>
                <a:spcPts val="15"/>
              </a:spcBef>
              <a:tabLst>
                <a:tab pos="5259070" algn="l"/>
              </a:tabLst>
            </a:pPr>
            <a:r>
              <a:rPr lang="en-US" sz="5400" spc="-5">
                <a:latin typeface="Arial Black"/>
                <a:cs typeface="Arial Black"/>
              </a:rPr>
              <a:t>Teacher of the Year</a:t>
            </a:r>
          </a:p>
          <a:p>
            <a:pPr marL="12700" marR="90805" algn="ctr">
              <a:lnSpc>
                <a:spcPct val="98800"/>
              </a:lnSpc>
              <a:spcBef>
                <a:spcPts val="15"/>
              </a:spcBef>
              <a:tabLst>
                <a:tab pos="5259070" algn="l"/>
              </a:tabLst>
            </a:pPr>
            <a:endParaRPr lang="en-US" sz="4000" spc="-5">
              <a:latin typeface="Arial Black"/>
              <a:cs typeface="Arial Black"/>
            </a:endParaRPr>
          </a:p>
          <a:p>
            <a:pPr marL="12700" marR="90805">
              <a:lnSpc>
                <a:spcPct val="98800"/>
              </a:lnSpc>
              <a:spcBef>
                <a:spcPts val="15"/>
              </a:spcBef>
              <a:tabLst>
                <a:tab pos="5259070" algn="l"/>
              </a:tabLst>
            </a:pPr>
            <a:r>
              <a:rPr lang="en-US" sz="2400" spc="-5">
                <a:latin typeface="Arial Black"/>
                <a:cs typeface="Arial Black"/>
              </a:rPr>
              <a:t>Program </a:t>
            </a:r>
            <a:r>
              <a:rPr lang="en-US" sz="2400">
                <a:latin typeface="Arial Black"/>
                <a:cs typeface="Arial Black"/>
              </a:rPr>
              <a:t>Chairperson – James B Holmes     E-mail: statetoy@vfwfl.org</a:t>
            </a:r>
            <a:endParaRPr lang="en-US" sz="2400"/>
          </a:p>
        </p:txBody>
      </p:sp>
    </p:spTree>
    <p:extLst>
      <p:ext uri="{BB962C8B-B14F-4D97-AF65-F5344CB8AC3E}">
        <p14:creationId xmlns:p14="http://schemas.microsoft.com/office/powerpoint/2010/main" val="1220865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B8C289-2C1C-331B-99BE-B923E39BB140}"/>
              </a:ext>
            </a:extLst>
          </p:cNvPr>
          <p:cNvSpPr txBox="1"/>
          <p:nvPr/>
        </p:nvSpPr>
        <p:spPr>
          <a:xfrm>
            <a:off x="204187" y="2109962"/>
            <a:ext cx="11816178" cy="4093428"/>
          </a:xfrm>
          <a:prstGeom prst="rect">
            <a:avLst/>
          </a:prstGeom>
          <a:noFill/>
        </p:spPr>
        <p:txBody>
          <a:bodyPr wrap="square">
            <a:spAutoFit/>
          </a:bodyPr>
          <a:lstStyle/>
          <a:p>
            <a:pPr algn="ctr"/>
            <a:r>
              <a:rPr lang="en-US" sz="4000" b="1">
                <a:latin typeface="Arial Black" panose="020B0A04020102020204" pitchFamily="34" charset="0"/>
              </a:rPr>
              <a:t>Teacher of the Year </a:t>
            </a:r>
          </a:p>
          <a:p>
            <a:pPr algn="ctr"/>
            <a:r>
              <a:rPr lang="en-US" sz="2400" b="1">
                <a:latin typeface="Arial Black" panose="020B0A04020102020204" pitchFamily="34" charset="0"/>
              </a:rPr>
              <a:t>(Smart/Maher Citizenship Education Award)</a:t>
            </a:r>
          </a:p>
          <a:p>
            <a:pPr marL="457200" indent="-457200">
              <a:buFont typeface="Arial" panose="020B0604020202020204" pitchFamily="34" charset="0"/>
              <a:buChar char="•"/>
            </a:pPr>
            <a:r>
              <a:rPr lang="en-US" sz="2800">
                <a:latin typeface="Arial" panose="020B0604020202020204" pitchFamily="34" charset="0"/>
                <a:cs typeface="Arial" panose="020B0604020202020204" pitchFamily="34" charset="0"/>
              </a:rPr>
              <a:t>The VFW wants to identify and recognize America’s best educators in three (3) categories, (K-5, 6-8, 9-12), who instill a sense of national pride in students. </a:t>
            </a:r>
          </a:p>
          <a:p>
            <a:pPr marL="457200" indent="-457200">
              <a:buFont typeface="Arial" panose="020B0604020202020204" pitchFamily="34" charset="0"/>
              <a:buChar char="•"/>
            </a:pPr>
            <a:r>
              <a:rPr lang="en-US" sz="2800">
                <a:latin typeface="Arial" panose="020B0604020202020204" pitchFamily="34" charset="0"/>
                <a:cs typeface="Arial" panose="020B0604020202020204" pitchFamily="34" charset="0"/>
              </a:rPr>
              <a:t>Teachers who promote civic responsibility, flag etiquette and patriotism are prime candidates. </a:t>
            </a:r>
          </a:p>
          <a:p>
            <a:pPr marL="457200" indent="-457200">
              <a:buFont typeface="Arial" panose="020B0604020202020204" pitchFamily="34" charset="0"/>
              <a:buChar char="•"/>
            </a:pPr>
            <a:r>
              <a:rPr lang="en-US" sz="2800">
                <a:latin typeface="Arial" panose="020B0604020202020204" pitchFamily="34" charset="0"/>
                <a:cs typeface="Arial" panose="020B0604020202020204" pitchFamily="34" charset="0"/>
              </a:rPr>
              <a:t>It offers commemorative citations for those worthy teachers and their schools</a:t>
            </a:r>
            <a:r>
              <a:rPr lang="en-US" sz="240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39084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6F6B8C-9E6C-983B-CDFF-EC02D028817B}"/>
              </a:ext>
            </a:extLst>
          </p:cNvPr>
          <p:cNvSpPr txBox="1"/>
          <p:nvPr/>
        </p:nvSpPr>
        <p:spPr>
          <a:xfrm>
            <a:off x="294819" y="2031940"/>
            <a:ext cx="11602362" cy="4585871"/>
          </a:xfrm>
          <a:prstGeom prst="rect">
            <a:avLst/>
          </a:prstGeom>
          <a:noFill/>
        </p:spPr>
        <p:txBody>
          <a:bodyPr wrap="square">
            <a:spAutoFit/>
          </a:bodyPr>
          <a:lstStyle/>
          <a:p>
            <a:pPr algn="ctr"/>
            <a:r>
              <a:rPr lang="en-US" sz="4000" b="1">
                <a:latin typeface="Arial Black" panose="020B0A04020102020204" pitchFamily="34" charset="0"/>
              </a:rPr>
              <a:t>Teacher of the Year </a:t>
            </a:r>
          </a:p>
          <a:p>
            <a:pPr algn="ctr"/>
            <a:r>
              <a:rPr lang="en-US" sz="2800" b="1">
                <a:latin typeface="Arial Black" panose="020B0A04020102020204" pitchFamily="34" charset="0"/>
              </a:rPr>
              <a:t>(Smart/Maher Citizenship Education Award)</a:t>
            </a:r>
          </a:p>
          <a:p>
            <a:r>
              <a:rPr lang="en-US" sz="2800" b="1">
                <a:latin typeface="Arial" panose="020B0604020202020204" pitchFamily="34" charset="0"/>
                <a:cs typeface="Arial" panose="020B0604020202020204" pitchFamily="34" charset="0"/>
              </a:rPr>
              <a:t>Purpose:</a:t>
            </a:r>
          </a:p>
          <a:p>
            <a:pPr marL="342900" indent="-342900">
              <a:buFont typeface="Arial" panose="020B0604020202020204" pitchFamily="34" charset="0"/>
              <a:buChar char="•"/>
            </a:pPr>
            <a:r>
              <a:rPr lang="en-US" sz="2800" b="1">
                <a:latin typeface="Arial" panose="020B0604020202020204" pitchFamily="34" charset="0"/>
                <a:cs typeface="Arial" panose="020B0604020202020204" pitchFamily="34" charset="0"/>
              </a:rPr>
              <a:t>Recognizes elementary, middle, and high school teachers</a:t>
            </a:r>
          </a:p>
          <a:p>
            <a:pPr marL="342900" indent="-342900">
              <a:buFont typeface="Arial" panose="020B0604020202020204" pitchFamily="34" charset="0"/>
              <a:buChar char="•"/>
            </a:pPr>
            <a:r>
              <a:rPr lang="en-US" sz="2800" b="1">
                <a:latin typeface="Arial" panose="020B0604020202020204" pitchFamily="34" charset="0"/>
                <a:cs typeface="Arial" panose="020B0604020202020204" pitchFamily="34" charset="0"/>
              </a:rPr>
              <a:t>Honors educators who promote citizenship, patriotism, and veterans’ awareness</a:t>
            </a:r>
          </a:p>
          <a:p>
            <a:r>
              <a:rPr lang="en-US" sz="2800" b="1">
                <a:latin typeface="Arial" panose="020B0604020202020204" pitchFamily="34" charset="0"/>
                <a:cs typeface="Arial" panose="020B0604020202020204" pitchFamily="34" charset="0"/>
              </a:rPr>
              <a:t>Key Deadlines</a:t>
            </a:r>
          </a:p>
          <a:p>
            <a:r>
              <a:rPr lang="en-US" sz="2800">
                <a:latin typeface="Arial" panose="020B0604020202020204" pitchFamily="34" charset="0"/>
                <a:cs typeface="Arial" panose="020B0604020202020204" pitchFamily="34" charset="0"/>
              </a:rPr>
              <a:t>October 31 – Nominations due to Post</a:t>
            </a:r>
          </a:p>
          <a:p>
            <a:r>
              <a:rPr lang="en-US" sz="2800">
                <a:latin typeface="Arial" panose="020B0604020202020204" pitchFamily="34" charset="0"/>
                <a:cs typeface="Arial" panose="020B0604020202020204" pitchFamily="34" charset="0"/>
              </a:rPr>
              <a:t>December 15 – District judging completed</a:t>
            </a:r>
          </a:p>
          <a:p>
            <a:r>
              <a:rPr lang="en-US" sz="2800">
                <a:latin typeface="Arial" panose="020B0604020202020204" pitchFamily="34" charset="0"/>
                <a:cs typeface="Arial" panose="020B0604020202020204" pitchFamily="34" charset="0"/>
              </a:rPr>
              <a:t>February 1 – Department winners due to National</a:t>
            </a:r>
          </a:p>
        </p:txBody>
      </p:sp>
    </p:spTree>
    <p:extLst>
      <p:ext uri="{BB962C8B-B14F-4D97-AF65-F5344CB8AC3E}">
        <p14:creationId xmlns:p14="http://schemas.microsoft.com/office/powerpoint/2010/main" val="363339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863C34E-C8DD-ED0D-A70A-ACF11FF64085}"/>
              </a:ext>
            </a:extLst>
          </p:cNvPr>
          <p:cNvSpPr txBox="1"/>
          <p:nvPr/>
        </p:nvSpPr>
        <p:spPr>
          <a:xfrm>
            <a:off x="195943" y="2108119"/>
            <a:ext cx="11896997" cy="4524315"/>
          </a:xfrm>
          <a:prstGeom prst="rect">
            <a:avLst/>
          </a:prstGeom>
          <a:noFill/>
        </p:spPr>
        <p:txBody>
          <a:bodyPr wrap="square">
            <a:spAutoFit/>
          </a:bodyPr>
          <a:lstStyle/>
          <a:p>
            <a:pPr algn="ctr"/>
            <a:r>
              <a:rPr lang="en-US" sz="3600" b="1">
                <a:latin typeface="Arial Black" panose="020B0A04020102020204" pitchFamily="34" charset="0"/>
              </a:rPr>
              <a:t>VFW Scouting</a:t>
            </a:r>
          </a:p>
          <a:p>
            <a:r>
              <a:rPr lang="en-US" sz="2800">
                <a:latin typeface="Arial" panose="020B0604020202020204" pitchFamily="34" charset="0"/>
                <a:cs typeface="Arial" panose="020B0604020202020204" pitchFamily="34" charset="0"/>
              </a:rPr>
              <a:t>The VFW has a long relationship with Scouting. VFW Posts need to consider providing leaders, sponsoring units, offering their facility for meetings and encouraging their involvement in service projects. Posts can benefit from Scouting by having a unit do a flag retirement ceremony, help distribute Buddy Poppies or help with clean up after events.</a:t>
            </a:r>
          </a:p>
          <a:p>
            <a:r>
              <a:rPr lang="en-US" sz="2800">
                <a:latin typeface="Arial" panose="020B0604020202020204" pitchFamily="34" charset="0"/>
                <a:cs typeface="Arial" panose="020B0604020202020204" pitchFamily="34" charset="0"/>
              </a:rPr>
              <a:t>These are just a few that would provide a benefit and generally can serve your Post. Additional information concerning the execution of the program can be found at </a:t>
            </a:r>
            <a:r>
              <a:rPr lang="en-US" sz="2800" b="1">
                <a:latin typeface="Arial" panose="020B0604020202020204" pitchFamily="34" charset="0"/>
                <a:cs typeface="Arial" panose="020B0604020202020204" pitchFamily="34" charset="0"/>
              </a:rPr>
              <a:t>vfw.org</a:t>
            </a:r>
            <a:r>
              <a:rPr lang="en-US" sz="2800">
                <a:latin typeface="Arial" panose="020B0604020202020204" pitchFamily="34" charset="0"/>
                <a:cs typeface="Arial" panose="020B0604020202020204" pitchFamily="34" charset="0"/>
              </a:rPr>
              <a:t>, behind the login within the </a:t>
            </a:r>
            <a:r>
              <a:rPr lang="en-US" sz="2800" b="1">
                <a:latin typeface="Arial" panose="020B0604020202020204" pitchFamily="34" charset="0"/>
                <a:cs typeface="Arial" panose="020B0604020202020204" pitchFamily="34" charset="0"/>
              </a:rPr>
              <a:t>VFW Training and Support hub</a:t>
            </a:r>
            <a:r>
              <a:rPr lang="en-US" sz="2800">
                <a:latin typeface="Arial" panose="020B0604020202020204" pitchFamily="34" charset="0"/>
                <a:cs typeface="Arial" panose="020B0604020202020204" pitchFamily="34" charset="0"/>
              </a:rPr>
              <a:t>, under </a:t>
            </a:r>
            <a:r>
              <a:rPr lang="en-US" sz="2800" b="1">
                <a:latin typeface="Arial" panose="020B0604020202020204" pitchFamily="34" charset="0"/>
                <a:cs typeface="Arial" panose="020B0604020202020204" pitchFamily="34" charset="0"/>
              </a:rPr>
              <a:t>Community Service</a:t>
            </a:r>
            <a:r>
              <a:rPr lang="en-US" sz="280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8326053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32F822A-8360-4912-1289-A1B5295085F2}"/>
              </a:ext>
            </a:extLst>
          </p:cNvPr>
          <p:cNvSpPr txBox="1"/>
          <p:nvPr/>
        </p:nvSpPr>
        <p:spPr>
          <a:xfrm>
            <a:off x="159798" y="2945806"/>
            <a:ext cx="11816179" cy="1890005"/>
          </a:xfrm>
          <a:prstGeom prst="rect">
            <a:avLst/>
          </a:prstGeom>
          <a:noFill/>
        </p:spPr>
        <p:txBody>
          <a:bodyPr wrap="square">
            <a:spAutoFit/>
          </a:bodyPr>
          <a:lstStyle/>
          <a:p>
            <a:pPr marL="12700" marR="90805" algn="ctr">
              <a:lnSpc>
                <a:spcPct val="98800"/>
              </a:lnSpc>
              <a:spcBef>
                <a:spcPts val="15"/>
              </a:spcBef>
              <a:tabLst>
                <a:tab pos="5259070" algn="l"/>
              </a:tabLst>
            </a:pPr>
            <a:r>
              <a:rPr lang="en-US" sz="5400" spc="-5">
                <a:latin typeface="Arial Black"/>
                <a:cs typeface="Arial Black"/>
              </a:rPr>
              <a:t>VFW Scouting</a:t>
            </a:r>
          </a:p>
          <a:p>
            <a:pPr marL="12700" marR="90805" algn="ctr">
              <a:lnSpc>
                <a:spcPct val="98800"/>
              </a:lnSpc>
              <a:spcBef>
                <a:spcPts val="15"/>
              </a:spcBef>
              <a:tabLst>
                <a:tab pos="5259070" algn="l"/>
              </a:tabLst>
            </a:pPr>
            <a:endParaRPr lang="en-US" sz="4000" spc="-5">
              <a:latin typeface="Arial Black"/>
              <a:cs typeface="Arial Black"/>
            </a:endParaRPr>
          </a:p>
          <a:p>
            <a:pPr marL="12700" marR="90805">
              <a:lnSpc>
                <a:spcPct val="98800"/>
              </a:lnSpc>
              <a:spcBef>
                <a:spcPts val="15"/>
              </a:spcBef>
              <a:tabLst>
                <a:tab pos="5259070" algn="l"/>
              </a:tabLst>
            </a:pPr>
            <a:r>
              <a:rPr lang="en-US" sz="2400" spc="-5">
                <a:latin typeface="Arial Black"/>
                <a:cs typeface="Arial Black"/>
              </a:rPr>
              <a:t>Program </a:t>
            </a:r>
            <a:r>
              <a:rPr lang="en-US" sz="2400">
                <a:latin typeface="Arial Black"/>
                <a:cs typeface="Arial Black"/>
              </a:rPr>
              <a:t>Chairperson – Ron Holladay  E-mail: statescouts@vfwfl.org</a:t>
            </a:r>
            <a:endParaRPr lang="en-US" sz="2400"/>
          </a:p>
        </p:txBody>
      </p:sp>
    </p:spTree>
    <p:extLst>
      <p:ext uri="{BB962C8B-B14F-4D97-AF65-F5344CB8AC3E}">
        <p14:creationId xmlns:p14="http://schemas.microsoft.com/office/powerpoint/2010/main" val="2580507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BE83877D-60AD-871E-B36A-A72E9221F88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4">
            <a:extLst>
              <a:ext uri="{FF2B5EF4-FFF2-40B4-BE49-F238E27FC236}">
                <a16:creationId xmlns:a16="http://schemas.microsoft.com/office/drawing/2014/main" id="{7AD4CC51-3B1C-46A4-21EB-A51DCC8B08E9}"/>
              </a:ext>
            </a:extLst>
          </p:cNvPr>
          <p:cNvSpPr>
            <a:spLocks noChangeArrowheads="1"/>
          </p:cNvSpPr>
          <p:nvPr/>
        </p:nvSpPr>
        <p:spPr bwMode="auto">
          <a:xfrm>
            <a:off x="5825413" y="1639077"/>
            <a:ext cx="3936773" cy="2874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TextBox 6">
            <a:extLst>
              <a:ext uri="{FF2B5EF4-FFF2-40B4-BE49-F238E27FC236}">
                <a16:creationId xmlns:a16="http://schemas.microsoft.com/office/drawing/2014/main" id="{10BC6176-EE88-4DDF-221F-BAE53C708CD3}"/>
              </a:ext>
            </a:extLst>
          </p:cNvPr>
          <p:cNvSpPr txBox="1"/>
          <p:nvPr/>
        </p:nvSpPr>
        <p:spPr>
          <a:xfrm>
            <a:off x="1517502" y="2944385"/>
            <a:ext cx="9156995" cy="1569660"/>
          </a:xfrm>
          <a:prstGeom prst="rect">
            <a:avLst/>
          </a:prstGeom>
          <a:noFill/>
        </p:spPr>
        <p:txBody>
          <a:bodyPr wrap="none" rtlCol="0">
            <a:spAutoFit/>
          </a:bodyPr>
          <a:lstStyle/>
          <a:p>
            <a:pPr algn="ctr"/>
            <a:r>
              <a:rPr lang="en-US" sz="4800" b="1">
                <a:latin typeface="Arial Black" panose="020B0A04020102020204" pitchFamily="34" charset="0"/>
              </a:rPr>
              <a:t>Department Commander’s </a:t>
            </a:r>
          </a:p>
          <a:p>
            <a:pPr algn="ctr"/>
            <a:r>
              <a:rPr lang="en-US" sz="4800" b="1">
                <a:latin typeface="Arial Black" panose="020B0A04020102020204" pitchFamily="34" charset="0"/>
              </a:rPr>
              <a:t>Expectations</a:t>
            </a:r>
          </a:p>
        </p:txBody>
      </p:sp>
    </p:spTree>
    <p:extLst>
      <p:ext uri="{BB962C8B-B14F-4D97-AF65-F5344CB8AC3E}">
        <p14:creationId xmlns:p14="http://schemas.microsoft.com/office/powerpoint/2010/main" val="31436056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F1F13A-CAA3-39C3-5774-BC38653100B0}"/>
              </a:ext>
            </a:extLst>
          </p:cNvPr>
          <p:cNvSpPr txBox="1"/>
          <p:nvPr/>
        </p:nvSpPr>
        <p:spPr>
          <a:xfrm>
            <a:off x="548640" y="1980579"/>
            <a:ext cx="11094720" cy="4585871"/>
          </a:xfrm>
          <a:prstGeom prst="rect">
            <a:avLst/>
          </a:prstGeom>
          <a:noFill/>
        </p:spPr>
        <p:txBody>
          <a:bodyPr wrap="square">
            <a:spAutoFit/>
          </a:bodyPr>
          <a:lstStyle/>
          <a:p>
            <a:pPr algn="ctr"/>
            <a:r>
              <a:rPr lang="en-US" sz="4000" b="1">
                <a:latin typeface="Arial Black" panose="020B0A04020102020204" pitchFamily="34" charset="0"/>
              </a:rPr>
              <a:t>Scout of the Year </a:t>
            </a:r>
          </a:p>
          <a:p>
            <a:r>
              <a:rPr lang="en-US" sz="2800" b="1">
                <a:latin typeface="Arial" panose="020B0604020202020204" pitchFamily="34" charset="0"/>
                <a:cs typeface="Arial" panose="020B0604020202020204" pitchFamily="34" charset="0"/>
              </a:rPr>
              <a:t>Purpose:</a:t>
            </a:r>
          </a:p>
          <a:p>
            <a:pPr marL="342900" indent="-342900">
              <a:buFont typeface="Arial" panose="020B0604020202020204" pitchFamily="34" charset="0"/>
              <a:buChar char="•"/>
            </a:pPr>
            <a:r>
              <a:rPr lang="en-US" sz="2800" b="1">
                <a:latin typeface="Arial" panose="020B0604020202020204" pitchFamily="34" charset="0"/>
                <a:cs typeface="Arial" panose="020B0604020202020204" pitchFamily="34" charset="0"/>
              </a:rPr>
              <a:t>Recognizes outstanding Scouts who demonstrate leadership, citizenship, and service</a:t>
            </a:r>
          </a:p>
          <a:p>
            <a:pPr marL="342900" indent="-342900">
              <a:buFont typeface="Arial" panose="020B0604020202020204" pitchFamily="34" charset="0"/>
              <a:buChar char="•"/>
            </a:pPr>
            <a:endParaRPr lang="en-US" sz="2800" b="1">
              <a:latin typeface="Arial" panose="020B0604020202020204" pitchFamily="34" charset="0"/>
              <a:cs typeface="Arial" panose="020B0604020202020204" pitchFamily="34" charset="0"/>
            </a:endParaRPr>
          </a:p>
          <a:p>
            <a:r>
              <a:rPr lang="en-US" sz="2800" b="1">
                <a:latin typeface="Arial" panose="020B0604020202020204" pitchFamily="34" charset="0"/>
                <a:cs typeface="Arial" panose="020B0604020202020204" pitchFamily="34" charset="0"/>
              </a:rPr>
              <a:t>Key Deadlines</a:t>
            </a:r>
          </a:p>
          <a:p>
            <a:r>
              <a:rPr lang="en-US" sz="2800">
                <a:latin typeface="Arial" panose="020B0604020202020204" pitchFamily="34" charset="0"/>
                <a:cs typeface="Arial" panose="020B0604020202020204" pitchFamily="34" charset="0"/>
              </a:rPr>
              <a:t>March 1 – Scout entries due to Post</a:t>
            </a:r>
          </a:p>
          <a:p>
            <a:r>
              <a:rPr lang="en-US" sz="2800">
                <a:latin typeface="Arial" panose="020B0604020202020204" pitchFamily="34" charset="0"/>
                <a:cs typeface="Arial" panose="020B0604020202020204" pitchFamily="34" charset="0"/>
              </a:rPr>
              <a:t>	-- Due to District</a:t>
            </a:r>
          </a:p>
          <a:p>
            <a:r>
              <a:rPr lang="en-US" sz="2800">
                <a:latin typeface="Arial" panose="020B0604020202020204" pitchFamily="34" charset="0"/>
                <a:cs typeface="Arial" panose="020B0604020202020204" pitchFamily="34" charset="0"/>
              </a:rPr>
              <a:t>April 1 – Post entries due to Department</a:t>
            </a:r>
          </a:p>
          <a:p>
            <a:r>
              <a:rPr lang="en-US" sz="2800">
                <a:latin typeface="Arial" panose="020B0604020202020204" pitchFamily="34" charset="0"/>
                <a:cs typeface="Arial" panose="020B0604020202020204" pitchFamily="34" charset="0"/>
              </a:rPr>
              <a:t>May 1 – Department entry due to National</a:t>
            </a:r>
          </a:p>
        </p:txBody>
      </p:sp>
    </p:spTree>
    <p:extLst>
      <p:ext uri="{BB962C8B-B14F-4D97-AF65-F5344CB8AC3E}">
        <p14:creationId xmlns:p14="http://schemas.microsoft.com/office/powerpoint/2010/main" val="14931944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048549-7843-E169-02D2-6321A86DB20D}"/>
              </a:ext>
            </a:extLst>
          </p:cNvPr>
          <p:cNvSpPr txBox="1"/>
          <p:nvPr/>
        </p:nvSpPr>
        <p:spPr>
          <a:xfrm>
            <a:off x="177552" y="2945806"/>
            <a:ext cx="11860567" cy="2255617"/>
          </a:xfrm>
          <a:prstGeom prst="rect">
            <a:avLst/>
          </a:prstGeom>
          <a:noFill/>
        </p:spPr>
        <p:txBody>
          <a:bodyPr wrap="square">
            <a:spAutoFit/>
          </a:bodyPr>
          <a:lstStyle/>
          <a:p>
            <a:pPr marL="12700" marR="90805" algn="ctr">
              <a:lnSpc>
                <a:spcPct val="98800"/>
              </a:lnSpc>
              <a:spcBef>
                <a:spcPts val="15"/>
              </a:spcBef>
              <a:tabLst>
                <a:tab pos="5259070" algn="l"/>
              </a:tabLst>
            </a:pPr>
            <a:r>
              <a:rPr lang="en-US" sz="5400" spc="-5">
                <a:latin typeface="Arial Black"/>
                <a:cs typeface="Arial Black"/>
              </a:rPr>
              <a:t>“Buddy”</a:t>
            </a:r>
            <a:r>
              <a:rPr lang="en-US" sz="3200" b="1" i="1">
                <a:latin typeface="Verdana-BoldItalic"/>
                <a:cs typeface="Verdana-BoldItalic"/>
              </a:rPr>
              <a:t>®</a:t>
            </a:r>
            <a:r>
              <a:rPr lang="en-US" sz="5400" spc="-5">
                <a:latin typeface="Arial Black"/>
                <a:cs typeface="Arial Black"/>
              </a:rPr>
              <a:t> Poppy Program</a:t>
            </a:r>
          </a:p>
          <a:p>
            <a:pPr marL="12700" marR="90805" algn="ctr">
              <a:lnSpc>
                <a:spcPct val="98800"/>
              </a:lnSpc>
              <a:spcBef>
                <a:spcPts val="15"/>
              </a:spcBef>
              <a:tabLst>
                <a:tab pos="5259070" algn="l"/>
              </a:tabLst>
            </a:pPr>
            <a:endParaRPr lang="en-US" sz="4000" spc="-5">
              <a:latin typeface="Arial Black"/>
              <a:cs typeface="Arial Black"/>
            </a:endParaRPr>
          </a:p>
          <a:p>
            <a:pPr marL="12700" marR="90805">
              <a:lnSpc>
                <a:spcPct val="98800"/>
              </a:lnSpc>
              <a:spcBef>
                <a:spcPts val="15"/>
              </a:spcBef>
              <a:tabLst>
                <a:tab pos="5259070" algn="l"/>
              </a:tabLst>
            </a:pPr>
            <a:r>
              <a:rPr lang="en-US" sz="2400" spc="-5">
                <a:latin typeface="Arial Black"/>
                <a:cs typeface="Arial Black"/>
              </a:rPr>
              <a:t>Program </a:t>
            </a:r>
            <a:r>
              <a:rPr lang="en-US" sz="2400">
                <a:latin typeface="Arial Black"/>
                <a:cs typeface="Arial Black"/>
              </a:rPr>
              <a:t>Chairperson – Chelsey Martin </a:t>
            </a:r>
          </a:p>
          <a:p>
            <a:pPr marL="12700" marR="90805">
              <a:lnSpc>
                <a:spcPct val="98800"/>
              </a:lnSpc>
              <a:spcBef>
                <a:spcPts val="15"/>
              </a:spcBef>
              <a:tabLst>
                <a:tab pos="5259070" algn="l"/>
              </a:tabLst>
            </a:pPr>
            <a:r>
              <a:rPr lang="en-US" sz="2400">
                <a:latin typeface="Arial Black"/>
                <a:cs typeface="Arial Black"/>
              </a:rPr>
              <a:t>                                       E-mail: missfoxfire3@gmail.com</a:t>
            </a:r>
            <a:endParaRPr lang="en-US" sz="2400"/>
          </a:p>
        </p:txBody>
      </p:sp>
    </p:spTree>
    <p:extLst>
      <p:ext uri="{BB962C8B-B14F-4D97-AF65-F5344CB8AC3E}">
        <p14:creationId xmlns:p14="http://schemas.microsoft.com/office/powerpoint/2010/main" val="7656507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7924B2-8453-7D8B-E789-91DA535B526B}"/>
              </a:ext>
            </a:extLst>
          </p:cNvPr>
          <p:cNvSpPr txBox="1"/>
          <p:nvPr/>
        </p:nvSpPr>
        <p:spPr>
          <a:xfrm>
            <a:off x="424543" y="2336279"/>
            <a:ext cx="11437489" cy="3662541"/>
          </a:xfrm>
          <a:prstGeom prst="rect">
            <a:avLst/>
          </a:prstGeom>
          <a:noFill/>
        </p:spPr>
        <p:txBody>
          <a:bodyPr wrap="square">
            <a:spAutoFit/>
          </a:bodyPr>
          <a:lstStyle/>
          <a:p>
            <a:pPr marL="12700" algn="ctr">
              <a:lnSpc>
                <a:spcPct val="100000"/>
              </a:lnSpc>
              <a:spcBef>
                <a:spcPts val="100"/>
              </a:spcBef>
            </a:pPr>
            <a:r>
              <a:rPr lang="en-US" sz="3600" b="1">
                <a:latin typeface="Arial Black" panose="020B0A04020102020204" pitchFamily="34" charset="0"/>
                <a:cs typeface="Verdana-BoldItalic"/>
              </a:rPr>
              <a:t>VFW “Buddy”® </a:t>
            </a:r>
            <a:r>
              <a:rPr lang="en-US" sz="3600" b="1" spc="-5">
                <a:latin typeface="Arial Black" panose="020B0A04020102020204" pitchFamily="34" charset="0"/>
                <a:cs typeface="Verdana-BoldItalic"/>
              </a:rPr>
              <a:t>Poppy</a:t>
            </a:r>
            <a:r>
              <a:rPr lang="en-US" sz="3600" b="1" spc="-25">
                <a:latin typeface="Arial Black" panose="020B0A04020102020204" pitchFamily="34" charset="0"/>
                <a:cs typeface="Verdana-BoldItalic"/>
              </a:rPr>
              <a:t> </a:t>
            </a:r>
            <a:r>
              <a:rPr lang="en-US" sz="3600" b="1" spc="-5">
                <a:latin typeface="Arial Black" panose="020B0A04020102020204" pitchFamily="34" charset="0"/>
                <a:cs typeface="Verdana-BoldItalic"/>
              </a:rPr>
              <a:t>Program</a:t>
            </a:r>
            <a:endParaRPr lang="en-US" sz="3600">
              <a:latin typeface="Arial Black" panose="020B0A04020102020204" pitchFamily="34" charset="0"/>
              <a:cs typeface="Verdana-BoldItalic"/>
            </a:endParaRPr>
          </a:p>
          <a:p>
            <a:pPr marL="12700">
              <a:lnSpc>
                <a:spcPct val="100000"/>
              </a:lnSpc>
              <a:spcBef>
                <a:spcPts val="5"/>
              </a:spcBef>
            </a:pPr>
            <a:r>
              <a:rPr lang="en-US" sz="2800" spc="-5">
                <a:latin typeface="Arial" panose="020B0604020202020204" pitchFamily="34" charset="0"/>
                <a:cs typeface="Arial" panose="020B0604020202020204" pitchFamily="34" charset="0"/>
              </a:rPr>
              <a:t>Our oldest and perhaps </a:t>
            </a:r>
            <a:r>
              <a:rPr lang="en-US" sz="2800">
                <a:latin typeface="Arial" panose="020B0604020202020204" pitchFamily="34" charset="0"/>
                <a:cs typeface="Arial" panose="020B0604020202020204" pitchFamily="34" charset="0"/>
              </a:rPr>
              <a:t>most </a:t>
            </a:r>
            <a:r>
              <a:rPr lang="en-US" sz="2800" spc="-5">
                <a:latin typeface="Arial" panose="020B0604020202020204" pitchFamily="34" charset="0"/>
                <a:cs typeface="Arial" panose="020B0604020202020204" pitchFamily="34" charset="0"/>
              </a:rPr>
              <a:t>historically significant program </a:t>
            </a:r>
            <a:r>
              <a:rPr lang="en-US" sz="2800" spc="-10">
                <a:latin typeface="Arial" panose="020B0604020202020204" pitchFamily="34" charset="0"/>
                <a:cs typeface="Arial" panose="020B0604020202020204" pitchFamily="34" charset="0"/>
              </a:rPr>
              <a:t>is </a:t>
            </a:r>
            <a:r>
              <a:rPr lang="en-US" sz="2800" spc="-5">
                <a:latin typeface="Arial" panose="020B0604020202020204" pitchFamily="34" charset="0"/>
                <a:cs typeface="Arial" panose="020B0604020202020204" pitchFamily="34" charset="0"/>
              </a:rPr>
              <a:t>the </a:t>
            </a:r>
            <a:r>
              <a:rPr lang="en-US" sz="2800">
                <a:latin typeface="Arial" panose="020B0604020202020204" pitchFamily="34" charset="0"/>
                <a:cs typeface="Arial" panose="020B0604020202020204" pitchFamily="34" charset="0"/>
              </a:rPr>
              <a:t>VFW </a:t>
            </a:r>
            <a:r>
              <a:rPr lang="en-US" sz="2800" spc="-5">
                <a:latin typeface="Arial" panose="020B0604020202020204" pitchFamily="34" charset="0"/>
                <a:cs typeface="Arial" panose="020B0604020202020204" pitchFamily="34" charset="0"/>
              </a:rPr>
              <a:t>“Buddy”® Poppy</a:t>
            </a:r>
            <a:r>
              <a:rPr lang="en-US" sz="2800" spc="210">
                <a:latin typeface="Arial" panose="020B0604020202020204" pitchFamily="34" charset="0"/>
                <a:cs typeface="Arial" panose="020B0604020202020204" pitchFamily="34" charset="0"/>
              </a:rPr>
              <a:t> </a:t>
            </a:r>
            <a:r>
              <a:rPr lang="en-US" sz="2800" spc="-5">
                <a:latin typeface="Arial" panose="020B0604020202020204" pitchFamily="34" charset="0"/>
                <a:cs typeface="Arial" panose="020B0604020202020204" pitchFamily="34" charset="0"/>
              </a:rPr>
              <a:t>program.</a:t>
            </a:r>
          </a:p>
          <a:p>
            <a:pPr marL="12700">
              <a:lnSpc>
                <a:spcPct val="100000"/>
              </a:lnSpc>
              <a:spcBef>
                <a:spcPts val="5"/>
              </a:spcBef>
            </a:pPr>
            <a:endParaRPr lang="en-US" sz="2800">
              <a:latin typeface="Arial" panose="020B0604020202020204" pitchFamily="34" charset="0"/>
              <a:cs typeface="Arial" panose="020B0604020202020204" pitchFamily="34" charset="0"/>
            </a:endParaRPr>
          </a:p>
          <a:p>
            <a:pPr marL="12700" marR="5080">
              <a:lnSpc>
                <a:spcPct val="100000"/>
              </a:lnSpc>
            </a:pPr>
            <a:r>
              <a:rPr lang="en-US" sz="2800">
                <a:latin typeface="Arial" panose="020B0604020202020204" pitchFamily="34" charset="0"/>
                <a:cs typeface="Arial" panose="020B0604020202020204" pitchFamily="34" charset="0"/>
              </a:rPr>
              <a:t>Net proceeds </a:t>
            </a:r>
            <a:r>
              <a:rPr lang="en-US" sz="2800" spc="-5">
                <a:latin typeface="Arial" panose="020B0604020202020204" pitchFamily="34" charset="0"/>
                <a:cs typeface="Arial" panose="020B0604020202020204" pitchFamily="34" charset="0"/>
              </a:rPr>
              <a:t>from the distribution </a:t>
            </a:r>
            <a:r>
              <a:rPr lang="en-US" sz="2800">
                <a:latin typeface="Arial" panose="020B0604020202020204" pitchFamily="34" charset="0"/>
                <a:cs typeface="Arial" panose="020B0604020202020204" pitchFamily="34" charset="0"/>
              </a:rPr>
              <a:t>of </a:t>
            </a:r>
            <a:r>
              <a:rPr lang="en-US" sz="2800" spc="-5">
                <a:latin typeface="Arial" panose="020B0604020202020204" pitchFamily="34" charset="0"/>
                <a:cs typeface="Arial" panose="020B0604020202020204" pitchFamily="34" charset="0"/>
              </a:rPr>
              <a:t>Buddy Poppies must be credited to the Post Relief </a:t>
            </a:r>
            <a:r>
              <a:rPr lang="en-US" sz="2800">
                <a:latin typeface="Arial" panose="020B0604020202020204" pitchFamily="34" charset="0"/>
                <a:cs typeface="Arial" panose="020B0604020202020204" pitchFamily="34" charset="0"/>
              </a:rPr>
              <a:t>Fund </a:t>
            </a:r>
            <a:r>
              <a:rPr lang="en-US" sz="2800" spc="-5">
                <a:latin typeface="Arial" panose="020B0604020202020204" pitchFamily="34" charset="0"/>
                <a:cs typeface="Arial" panose="020B0604020202020204" pitchFamily="34" charset="0"/>
              </a:rPr>
              <a:t>as </a:t>
            </a:r>
            <a:r>
              <a:rPr lang="en-US" sz="2800">
                <a:latin typeface="Arial" panose="020B0604020202020204" pitchFamily="34" charset="0"/>
                <a:cs typeface="Arial" panose="020B0604020202020204" pitchFamily="34" charset="0"/>
              </a:rPr>
              <a:t>per </a:t>
            </a:r>
            <a:r>
              <a:rPr lang="en-US" sz="2800" spc="-5">
                <a:latin typeface="Arial" panose="020B0604020202020204" pitchFamily="34" charset="0"/>
                <a:cs typeface="Arial" panose="020B0604020202020204" pitchFamily="34" charset="0"/>
              </a:rPr>
              <a:t>Section 219 </a:t>
            </a:r>
            <a:r>
              <a:rPr lang="en-US" sz="2800">
                <a:latin typeface="Arial" panose="020B0604020202020204" pitchFamily="34" charset="0"/>
                <a:cs typeface="Arial" panose="020B0604020202020204" pitchFamily="34" charset="0"/>
              </a:rPr>
              <a:t>of  </a:t>
            </a:r>
            <a:r>
              <a:rPr lang="en-US" sz="2800" spc="-5">
                <a:latin typeface="Arial" panose="020B0604020202020204" pitchFamily="34" charset="0"/>
                <a:cs typeface="Arial" panose="020B0604020202020204" pitchFamily="34" charset="0"/>
              </a:rPr>
              <a:t>the National Bylaws and Manual </a:t>
            </a:r>
            <a:r>
              <a:rPr lang="en-US" sz="2800">
                <a:latin typeface="Arial" panose="020B0604020202020204" pitchFamily="34" charset="0"/>
                <a:cs typeface="Arial" panose="020B0604020202020204" pitchFamily="34" charset="0"/>
              </a:rPr>
              <a:t>of </a:t>
            </a:r>
            <a:r>
              <a:rPr lang="en-US" sz="2800" spc="-5">
                <a:latin typeface="Arial" panose="020B0604020202020204" pitchFamily="34" charset="0"/>
                <a:cs typeface="Arial" panose="020B0604020202020204" pitchFamily="34" charset="0"/>
              </a:rPr>
              <a:t>Procedure. This section also mandates the purposes which funds </a:t>
            </a:r>
            <a:r>
              <a:rPr lang="en-US" sz="2800">
                <a:latin typeface="Arial" panose="020B0604020202020204" pitchFamily="34" charset="0"/>
                <a:cs typeface="Arial" panose="020B0604020202020204" pitchFamily="34" charset="0"/>
              </a:rPr>
              <a:t>can </a:t>
            </a:r>
            <a:r>
              <a:rPr lang="en-US" sz="2800" spc="-5">
                <a:latin typeface="Arial" panose="020B0604020202020204" pitchFamily="34" charset="0"/>
                <a:cs typeface="Arial" panose="020B0604020202020204" pitchFamily="34" charset="0"/>
              </a:rPr>
              <a:t>be disbursed from the Post Relief</a:t>
            </a:r>
            <a:r>
              <a:rPr lang="en-US" sz="2800" spc="30">
                <a:latin typeface="Arial" panose="020B0604020202020204" pitchFamily="34" charset="0"/>
                <a:cs typeface="Arial" panose="020B0604020202020204" pitchFamily="34" charset="0"/>
              </a:rPr>
              <a:t> </a:t>
            </a:r>
            <a:r>
              <a:rPr lang="en-US" sz="2800" spc="-5">
                <a:latin typeface="Arial" panose="020B0604020202020204" pitchFamily="34" charset="0"/>
                <a:cs typeface="Arial" panose="020B0604020202020204" pitchFamily="34" charset="0"/>
              </a:rPr>
              <a:t>Fund.</a:t>
            </a:r>
          </a:p>
        </p:txBody>
      </p:sp>
    </p:spTree>
    <p:extLst>
      <p:ext uri="{BB962C8B-B14F-4D97-AF65-F5344CB8AC3E}">
        <p14:creationId xmlns:p14="http://schemas.microsoft.com/office/powerpoint/2010/main" val="26010105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B92223-AA4D-295F-92AA-77C31D936174}"/>
              </a:ext>
            </a:extLst>
          </p:cNvPr>
          <p:cNvSpPr txBox="1"/>
          <p:nvPr/>
        </p:nvSpPr>
        <p:spPr>
          <a:xfrm>
            <a:off x="468087" y="2469882"/>
            <a:ext cx="11326834" cy="4031873"/>
          </a:xfrm>
          <a:prstGeom prst="rect">
            <a:avLst/>
          </a:prstGeom>
          <a:noFill/>
        </p:spPr>
        <p:txBody>
          <a:bodyPr wrap="square">
            <a:spAutoFit/>
          </a:bodyPr>
          <a:lstStyle/>
          <a:p>
            <a:pPr algn="ctr"/>
            <a:r>
              <a:rPr lang="en-US" sz="3200" b="1">
                <a:latin typeface="Arial Black" panose="020B0A04020102020204" pitchFamily="34" charset="0"/>
                <a:cs typeface="Verdana-BoldItalic"/>
              </a:rPr>
              <a:t>VFW “Buddy”® </a:t>
            </a:r>
            <a:r>
              <a:rPr lang="en-US" sz="3200" b="1" spc="-5">
                <a:latin typeface="Arial Black" panose="020B0A04020102020204" pitchFamily="34" charset="0"/>
                <a:cs typeface="Verdana-BoldItalic"/>
              </a:rPr>
              <a:t>Poppy</a:t>
            </a:r>
            <a:r>
              <a:rPr lang="en-US" sz="3200" b="1" spc="-25">
                <a:latin typeface="Arial Black" panose="020B0A04020102020204" pitchFamily="34" charset="0"/>
                <a:cs typeface="Verdana-BoldItalic"/>
              </a:rPr>
              <a:t> </a:t>
            </a:r>
            <a:r>
              <a:rPr lang="en-US" sz="3200" b="1" spc="-5">
                <a:latin typeface="Arial Black" panose="020B0A04020102020204" pitchFamily="34" charset="0"/>
                <a:cs typeface="Verdana-BoldItalic"/>
              </a:rPr>
              <a:t>Program</a:t>
            </a:r>
            <a:endParaRPr lang="en-US" sz="3200">
              <a:latin typeface="Arial Black" panose="020B0A04020102020204" pitchFamily="34" charset="0"/>
              <a:cs typeface="Verdana-BoldItalic"/>
            </a:endParaRPr>
          </a:p>
          <a:p>
            <a:pPr algn="ctr"/>
            <a:endParaRPr lang="en-US" sz="2800">
              <a:latin typeface="Verdana"/>
              <a:cs typeface="Verdana"/>
            </a:endParaRPr>
          </a:p>
          <a:p>
            <a:r>
              <a:rPr lang="en-US" sz="2800">
                <a:latin typeface="Arial" panose="020B0604020202020204" pitchFamily="34" charset="0"/>
                <a:cs typeface="Arial" panose="020B0604020202020204" pitchFamily="34" charset="0"/>
              </a:rPr>
              <a:t>I’m </a:t>
            </a:r>
            <a:r>
              <a:rPr lang="en-US" sz="2800" spc="-5">
                <a:latin typeface="Arial" panose="020B0604020202020204" pitchFamily="34" charset="0"/>
                <a:cs typeface="Arial" panose="020B0604020202020204" pitchFamily="34" charset="0"/>
              </a:rPr>
              <a:t>sure you know that </a:t>
            </a:r>
            <a:r>
              <a:rPr lang="en-US" sz="2800">
                <a:latin typeface="Arial" panose="020B0604020202020204" pitchFamily="34" charset="0"/>
                <a:cs typeface="Arial" panose="020B0604020202020204" pitchFamily="34" charset="0"/>
              </a:rPr>
              <a:t>we </a:t>
            </a:r>
            <a:r>
              <a:rPr lang="en-US" sz="2800" spc="-5">
                <a:latin typeface="Arial" panose="020B0604020202020204" pitchFamily="34" charset="0"/>
                <a:cs typeface="Arial" panose="020B0604020202020204" pitchFamily="34" charset="0"/>
              </a:rPr>
              <a:t>never “sell” poppies. </a:t>
            </a:r>
            <a:r>
              <a:rPr lang="en-US" sz="2800">
                <a:latin typeface="Arial" panose="020B0604020202020204" pitchFamily="34" charset="0"/>
                <a:cs typeface="Arial" panose="020B0604020202020204" pitchFamily="34" charset="0"/>
              </a:rPr>
              <a:t>We </a:t>
            </a:r>
            <a:r>
              <a:rPr lang="en-US" sz="2800" spc="-10">
                <a:latin typeface="Arial" panose="020B0604020202020204" pitchFamily="34" charset="0"/>
                <a:cs typeface="Arial" panose="020B0604020202020204" pitchFamily="34" charset="0"/>
              </a:rPr>
              <a:t>give </a:t>
            </a:r>
            <a:r>
              <a:rPr lang="en-US" sz="2800">
                <a:latin typeface="Arial" panose="020B0604020202020204" pitchFamily="34" charset="0"/>
                <a:cs typeface="Arial" panose="020B0604020202020204" pitchFamily="34" charset="0"/>
              </a:rPr>
              <a:t>them </a:t>
            </a:r>
            <a:r>
              <a:rPr lang="en-US" sz="2800" spc="-5">
                <a:latin typeface="Arial" panose="020B0604020202020204" pitchFamily="34" charset="0"/>
                <a:cs typeface="Arial" panose="020B0604020202020204" pitchFamily="34" charset="0"/>
              </a:rPr>
              <a:t>away and receive donations. </a:t>
            </a:r>
            <a:r>
              <a:rPr lang="en-US" sz="2800">
                <a:latin typeface="Arial" panose="020B0604020202020204" pitchFamily="34" charset="0"/>
                <a:cs typeface="Arial" panose="020B0604020202020204" pitchFamily="34" charset="0"/>
              </a:rPr>
              <a:t>If someone </a:t>
            </a:r>
            <a:r>
              <a:rPr lang="en-US" sz="2800" spc="-5">
                <a:latin typeface="Arial" panose="020B0604020202020204" pitchFamily="34" charset="0"/>
                <a:cs typeface="Arial" panose="020B0604020202020204" pitchFamily="34" charset="0"/>
              </a:rPr>
              <a:t>cannot make </a:t>
            </a:r>
            <a:r>
              <a:rPr lang="en-US" sz="2800">
                <a:latin typeface="Arial" panose="020B0604020202020204" pitchFamily="34" charset="0"/>
                <a:cs typeface="Arial" panose="020B0604020202020204" pitchFamily="34" charset="0"/>
              </a:rPr>
              <a:t>a </a:t>
            </a:r>
            <a:r>
              <a:rPr lang="en-US" sz="2800" spc="-5">
                <a:latin typeface="Arial" panose="020B0604020202020204" pitchFamily="34" charset="0"/>
                <a:cs typeface="Arial" panose="020B0604020202020204" pitchFamily="34" charset="0"/>
              </a:rPr>
              <a:t>donation, </a:t>
            </a:r>
            <a:r>
              <a:rPr lang="en-US" sz="2800">
                <a:latin typeface="Arial" panose="020B0604020202020204" pitchFamily="34" charset="0"/>
                <a:cs typeface="Arial" panose="020B0604020202020204" pitchFamily="34" charset="0"/>
              </a:rPr>
              <a:t>don’t </a:t>
            </a:r>
            <a:r>
              <a:rPr lang="en-US" sz="2800" spc="-5">
                <a:latin typeface="Arial" panose="020B0604020202020204" pitchFamily="34" charset="0"/>
                <a:cs typeface="Arial" panose="020B0604020202020204" pitchFamily="34" charset="0"/>
              </a:rPr>
              <a:t>deny </a:t>
            </a:r>
            <a:r>
              <a:rPr lang="en-US" sz="2800">
                <a:latin typeface="Arial" panose="020B0604020202020204" pitchFamily="34" charset="0"/>
                <a:cs typeface="Arial" panose="020B0604020202020204" pitchFamily="34" charset="0"/>
              </a:rPr>
              <a:t>them a </a:t>
            </a:r>
            <a:r>
              <a:rPr lang="en-US" sz="2800" spc="-5">
                <a:latin typeface="Arial" panose="020B0604020202020204" pitchFamily="34" charset="0"/>
                <a:cs typeface="Arial" panose="020B0604020202020204" pitchFamily="34" charset="0"/>
              </a:rPr>
              <a:t>poppy. </a:t>
            </a:r>
            <a:r>
              <a:rPr lang="en-US" sz="2800">
                <a:latin typeface="Arial" panose="020B0604020202020204" pitchFamily="34" charset="0"/>
                <a:cs typeface="Arial" panose="020B0604020202020204" pitchFamily="34" charset="0"/>
              </a:rPr>
              <a:t>It </a:t>
            </a:r>
            <a:r>
              <a:rPr lang="en-US" sz="2800" spc="-10">
                <a:latin typeface="Arial" panose="020B0604020202020204" pitchFamily="34" charset="0"/>
                <a:cs typeface="Arial" panose="020B0604020202020204" pitchFamily="34" charset="0"/>
              </a:rPr>
              <a:t>is </a:t>
            </a:r>
            <a:r>
              <a:rPr lang="en-US" sz="2800" spc="-5">
                <a:latin typeface="Arial" panose="020B0604020202020204" pitchFamily="34" charset="0"/>
                <a:cs typeface="Arial" panose="020B0604020202020204" pitchFamily="34" charset="0"/>
              </a:rPr>
              <a:t>important that you realize that although Memorial and Veterans Days are particularly important Buddy Poppy events, you should have poppies at every event that involves your  Post and the public. Poppies </a:t>
            </a:r>
            <a:r>
              <a:rPr lang="en-US" sz="2800">
                <a:latin typeface="Arial" panose="020B0604020202020204" pitchFamily="34" charset="0"/>
                <a:cs typeface="Arial" panose="020B0604020202020204" pitchFamily="34" charset="0"/>
              </a:rPr>
              <a:t>can </a:t>
            </a:r>
            <a:r>
              <a:rPr lang="en-US" sz="2800" spc="-5">
                <a:latin typeface="Arial" panose="020B0604020202020204" pitchFamily="34" charset="0"/>
                <a:cs typeface="Arial" panose="020B0604020202020204" pitchFamily="34" charset="0"/>
              </a:rPr>
              <a:t>and should be</a:t>
            </a:r>
            <a:r>
              <a:rPr lang="en-US" sz="2800" spc="175">
                <a:latin typeface="Arial" panose="020B0604020202020204" pitchFamily="34" charset="0"/>
                <a:cs typeface="Arial" panose="020B0604020202020204" pitchFamily="34" charset="0"/>
              </a:rPr>
              <a:t> </a:t>
            </a:r>
            <a:r>
              <a:rPr lang="en-US" sz="2800" spc="-5">
                <a:latin typeface="Arial" panose="020B0604020202020204" pitchFamily="34" charset="0"/>
                <a:cs typeface="Arial" panose="020B0604020202020204" pitchFamily="34" charset="0"/>
              </a:rPr>
              <a:t>distributed</a:t>
            </a:r>
            <a:r>
              <a:rPr lang="en-US" sz="2800" spc="55">
                <a:latin typeface="Arial" panose="020B0604020202020204" pitchFamily="34" charset="0"/>
                <a:cs typeface="Arial" panose="020B0604020202020204" pitchFamily="34" charset="0"/>
              </a:rPr>
              <a:t> </a:t>
            </a:r>
            <a:r>
              <a:rPr lang="en-US" sz="2800" spc="-5">
                <a:latin typeface="Arial" panose="020B0604020202020204" pitchFamily="34" charset="0"/>
                <a:cs typeface="Arial" panose="020B0604020202020204" pitchFamily="34" charset="0"/>
              </a:rPr>
              <a:t>year-round.</a:t>
            </a:r>
            <a:endParaRPr lang="en-US"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00708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C8607C-B663-5AFB-EC18-912631EEA7B6}"/>
              </a:ext>
            </a:extLst>
          </p:cNvPr>
          <p:cNvSpPr txBox="1"/>
          <p:nvPr/>
        </p:nvSpPr>
        <p:spPr>
          <a:xfrm>
            <a:off x="368456" y="1964353"/>
            <a:ext cx="11455088" cy="4893647"/>
          </a:xfrm>
          <a:prstGeom prst="rect">
            <a:avLst/>
          </a:prstGeom>
          <a:noFill/>
        </p:spPr>
        <p:txBody>
          <a:bodyPr wrap="square">
            <a:spAutoFit/>
          </a:bodyPr>
          <a:lstStyle/>
          <a:p>
            <a:pPr algn="ctr"/>
            <a:r>
              <a:rPr lang="en-US" sz="3200" b="1">
                <a:latin typeface="Arial Black" panose="020B0A04020102020204" pitchFamily="34" charset="0"/>
              </a:rPr>
              <a:t>How to Use Buddy Poppy Proceeds </a:t>
            </a:r>
          </a:p>
          <a:p>
            <a:r>
              <a:rPr lang="en-US" sz="2800">
                <a:latin typeface="Arial" panose="020B0604020202020204" pitchFamily="34" charset="0"/>
                <a:cs typeface="Arial" panose="020B0604020202020204" pitchFamily="34" charset="0"/>
              </a:rPr>
              <a:t>Your Post proceeds must be used for “the assistance of needy veterans and members of the Armed Forces and their dependents, surviving spouses and orphans.” </a:t>
            </a:r>
            <a:r>
              <a:rPr lang="en-US" sz="2800" b="1">
                <a:latin typeface="Arial" panose="020B0604020202020204" pitchFamily="34" charset="0"/>
                <a:cs typeface="Arial" panose="020B0604020202020204" pitchFamily="34" charset="0"/>
              </a:rPr>
              <a:t>No Buddy Poppy funds can be used for any other purpose.</a:t>
            </a:r>
            <a:r>
              <a:rPr lang="en-US" sz="2800">
                <a:latin typeface="Arial" panose="020B0604020202020204" pitchFamily="34" charset="0"/>
                <a:cs typeface="Arial" panose="020B0604020202020204" pitchFamily="34" charset="0"/>
              </a:rPr>
              <a:t> Net proceeds </a:t>
            </a:r>
            <a:r>
              <a:rPr lang="en-US" sz="2800" b="1">
                <a:latin typeface="Arial" panose="020B0604020202020204" pitchFamily="34" charset="0"/>
                <a:cs typeface="Arial" panose="020B0604020202020204" pitchFamily="34" charset="0"/>
              </a:rPr>
              <a:t>must be put in the Post Relief Fund</a:t>
            </a:r>
            <a:r>
              <a:rPr lang="en-US" sz="2800">
                <a:latin typeface="Arial" panose="020B0604020202020204" pitchFamily="34" charset="0"/>
                <a:cs typeface="Arial" panose="020B0604020202020204" pitchFamily="34" charset="0"/>
              </a:rPr>
              <a:t>. Adherence is mandatory as provided in </a:t>
            </a:r>
            <a:r>
              <a:rPr lang="en-US" sz="2800" b="1">
                <a:latin typeface="Arial" panose="020B0604020202020204" pitchFamily="34" charset="0"/>
                <a:cs typeface="Arial" panose="020B0604020202020204" pitchFamily="34" charset="0"/>
              </a:rPr>
              <a:t>Section 219</a:t>
            </a:r>
            <a:r>
              <a:rPr lang="en-US" sz="2800">
                <a:latin typeface="Arial" panose="020B0604020202020204" pitchFamily="34" charset="0"/>
                <a:cs typeface="Arial" panose="020B0604020202020204" pitchFamily="34" charset="0"/>
              </a:rPr>
              <a:t>, VFW, the Manual of Procedure states: </a:t>
            </a:r>
          </a:p>
          <a:p>
            <a:endParaRPr lang="en-US" sz="2800">
              <a:latin typeface="Arial" panose="020B0604020202020204" pitchFamily="34" charset="0"/>
              <a:cs typeface="Arial" panose="020B0604020202020204" pitchFamily="34" charset="0"/>
            </a:endParaRPr>
          </a:p>
          <a:p>
            <a:r>
              <a:rPr lang="en-US" sz="2800">
                <a:latin typeface="Arial" panose="020B0604020202020204" pitchFamily="34" charset="0"/>
                <a:cs typeface="Arial" panose="020B0604020202020204" pitchFamily="34" charset="0"/>
              </a:rPr>
              <a:t>The Quartermaster of the Post </a:t>
            </a:r>
            <a:r>
              <a:rPr lang="en-US" sz="2800" b="1">
                <a:latin typeface="Arial" panose="020B0604020202020204" pitchFamily="34" charset="0"/>
                <a:cs typeface="Arial" panose="020B0604020202020204" pitchFamily="34" charset="0"/>
              </a:rPr>
              <a:t>will be the custodian of the relief fund</a:t>
            </a:r>
            <a:r>
              <a:rPr lang="en-US" sz="2800">
                <a:latin typeface="Arial" panose="020B0604020202020204" pitchFamily="34" charset="0"/>
                <a:cs typeface="Arial" panose="020B0604020202020204" pitchFamily="34" charset="0"/>
              </a:rPr>
              <a:t> and will expend monies there from, as directed by the Post, for the following purposes:</a:t>
            </a:r>
          </a:p>
        </p:txBody>
      </p:sp>
    </p:spTree>
    <p:extLst>
      <p:ext uri="{BB962C8B-B14F-4D97-AF65-F5344CB8AC3E}">
        <p14:creationId xmlns:p14="http://schemas.microsoft.com/office/powerpoint/2010/main" val="4919830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33BF31-C614-32F0-97A2-2B8353589E58}"/>
              </a:ext>
            </a:extLst>
          </p:cNvPr>
          <p:cNvSpPr txBox="1"/>
          <p:nvPr/>
        </p:nvSpPr>
        <p:spPr>
          <a:xfrm>
            <a:off x="2617095" y="3018034"/>
            <a:ext cx="6957810" cy="1446550"/>
          </a:xfrm>
          <a:prstGeom prst="rect">
            <a:avLst/>
          </a:prstGeom>
          <a:noFill/>
        </p:spPr>
        <p:txBody>
          <a:bodyPr wrap="square">
            <a:spAutoFit/>
          </a:bodyPr>
          <a:lstStyle/>
          <a:p>
            <a:pPr algn="ctr"/>
            <a:r>
              <a:rPr lang="en-US" sz="4400" b="1" spc="-5">
                <a:uFill>
                  <a:solidFill>
                    <a:srgbClr val="000000"/>
                  </a:solidFill>
                </a:uFill>
                <a:latin typeface="Arial Black" panose="020B0A04020102020204" pitchFamily="34" charset="0"/>
                <a:cs typeface="Verdana"/>
              </a:rPr>
              <a:t>Special Projects</a:t>
            </a:r>
          </a:p>
          <a:p>
            <a:pPr algn="ctr"/>
            <a:r>
              <a:rPr lang="en-US" sz="4400" b="1" spc="-5">
                <a:uFill>
                  <a:solidFill>
                    <a:srgbClr val="000000"/>
                  </a:solidFill>
                </a:uFill>
                <a:latin typeface="Arial Black" panose="020B0A04020102020204" pitchFamily="34" charset="0"/>
                <a:cs typeface="Verdana"/>
              </a:rPr>
              <a:t> </a:t>
            </a:r>
            <a:r>
              <a:rPr lang="en-US" sz="4400" b="1">
                <a:uFill>
                  <a:solidFill>
                    <a:srgbClr val="000000"/>
                  </a:solidFill>
                </a:uFill>
                <a:latin typeface="Arial Black" panose="020B0A04020102020204" pitchFamily="34" charset="0"/>
                <a:cs typeface="Verdana"/>
              </a:rPr>
              <a:t>&amp; </a:t>
            </a:r>
            <a:r>
              <a:rPr lang="en-US" sz="4400" b="1" spc="-5">
                <a:uFill>
                  <a:solidFill>
                    <a:srgbClr val="000000"/>
                  </a:solidFill>
                </a:uFill>
                <a:latin typeface="Arial Black" panose="020B0A04020102020204" pitchFamily="34" charset="0"/>
                <a:cs typeface="Verdana"/>
              </a:rPr>
              <a:t>Activities</a:t>
            </a:r>
            <a:endParaRPr lang="en-US" sz="4400">
              <a:latin typeface="Arial Black" panose="020B0A04020102020204" pitchFamily="34" charset="0"/>
            </a:endParaRPr>
          </a:p>
        </p:txBody>
      </p:sp>
    </p:spTree>
    <p:extLst>
      <p:ext uri="{BB962C8B-B14F-4D97-AF65-F5344CB8AC3E}">
        <p14:creationId xmlns:p14="http://schemas.microsoft.com/office/powerpoint/2010/main" val="1062602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911A91-FD28-62DF-E855-FA7A073A5773}"/>
              </a:ext>
            </a:extLst>
          </p:cNvPr>
          <p:cNvSpPr txBox="1"/>
          <p:nvPr/>
        </p:nvSpPr>
        <p:spPr>
          <a:xfrm>
            <a:off x="124288" y="2073450"/>
            <a:ext cx="11878322" cy="3169714"/>
          </a:xfrm>
          <a:prstGeom prst="rect">
            <a:avLst/>
          </a:prstGeom>
          <a:noFill/>
        </p:spPr>
        <p:txBody>
          <a:bodyPr wrap="square">
            <a:spAutoFit/>
          </a:bodyPr>
          <a:lstStyle/>
          <a:p>
            <a:pPr marL="12700" marR="90805" algn="ctr">
              <a:lnSpc>
                <a:spcPct val="98800"/>
              </a:lnSpc>
              <a:spcBef>
                <a:spcPts val="15"/>
              </a:spcBef>
              <a:tabLst>
                <a:tab pos="5259070" algn="l"/>
              </a:tabLst>
            </a:pPr>
            <a:r>
              <a:rPr lang="en-US" sz="5400" spc="-5" err="1">
                <a:latin typeface="Arial Black" panose="020B0A04020102020204" pitchFamily="34" charset="0"/>
                <a:cs typeface="Arial Black"/>
              </a:rPr>
              <a:t>Puplic</a:t>
            </a:r>
            <a:r>
              <a:rPr lang="en-US" sz="5400" spc="-5">
                <a:latin typeface="Arial Black" panose="020B0A04020102020204" pitchFamily="34" charset="0"/>
                <a:cs typeface="Arial Black"/>
              </a:rPr>
              <a:t> Servant</a:t>
            </a:r>
          </a:p>
          <a:p>
            <a:pPr marL="12700" marR="90805" algn="ctr">
              <a:lnSpc>
                <a:spcPct val="98800"/>
              </a:lnSpc>
              <a:spcBef>
                <a:spcPts val="15"/>
              </a:spcBef>
              <a:tabLst>
                <a:tab pos="5259070" algn="l"/>
              </a:tabLst>
            </a:pPr>
            <a:r>
              <a:rPr lang="en-US" sz="4400" b="1">
                <a:solidFill>
                  <a:prstClr val="black"/>
                </a:solidFill>
                <a:latin typeface="Arial Black" panose="020B0A04020102020204" pitchFamily="34" charset="0"/>
              </a:rPr>
              <a:t>(</a:t>
            </a:r>
            <a:r>
              <a:rPr lang="en-US" sz="4000" b="1">
                <a:solidFill>
                  <a:prstClr val="black"/>
                </a:solidFill>
                <a:latin typeface="Arial Black" panose="020B0A04020102020204" pitchFamily="34" charset="0"/>
              </a:rPr>
              <a:t>Law Enforcement, Firefighter, Emergency Services, Dispatcher, EOD)</a:t>
            </a:r>
          </a:p>
          <a:p>
            <a:pPr marL="12700" marR="90805" algn="ctr">
              <a:lnSpc>
                <a:spcPct val="98800"/>
              </a:lnSpc>
              <a:spcBef>
                <a:spcPts val="15"/>
              </a:spcBef>
              <a:tabLst>
                <a:tab pos="5259070" algn="l"/>
              </a:tabLst>
            </a:pPr>
            <a:endParaRPr lang="en-US" sz="4000" spc="-5">
              <a:latin typeface="Arial Black" panose="020B0A04020102020204" pitchFamily="34" charset="0"/>
              <a:cs typeface="Arial Black"/>
            </a:endParaRPr>
          </a:p>
          <a:p>
            <a:pPr marL="12700" marR="90805">
              <a:lnSpc>
                <a:spcPct val="98800"/>
              </a:lnSpc>
              <a:spcBef>
                <a:spcPts val="15"/>
              </a:spcBef>
              <a:tabLst>
                <a:tab pos="5259070" algn="l"/>
              </a:tabLst>
            </a:pPr>
            <a:r>
              <a:rPr lang="en-US" sz="2400" spc="-5">
                <a:latin typeface="Arial Black" panose="020B0A04020102020204" pitchFamily="34" charset="0"/>
                <a:cs typeface="Arial Black"/>
              </a:rPr>
              <a:t>Program </a:t>
            </a:r>
            <a:r>
              <a:rPr lang="en-US" sz="2400">
                <a:latin typeface="Arial Black" panose="020B0A04020102020204" pitchFamily="34" charset="0"/>
                <a:cs typeface="Arial Black"/>
              </a:rPr>
              <a:t>Chairperson – David Bear </a:t>
            </a:r>
            <a:r>
              <a:rPr lang="en-US" sz="2400" b="1">
                <a:latin typeface="Arial Black" panose="020B0A04020102020204" pitchFamily="34" charset="0"/>
                <a:cs typeface="Arial" panose="020B0604020202020204" pitchFamily="34" charset="0"/>
              </a:rPr>
              <a:t>E-mail: statelawfireems@vfwfl.org</a:t>
            </a:r>
          </a:p>
        </p:txBody>
      </p:sp>
    </p:spTree>
    <p:extLst>
      <p:ext uri="{BB962C8B-B14F-4D97-AF65-F5344CB8AC3E}">
        <p14:creationId xmlns:p14="http://schemas.microsoft.com/office/powerpoint/2010/main" val="19553935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AB9927B-4D01-D44A-FE42-D281E327BBC6}"/>
              </a:ext>
            </a:extLst>
          </p:cNvPr>
          <p:cNvSpPr txBox="1"/>
          <p:nvPr/>
        </p:nvSpPr>
        <p:spPr>
          <a:xfrm>
            <a:off x="306433" y="2152582"/>
            <a:ext cx="11579134" cy="338554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Arial Black" panose="020B0A04020102020204" pitchFamily="34" charset="0"/>
              </a:rPr>
              <a:t>Public Servant Awards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US" sz="2400" b="1" i="0" u="none" strike="noStrike" kern="1200" cap="none" spc="0" normalizeH="0" baseline="0" noProof="0">
                <a:ln>
                  <a:noFill/>
                </a:ln>
                <a:solidFill>
                  <a:prstClr val="black"/>
                </a:solidFill>
                <a:effectLst/>
                <a:uLnTx/>
                <a:uFillTx/>
                <a:latin typeface="Calibri" panose="020F0502020204030204"/>
                <a:ea typeface="+mn-ea"/>
                <a:cs typeface="+mn-cs"/>
              </a:rPr>
              <a:t>Law Enforcement, Firefighter, Emergency Services, Dispatcher, EOD)</a:t>
            </a:r>
          </a:p>
          <a:p>
            <a:pPr algn="l"/>
            <a:endParaRPr lang="en-US" sz="1800" b="0" i="0" u="none" strike="noStrike" baseline="0">
              <a:latin typeface="TimesNewRomanPSMT"/>
            </a:endParaRPr>
          </a:p>
          <a:p>
            <a:pPr algn="l"/>
            <a:r>
              <a:rPr lang="en-US" sz="3200" b="0" i="0" u="none" strike="noStrike" baseline="0">
                <a:latin typeface="Arial" panose="020B0604020202020204" pitchFamily="34" charset="0"/>
                <a:cs typeface="Arial" panose="020B0604020202020204" pitchFamily="34" charset="0"/>
              </a:rPr>
              <a:t>Each year, the Veterans of Foreign Wars selects law enforcement, firefighters, emergency medical technicians, 911 dispatchers, and explosive ordnance disposal technicians to receive the VFW’s Public Servant Awards.</a:t>
            </a:r>
            <a:endParaRPr lang="en-US" sz="3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860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AC930E6-7CE2-8C15-7DD9-A6F44EF7EC8F}"/>
              </a:ext>
            </a:extLst>
          </p:cNvPr>
          <p:cNvSpPr txBox="1"/>
          <p:nvPr/>
        </p:nvSpPr>
        <p:spPr>
          <a:xfrm>
            <a:off x="326571" y="2324576"/>
            <a:ext cx="11462658" cy="4031873"/>
          </a:xfrm>
          <a:prstGeom prst="rect">
            <a:avLst/>
          </a:prstGeom>
          <a:noFill/>
        </p:spPr>
        <p:txBody>
          <a:bodyPr wrap="square">
            <a:spAutoFit/>
          </a:bodyPr>
          <a:lstStyle/>
          <a:p>
            <a:pPr algn="ctr"/>
            <a:r>
              <a:rPr lang="en-US" sz="3600" b="1">
                <a:latin typeface="Arial Black" panose="020B0A04020102020204" pitchFamily="34" charset="0"/>
              </a:rPr>
              <a:t>Public Servant Awards</a:t>
            </a:r>
          </a:p>
          <a:p>
            <a:pPr algn="ctr"/>
            <a:r>
              <a:rPr lang="en-US" sz="2800" b="1"/>
              <a:t>(</a:t>
            </a:r>
            <a:r>
              <a:rPr lang="en-US" sz="2400" b="1"/>
              <a:t>Law Enforcement, Firefighter, Emergency Services, Dispatcher, EOD)</a:t>
            </a:r>
          </a:p>
          <a:p>
            <a:r>
              <a:rPr lang="en-US" sz="3200" b="1">
                <a:latin typeface="Arial" panose="020B0604020202020204" pitchFamily="34" charset="0"/>
                <a:cs typeface="Arial" panose="020B0604020202020204" pitchFamily="34" charset="0"/>
              </a:rPr>
              <a:t>Purpose:</a:t>
            </a:r>
          </a:p>
          <a:p>
            <a:pPr marL="457200" indent="-457200">
              <a:buFont typeface="Arial" panose="020B0604020202020204" pitchFamily="34" charset="0"/>
              <a:buChar char="•"/>
            </a:pPr>
            <a:r>
              <a:rPr lang="en-US" sz="3200">
                <a:latin typeface="Arial" panose="020B0604020202020204" pitchFamily="34" charset="0"/>
                <a:cs typeface="Arial" panose="020B0604020202020204" pitchFamily="34" charset="0"/>
              </a:rPr>
              <a:t>Honors public servants for outstanding service to their communities</a:t>
            </a:r>
          </a:p>
          <a:p>
            <a:r>
              <a:rPr lang="en-US" sz="3200" b="1">
                <a:latin typeface="Arial" panose="020B0604020202020204" pitchFamily="34" charset="0"/>
                <a:cs typeface="Arial" panose="020B0604020202020204" pitchFamily="34" charset="0"/>
              </a:rPr>
              <a:t>Key Deadlines:</a:t>
            </a:r>
          </a:p>
          <a:p>
            <a:pPr marL="457200" indent="-457200">
              <a:buFont typeface="Arial" panose="020B0604020202020204" pitchFamily="34" charset="0"/>
              <a:buChar char="•"/>
            </a:pPr>
            <a:r>
              <a:rPr lang="en-US" sz="3200">
                <a:latin typeface="Arial" panose="020B0604020202020204" pitchFamily="34" charset="0"/>
                <a:cs typeface="Arial" panose="020B0604020202020204" pitchFamily="34" charset="0"/>
              </a:rPr>
              <a:t>January 1 – Nominations due from Post to Department</a:t>
            </a:r>
          </a:p>
          <a:p>
            <a:pPr marL="457200" indent="-457200">
              <a:buFont typeface="Arial" panose="020B0604020202020204" pitchFamily="34" charset="0"/>
              <a:buChar char="•"/>
            </a:pPr>
            <a:r>
              <a:rPr lang="en-US" sz="3200">
                <a:latin typeface="Arial" panose="020B0604020202020204" pitchFamily="34" charset="0"/>
                <a:cs typeface="Arial" panose="020B0604020202020204" pitchFamily="34" charset="0"/>
              </a:rPr>
              <a:t>February 1 – Department nominations due to National</a:t>
            </a:r>
          </a:p>
        </p:txBody>
      </p:sp>
    </p:spTree>
    <p:extLst>
      <p:ext uri="{BB962C8B-B14F-4D97-AF65-F5344CB8AC3E}">
        <p14:creationId xmlns:p14="http://schemas.microsoft.com/office/powerpoint/2010/main" val="31429456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91073E6-0074-06BE-4C53-B1DCC417CA99}"/>
              </a:ext>
            </a:extLst>
          </p:cNvPr>
          <p:cNvSpPr txBox="1"/>
          <p:nvPr/>
        </p:nvSpPr>
        <p:spPr>
          <a:xfrm>
            <a:off x="2449935" y="2929927"/>
            <a:ext cx="7292130" cy="1890005"/>
          </a:xfrm>
          <a:prstGeom prst="rect">
            <a:avLst/>
          </a:prstGeom>
          <a:noFill/>
        </p:spPr>
        <p:txBody>
          <a:bodyPr wrap="square">
            <a:spAutoFit/>
          </a:bodyPr>
          <a:lstStyle/>
          <a:p>
            <a:pPr marL="12700" marR="90805" algn="ctr">
              <a:lnSpc>
                <a:spcPct val="98800"/>
              </a:lnSpc>
              <a:spcBef>
                <a:spcPts val="15"/>
              </a:spcBef>
              <a:tabLst>
                <a:tab pos="5259070" algn="l"/>
              </a:tabLst>
            </a:pPr>
            <a:r>
              <a:rPr lang="en-US" sz="5400" spc="-5">
                <a:latin typeface="Arial Black"/>
                <a:cs typeface="Arial Black"/>
              </a:rPr>
              <a:t>Award Programs</a:t>
            </a:r>
          </a:p>
          <a:p>
            <a:pPr marL="12700" marR="90805" algn="ctr">
              <a:lnSpc>
                <a:spcPct val="98800"/>
              </a:lnSpc>
              <a:spcBef>
                <a:spcPts val="15"/>
              </a:spcBef>
              <a:tabLst>
                <a:tab pos="5259070" algn="l"/>
              </a:tabLst>
            </a:pPr>
            <a:endParaRPr lang="en-US" sz="4000" spc="-5">
              <a:latin typeface="Arial Black"/>
              <a:cs typeface="Arial Black"/>
            </a:endParaRPr>
          </a:p>
          <a:p>
            <a:pPr marL="12700" marR="90805">
              <a:lnSpc>
                <a:spcPct val="98800"/>
              </a:lnSpc>
              <a:spcBef>
                <a:spcPts val="15"/>
              </a:spcBef>
              <a:tabLst>
                <a:tab pos="5259070" algn="l"/>
              </a:tabLst>
            </a:pPr>
            <a:r>
              <a:rPr lang="en-US" sz="2400" spc="-5">
                <a:latin typeface="Arial Black"/>
                <a:cs typeface="Arial Black"/>
              </a:rPr>
              <a:t>Program </a:t>
            </a:r>
            <a:r>
              <a:rPr lang="en-US" sz="2400">
                <a:latin typeface="Arial Black"/>
                <a:cs typeface="Arial Black"/>
              </a:rPr>
              <a:t>Chairperson – Heather Frank</a:t>
            </a:r>
            <a:endParaRPr lang="en-US" sz="2400"/>
          </a:p>
        </p:txBody>
      </p:sp>
    </p:spTree>
    <p:extLst>
      <p:ext uri="{BB962C8B-B14F-4D97-AF65-F5344CB8AC3E}">
        <p14:creationId xmlns:p14="http://schemas.microsoft.com/office/powerpoint/2010/main" val="1726826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AD5D1D4-578F-C3F4-C70E-B7AAAACC2A83}"/>
              </a:ext>
            </a:extLst>
          </p:cNvPr>
          <p:cNvSpPr txBox="1"/>
          <p:nvPr/>
        </p:nvSpPr>
        <p:spPr>
          <a:xfrm>
            <a:off x="566057" y="2130052"/>
            <a:ext cx="11059885" cy="2246769"/>
          </a:xfrm>
          <a:prstGeom prst="rect">
            <a:avLst/>
          </a:prstGeom>
          <a:noFill/>
        </p:spPr>
        <p:txBody>
          <a:bodyPr wrap="square">
            <a:spAutoFit/>
          </a:bodyPr>
          <a:lstStyle/>
          <a:p>
            <a:pPr marL="12700" algn="ctr">
              <a:lnSpc>
                <a:spcPct val="100000"/>
              </a:lnSpc>
              <a:spcBef>
                <a:spcPts val="100"/>
              </a:spcBef>
            </a:pPr>
            <a:r>
              <a:rPr lang="en-US" sz="4000" b="1" spc="-5">
                <a:latin typeface="Arial Black" panose="020B0A04020102020204" pitchFamily="34" charset="0"/>
                <a:cs typeface="Verdana"/>
              </a:rPr>
              <a:t>VFW</a:t>
            </a:r>
            <a:r>
              <a:rPr lang="en-US" sz="4000" b="1" spc="-20">
                <a:latin typeface="Arial Black" panose="020B0A04020102020204" pitchFamily="34" charset="0"/>
                <a:cs typeface="Verdana"/>
              </a:rPr>
              <a:t> </a:t>
            </a:r>
            <a:r>
              <a:rPr lang="en-US" sz="4000" b="1" spc="-5">
                <a:latin typeface="Arial Black" panose="020B0A04020102020204" pitchFamily="34" charset="0"/>
                <a:cs typeface="Verdana"/>
              </a:rPr>
              <a:t>Programs</a:t>
            </a:r>
            <a:endParaRPr lang="en-US" sz="4000">
              <a:latin typeface="Arial Black" panose="020B0A04020102020204" pitchFamily="34" charset="0"/>
              <a:cs typeface="Verdana"/>
            </a:endParaRPr>
          </a:p>
          <a:p>
            <a:pPr>
              <a:lnSpc>
                <a:spcPct val="100000"/>
              </a:lnSpc>
              <a:spcBef>
                <a:spcPts val="45"/>
              </a:spcBef>
            </a:pPr>
            <a:endParaRPr lang="en-US" sz="1600">
              <a:latin typeface="Verdana"/>
              <a:cs typeface="Verdana"/>
            </a:endParaRPr>
          </a:p>
          <a:p>
            <a:pPr marL="12700">
              <a:lnSpc>
                <a:spcPct val="100000"/>
              </a:lnSpc>
            </a:pPr>
            <a:r>
              <a:rPr lang="en-US" sz="2800">
                <a:latin typeface="Arial" panose="020B0604020202020204" pitchFamily="34" charset="0"/>
                <a:cs typeface="Arial" panose="020B0604020202020204" pitchFamily="34" charset="0"/>
              </a:rPr>
              <a:t>Your VFW </a:t>
            </a:r>
            <a:r>
              <a:rPr lang="en-US" sz="2800" spc="-5">
                <a:latin typeface="Arial" panose="020B0604020202020204" pitchFamily="34" charset="0"/>
                <a:cs typeface="Arial" panose="020B0604020202020204" pitchFamily="34" charset="0"/>
              </a:rPr>
              <a:t>programs are defined under two</a:t>
            </a:r>
            <a:r>
              <a:rPr lang="en-US" sz="2800" spc="20">
                <a:latin typeface="Arial" panose="020B0604020202020204" pitchFamily="34" charset="0"/>
                <a:cs typeface="Arial" panose="020B0604020202020204" pitchFamily="34" charset="0"/>
              </a:rPr>
              <a:t> </a:t>
            </a:r>
            <a:r>
              <a:rPr lang="en-US" sz="2800" spc="-5">
                <a:latin typeface="Arial" panose="020B0604020202020204" pitchFamily="34" charset="0"/>
                <a:cs typeface="Arial" panose="020B0604020202020204" pitchFamily="34" charset="0"/>
              </a:rPr>
              <a:t>categories:</a:t>
            </a:r>
            <a:endParaRPr lang="en-US" sz="2800">
              <a:latin typeface="Arial" panose="020B0604020202020204" pitchFamily="34" charset="0"/>
              <a:cs typeface="Arial" panose="020B0604020202020204" pitchFamily="34" charset="0"/>
            </a:endParaRPr>
          </a:p>
          <a:p>
            <a:pPr marL="617220" indent="-147955">
              <a:lnSpc>
                <a:spcPct val="100000"/>
              </a:lnSpc>
              <a:buChar char="•"/>
              <a:tabLst>
                <a:tab pos="617855" algn="l"/>
              </a:tabLst>
            </a:pPr>
            <a:r>
              <a:rPr lang="en-US" sz="2800" b="1" i="1">
                <a:latin typeface="Arial" panose="020B0604020202020204" pitchFamily="34" charset="0"/>
                <a:cs typeface="Arial" panose="020B0604020202020204" pitchFamily="34" charset="0"/>
              </a:rPr>
              <a:t>Community </a:t>
            </a:r>
            <a:r>
              <a:rPr lang="en-US" sz="2800" b="1" i="1" spc="-5">
                <a:latin typeface="Arial" panose="020B0604020202020204" pitchFamily="34" charset="0"/>
                <a:cs typeface="Arial" panose="020B0604020202020204" pitchFamily="34" charset="0"/>
              </a:rPr>
              <a:t>Service, </a:t>
            </a:r>
            <a:r>
              <a:rPr lang="en-US" sz="2800" b="1" i="1">
                <a:latin typeface="Arial" panose="020B0604020202020204" pitchFamily="34" charset="0"/>
                <a:cs typeface="Arial" panose="020B0604020202020204" pitchFamily="34" charset="0"/>
              </a:rPr>
              <a:t>Youth </a:t>
            </a:r>
            <a:r>
              <a:rPr lang="en-US" sz="2800" b="1" i="1" spc="-5">
                <a:latin typeface="Arial" panose="020B0604020202020204" pitchFamily="34" charset="0"/>
                <a:cs typeface="Arial" panose="020B0604020202020204" pitchFamily="34" charset="0"/>
              </a:rPr>
              <a:t>Scholarships </a:t>
            </a:r>
            <a:r>
              <a:rPr lang="en-US" sz="2800" b="1" i="1">
                <a:latin typeface="Arial" panose="020B0604020202020204" pitchFamily="34" charset="0"/>
                <a:cs typeface="Arial" panose="020B0604020202020204" pitchFamily="34" charset="0"/>
              </a:rPr>
              <a:t>and</a:t>
            </a:r>
            <a:r>
              <a:rPr lang="en-US" sz="2800" b="1" i="1" spc="-65">
                <a:latin typeface="Arial" panose="020B0604020202020204" pitchFamily="34" charset="0"/>
                <a:cs typeface="Arial" panose="020B0604020202020204" pitchFamily="34" charset="0"/>
              </a:rPr>
              <a:t> </a:t>
            </a:r>
            <a:r>
              <a:rPr lang="en-US" sz="2800" b="1" i="1" spc="-5">
                <a:latin typeface="Arial" panose="020B0604020202020204" pitchFamily="34" charset="0"/>
                <a:cs typeface="Arial" panose="020B0604020202020204" pitchFamily="34" charset="0"/>
              </a:rPr>
              <a:t>Activities</a:t>
            </a:r>
            <a:endParaRPr lang="en-US" sz="2800">
              <a:latin typeface="Arial" panose="020B0604020202020204" pitchFamily="34" charset="0"/>
              <a:cs typeface="Arial" panose="020B0604020202020204" pitchFamily="34" charset="0"/>
            </a:endParaRPr>
          </a:p>
          <a:p>
            <a:pPr marL="617220" indent="-148590">
              <a:lnSpc>
                <a:spcPct val="100000"/>
              </a:lnSpc>
              <a:buChar char="•"/>
              <a:tabLst>
                <a:tab pos="617855" algn="l"/>
              </a:tabLst>
            </a:pPr>
            <a:r>
              <a:rPr lang="en-US" sz="2800" b="1" i="1">
                <a:latin typeface="Arial" panose="020B0604020202020204" pitchFamily="34" charset="0"/>
                <a:cs typeface="Arial" panose="020B0604020202020204" pitchFamily="34" charset="0"/>
              </a:rPr>
              <a:t>Veterans &amp; </a:t>
            </a:r>
            <a:r>
              <a:rPr lang="en-US" sz="2800" b="1" i="1" spc="-5">
                <a:latin typeface="Arial" panose="020B0604020202020204" pitchFamily="34" charset="0"/>
                <a:cs typeface="Arial" panose="020B0604020202020204" pitchFamily="34" charset="0"/>
              </a:rPr>
              <a:t>Military</a:t>
            </a:r>
            <a:r>
              <a:rPr lang="en-US" sz="2800" b="1" i="1" spc="-45">
                <a:latin typeface="Arial" panose="020B0604020202020204" pitchFamily="34" charset="0"/>
                <a:cs typeface="Arial" panose="020B0604020202020204" pitchFamily="34" charset="0"/>
              </a:rPr>
              <a:t> </a:t>
            </a:r>
            <a:r>
              <a:rPr lang="en-US" sz="2800" b="1" i="1">
                <a:latin typeface="Arial" panose="020B0604020202020204" pitchFamily="34" charset="0"/>
                <a:cs typeface="Arial" panose="020B0604020202020204" pitchFamily="34" charset="0"/>
              </a:rPr>
              <a:t>Support</a:t>
            </a:r>
            <a:r>
              <a:rPr lang="en-US" sz="2800">
                <a:latin typeface="Arial" panose="020B0604020202020204" pitchFamily="34" charset="0"/>
                <a:cs typeface="Arial" panose="020B0604020202020204" pitchFamily="34" charset="0"/>
              </a:rPr>
              <a:t>.</a:t>
            </a:r>
          </a:p>
        </p:txBody>
      </p:sp>
      <p:sp>
        <p:nvSpPr>
          <p:cNvPr id="4" name="TextBox 3">
            <a:extLst>
              <a:ext uri="{FF2B5EF4-FFF2-40B4-BE49-F238E27FC236}">
                <a16:creationId xmlns:a16="http://schemas.microsoft.com/office/drawing/2014/main" id="{263237F8-AE33-1726-0D99-B47A3D9D9DA7}"/>
              </a:ext>
            </a:extLst>
          </p:cNvPr>
          <p:cNvSpPr txBox="1"/>
          <p:nvPr/>
        </p:nvSpPr>
        <p:spPr>
          <a:xfrm>
            <a:off x="566056" y="4869907"/>
            <a:ext cx="11059885" cy="1384995"/>
          </a:xfrm>
          <a:prstGeom prst="rect">
            <a:avLst/>
          </a:prstGeom>
          <a:noFill/>
        </p:spPr>
        <p:txBody>
          <a:bodyPr wrap="square">
            <a:spAutoFit/>
          </a:bodyPr>
          <a:lstStyle/>
          <a:p>
            <a:pPr marL="12700" marR="427990">
              <a:lnSpc>
                <a:spcPct val="100000"/>
              </a:lnSpc>
              <a:spcBef>
                <a:spcPts val="1060"/>
              </a:spcBef>
            </a:pPr>
            <a:r>
              <a:rPr lang="en-US" sz="2800">
                <a:latin typeface="Arial" panose="020B0604020202020204" pitchFamily="34" charset="0"/>
                <a:cs typeface="Arial" panose="020B0604020202020204" pitchFamily="34" charset="0"/>
              </a:rPr>
              <a:t>The </a:t>
            </a:r>
            <a:r>
              <a:rPr lang="en-US" sz="2800" b="1">
                <a:latin typeface="Arial" panose="020B0604020202020204" pitchFamily="34" charset="0"/>
                <a:cs typeface="Arial" panose="020B0604020202020204" pitchFamily="34" charset="0"/>
              </a:rPr>
              <a:t>Community </a:t>
            </a:r>
            <a:r>
              <a:rPr lang="en-US" sz="2800" b="1" spc="-5">
                <a:latin typeface="Arial" panose="020B0604020202020204" pitchFamily="34" charset="0"/>
                <a:cs typeface="Arial" panose="020B0604020202020204" pitchFamily="34" charset="0"/>
              </a:rPr>
              <a:t>Service, </a:t>
            </a:r>
            <a:r>
              <a:rPr lang="en-US" sz="2800" b="1">
                <a:latin typeface="Arial" panose="020B0604020202020204" pitchFamily="34" charset="0"/>
                <a:cs typeface="Arial" panose="020B0604020202020204" pitchFamily="34" charset="0"/>
              </a:rPr>
              <a:t>Youth </a:t>
            </a:r>
            <a:r>
              <a:rPr lang="en-US" sz="2800" b="1" spc="-5">
                <a:latin typeface="Arial" panose="020B0604020202020204" pitchFamily="34" charset="0"/>
                <a:cs typeface="Arial" panose="020B0604020202020204" pitchFamily="34" charset="0"/>
              </a:rPr>
              <a:t>Scholarships </a:t>
            </a:r>
            <a:r>
              <a:rPr lang="en-US" sz="2800" b="1">
                <a:latin typeface="Arial" panose="020B0604020202020204" pitchFamily="34" charset="0"/>
                <a:cs typeface="Arial" panose="020B0604020202020204" pitchFamily="34" charset="0"/>
              </a:rPr>
              <a:t>and </a:t>
            </a:r>
            <a:r>
              <a:rPr lang="en-US" sz="2800" b="1" spc="-5">
                <a:latin typeface="Arial" panose="020B0604020202020204" pitchFamily="34" charset="0"/>
                <a:cs typeface="Arial" panose="020B0604020202020204" pitchFamily="34" charset="0"/>
              </a:rPr>
              <a:t>Activities </a:t>
            </a:r>
            <a:r>
              <a:rPr lang="en-US" sz="2800" spc="-5">
                <a:latin typeface="Arial" panose="020B0604020202020204" pitchFamily="34" charset="0"/>
                <a:cs typeface="Arial" panose="020B0604020202020204" pitchFamily="34" charset="0"/>
              </a:rPr>
              <a:t>category </a:t>
            </a:r>
            <a:r>
              <a:rPr lang="en-US" sz="2800" spc="-10">
                <a:latin typeface="Arial" panose="020B0604020202020204" pitchFamily="34" charset="0"/>
                <a:cs typeface="Arial" panose="020B0604020202020204" pitchFamily="34" charset="0"/>
              </a:rPr>
              <a:t>is </a:t>
            </a:r>
            <a:r>
              <a:rPr lang="en-US" sz="2800" spc="-5">
                <a:latin typeface="Arial" panose="020B0604020202020204" pitchFamily="34" charset="0"/>
                <a:cs typeface="Arial" panose="020B0604020202020204" pitchFamily="34" charset="0"/>
              </a:rPr>
              <a:t>broken </a:t>
            </a:r>
            <a:r>
              <a:rPr lang="en-US" sz="2800">
                <a:latin typeface="Arial" panose="020B0604020202020204" pitchFamily="34" charset="0"/>
                <a:cs typeface="Arial" panose="020B0604020202020204" pitchFamily="34" charset="0"/>
              </a:rPr>
              <a:t>down </a:t>
            </a:r>
            <a:r>
              <a:rPr lang="en-US" sz="2800" spc="-5">
                <a:latin typeface="Arial" panose="020B0604020202020204" pitchFamily="34" charset="0"/>
                <a:cs typeface="Arial" panose="020B0604020202020204" pitchFamily="34" charset="0"/>
              </a:rPr>
              <a:t>into two Groups  commonly referred to as </a:t>
            </a:r>
            <a:r>
              <a:rPr lang="en-US" sz="2800">
                <a:latin typeface="Arial" panose="020B0604020202020204" pitchFamily="34" charset="0"/>
                <a:cs typeface="Arial" panose="020B0604020202020204" pitchFamily="34" charset="0"/>
              </a:rPr>
              <a:t>our </a:t>
            </a:r>
            <a:r>
              <a:rPr lang="en-US" sz="2800" u="sng" spc="-5">
                <a:uFill>
                  <a:solidFill>
                    <a:srgbClr val="000000"/>
                  </a:solidFill>
                </a:uFill>
                <a:latin typeface="Arial" panose="020B0604020202020204" pitchFamily="34" charset="0"/>
                <a:cs typeface="Arial" panose="020B0604020202020204" pitchFamily="34" charset="0"/>
              </a:rPr>
              <a:t>Core Programs</a:t>
            </a:r>
            <a:r>
              <a:rPr lang="en-US" sz="2800" spc="-5">
                <a:latin typeface="Arial" panose="020B0604020202020204" pitchFamily="34" charset="0"/>
                <a:cs typeface="Arial" panose="020B0604020202020204" pitchFamily="34" charset="0"/>
              </a:rPr>
              <a:t> and </a:t>
            </a:r>
            <a:r>
              <a:rPr lang="en-US" sz="2800" u="sng" spc="-5">
                <a:uFill>
                  <a:solidFill>
                    <a:srgbClr val="000000"/>
                  </a:solidFill>
                </a:uFill>
                <a:latin typeface="Arial" panose="020B0604020202020204" pitchFamily="34" charset="0"/>
                <a:cs typeface="Arial" panose="020B0604020202020204" pitchFamily="34" charset="0"/>
              </a:rPr>
              <a:t>Special Projects </a:t>
            </a:r>
            <a:r>
              <a:rPr lang="en-US" sz="2800" u="sng">
                <a:uFill>
                  <a:solidFill>
                    <a:srgbClr val="000000"/>
                  </a:solidFill>
                </a:uFill>
                <a:latin typeface="Arial" panose="020B0604020202020204" pitchFamily="34" charset="0"/>
                <a:cs typeface="Arial" panose="020B0604020202020204" pitchFamily="34" charset="0"/>
              </a:rPr>
              <a:t>&amp;</a:t>
            </a:r>
            <a:r>
              <a:rPr lang="en-US" sz="2800" u="sng" spc="30">
                <a:uFill>
                  <a:solidFill>
                    <a:srgbClr val="000000"/>
                  </a:solidFill>
                </a:uFill>
                <a:latin typeface="Arial" panose="020B0604020202020204" pitchFamily="34" charset="0"/>
                <a:cs typeface="Arial" panose="020B0604020202020204" pitchFamily="34" charset="0"/>
              </a:rPr>
              <a:t> </a:t>
            </a:r>
            <a:r>
              <a:rPr lang="en-US" sz="2800" u="sng" spc="-5">
                <a:uFill>
                  <a:solidFill>
                    <a:srgbClr val="000000"/>
                  </a:solidFill>
                </a:uFill>
                <a:latin typeface="Arial" panose="020B0604020202020204" pitchFamily="34" charset="0"/>
                <a:cs typeface="Arial" panose="020B0604020202020204" pitchFamily="34" charset="0"/>
              </a:rPr>
              <a:t>Activities.</a:t>
            </a:r>
            <a:endParaRPr lang="en-US"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85811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C4EF9C9-1CD0-DE24-FB23-70CB6F1541E1}"/>
              </a:ext>
            </a:extLst>
          </p:cNvPr>
          <p:cNvSpPr txBox="1"/>
          <p:nvPr/>
        </p:nvSpPr>
        <p:spPr>
          <a:xfrm>
            <a:off x="337457" y="2143089"/>
            <a:ext cx="11583299" cy="3785652"/>
          </a:xfrm>
          <a:prstGeom prst="rect">
            <a:avLst/>
          </a:prstGeom>
          <a:noFill/>
        </p:spPr>
        <p:txBody>
          <a:bodyPr wrap="square">
            <a:spAutoFit/>
          </a:bodyPr>
          <a:lstStyle/>
          <a:p>
            <a:pPr algn="ctr"/>
            <a:r>
              <a:rPr lang="en-US" sz="4000" b="1" u="none" strike="noStrike" baseline="0">
                <a:latin typeface="Arial Black" panose="020B0A04020102020204" pitchFamily="34" charset="0"/>
              </a:rPr>
              <a:t>Life Saving Awards</a:t>
            </a:r>
          </a:p>
          <a:p>
            <a:pPr algn="l"/>
            <a:r>
              <a:rPr lang="en-US" sz="2800" i="0" u="none" strike="noStrike" baseline="0">
                <a:latin typeface="Arial" panose="020B0604020202020204" pitchFamily="34" charset="0"/>
                <a:cs typeface="Arial" panose="020B0604020202020204" pitchFamily="34" charset="0"/>
              </a:rPr>
              <a:t>The Safety Chairperson at Posts, Districts and Departments are encouraged to regularly identify and honor individuals throughout the year in their geographic area who have saved a life. The VFW Programs department provides the three different Life Saving citations (Regular, Line of Duty and Valor) and appropriate medal (if available), free of charge, for local presentations</a:t>
            </a:r>
            <a:endParaRPr lang="en-US" sz="1200">
              <a:latin typeface="Arial" panose="020B0604020202020204" pitchFamily="34" charset="0"/>
              <a:cs typeface="Arial" panose="020B0604020202020204" pitchFamily="34" charset="0"/>
            </a:endParaRPr>
          </a:p>
          <a:p>
            <a:pPr algn="l"/>
            <a:r>
              <a:rPr lang="en-US" sz="3200" b="1">
                <a:latin typeface="Arial" panose="020B0604020202020204" pitchFamily="34" charset="0"/>
                <a:cs typeface="Arial" panose="020B0604020202020204" pitchFamily="34" charset="0"/>
              </a:rPr>
              <a:t>Date Due: April 1</a:t>
            </a:r>
          </a:p>
        </p:txBody>
      </p:sp>
    </p:spTree>
    <p:extLst>
      <p:ext uri="{BB962C8B-B14F-4D97-AF65-F5344CB8AC3E}">
        <p14:creationId xmlns:p14="http://schemas.microsoft.com/office/powerpoint/2010/main" val="6588295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49C8161-4464-7732-4F30-A81A326DCCC7}"/>
              </a:ext>
            </a:extLst>
          </p:cNvPr>
          <p:cNvSpPr txBox="1"/>
          <p:nvPr/>
        </p:nvSpPr>
        <p:spPr>
          <a:xfrm>
            <a:off x="247326" y="2285243"/>
            <a:ext cx="11697348" cy="4031873"/>
          </a:xfrm>
          <a:prstGeom prst="rect">
            <a:avLst/>
          </a:prstGeom>
          <a:noFill/>
        </p:spPr>
        <p:txBody>
          <a:bodyPr wrap="square">
            <a:spAutoFit/>
          </a:bodyPr>
          <a:lstStyle/>
          <a:p>
            <a:pPr algn="ctr"/>
            <a:r>
              <a:rPr lang="en-US" sz="3200" b="1">
                <a:latin typeface="Arial Black" panose="020B0A04020102020204" pitchFamily="34" charset="0"/>
              </a:rPr>
              <a:t>The Outstanding Community Service </a:t>
            </a:r>
          </a:p>
          <a:p>
            <a:pPr algn="ctr"/>
            <a:r>
              <a:rPr lang="en-US" sz="3200" b="1">
                <a:latin typeface="Arial Black" panose="020B0A04020102020204" pitchFamily="34" charset="0"/>
              </a:rPr>
              <a:t>Post Awards</a:t>
            </a:r>
          </a:p>
          <a:p>
            <a:r>
              <a:rPr lang="en-US" sz="2800">
                <a:latin typeface="Arial" panose="020B0604020202020204" pitchFamily="34" charset="0"/>
                <a:cs typeface="Arial" panose="020B0604020202020204" pitchFamily="34" charset="0"/>
              </a:rPr>
              <a:t>are given to Posts identified by the Departments for their exceptional response to VFW Community Service Programs. Each Department determines the actual criteria for their Posts. Posts selected for this honor are invited to send a representative to the VFW National Convention for a reception with the VFW Commander-in-Chief.</a:t>
            </a:r>
          </a:p>
          <a:p>
            <a:endParaRPr lang="en-US" sz="2800">
              <a:latin typeface="Arial" panose="020B0604020202020204" pitchFamily="34" charset="0"/>
              <a:cs typeface="Arial" panose="020B0604020202020204" pitchFamily="34" charset="0"/>
            </a:endParaRPr>
          </a:p>
          <a:p>
            <a:r>
              <a:rPr lang="en-US" sz="2400" b="1">
                <a:latin typeface="Arial" panose="020B0604020202020204" pitchFamily="34" charset="0"/>
                <a:cs typeface="Arial" panose="020B0604020202020204" pitchFamily="34" charset="0"/>
              </a:rPr>
              <a:t>Date Due: April 1</a:t>
            </a:r>
          </a:p>
        </p:txBody>
      </p:sp>
    </p:spTree>
    <p:extLst>
      <p:ext uri="{BB962C8B-B14F-4D97-AF65-F5344CB8AC3E}">
        <p14:creationId xmlns:p14="http://schemas.microsoft.com/office/powerpoint/2010/main" val="32668052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7B5589-EA1B-9A53-445A-32E23B8B8B05}"/>
              </a:ext>
            </a:extLst>
          </p:cNvPr>
          <p:cNvSpPr txBox="1"/>
          <p:nvPr/>
        </p:nvSpPr>
        <p:spPr>
          <a:xfrm>
            <a:off x="304800" y="2292005"/>
            <a:ext cx="11599768" cy="3477875"/>
          </a:xfrm>
          <a:prstGeom prst="rect">
            <a:avLst/>
          </a:prstGeom>
          <a:noFill/>
        </p:spPr>
        <p:txBody>
          <a:bodyPr wrap="square">
            <a:spAutoFit/>
          </a:bodyPr>
          <a:lstStyle/>
          <a:p>
            <a:pPr algn="ctr"/>
            <a:r>
              <a:rPr lang="en-US" sz="3200" b="1">
                <a:latin typeface="Arial Black" panose="020B0A04020102020204" pitchFamily="34" charset="0"/>
              </a:rPr>
              <a:t>Outstanding Post Special Project Awards</a:t>
            </a:r>
          </a:p>
          <a:p>
            <a:r>
              <a:rPr lang="en-US" sz="2000" b="1"/>
              <a:t> </a:t>
            </a:r>
          </a:p>
          <a:p>
            <a:r>
              <a:rPr lang="en-US" sz="2800">
                <a:latin typeface="Arial" panose="020B0604020202020204" pitchFamily="34" charset="0"/>
                <a:cs typeface="Arial" panose="020B0604020202020204" pitchFamily="34" charset="0"/>
              </a:rPr>
              <a:t>are given each year to Posts that do a special project outside their normal VFW activities. Posts should submit their entries to their Department for review and endorsement before going to VFW National Headquarters.</a:t>
            </a:r>
          </a:p>
          <a:p>
            <a:endParaRPr lang="en-US" sz="2800">
              <a:latin typeface="Arial" panose="020B0604020202020204" pitchFamily="34" charset="0"/>
              <a:cs typeface="Arial" panose="020B0604020202020204" pitchFamily="34" charset="0"/>
            </a:endParaRPr>
          </a:p>
          <a:p>
            <a:r>
              <a:rPr lang="en-US" sz="2800" b="1">
                <a:latin typeface="Arial" panose="020B0604020202020204" pitchFamily="34" charset="0"/>
                <a:cs typeface="Arial" panose="020B0604020202020204" pitchFamily="34" charset="0"/>
              </a:rPr>
              <a:t>Date Due: April 1</a:t>
            </a:r>
          </a:p>
        </p:txBody>
      </p:sp>
    </p:spTree>
    <p:extLst>
      <p:ext uri="{BB962C8B-B14F-4D97-AF65-F5344CB8AC3E}">
        <p14:creationId xmlns:p14="http://schemas.microsoft.com/office/powerpoint/2010/main" val="36478328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8EAFBA9-5126-84E4-301D-33CFDB41CA07}"/>
              </a:ext>
            </a:extLst>
          </p:cNvPr>
          <p:cNvSpPr txBox="1"/>
          <p:nvPr/>
        </p:nvSpPr>
        <p:spPr>
          <a:xfrm>
            <a:off x="402772" y="2289437"/>
            <a:ext cx="11429999" cy="4031873"/>
          </a:xfrm>
          <a:prstGeom prst="rect">
            <a:avLst/>
          </a:prstGeom>
          <a:noFill/>
        </p:spPr>
        <p:txBody>
          <a:bodyPr wrap="square">
            <a:spAutoFit/>
          </a:bodyPr>
          <a:lstStyle/>
          <a:p>
            <a:pPr algn="ctr"/>
            <a:r>
              <a:rPr lang="en-US" sz="3200" b="1">
                <a:latin typeface="Arial Black" panose="020B0A04020102020204" pitchFamily="34" charset="0"/>
              </a:rPr>
              <a:t>Outstanding Post Special Project competition. </a:t>
            </a:r>
          </a:p>
          <a:p>
            <a:endParaRPr lang="en-US" sz="2800">
              <a:latin typeface="Arial" panose="020B0604020202020204" pitchFamily="34" charset="0"/>
              <a:cs typeface="Arial" panose="020B0604020202020204" pitchFamily="34" charset="0"/>
            </a:endParaRPr>
          </a:p>
          <a:p>
            <a:r>
              <a:rPr lang="en-US" sz="2800">
                <a:latin typeface="Arial" panose="020B0604020202020204" pitchFamily="34" charset="0"/>
                <a:cs typeface="Arial" panose="020B0604020202020204" pitchFamily="34" charset="0"/>
              </a:rPr>
              <a:t>The Post receiving the Fred C. Hall award receives a plaque at the VFW National Convention and a $1,000 service scholarship for community projects. The Post Commander (or designated representative) and a guest will receive round-trip airfare, a cash stipend and accommodations to receive the award at the VFW National Convention.</a:t>
            </a:r>
          </a:p>
          <a:p>
            <a:r>
              <a:rPr lang="en-US" sz="2800" b="1"/>
              <a:t>Date Due: April 1</a:t>
            </a:r>
          </a:p>
        </p:txBody>
      </p:sp>
    </p:spTree>
    <p:extLst>
      <p:ext uri="{BB962C8B-B14F-4D97-AF65-F5344CB8AC3E}">
        <p14:creationId xmlns:p14="http://schemas.microsoft.com/office/powerpoint/2010/main" val="34263703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02A479D-0BE0-5C36-0E82-3618D33977E6}"/>
              </a:ext>
            </a:extLst>
          </p:cNvPr>
          <p:cNvSpPr txBox="1"/>
          <p:nvPr/>
        </p:nvSpPr>
        <p:spPr>
          <a:xfrm>
            <a:off x="696686" y="2563303"/>
            <a:ext cx="10526485" cy="2677656"/>
          </a:xfrm>
          <a:prstGeom prst="rect">
            <a:avLst/>
          </a:prstGeom>
          <a:noFill/>
        </p:spPr>
        <p:txBody>
          <a:bodyPr wrap="square">
            <a:spAutoFit/>
          </a:bodyPr>
          <a:lstStyle/>
          <a:p>
            <a:pPr marL="12700" algn="ctr">
              <a:lnSpc>
                <a:spcPct val="100000"/>
              </a:lnSpc>
            </a:pPr>
            <a:r>
              <a:rPr lang="en-US" sz="3600" b="1">
                <a:latin typeface="Arial Black" panose="020B0A04020102020204" pitchFamily="34" charset="0"/>
                <a:cs typeface="Verdana-BoldItalic"/>
              </a:rPr>
              <a:t>Volunteer </a:t>
            </a:r>
            <a:r>
              <a:rPr lang="en-US" sz="3600" b="1" spc="-5">
                <a:latin typeface="Arial Black" panose="020B0A04020102020204" pitchFamily="34" charset="0"/>
                <a:cs typeface="Verdana-BoldItalic"/>
              </a:rPr>
              <a:t>Recognition</a:t>
            </a:r>
            <a:r>
              <a:rPr lang="en-US" sz="3600" b="1" spc="-60">
                <a:latin typeface="Arial Black" panose="020B0A04020102020204" pitchFamily="34" charset="0"/>
                <a:cs typeface="Verdana-BoldItalic"/>
              </a:rPr>
              <a:t> </a:t>
            </a:r>
            <a:r>
              <a:rPr lang="en-US" sz="3600" b="1" spc="-5">
                <a:latin typeface="Arial Black" panose="020B0A04020102020204" pitchFamily="34" charset="0"/>
                <a:cs typeface="Verdana-BoldItalic"/>
              </a:rPr>
              <a:t>Programs</a:t>
            </a:r>
          </a:p>
          <a:p>
            <a:pPr marL="12700" algn="ctr">
              <a:lnSpc>
                <a:spcPct val="100000"/>
              </a:lnSpc>
            </a:pPr>
            <a:endParaRPr lang="en-US" sz="2000" b="1" spc="-5">
              <a:latin typeface="Arial Black" panose="020B0A04020102020204" pitchFamily="34" charset="0"/>
              <a:cs typeface="Verdana-BoldItalic"/>
            </a:endParaRPr>
          </a:p>
          <a:p>
            <a:pPr marL="184150" indent="-171450">
              <a:lnSpc>
                <a:spcPct val="100000"/>
              </a:lnSpc>
              <a:buFont typeface="Arial" panose="020B0604020202020204" pitchFamily="34" charset="0"/>
              <a:buChar char="•"/>
            </a:pPr>
            <a:r>
              <a:rPr lang="en-US" sz="2800" b="1">
                <a:latin typeface="Arial" panose="020B0604020202020204" pitchFamily="34" charset="0"/>
                <a:cs typeface="Arial" panose="020B0604020202020204" pitchFamily="34" charset="0"/>
              </a:rPr>
              <a:t>VFW </a:t>
            </a:r>
            <a:r>
              <a:rPr lang="en-US" sz="2800" b="1" spc="-5">
                <a:latin typeface="Arial" panose="020B0604020202020204" pitchFamily="34" charset="0"/>
                <a:cs typeface="Arial" panose="020B0604020202020204" pitchFamily="34" charset="0"/>
              </a:rPr>
              <a:t>Veterans </a:t>
            </a:r>
            <a:r>
              <a:rPr lang="en-US" sz="2800" b="1" spc="-10">
                <a:latin typeface="Arial" panose="020B0604020202020204" pitchFamily="34" charset="0"/>
                <a:cs typeface="Arial" panose="020B0604020202020204" pitchFamily="34" charset="0"/>
              </a:rPr>
              <a:t>in </a:t>
            </a:r>
            <a:r>
              <a:rPr lang="en-US" sz="2800" b="1" spc="-5">
                <a:latin typeface="Arial" panose="020B0604020202020204" pitchFamily="34" charset="0"/>
                <a:cs typeface="Arial" panose="020B0604020202020204" pitchFamily="34" charset="0"/>
              </a:rPr>
              <a:t>the</a:t>
            </a:r>
            <a:r>
              <a:rPr lang="en-US" sz="2800" b="1" spc="5">
                <a:latin typeface="Arial" panose="020B0604020202020204" pitchFamily="34" charset="0"/>
                <a:cs typeface="Arial" panose="020B0604020202020204" pitchFamily="34" charset="0"/>
              </a:rPr>
              <a:t> </a:t>
            </a:r>
            <a:r>
              <a:rPr lang="en-US" sz="2800" b="1" spc="-5">
                <a:latin typeface="Arial" panose="020B0604020202020204" pitchFamily="34" charset="0"/>
                <a:cs typeface="Arial" panose="020B0604020202020204" pitchFamily="34" charset="0"/>
              </a:rPr>
              <a:t>Classroom</a:t>
            </a:r>
          </a:p>
          <a:p>
            <a:pPr marL="184150" indent="-171450">
              <a:lnSpc>
                <a:spcPct val="100000"/>
              </a:lnSpc>
              <a:buFont typeface="Arial" panose="020B0604020202020204" pitchFamily="34" charset="0"/>
              <a:buChar char="•"/>
            </a:pPr>
            <a:endParaRPr lang="en-US" sz="2800" b="1" spc="-5">
              <a:latin typeface="Arial" panose="020B0604020202020204" pitchFamily="34" charset="0"/>
              <a:cs typeface="Arial" panose="020B0604020202020204" pitchFamily="34" charset="0"/>
            </a:endParaRPr>
          </a:p>
          <a:p>
            <a:pPr marL="184150" indent="-171450">
              <a:lnSpc>
                <a:spcPct val="100000"/>
              </a:lnSpc>
              <a:buFont typeface="Arial" panose="020B0604020202020204" pitchFamily="34" charset="0"/>
              <a:buChar char="•"/>
            </a:pPr>
            <a:r>
              <a:rPr lang="en-US" sz="2800" b="1">
                <a:latin typeface="Arial" panose="020B0604020202020204" pitchFamily="34" charset="0"/>
                <a:cs typeface="Arial" panose="020B0604020202020204" pitchFamily="34" charset="0"/>
              </a:rPr>
              <a:t>VFW </a:t>
            </a:r>
            <a:r>
              <a:rPr lang="en-US" sz="2800" b="1" spc="-5">
                <a:latin typeface="Arial" panose="020B0604020202020204" pitchFamily="34" charset="0"/>
                <a:cs typeface="Arial" panose="020B0604020202020204" pitchFamily="34" charset="0"/>
              </a:rPr>
              <a:t>members volunteering </a:t>
            </a:r>
            <a:r>
              <a:rPr lang="en-US" sz="2800" b="1" spc="-10">
                <a:latin typeface="Arial" panose="020B0604020202020204" pitchFamily="34" charset="0"/>
                <a:cs typeface="Arial" panose="020B0604020202020204" pitchFamily="34" charset="0"/>
              </a:rPr>
              <a:t>time </a:t>
            </a:r>
            <a:r>
              <a:rPr lang="en-US" sz="2800" b="1" spc="-5">
                <a:latin typeface="Arial" panose="020B0604020202020204" pitchFamily="34" charset="0"/>
                <a:cs typeface="Arial" panose="020B0604020202020204" pitchFamily="34" charset="0"/>
              </a:rPr>
              <a:t>with </a:t>
            </a:r>
            <a:r>
              <a:rPr lang="en-US" sz="2800" b="1">
                <a:latin typeface="Arial" panose="020B0604020202020204" pitchFamily="34" charset="0"/>
                <a:cs typeface="Arial" panose="020B0604020202020204" pitchFamily="34" charset="0"/>
              </a:rPr>
              <a:t>other </a:t>
            </a:r>
            <a:r>
              <a:rPr lang="en-US" sz="2800" b="1" spc="-5">
                <a:latin typeface="Arial" panose="020B0604020202020204" pitchFamily="34" charset="0"/>
                <a:cs typeface="Arial" panose="020B0604020202020204" pitchFamily="34" charset="0"/>
              </a:rPr>
              <a:t>groups </a:t>
            </a:r>
            <a:r>
              <a:rPr lang="en-US" sz="2800" b="1">
                <a:latin typeface="Arial" panose="020B0604020202020204" pitchFamily="34" charset="0"/>
                <a:cs typeface="Arial" panose="020B0604020202020204" pitchFamily="34" charset="0"/>
              </a:rPr>
              <a:t>such </a:t>
            </a:r>
            <a:r>
              <a:rPr lang="en-US" sz="2800" b="1" spc="-5">
                <a:latin typeface="Arial" panose="020B0604020202020204" pitchFamily="34" charset="0"/>
                <a:cs typeface="Arial" panose="020B0604020202020204" pitchFamily="34" charset="0"/>
              </a:rPr>
              <a:t>as Scouting, </a:t>
            </a:r>
            <a:r>
              <a:rPr lang="en-US" sz="2800" b="1" spc="-10">
                <a:latin typeface="Arial" panose="020B0604020202020204" pitchFamily="34" charset="0"/>
                <a:cs typeface="Arial" panose="020B0604020202020204" pitchFamily="34" charset="0"/>
              </a:rPr>
              <a:t>Civil </a:t>
            </a:r>
            <a:r>
              <a:rPr lang="en-US" sz="2800" b="1" spc="-5">
                <a:latin typeface="Arial" panose="020B0604020202020204" pitchFamily="34" charset="0"/>
                <a:cs typeface="Arial" panose="020B0604020202020204" pitchFamily="34" charset="0"/>
              </a:rPr>
              <a:t>Air Patrol, Naval </a:t>
            </a:r>
            <a:r>
              <a:rPr lang="en-US" sz="2800" b="1">
                <a:latin typeface="Arial" panose="020B0604020202020204" pitchFamily="34" charset="0"/>
                <a:cs typeface="Arial" panose="020B0604020202020204" pitchFamily="34" charset="0"/>
              </a:rPr>
              <a:t>Sea </a:t>
            </a:r>
            <a:r>
              <a:rPr lang="en-US" sz="2800" b="1" spc="-5">
                <a:latin typeface="Arial" panose="020B0604020202020204" pitchFamily="34" charset="0"/>
                <a:cs typeface="Arial" panose="020B0604020202020204" pitchFamily="34" charset="0"/>
              </a:rPr>
              <a:t>Cadet </a:t>
            </a:r>
            <a:r>
              <a:rPr lang="en-US" sz="2800" b="1">
                <a:latin typeface="Arial" panose="020B0604020202020204" pitchFamily="34" charset="0"/>
                <a:cs typeface="Arial" panose="020B0604020202020204" pitchFamily="34" charset="0"/>
              </a:rPr>
              <a:t>or JROTC</a:t>
            </a:r>
            <a:r>
              <a:rPr lang="en-US" sz="2800" b="1" spc="-35">
                <a:latin typeface="Arial" panose="020B0604020202020204" pitchFamily="34" charset="0"/>
                <a:cs typeface="Arial" panose="020B0604020202020204" pitchFamily="34" charset="0"/>
              </a:rPr>
              <a:t> </a:t>
            </a:r>
            <a:r>
              <a:rPr lang="en-US" sz="2800" b="1" spc="-5">
                <a:latin typeface="Arial" panose="020B0604020202020204" pitchFamily="34" charset="0"/>
                <a:cs typeface="Arial" panose="020B0604020202020204" pitchFamily="34" charset="0"/>
              </a:rPr>
              <a:t>units.</a:t>
            </a:r>
            <a:endParaRPr lang="en-US" sz="28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15597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7286E-1252-ED79-A549-A5EAED74C01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0597F67-9A22-041F-9A09-0D399D65E86B}"/>
              </a:ext>
            </a:extLst>
          </p:cNvPr>
          <p:cNvSpPr txBox="1"/>
          <p:nvPr/>
        </p:nvSpPr>
        <p:spPr>
          <a:xfrm>
            <a:off x="586946" y="2042704"/>
            <a:ext cx="10694773" cy="461665"/>
          </a:xfrm>
          <a:prstGeom prst="rect">
            <a:avLst/>
          </a:prstGeom>
          <a:noFill/>
        </p:spPr>
        <p:txBody>
          <a:bodyPr wrap="square">
            <a:spAutoFit/>
          </a:bodyPr>
          <a:lstStyle/>
          <a:p>
            <a:pPr algn="ctr"/>
            <a:r>
              <a:rPr lang="en-US" sz="2400" b="1">
                <a:latin typeface="Arial Black" panose="020B0A04020102020204" pitchFamily="34" charset="0"/>
              </a:rPr>
              <a:t>Establishment of the 'Glenn Wright Award' for Program Impact</a:t>
            </a:r>
            <a:endParaRPr lang="en-US" sz="2400">
              <a:latin typeface="Arial Black" panose="020B0A04020102020204" pitchFamily="34" charset="0"/>
            </a:endParaRPr>
          </a:p>
        </p:txBody>
      </p:sp>
      <p:sp>
        <p:nvSpPr>
          <p:cNvPr id="7" name="TextBox 6">
            <a:extLst>
              <a:ext uri="{FF2B5EF4-FFF2-40B4-BE49-F238E27FC236}">
                <a16:creationId xmlns:a16="http://schemas.microsoft.com/office/drawing/2014/main" id="{9FC5170D-9DDA-CB12-64A9-8F3FDEEC015D}"/>
              </a:ext>
            </a:extLst>
          </p:cNvPr>
          <p:cNvSpPr txBox="1"/>
          <p:nvPr/>
        </p:nvSpPr>
        <p:spPr>
          <a:xfrm>
            <a:off x="648730" y="2830390"/>
            <a:ext cx="10775092" cy="3658117"/>
          </a:xfrm>
          <a:prstGeom prst="rect">
            <a:avLst/>
          </a:prstGeom>
          <a:noFill/>
        </p:spPr>
        <p:txBody>
          <a:bodyPr wrap="square">
            <a:spAutoFit/>
          </a:bodyPr>
          <a:lstStyle/>
          <a:p>
            <a:pPr marL="0" marR="0">
              <a:lnSpc>
                <a:spcPct val="115000"/>
              </a:lnSpc>
              <a:spcAft>
                <a:spcPts val="800"/>
              </a:spcAft>
              <a:buNone/>
            </a:pPr>
            <a:r>
              <a:rPr lang="en-US" sz="2000" kern="0">
                <a:effectLst/>
                <a:latin typeface="Arial" panose="020B0604020202020204" pitchFamily="34" charset="0"/>
                <a:ea typeface="Times New Roman" panose="02020603050405020304" pitchFamily="18" charset="0"/>
                <a:cs typeface="Arial" panose="020B0604020202020204" pitchFamily="34" charset="0"/>
              </a:rPr>
              <a:t>The "Glenn Wright Award" is established to recognize Posts that prioritize community substance over administrative volume, targeting the 2026-2027 program year.</a:t>
            </a:r>
            <a:endParaRPr lang="en-US" sz="2000" kern="10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000" b="1" kern="0">
                <a:effectLst/>
                <a:latin typeface="Arial" panose="020B0604020202020204" pitchFamily="34" charset="0"/>
                <a:ea typeface="Times New Roman" panose="02020603050405020304" pitchFamily="18" charset="0"/>
                <a:cs typeface="Arial" panose="020B0604020202020204" pitchFamily="34" charset="0"/>
              </a:rPr>
              <a:t>Core Objective:</a:t>
            </a:r>
            <a:r>
              <a:rPr lang="en-US" sz="2000" kern="0">
                <a:effectLst/>
                <a:latin typeface="Arial" panose="020B0604020202020204" pitchFamily="34" charset="0"/>
                <a:ea typeface="Times New Roman" panose="02020603050405020304" pitchFamily="18" charset="0"/>
                <a:cs typeface="Arial" panose="020B0604020202020204" pitchFamily="34" charset="0"/>
              </a:rPr>
              <a:t> To recognize the Post with the largest numerical increase in verifiable program reports submitted via the electronic portal at </a:t>
            </a:r>
            <a:r>
              <a:rPr lang="en-US" sz="2000" b="1" kern="0">
                <a:effectLst/>
                <a:latin typeface="Arial" panose="020B0604020202020204" pitchFamily="34" charset="0"/>
                <a:ea typeface="Times New Roman" panose="02020603050405020304" pitchFamily="18" charset="0"/>
                <a:cs typeface="Arial" panose="020B0604020202020204" pitchFamily="34" charset="0"/>
              </a:rPr>
              <a:t>vfwfl.org</a:t>
            </a:r>
            <a:r>
              <a:rPr lang="en-US" sz="2000" kern="0">
                <a:effectLst/>
                <a:latin typeface="Arial" panose="020B0604020202020204" pitchFamily="34" charset="0"/>
                <a:ea typeface="Times New Roman" panose="02020603050405020304" pitchFamily="18" charset="0"/>
                <a:cs typeface="Arial" panose="020B0604020202020204" pitchFamily="34" charset="0"/>
              </a:rPr>
              <a:t>.</a:t>
            </a:r>
            <a:endParaRPr lang="en-US" sz="2000" kern="10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000" b="1" kern="0">
                <a:effectLst/>
                <a:latin typeface="Arial" panose="020B0604020202020204" pitchFamily="34" charset="0"/>
                <a:ea typeface="Times New Roman" panose="02020603050405020304" pitchFamily="18" charset="0"/>
                <a:cs typeface="Arial" panose="020B0604020202020204" pitchFamily="34" charset="0"/>
              </a:rPr>
              <a:t>Qualifying Criteria for "Real Impact":</a:t>
            </a:r>
            <a:endParaRPr lang="en-US" sz="2000" kern="10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SzPts val="1000"/>
              <a:buFont typeface="Courier New" panose="02070309020205020404" pitchFamily="49" charset="0"/>
              <a:buChar char="o"/>
              <a:tabLst>
                <a:tab pos="914400" algn="l"/>
              </a:tabLst>
            </a:pPr>
            <a:r>
              <a:rPr lang="en-US" sz="2000" kern="0">
                <a:effectLst/>
                <a:latin typeface="Arial" panose="020B0604020202020204" pitchFamily="34" charset="0"/>
                <a:ea typeface="Times New Roman" panose="02020603050405020304" pitchFamily="18" charset="0"/>
                <a:cs typeface="Arial" panose="020B0604020202020204" pitchFamily="34" charset="0"/>
              </a:rPr>
              <a:t>Reports must demonstrate tangible community outreach, direct service to veterans, or legislative advocacy as defined in the Membership Mission.</a:t>
            </a:r>
            <a:endParaRPr lang="en-US" sz="2000" kern="100">
              <a:effectLst/>
              <a:latin typeface="Arial" panose="020B0604020202020204" pitchFamily="34" charset="0"/>
              <a:ea typeface="Aptos" panose="020B0004020202020204" pitchFamily="34" charset="0"/>
              <a:cs typeface="Arial" panose="020B0604020202020204" pitchFamily="34" charset="0"/>
            </a:endParaRPr>
          </a:p>
          <a:p>
            <a:pPr marL="742950" marR="0" lvl="1" indent="-285750">
              <a:lnSpc>
                <a:spcPct val="115000"/>
              </a:lnSpc>
              <a:spcAft>
                <a:spcPts val="800"/>
              </a:spcAft>
              <a:buSzPts val="1000"/>
              <a:buFont typeface="Courier New" panose="02070309020205020404" pitchFamily="49" charset="0"/>
              <a:buChar char="o"/>
              <a:tabLst>
                <a:tab pos="914400" algn="l"/>
              </a:tabLst>
            </a:pPr>
            <a:r>
              <a:rPr lang="en-US" sz="2000" b="1" kern="0">
                <a:effectLst/>
                <a:latin typeface="Arial" panose="020B0604020202020204" pitchFamily="34" charset="0"/>
                <a:ea typeface="Times New Roman" panose="02020603050405020304" pitchFamily="18" charset="0"/>
                <a:cs typeface="Arial" panose="020B0604020202020204" pitchFamily="34" charset="0"/>
              </a:rPr>
              <a:t>Prohibited Entries:</a:t>
            </a:r>
            <a:r>
              <a:rPr lang="en-US" sz="2000" kern="0">
                <a:effectLst/>
                <a:latin typeface="Arial" panose="020B0604020202020204" pitchFamily="34" charset="0"/>
                <a:ea typeface="Times New Roman" panose="02020603050405020304" pitchFamily="18" charset="0"/>
                <a:cs typeface="Arial" panose="020B0604020202020204" pitchFamily="34" charset="0"/>
              </a:rPr>
              <a:t> Internal ceremonial acts, including "saluting the flag" or "religious attendance," are strictly forbidden from being counted toward this award.</a:t>
            </a:r>
            <a:endParaRPr lang="en-US" sz="2000" kern="100">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40149657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41BFF-FAF2-B4CC-FC99-241D00CE7AB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D4E5496-2C4C-F6A4-5353-1F597FC944C4}"/>
              </a:ext>
            </a:extLst>
          </p:cNvPr>
          <p:cNvSpPr txBox="1"/>
          <p:nvPr/>
        </p:nvSpPr>
        <p:spPr>
          <a:xfrm>
            <a:off x="586946" y="2042704"/>
            <a:ext cx="10694773" cy="461665"/>
          </a:xfrm>
          <a:prstGeom prst="rect">
            <a:avLst/>
          </a:prstGeom>
          <a:noFill/>
        </p:spPr>
        <p:txBody>
          <a:bodyPr wrap="square">
            <a:spAutoFit/>
          </a:bodyPr>
          <a:lstStyle/>
          <a:p>
            <a:pPr algn="ctr"/>
            <a:r>
              <a:rPr lang="en-US" sz="2400" b="1">
                <a:latin typeface="Arial Black" panose="020B0A04020102020204" pitchFamily="34" charset="0"/>
              </a:rPr>
              <a:t>Establishment of the 'Glenn Wright Award' for Program Impact</a:t>
            </a:r>
            <a:endParaRPr lang="en-US" sz="2400">
              <a:latin typeface="Arial Black" panose="020B0A04020102020204" pitchFamily="34" charset="0"/>
            </a:endParaRPr>
          </a:p>
        </p:txBody>
      </p:sp>
      <p:sp>
        <p:nvSpPr>
          <p:cNvPr id="7" name="TextBox 6">
            <a:extLst>
              <a:ext uri="{FF2B5EF4-FFF2-40B4-BE49-F238E27FC236}">
                <a16:creationId xmlns:a16="http://schemas.microsoft.com/office/drawing/2014/main" id="{FA59FDA4-022B-2F2E-924B-49AA3EA7933C}"/>
              </a:ext>
            </a:extLst>
          </p:cNvPr>
          <p:cNvSpPr txBox="1"/>
          <p:nvPr/>
        </p:nvSpPr>
        <p:spPr>
          <a:xfrm>
            <a:off x="648730" y="2830390"/>
            <a:ext cx="10775092" cy="2308324"/>
          </a:xfrm>
          <a:prstGeom prst="rect">
            <a:avLst/>
          </a:prstGeom>
          <a:noFill/>
        </p:spPr>
        <p:txBody>
          <a:bodyPr wrap="square">
            <a:spAutoFit/>
          </a:bodyPr>
          <a:lstStyle/>
          <a:p>
            <a:pPr lvl="0"/>
            <a:r>
              <a:rPr lang="en-US" sz="2400" b="1"/>
              <a:t>Documentation and Verification:</a:t>
            </a:r>
            <a:endParaRPr lang="en-US" sz="2400"/>
          </a:p>
          <a:p>
            <a:pPr marL="800100" lvl="1" indent="-342900">
              <a:buFont typeface="Arial" panose="020B0604020202020204" pitchFamily="34" charset="0"/>
              <a:buChar char="•"/>
            </a:pPr>
            <a:r>
              <a:rPr lang="en-US" sz="2400"/>
              <a:t>All entries must be verifiable via the Department Dashboard and meet the benchmark of </a:t>
            </a:r>
            <a:r>
              <a:rPr lang="en-US" sz="2400" b="1"/>
              <a:t>IRS 501(c)(19)</a:t>
            </a:r>
            <a:r>
              <a:rPr lang="en-US" sz="2400"/>
              <a:t> standards for substance.</a:t>
            </a:r>
          </a:p>
          <a:p>
            <a:pPr marL="800100" lvl="1" indent="-342900">
              <a:buFont typeface="Arial" panose="020B0604020202020204" pitchFamily="34" charset="0"/>
              <a:buChar char="•"/>
            </a:pPr>
            <a:r>
              <a:rPr lang="en-US" sz="2400"/>
              <a:t>Posts must provide supporting documentation (e.g., photos, receipts, or external media mentions). Reports without verifiable substance will be disqualified to prevent "paper reporting."</a:t>
            </a:r>
          </a:p>
        </p:txBody>
      </p:sp>
    </p:spTree>
    <p:extLst>
      <p:ext uri="{BB962C8B-B14F-4D97-AF65-F5344CB8AC3E}">
        <p14:creationId xmlns:p14="http://schemas.microsoft.com/office/powerpoint/2010/main" val="28805182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87C68DC-6716-F5C9-23B9-DC38C61E159B}"/>
              </a:ext>
            </a:extLst>
          </p:cNvPr>
          <p:cNvSpPr txBox="1"/>
          <p:nvPr/>
        </p:nvSpPr>
        <p:spPr>
          <a:xfrm>
            <a:off x="1917234" y="2672765"/>
            <a:ext cx="8357532" cy="2499402"/>
          </a:xfrm>
          <a:prstGeom prst="rect">
            <a:avLst/>
          </a:prstGeom>
          <a:noFill/>
        </p:spPr>
        <p:txBody>
          <a:bodyPr wrap="square">
            <a:spAutoFit/>
          </a:bodyPr>
          <a:lstStyle/>
          <a:p>
            <a:pPr marL="12700" marR="90805" algn="ctr">
              <a:lnSpc>
                <a:spcPct val="98800"/>
              </a:lnSpc>
              <a:spcBef>
                <a:spcPts val="15"/>
              </a:spcBef>
              <a:tabLst>
                <a:tab pos="5259070" algn="l"/>
              </a:tabLst>
            </a:pPr>
            <a:r>
              <a:rPr lang="en-US" sz="5400" spc="-5">
                <a:latin typeface="Arial Black"/>
                <a:cs typeface="Arial Black"/>
              </a:rPr>
              <a:t>VMS </a:t>
            </a:r>
            <a:r>
              <a:rPr lang="en-US" sz="5400" spc="-5" err="1">
                <a:latin typeface="Arial Black"/>
                <a:cs typeface="Arial Black"/>
              </a:rPr>
              <a:t>Progam</a:t>
            </a:r>
            <a:endParaRPr lang="en-US" sz="5400" spc="-5">
              <a:latin typeface="Arial Black"/>
              <a:cs typeface="Arial Black"/>
            </a:endParaRPr>
          </a:p>
          <a:p>
            <a:pPr marL="12700" marR="90805" algn="ctr">
              <a:lnSpc>
                <a:spcPct val="98800"/>
              </a:lnSpc>
              <a:spcBef>
                <a:spcPts val="15"/>
              </a:spcBef>
              <a:tabLst>
                <a:tab pos="5259070" algn="l"/>
              </a:tabLst>
            </a:pPr>
            <a:r>
              <a:rPr lang="en-US" sz="4000" spc="-5">
                <a:latin typeface="Arial Black"/>
                <a:cs typeface="Arial Black"/>
              </a:rPr>
              <a:t>Veteran and Military Support</a:t>
            </a:r>
          </a:p>
          <a:p>
            <a:pPr marL="12700" marR="90805" algn="ctr">
              <a:lnSpc>
                <a:spcPct val="98800"/>
              </a:lnSpc>
              <a:spcBef>
                <a:spcPts val="15"/>
              </a:spcBef>
              <a:tabLst>
                <a:tab pos="5259070" algn="l"/>
              </a:tabLst>
            </a:pPr>
            <a:endParaRPr lang="en-US" sz="4000" spc="-5">
              <a:latin typeface="Arial Black"/>
              <a:cs typeface="Arial Black"/>
            </a:endParaRPr>
          </a:p>
          <a:p>
            <a:pPr marL="12700" marR="90805">
              <a:lnSpc>
                <a:spcPct val="98800"/>
              </a:lnSpc>
              <a:spcBef>
                <a:spcPts val="15"/>
              </a:spcBef>
              <a:tabLst>
                <a:tab pos="5259070" algn="l"/>
              </a:tabLst>
            </a:pPr>
            <a:endParaRPr lang="en-US" sz="2400"/>
          </a:p>
        </p:txBody>
      </p:sp>
    </p:spTree>
    <p:extLst>
      <p:ext uri="{BB962C8B-B14F-4D97-AF65-F5344CB8AC3E}">
        <p14:creationId xmlns:p14="http://schemas.microsoft.com/office/powerpoint/2010/main" val="17555973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026C43-5773-B942-43FE-C52C8AF831FC}"/>
              </a:ext>
            </a:extLst>
          </p:cNvPr>
          <p:cNvSpPr txBox="1"/>
          <p:nvPr/>
        </p:nvSpPr>
        <p:spPr>
          <a:xfrm>
            <a:off x="642257" y="2521247"/>
            <a:ext cx="11011056" cy="3447098"/>
          </a:xfrm>
          <a:prstGeom prst="rect">
            <a:avLst/>
          </a:prstGeom>
          <a:noFill/>
        </p:spPr>
        <p:txBody>
          <a:bodyPr wrap="square">
            <a:spAutoFit/>
          </a:bodyPr>
          <a:lstStyle/>
          <a:p>
            <a:pPr marL="12700" algn="ctr">
              <a:lnSpc>
                <a:spcPct val="100000"/>
              </a:lnSpc>
              <a:spcBef>
                <a:spcPts val="105"/>
              </a:spcBef>
            </a:pPr>
            <a:r>
              <a:rPr lang="en-US" sz="3200" b="1">
                <a:latin typeface="Arial Black" panose="020B0A04020102020204" pitchFamily="34" charset="0"/>
                <a:cs typeface="Verdana-BoldItalic"/>
              </a:rPr>
              <a:t>Veterans &amp; </a:t>
            </a:r>
            <a:r>
              <a:rPr lang="en-US" sz="3200" b="1" spc="-5">
                <a:latin typeface="Arial Black" panose="020B0A04020102020204" pitchFamily="34" charset="0"/>
                <a:cs typeface="Verdana-BoldItalic"/>
              </a:rPr>
              <a:t>Military</a:t>
            </a:r>
            <a:r>
              <a:rPr lang="en-US" sz="3200" b="1" spc="-45">
                <a:latin typeface="Arial Black" panose="020B0A04020102020204" pitchFamily="34" charset="0"/>
                <a:cs typeface="Verdana-BoldItalic"/>
              </a:rPr>
              <a:t> </a:t>
            </a:r>
            <a:r>
              <a:rPr lang="en-US" sz="3200" b="1">
                <a:latin typeface="Arial Black" panose="020B0A04020102020204" pitchFamily="34" charset="0"/>
                <a:cs typeface="Verdana-BoldItalic"/>
              </a:rPr>
              <a:t>Support</a:t>
            </a:r>
          </a:p>
          <a:p>
            <a:pPr>
              <a:lnSpc>
                <a:spcPct val="100000"/>
              </a:lnSpc>
              <a:spcBef>
                <a:spcPts val="5"/>
              </a:spcBef>
            </a:pPr>
            <a:endParaRPr lang="en-US" sz="1800">
              <a:latin typeface="Verdana-BoldItalic"/>
              <a:cs typeface="Verdana-BoldItalic"/>
            </a:endParaRPr>
          </a:p>
          <a:p>
            <a:pPr>
              <a:lnSpc>
                <a:spcPct val="100000"/>
              </a:lnSpc>
              <a:spcBef>
                <a:spcPts val="5"/>
              </a:spcBef>
            </a:pPr>
            <a:r>
              <a:rPr lang="en-US" sz="2800">
                <a:latin typeface="Arial" panose="020B0604020202020204" pitchFamily="34" charset="0"/>
                <a:cs typeface="Arial" panose="020B0604020202020204" pitchFamily="34" charset="0"/>
              </a:rPr>
              <a:t>Veterans &amp; Military Support is a part of the VFW’s never-ending obligation to assist members of the active-duty military, National Guard and Reserves, as well as their families. These Programs were established to keep the Veterans of Foreign Wars in the forefront of patriotism as the organization and it’s members find innovate way to show support for America and her armed forces.</a:t>
            </a:r>
          </a:p>
        </p:txBody>
      </p:sp>
    </p:spTree>
    <p:extLst>
      <p:ext uri="{BB962C8B-B14F-4D97-AF65-F5344CB8AC3E}">
        <p14:creationId xmlns:p14="http://schemas.microsoft.com/office/powerpoint/2010/main" val="23961814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01354F-FCD3-457E-A299-F396EF64867A}"/>
              </a:ext>
            </a:extLst>
          </p:cNvPr>
          <p:cNvSpPr txBox="1"/>
          <p:nvPr/>
        </p:nvSpPr>
        <p:spPr>
          <a:xfrm>
            <a:off x="4284660" y="1748133"/>
            <a:ext cx="10515600" cy="1325880"/>
          </a:xfrm>
          <a:prstGeom prst="rect">
            <a:avLst/>
          </a:prstGeom>
        </p:spPr>
        <p:txBody>
          <a:bodyPr rtlCol="0" anchor="ctr">
            <a:normAutofit/>
          </a:bodyPr>
          <a:lstStyle/>
          <a:p>
            <a:pPr>
              <a:spcAft>
                <a:spcPts val="600"/>
              </a:spcAft>
            </a:pPr>
            <a:r>
              <a:rPr lang="en-US" sz="3200">
                <a:latin typeface="Arial Black" panose="020B0A04020102020204" pitchFamily="34" charset="0"/>
              </a:rPr>
              <a:t>VFW Communications Support</a:t>
            </a:r>
          </a:p>
        </p:txBody>
      </p:sp>
      <p:sp>
        <p:nvSpPr>
          <p:cNvPr id="4" name="TextBox 3">
            <a:extLst>
              <a:ext uri="{FF2B5EF4-FFF2-40B4-BE49-F238E27FC236}">
                <a16:creationId xmlns:a16="http://schemas.microsoft.com/office/drawing/2014/main" id="{4FA9771E-1EB3-40BF-8C0E-88C8F20C299C}"/>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180114" y="2720495"/>
            <a:ext cx="7765041" cy="4352544"/>
          </a:xfrm>
          <a:prstGeom prst="rect">
            <a:avLst/>
          </a:prstGeom>
        </p:spPr>
        <p:txBody>
          <a:bodyPr>
            <a:normAutofit/>
          </a:bodyPr>
          <a:lstStyle/>
          <a:p>
            <a:pPr marL="0" indent="0">
              <a:spcBef>
                <a:spcPts val="2500"/>
              </a:spcBef>
              <a:spcAft>
                <a:spcPts val="600"/>
              </a:spcAft>
              <a:buFont typeface="Arial" panose="020B0604020202020204" pitchFamily="34" charset="0"/>
              <a:buNone/>
            </a:pPr>
            <a:r>
              <a:rPr lang="en-US" sz="2000" b="1">
                <a:latin typeface="Arial" panose="020B0604020202020204" pitchFamily="34" charset="0"/>
                <a:cs typeface="Arial" panose="020B0604020202020204" pitchFamily="34" charset="0"/>
              </a:rPr>
              <a:t>Assisting Veteran Communication</a:t>
            </a:r>
          </a:p>
          <a:p>
            <a:pPr marL="0" lvl="1" indent="0">
              <a:spcAft>
                <a:spcPts val="600"/>
              </a:spcAft>
              <a:buFont typeface="Arial" panose="020B0604020202020204" pitchFamily="34" charset="0"/>
              <a:buNone/>
            </a:pPr>
            <a:r>
              <a:rPr lang="en-US" sz="2000">
                <a:latin typeface="Arial" panose="020B0604020202020204" pitchFamily="34" charset="0"/>
                <a:cs typeface="Arial" panose="020B0604020202020204" pitchFamily="34" charset="0"/>
              </a:rPr>
              <a:t>The VFW helps veterans connect with essential resources and benefits by improving their communication abilities.</a:t>
            </a:r>
          </a:p>
          <a:p>
            <a:pPr marL="0" lvl="1" indent="0">
              <a:spcAft>
                <a:spcPts val="600"/>
              </a:spcAft>
              <a:buFont typeface="Arial" panose="020B0604020202020204" pitchFamily="34" charset="0"/>
              <a:buNone/>
            </a:pPr>
            <a:r>
              <a:rPr lang="en-US" sz="2000" b="1">
                <a:latin typeface="Arial" panose="020B0604020202020204" pitchFamily="34" charset="0"/>
                <a:cs typeface="Arial" panose="020B0604020202020204" pitchFamily="34" charset="0"/>
              </a:rPr>
              <a:t>Technology Guidance</a:t>
            </a:r>
          </a:p>
          <a:p>
            <a:pPr marL="0" lvl="1" indent="0">
              <a:spcAft>
                <a:spcPts val="600"/>
              </a:spcAft>
              <a:buFont typeface="Arial" panose="020B0604020202020204" pitchFamily="34" charset="0"/>
              <a:buNone/>
            </a:pPr>
            <a:r>
              <a:rPr lang="en-US" sz="2000">
                <a:latin typeface="Arial" panose="020B0604020202020204" pitchFamily="34" charset="0"/>
                <a:cs typeface="Arial" panose="020B0604020202020204" pitchFamily="34" charset="0"/>
              </a:rPr>
              <a:t>Veterans receive guidance from the VFW on using technology, including emails and online forms, to access support.</a:t>
            </a:r>
          </a:p>
          <a:p>
            <a:pPr marL="0" lvl="1" indent="0">
              <a:spcAft>
                <a:spcPts val="600"/>
              </a:spcAft>
              <a:buFont typeface="Arial" panose="020B0604020202020204" pitchFamily="34" charset="0"/>
              <a:buNone/>
            </a:pPr>
            <a:r>
              <a:rPr lang="en-US" sz="2000" b="1">
                <a:latin typeface="Arial" panose="020B0604020202020204" pitchFamily="34" charset="0"/>
                <a:cs typeface="Arial" panose="020B0604020202020204" pitchFamily="34" charset="0"/>
              </a:rPr>
              <a:t>Facilitating Outreach and Advocacy</a:t>
            </a:r>
          </a:p>
          <a:p>
            <a:pPr marL="0" lvl="1" indent="0">
              <a:spcAft>
                <a:spcPts val="600"/>
              </a:spcAft>
              <a:buFont typeface="Arial" panose="020B0604020202020204" pitchFamily="34" charset="0"/>
              <a:buNone/>
            </a:pPr>
            <a:r>
              <a:rPr lang="en-US" sz="2000">
                <a:latin typeface="Arial" panose="020B0604020202020204" pitchFamily="34" charset="0"/>
                <a:cs typeface="Arial" panose="020B0604020202020204" pitchFamily="34" charset="0"/>
              </a:rPr>
              <a:t>The VFW supports effective communication between veterans and government agencies, strengthening outreach and advocacy efforts.</a:t>
            </a:r>
          </a:p>
        </p:txBody>
      </p:sp>
      <p:pic>
        <p:nvPicPr>
          <p:cNvPr id="2" name="Picture 1" descr="Army solider working in the office and writing on some papers">
            <a:extLst>
              <a:ext uri="{FF2B5EF4-FFF2-40B4-BE49-F238E27FC236}">
                <a16:creationId xmlns:a16="http://schemas.microsoft.com/office/drawing/2014/main" id="{607C686C-D494-49F5-8E20-423B5D9D4282}"/>
              </a:ext>
            </a:extLst>
          </p:cNvPr>
          <p:cNvPicPr>
            <a:picLocks noChangeAspect="1"/>
          </p:cNvPicPr>
          <p:nvPr/>
        </p:nvPicPr>
        <p:blipFill>
          <a:blip r:embed="rId3"/>
          <a:srcRect l="4852" r="17485" b="2"/>
          <a:stretch>
            <a:fillRect/>
          </a:stretch>
        </p:blipFill>
        <p:spPr>
          <a:xfrm>
            <a:off x="246845" y="2938209"/>
            <a:ext cx="3666435" cy="3151170"/>
          </a:xfrm>
          <a:prstGeom prst="rect">
            <a:avLst/>
          </a:prstGeom>
        </p:spPr>
      </p:pic>
    </p:spTree>
    <p:extLst>
      <p:ext uri="{BB962C8B-B14F-4D97-AF65-F5344CB8AC3E}">
        <p14:creationId xmlns:p14="http://schemas.microsoft.com/office/powerpoint/2010/main" val="80768359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D004A7-D8FD-8D7C-3321-BCAF3395DCAC}"/>
              </a:ext>
            </a:extLst>
          </p:cNvPr>
          <p:cNvSpPr txBox="1"/>
          <p:nvPr/>
        </p:nvSpPr>
        <p:spPr>
          <a:xfrm>
            <a:off x="400012" y="2164806"/>
            <a:ext cx="11391976" cy="4524315"/>
          </a:xfrm>
          <a:prstGeom prst="rect">
            <a:avLst/>
          </a:prstGeom>
          <a:noFill/>
        </p:spPr>
        <p:txBody>
          <a:bodyPr wrap="square">
            <a:spAutoFit/>
          </a:bodyPr>
          <a:lstStyle/>
          <a:p>
            <a:pPr marL="12700" marR="688340" indent="457200">
              <a:lnSpc>
                <a:spcPct val="100000"/>
              </a:lnSpc>
            </a:pPr>
            <a:r>
              <a:rPr lang="en-US" sz="2400" b="1" u="sng" spc="-5">
                <a:uFill>
                  <a:solidFill>
                    <a:srgbClr val="000000"/>
                  </a:solidFill>
                </a:uFill>
                <a:latin typeface="Arial" panose="020B0604020202020204" pitchFamily="34" charset="0"/>
                <a:cs typeface="Arial" panose="020B0604020202020204" pitchFamily="34" charset="0"/>
              </a:rPr>
              <a:t>Core Programs</a:t>
            </a:r>
            <a:r>
              <a:rPr lang="en-US" sz="2400" b="1" spc="-5">
                <a:latin typeface="Arial" panose="020B0604020202020204" pitchFamily="34" charset="0"/>
                <a:cs typeface="Arial" panose="020B0604020202020204" pitchFamily="34" charset="0"/>
              </a:rPr>
              <a:t> </a:t>
            </a:r>
            <a:r>
              <a:rPr lang="en-US" sz="2400">
                <a:latin typeface="Arial" panose="020B0604020202020204" pitchFamily="34" charset="0"/>
                <a:cs typeface="Arial" panose="020B0604020202020204" pitchFamily="34" charset="0"/>
              </a:rPr>
              <a:t>– </a:t>
            </a:r>
          </a:p>
          <a:p>
            <a:pPr marL="12700" marR="688340" indent="457200">
              <a:lnSpc>
                <a:spcPct val="100000"/>
              </a:lnSpc>
            </a:pPr>
            <a:r>
              <a:rPr lang="en-US" sz="2400">
                <a:latin typeface="Arial" panose="020B0604020202020204" pitchFamily="34" charset="0"/>
                <a:cs typeface="Arial" panose="020B0604020202020204" pitchFamily="34" charset="0"/>
              </a:rPr>
              <a:t>• </a:t>
            </a:r>
            <a:r>
              <a:rPr lang="en-US" sz="2400" spc="-5">
                <a:latin typeface="Arial" panose="020B0604020202020204" pitchFamily="34" charset="0"/>
                <a:cs typeface="Arial" panose="020B0604020202020204" pitchFamily="34" charset="0"/>
              </a:rPr>
              <a:t>Voice </a:t>
            </a:r>
            <a:r>
              <a:rPr lang="en-US" sz="2400">
                <a:latin typeface="Arial" panose="020B0604020202020204" pitchFamily="34" charset="0"/>
                <a:cs typeface="Arial" panose="020B0604020202020204" pitchFamily="34" charset="0"/>
              </a:rPr>
              <a:t>of Democracy </a:t>
            </a:r>
          </a:p>
          <a:p>
            <a:pPr marL="12700" marR="688340" indent="457200">
              <a:lnSpc>
                <a:spcPct val="100000"/>
              </a:lnSpc>
            </a:pPr>
            <a:r>
              <a:rPr lang="en-US" sz="2400">
                <a:latin typeface="Arial" panose="020B0604020202020204" pitchFamily="34" charset="0"/>
                <a:cs typeface="Arial" panose="020B0604020202020204" pitchFamily="34" charset="0"/>
              </a:rPr>
              <a:t>• </a:t>
            </a:r>
            <a:r>
              <a:rPr lang="en-US" sz="2400" spc="-5">
                <a:latin typeface="Arial" panose="020B0604020202020204" pitchFamily="34" charset="0"/>
                <a:cs typeface="Arial" panose="020B0604020202020204" pitchFamily="34" charset="0"/>
              </a:rPr>
              <a:t>Patriot’s Pen </a:t>
            </a:r>
          </a:p>
          <a:p>
            <a:pPr marL="12700" marR="688340" indent="457200">
              <a:lnSpc>
                <a:spcPct val="100000"/>
              </a:lnSpc>
            </a:pPr>
            <a:r>
              <a:rPr lang="en-US" sz="2400">
                <a:latin typeface="Arial" panose="020B0604020202020204" pitchFamily="34" charset="0"/>
                <a:cs typeface="Arial" panose="020B0604020202020204" pitchFamily="34" charset="0"/>
              </a:rPr>
              <a:t>• </a:t>
            </a:r>
            <a:r>
              <a:rPr lang="en-US" sz="2400" spc="-5">
                <a:latin typeface="Arial" panose="020B0604020202020204" pitchFamily="34" charset="0"/>
                <a:cs typeface="Arial" panose="020B0604020202020204" pitchFamily="34" charset="0"/>
              </a:rPr>
              <a:t>Smart/Maher </a:t>
            </a:r>
            <a:r>
              <a:rPr lang="en-US" sz="2400">
                <a:latin typeface="Arial" panose="020B0604020202020204" pitchFamily="34" charset="0"/>
                <a:cs typeface="Arial" panose="020B0604020202020204" pitchFamily="34" charset="0"/>
              </a:rPr>
              <a:t>VFW </a:t>
            </a:r>
            <a:r>
              <a:rPr lang="en-US" sz="2400" spc="-5">
                <a:latin typeface="Arial" panose="020B0604020202020204" pitchFamily="34" charset="0"/>
                <a:cs typeface="Arial" panose="020B0604020202020204" pitchFamily="34" charset="0"/>
              </a:rPr>
              <a:t>National Citizenship Education </a:t>
            </a:r>
            <a:r>
              <a:rPr lang="en-US" sz="2400">
                <a:latin typeface="Arial" panose="020B0604020202020204" pitchFamily="34" charset="0"/>
                <a:cs typeface="Arial" panose="020B0604020202020204" pitchFamily="34" charset="0"/>
              </a:rPr>
              <a:t>Teacher of </a:t>
            </a:r>
            <a:r>
              <a:rPr lang="en-US" sz="2400" spc="-5">
                <a:latin typeface="Arial" panose="020B0604020202020204" pitchFamily="34" charset="0"/>
                <a:cs typeface="Arial" panose="020B0604020202020204" pitchFamily="34" charset="0"/>
              </a:rPr>
              <a:t>the </a:t>
            </a:r>
            <a:r>
              <a:rPr lang="en-US" sz="2400">
                <a:latin typeface="Arial" panose="020B0604020202020204" pitchFamily="34" charset="0"/>
                <a:cs typeface="Arial" panose="020B0604020202020204" pitchFamily="34" charset="0"/>
              </a:rPr>
              <a:t>Year </a:t>
            </a:r>
          </a:p>
          <a:p>
            <a:pPr marL="12700" marR="688340" indent="457200">
              <a:lnSpc>
                <a:spcPct val="100000"/>
              </a:lnSpc>
            </a:pPr>
            <a:r>
              <a:rPr lang="en-US" sz="2400">
                <a:latin typeface="Arial" panose="020B0604020202020204" pitchFamily="34" charset="0"/>
                <a:cs typeface="Arial" panose="020B0604020202020204" pitchFamily="34" charset="0"/>
              </a:rPr>
              <a:t>• </a:t>
            </a:r>
            <a:r>
              <a:rPr lang="en-US" sz="2400" spc="-5">
                <a:latin typeface="Arial" panose="020B0604020202020204" pitchFamily="34" charset="0"/>
                <a:cs typeface="Arial" panose="020B0604020202020204" pitchFamily="34" charset="0"/>
              </a:rPr>
              <a:t>Scouting</a:t>
            </a:r>
          </a:p>
          <a:p>
            <a:pPr marL="12700" marR="688340" indent="457200">
              <a:lnSpc>
                <a:spcPct val="100000"/>
              </a:lnSpc>
            </a:pPr>
            <a:r>
              <a:rPr lang="en-US" sz="2400">
                <a:latin typeface="Arial" panose="020B0604020202020204" pitchFamily="34" charset="0"/>
                <a:cs typeface="Arial" panose="020B0604020202020204" pitchFamily="34" charset="0"/>
              </a:rPr>
              <a:t>• </a:t>
            </a:r>
            <a:r>
              <a:rPr lang="en-US" sz="2400" spc="-5">
                <a:latin typeface="Arial" panose="020B0604020202020204" pitchFamily="34" charset="0"/>
                <a:cs typeface="Arial" panose="020B0604020202020204" pitchFamily="34" charset="0"/>
              </a:rPr>
              <a:t>“Buddy”® Poppy.</a:t>
            </a:r>
            <a:endParaRPr lang="en-US" sz="2400">
              <a:latin typeface="Arial" panose="020B0604020202020204" pitchFamily="34" charset="0"/>
              <a:cs typeface="Arial" panose="020B0604020202020204" pitchFamily="34" charset="0"/>
            </a:endParaRPr>
          </a:p>
          <a:p>
            <a:pPr marL="12700" marR="5080">
              <a:lnSpc>
                <a:spcPct val="100000"/>
              </a:lnSpc>
            </a:pPr>
            <a:r>
              <a:rPr lang="en-US" sz="2400">
                <a:solidFill>
                  <a:srgbClr val="1F4E79"/>
                </a:solidFill>
                <a:latin typeface="Arial" panose="020B0604020202020204" pitchFamily="34" charset="0"/>
                <a:cs typeface="Arial" panose="020B0604020202020204" pitchFamily="34" charset="0"/>
              </a:rPr>
              <a:t>These </a:t>
            </a:r>
            <a:r>
              <a:rPr lang="en-US" sz="2400" spc="-5">
                <a:solidFill>
                  <a:srgbClr val="1F4E79"/>
                </a:solidFill>
                <a:latin typeface="Arial" panose="020B0604020202020204" pitchFamily="34" charset="0"/>
                <a:cs typeface="Arial" panose="020B0604020202020204" pitchFamily="34" charset="0"/>
              </a:rPr>
              <a:t>programs are executed by the largest number </a:t>
            </a:r>
            <a:r>
              <a:rPr lang="en-US" sz="2400">
                <a:solidFill>
                  <a:srgbClr val="1F4E79"/>
                </a:solidFill>
                <a:latin typeface="Arial" panose="020B0604020202020204" pitchFamily="34" charset="0"/>
                <a:cs typeface="Arial" panose="020B0604020202020204" pitchFamily="34" charset="0"/>
              </a:rPr>
              <a:t>of </a:t>
            </a:r>
            <a:r>
              <a:rPr lang="en-US" sz="2400" spc="-5">
                <a:solidFill>
                  <a:srgbClr val="1F4E79"/>
                </a:solidFill>
                <a:latin typeface="Arial" panose="020B0604020202020204" pitchFamily="34" charset="0"/>
                <a:cs typeface="Arial" panose="020B0604020202020204" pitchFamily="34" charset="0"/>
              </a:rPr>
              <a:t>Posts and have the greatest impact </a:t>
            </a:r>
            <a:r>
              <a:rPr lang="en-US" sz="2400">
                <a:solidFill>
                  <a:srgbClr val="1F4E79"/>
                </a:solidFill>
                <a:latin typeface="Arial" panose="020B0604020202020204" pitchFamily="34" charset="0"/>
                <a:cs typeface="Arial" panose="020B0604020202020204" pitchFamily="34" charset="0"/>
              </a:rPr>
              <a:t>on our </a:t>
            </a:r>
            <a:r>
              <a:rPr lang="en-US" sz="2400" spc="-5">
                <a:solidFill>
                  <a:srgbClr val="1F4E79"/>
                </a:solidFill>
                <a:latin typeface="Arial" panose="020B0604020202020204" pitchFamily="34" charset="0"/>
                <a:cs typeface="Arial" panose="020B0604020202020204" pitchFamily="34" charset="0"/>
              </a:rPr>
              <a:t>organization,  </a:t>
            </a:r>
            <a:r>
              <a:rPr lang="en-US" sz="2400">
                <a:solidFill>
                  <a:srgbClr val="1F4E79"/>
                </a:solidFill>
                <a:latin typeface="Arial" panose="020B0604020202020204" pitchFamily="34" charset="0"/>
                <a:cs typeface="Arial" panose="020B0604020202020204" pitchFamily="34" charset="0"/>
              </a:rPr>
              <a:t>our </a:t>
            </a:r>
            <a:r>
              <a:rPr lang="en-US" sz="2400" spc="-5">
                <a:solidFill>
                  <a:srgbClr val="1F4E79"/>
                </a:solidFill>
                <a:latin typeface="Arial" panose="020B0604020202020204" pitchFamily="34" charset="0"/>
                <a:cs typeface="Arial" panose="020B0604020202020204" pitchFamily="34" charset="0"/>
              </a:rPr>
              <a:t>communities and </a:t>
            </a:r>
            <a:r>
              <a:rPr lang="en-US" sz="2400">
                <a:solidFill>
                  <a:srgbClr val="1F4E79"/>
                </a:solidFill>
                <a:latin typeface="Arial" panose="020B0604020202020204" pitchFamily="34" charset="0"/>
                <a:cs typeface="Arial" panose="020B0604020202020204" pitchFamily="34" charset="0"/>
              </a:rPr>
              <a:t>our</a:t>
            </a:r>
            <a:r>
              <a:rPr lang="en-US" sz="2400" spc="30">
                <a:solidFill>
                  <a:srgbClr val="1F4E79"/>
                </a:solidFill>
                <a:latin typeface="Arial" panose="020B0604020202020204" pitchFamily="34" charset="0"/>
                <a:cs typeface="Arial" panose="020B0604020202020204" pitchFamily="34" charset="0"/>
              </a:rPr>
              <a:t> </a:t>
            </a:r>
            <a:r>
              <a:rPr lang="en-US" sz="2400" spc="-5">
                <a:solidFill>
                  <a:srgbClr val="1F4E79"/>
                </a:solidFill>
                <a:latin typeface="Arial" panose="020B0604020202020204" pitchFamily="34" charset="0"/>
                <a:cs typeface="Arial" panose="020B0604020202020204" pitchFamily="34" charset="0"/>
              </a:rPr>
              <a:t>veterans.</a:t>
            </a:r>
            <a:endParaRPr lang="en-US" sz="2400">
              <a:latin typeface="Arial" panose="020B0604020202020204" pitchFamily="34" charset="0"/>
              <a:cs typeface="Arial" panose="020B0604020202020204" pitchFamily="34" charset="0"/>
            </a:endParaRPr>
          </a:p>
          <a:p>
            <a:pPr>
              <a:lnSpc>
                <a:spcPct val="100000"/>
              </a:lnSpc>
              <a:spcBef>
                <a:spcPts val="45"/>
              </a:spcBef>
            </a:pPr>
            <a:endParaRPr lang="en-US" sz="2400">
              <a:latin typeface="Arial" panose="020B0604020202020204" pitchFamily="34" charset="0"/>
              <a:cs typeface="Arial" panose="020B0604020202020204" pitchFamily="34" charset="0"/>
            </a:endParaRPr>
          </a:p>
          <a:p>
            <a:pPr marL="12700" marR="461009" indent="457200">
              <a:lnSpc>
                <a:spcPct val="100000"/>
              </a:lnSpc>
            </a:pPr>
            <a:r>
              <a:rPr lang="en-US" sz="2400" b="1" u="sng" spc="-5">
                <a:uFill>
                  <a:solidFill>
                    <a:srgbClr val="000000"/>
                  </a:solidFill>
                </a:uFill>
                <a:latin typeface="Arial" panose="020B0604020202020204" pitchFamily="34" charset="0"/>
                <a:cs typeface="Arial" panose="020B0604020202020204" pitchFamily="34" charset="0"/>
              </a:rPr>
              <a:t>Special Projects </a:t>
            </a:r>
            <a:r>
              <a:rPr lang="en-US" sz="2400" b="1" u="sng">
                <a:uFill>
                  <a:solidFill>
                    <a:srgbClr val="000000"/>
                  </a:solidFill>
                </a:uFill>
                <a:latin typeface="Arial" panose="020B0604020202020204" pitchFamily="34" charset="0"/>
                <a:cs typeface="Arial" panose="020B0604020202020204" pitchFamily="34" charset="0"/>
              </a:rPr>
              <a:t>&amp; </a:t>
            </a:r>
            <a:r>
              <a:rPr lang="en-US" sz="2400" b="1" u="sng" spc="-5">
                <a:uFill>
                  <a:solidFill>
                    <a:srgbClr val="000000"/>
                  </a:solidFill>
                </a:uFill>
                <a:latin typeface="Arial" panose="020B0604020202020204" pitchFamily="34" charset="0"/>
                <a:cs typeface="Arial" panose="020B0604020202020204" pitchFamily="34" charset="0"/>
              </a:rPr>
              <a:t>Activities</a:t>
            </a:r>
            <a:r>
              <a:rPr lang="en-US" sz="2400" b="1" spc="-5">
                <a:latin typeface="Arial" panose="020B0604020202020204" pitchFamily="34" charset="0"/>
                <a:cs typeface="Arial" panose="020B0604020202020204" pitchFamily="34" charset="0"/>
              </a:rPr>
              <a:t> </a:t>
            </a:r>
            <a:r>
              <a:rPr lang="en-US" sz="2400">
                <a:latin typeface="Arial" panose="020B0604020202020204" pitchFamily="34" charset="0"/>
                <a:cs typeface="Arial" panose="020B0604020202020204" pitchFamily="34" charset="0"/>
              </a:rPr>
              <a:t>– These cover </a:t>
            </a:r>
            <a:r>
              <a:rPr lang="en-US" sz="2400" spc="-5">
                <a:latin typeface="Arial" panose="020B0604020202020204" pitchFamily="34" charset="0"/>
                <a:cs typeface="Arial" panose="020B0604020202020204" pitchFamily="34" charset="0"/>
              </a:rPr>
              <a:t>Americanism, volunteer recognition, community service,  awards and recognition and </a:t>
            </a:r>
            <a:r>
              <a:rPr lang="en-US" sz="2400">
                <a:latin typeface="Arial" panose="020B0604020202020204" pitchFamily="34" charset="0"/>
                <a:cs typeface="Arial" panose="020B0604020202020204" pitchFamily="34" charset="0"/>
              </a:rPr>
              <a:t>other </a:t>
            </a:r>
            <a:r>
              <a:rPr lang="en-US" sz="2400" spc="-5">
                <a:latin typeface="Arial" panose="020B0604020202020204" pitchFamily="34" charset="0"/>
                <a:cs typeface="Arial" panose="020B0604020202020204" pitchFamily="34" charset="0"/>
              </a:rPr>
              <a:t>miscellaneous youth</a:t>
            </a:r>
            <a:r>
              <a:rPr lang="en-US" sz="2400" spc="65">
                <a:latin typeface="Arial" panose="020B0604020202020204" pitchFamily="34" charset="0"/>
                <a:cs typeface="Arial" panose="020B0604020202020204" pitchFamily="34" charset="0"/>
              </a:rPr>
              <a:t> </a:t>
            </a:r>
            <a:r>
              <a:rPr lang="en-US" sz="2400" spc="-5">
                <a:latin typeface="Arial" panose="020B0604020202020204" pitchFamily="34" charset="0"/>
                <a:cs typeface="Arial" panose="020B0604020202020204" pitchFamily="34" charset="0"/>
              </a:rPr>
              <a:t>activities.</a:t>
            </a:r>
            <a:endParaRPr lang="en-US"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68370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03A1F43-AE25-4202-A95B-AD7326133BDB}"/>
              </a:ext>
            </a:extLst>
          </p:cNvPr>
          <p:cNvSpPr txBox="1"/>
          <p:nvPr/>
        </p:nvSpPr>
        <p:spPr>
          <a:xfrm>
            <a:off x="4215665" y="1752693"/>
            <a:ext cx="10515600" cy="1325880"/>
          </a:xfrm>
          <a:prstGeom prst="rect">
            <a:avLst/>
          </a:prstGeom>
        </p:spPr>
        <p:txBody>
          <a:bodyPr rtlCol="0" anchor="ctr">
            <a:normAutofit/>
          </a:bodyPr>
          <a:lstStyle/>
          <a:p>
            <a:pPr>
              <a:spcAft>
                <a:spcPts val="600"/>
              </a:spcAft>
            </a:pPr>
            <a:r>
              <a:rPr lang="en-US" sz="3600">
                <a:latin typeface="Arial Black" panose="020B0A04020102020204" pitchFamily="34" charset="0"/>
              </a:rPr>
              <a:t>VFW Unmet Needs Program</a:t>
            </a:r>
          </a:p>
        </p:txBody>
      </p:sp>
      <p:sp>
        <p:nvSpPr>
          <p:cNvPr id="4" name="TextBox 3">
            <a:extLst>
              <a:ext uri="{FF2B5EF4-FFF2-40B4-BE49-F238E27FC236}">
                <a16:creationId xmlns:a16="http://schemas.microsoft.com/office/drawing/2014/main" id="{3F818E70-67C1-43D7-9337-DB6D06989915}"/>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820886" y="2751089"/>
            <a:ext cx="7931967" cy="4352544"/>
          </a:xfrm>
          <a:prstGeom prst="rect">
            <a:avLst/>
          </a:prstGeom>
        </p:spPr>
        <p:txBody>
          <a:bodyPr>
            <a:noAutofit/>
          </a:bodyPr>
          <a:lstStyle/>
          <a:p>
            <a:pPr marL="0" indent="0">
              <a:spcBef>
                <a:spcPts val="2500"/>
              </a:spcBef>
              <a:spcAft>
                <a:spcPts val="600"/>
              </a:spcAft>
              <a:buFont typeface="Arial" panose="020B0604020202020204" pitchFamily="34" charset="0"/>
              <a:buNone/>
            </a:pPr>
            <a:r>
              <a:rPr lang="en-US" sz="2000" b="1">
                <a:latin typeface="Arial" panose="020B0604020202020204" pitchFamily="34" charset="0"/>
                <a:cs typeface="Arial" panose="020B0604020202020204" pitchFamily="34" charset="0"/>
              </a:rPr>
              <a:t>Supporting Military Families</a:t>
            </a:r>
          </a:p>
          <a:p>
            <a:pPr marL="0" lvl="1" indent="0">
              <a:spcAft>
                <a:spcPts val="600"/>
              </a:spcAft>
              <a:buFont typeface="Arial" panose="020B0604020202020204" pitchFamily="34" charset="0"/>
              <a:buNone/>
            </a:pPr>
            <a:r>
              <a:rPr lang="en-US" sz="2000">
                <a:latin typeface="Arial" panose="020B0604020202020204" pitchFamily="34" charset="0"/>
                <a:cs typeface="Arial" panose="020B0604020202020204" pitchFamily="34" charset="0"/>
              </a:rPr>
              <a:t>The program helps military families experiencing financial stress from deployment or service by providing essential support and relief.</a:t>
            </a:r>
          </a:p>
          <a:p>
            <a:pPr marL="0" lvl="1" indent="0">
              <a:spcAft>
                <a:spcPts val="600"/>
              </a:spcAft>
              <a:buFont typeface="Arial" panose="020B0604020202020204" pitchFamily="34" charset="0"/>
              <a:buNone/>
            </a:pPr>
            <a:r>
              <a:rPr lang="en-US" sz="2000" b="1">
                <a:latin typeface="Arial" panose="020B0604020202020204" pitchFamily="34" charset="0"/>
                <a:cs typeface="Arial" panose="020B0604020202020204" pitchFamily="34" charset="0"/>
              </a:rPr>
              <a:t>Grants for Essential Needs</a:t>
            </a:r>
          </a:p>
          <a:p>
            <a:pPr marL="0" lvl="1" indent="0">
              <a:spcAft>
                <a:spcPts val="600"/>
              </a:spcAft>
              <a:buFont typeface="Arial" panose="020B0604020202020204" pitchFamily="34" charset="0"/>
              <a:buNone/>
            </a:pPr>
            <a:r>
              <a:rPr lang="en-US" sz="2000">
                <a:latin typeface="Arial" panose="020B0604020202020204" pitchFamily="34" charset="0"/>
                <a:cs typeface="Arial" panose="020B0604020202020204" pitchFamily="34" charset="0"/>
              </a:rPr>
              <a:t>Grants are offered for housing, utilities, and food, ensuring families can meet basic life necessities during tough times.</a:t>
            </a:r>
          </a:p>
          <a:p>
            <a:pPr marL="0" lvl="1" indent="0">
              <a:spcAft>
                <a:spcPts val="600"/>
              </a:spcAft>
              <a:buFont typeface="Arial" panose="020B0604020202020204" pitchFamily="34" charset="0"/>
              <a:buNone/>
            </a:pPr>
            <a:r>
              <a:rPr lang="en-US" sz="2000" b="1">
                <a:latin typeface="Arial" panose="020B0604020202020204" pitchFamily="34" charset="0"/>
                <a:cs typeface="Arial" panose="020B0604020202020204" pitchFamily="34" charset="0"/>
              </a:rPr>
              <a:t>Direct Payments to Creditors</a:t>
            </a:r>
          </a:p>
          <a:p>
            <a:pPr marL="0" lvl="1" indent="0">
              <a:spcAft>
                <a:spcPts val="600"/>
              </a:spcAft>
              <a:buFont typeface="Arial" panose="020B0604020202020204" pitchFamily="34" charset="0"/>
              <a:buNone/>
            </a:pPr>
            <a:r>
              <a:rPr lang="en-US" sz="2000">
                <a:latin typeface="Arial" panose="020B0604020202020204" pitchFamily="34" charset="0"/>
                <a:cs typeface="Arial" panose="020B0604020202020204" pitchFamily="34" charset="0"/>
              </a:rPr>
              <a:t>Funds are sent straight to creditors, minimizing stress for veterans and allowing focus on recovery and stability.</a:t>
            </a:r>
          </a:p>
        </p:txBody>
      </p:sp>
      <p:pic>
        <p:nvPicPr>
          <p:cNvPr id="2" name="Picture 1" descr="Soldier mother saying good bye to her son at home">
            <a:extLst>
              <a:ext uri="{FF2B5EF4-FFF2-40B4-BE49-F238E27FC236}">
                <a16:creationId xmlns:a16="http://schemas.microsoft.com/office/drawing/2014/main" id="{D99FA24F-AECD-425F-96C3-0B3B1132D3D4}"/>
              </a:ext>
            </a:extLst>
          </p:cNvPr>
          <p:cNvPicPr>
            <a:picLocks noChangeAspect="1"/>
          </p:cNvPicPr>
          <p:nvPr/>
        </p:nvPicPr>
        <p:blipFill>
          <a:blip r:embed="rId3"/>
          <a:srcRect l="14473" r="7864" b="2"/>
          <a:stretch>
            <a:fillRect/>
          </a:stretch>
        </p:blipFill>
        <p:spPr>
          <a:xfrm>
            <a:off x="280742" y="2751089"/>
            <a:ext cx="3349835" cy="2879064"/>
          </a:xfrm>
          <a:prstGeom prst="rect">
            <a:avLst/>
          </a:prstGeom>
        </p:spPr>
      </p:pic>
    </p:spTree>
    <p:extLst>
      <p:ext uri="{BB962C8B-B14F-4D97-AF65-F5344CB8AC3E}">
        <p14:creationId xmlns:p14="http://schemas.microsoft.com/office/powerpoint/2010/main" val="4284003522"/>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D089079-362D-4F0D-A5E2-32E9A88D1123}"/>
              </a:ext>
            </a:extLst>
          </p:cNvPr>
          <p:cNvSpPr txBox="1"/>
          <p:nvPr/>
        </p:nvSpPr>
        <p:spPr>
          <a:xfrm>
            <a:off x="3199606" y="1962741"/>
            <a:ext cx="10515600" cy="1325880"/>
          </a:xfrm>
          <a:prstGeom prst="rect">
            <a:avLst/>
          </a:prstGeom>
        </p:spPr>
        <p:txBody>
          <a:bodyPr rtlCol="0" anchor="ctr">
            <a:normAutofit/>
          </a:bodyPr>
          <a:lstStyle/>
          <a:p>
            <a:pPr>
              <a:spcAft>
                <a:spcPts val="600"/>
              </a:spcAft>
            </a:pPr>
            <a:r>
              <a:rPr lang="en-US" sz="3600" b="1">
                <a:latin typeface="Arial Black" panose="020B0A04020102020204" pitchFamily="34" charset="0"/>
              </a:rPr>
              <a:t>VFW Military Assistance Program</a:t>
            </a:r>
          </a:p>
        </p:txBody>
      </p:sp>
      <p:sp>
        <p:nvSpPr>
          <p:cNvPr id="4" name="TextBox 3">
            <a:extLst>
              <a:ext uri="{FF2B5EF4-FFF2-40B4-BE49-F238E27FC236}">
                <a16:creationId xmlns:a16="http://schemas.microsoft.com/office/drawing/2014/main" id="{8CC65AF3-C314-4EE3-B295-89B1A612E71A}"/>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483428" y="2974125"/>
            <a:ext cx="8621486" cy="4352544"/>
          </a:xfrm>
          <a:prstGeom prst="rect">
            <a:avLst/>
          </a:prstGeom>
        </p:spPr>
        <p:txBody>
          <a:bodyPr>
            <a:noAutofit/>
          </a:bodyPr>
          <a:lstStyle/>
          <a:p>
            <a:pPr marL="0" indent="0">
              <a:spcBef>
                <a:spcPts val="2500"/>
              </a:spcBef>
              <a:spcAft>
                <a:spcPts val="600"/>
              </a:spcAft>
              <a:buFont typeface="Arial" panose="020B0604020202020204" pitchFamily="34" charset="0"/>
              <a:buNone/>
            </a:pPr>
            <a:r>
              <a:rPr lang="en-US" sz="2000" b="1">
                <a:latin typeface="Arial" panose="020B0604020202020204" pitchFamily="34" charset="0"/>
                <a:cs typeface="Arial" panose="020B0604020202020204" pitchFamily="34" charset="0"/>
              </a:rPr>
              <a:t>Support for Service Members</a:t>
            </a:r>
          </a:p>
          <a:p>
            <a:pPr marL="0" lvl="1" indent="0">
              <a:spcAft>
                <a:spcPts val="600"/>
              </a:spcAft>
              <a:buFont typeface="Arial" panose="020B0604020202020204" pitchFamily="34" charset="0"/>
              <a:buNone/>
            </a:pPr>
            <a:r>
              <a:rPr lang="en-US" sz="2000">
                <a:latin typeface="Arial" panose="020B0604020202020204" pitchFamily="34" charset="0"/>
                <a:cs typeface="Arial" panose="020B0604020202020204" pitchFamily="34" charset="0"/>
              </a:rPr>
              <a:t>MAP provides grants and resources to assist active-duty military personnel and their families with essential needs.</a:t>
            </a:r>
          </a:p>
          <a:p>
            <a:pPr marL="0" lvl="1" indent="0">
              <a:spcAft>
                <a:spcPts val="600"/>
              </a:spcAft>
              <a:buFont typeface="Arial" panose="020B0604020202020204" pitchFamily="34" charset="0"/>
              <a:buNone/>
            </a:pPr>
            <a:r>
              <a:rPr lang="en-US" sz="2000" b="1">
                <a:latin typeface="Arial" panose="020B0604020202020204" pitchFamily="34" charset="0"/>
                <a:cs typeface="Arial" panose="020B0604020202020204" pitchFamily="34" charset="0"/>
              </a:rPr>
              <a:t>Community Engagement</a:t>
            </a:r>
          </a:p>
          <a:p>
            <a:pPr marL="0" lvl="1" indent="0">
              <a:spcAft>
                <a:spcPts val="600"/>
              </a:spcAft>
              <a:buFont typeface="Arial" panose="020B0604020202020204" pitchFamily="34" charset="0"/>
              <a:buNone/>
            </a:pPr>
            <a:r>
              <a:rPr lang="en-US" sz="2000">
                <a:latin typeface="Arial" panose="020B0604020202020204" pitchFamily="34" charset="0"/>
                <a:cs typeface="Arial" panose="020B0604020202020204" pitchFamily="34" charset="0"/>
              </a:rPr>
              <a:t>MAP sponsors events that build strong relationships between military members and local communities, fostering mutual understanding and connection.</a:t>
            </a:r>
          </a:p>
          <a:p>
            <a:pPr marL="0" lvl="1" indent="0">
              <a:spcAft>
                <a:spcPts val="600"/>
              </a:spcAft>
              <a:buFont typeface="Arial" panose="020B0604020202020204" pitchFamily="34" charset="0"/>
              <a:buNone/>
            </a:pPr>
            <a:r>
              <a:rPr lang="en-US" sz="2000" b="1">
                <a:latin typeface="Arial" panose="020B0604020202020204" pitchFamily="34" charset="0"/>
                <a:cs typeface="Arial" panose="020B0604020202020204" pitchFamily="34" charset="0"/>
              </a:rPr>
              <a:t>Morale and Ongoing Support</a:t>
            </a:r>
          </a:p>
          <a:p>
            <a:pPr marL="0" lvl="1" indent="0">
              <a:spcAft>
                <a:spcPts val="600"/>
              </a:spcAft>
              <a:buFont typeface="Arial" panose="020B0604020202020204" pitchFamily="34" charset="0"/>
              <a:buNone/>
            </a:pPr>
            <a:r>
              <a:rPr lang="en-US" sz="2000">
                <a:latin typeface="Arial" panose="020B0604020202020204" pitchFamily="34" charset="0"/>
                <a:cs typeface="Arial" panose="020B0604020202020204" pitchFamily="34" charset="0"/>
              </a:rPr>
              <a:t>The program funds morale-boosting activities and ongoing support efforts, ensuring service members feel valued and connected.</a:t>
            </a:r>
          </a:p>
        </p:txBody>
      </p:sp>
      <p:pic>
        <p:nvPicPr>
          <p:cNvPr id="2" name="Picture 1" descr="Women distributing shirts">
            <a:extLst>
              <a:ext uri="{FF2B5EF4-FFF2-40B4-BE49-F238E27FC236}">
                <a16:creationId xmlns:a16="http://schemas.microsoft.com/office/drawing/2014/main" id="{4022BFE8-8A52-4ADB-A2AF-DB58E1097932}"/>
              </a:ext>
            </a:extLst>
          </p:cNvPr>
          <p:cNvPicPr>
            <a:picLocks noChangeAspect="1"/>
          </p:cNvPicPr>
          <p:nvPr/>
        </p:nvPicPr>
        <p:blipFill>
          <a:blip r:embed="rId3"/>
          <a:srcRect l="20496" r="1841" b="2"/>
          <a:stretch>
            <a:fillRect/>
          </a:stretch>
        </p:blipFill>
        <p:spPr>
          <a:xfrm>
            <a:off x="177964" y="2896734"/>
            <a:ext cx="3142180" cy="2700591"/>
          </a:xfrm>
          <a:prstGeom prst="rect">
            <a:avLst/>
          </a:prstGeom>
        </p:spPr>
      </p:pic>
    </p:spTree>
    <p:extLst>
      <p:ext uri="{BB962C8B-B14F-4D97-AF65-F5344CB8AC3E}">
        <p14:creationId xmlns:p14="http://schemas.microsoft.com/office/powerpoint/2010/main" val="2765698851"/>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A2BC30E-A333-4D86-91EA-36F571608E0A}"/>
              </a:ext>
            </a:extLst>
          </p:cNvPr>
          <p:cNvSpPr txBox="1"/>
          <p:nvPr/>
        </p:nvSpPr>
        <p:spPr>
          <a:xfrm>
            <a:off x="1560394" y="2193273"/>
            <a:ext cx="10515600" cy="1325880"/>
          </a:xfrm>
          <a:prstGeom prst="rect">
            <a:avLst/>
          </a:prstGeom>
        </p:spPr>
        <p:txBody>
          <a:bodyPr rtlCol="0" anchor="ctr">
            <a:normAutofit/>
          </a:bodyPr>
          <a:lstStyle/>
          <a:p>
            <a:pPr algn="ctr">
              <a:spcAft>
                <a:spcPts val="600"/>
              </a:spcAft>
            </a:pPr>
            <a:r>
              <a:rPr lang="en-US" sz="3200" b="1">
                <a:latin typeface="Arial Black" panose="020B0A04020102020204" pitchFamily="34" charset="0"/>
              </a:rPr>
              <a:t>VFW’s "Sport Clips Help A Hero Scholarship" Program</a:t>
            </a:r>
          </a:p>
        </p:txBody>
      </p:sp>
      <p:sp>
        <p:nvSpPr>
          <p:cNvPr id="4" name="TextBox 3">
            <a:extLst>
              <a:ext uri="{FF2B5EF4-FFF2-40B4-BE49-F238E27FC236}">
                <a16:creationId xmlns:a16="http://schemas.microsoft.com/office/drawing/2014/main" id="{E5019641-D1EE-4A8E-B42C-BDA12C0BC751}"/>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363686" y="3277673"/>
            <a:ext cx="8632984" cy="4352544"/>
          </a:xfrm>
          <a:prstGeom prst="rect">
            <a:avLst/>
          </a:prstGeom>
        </p:spPr>
        <p:txBody>
          <a:bodyPr>
            <a:normAutofit/>
          </a:bodyPr>
          <a:lstStyle/>
          <a:p>
            <a:pPr marL="0" indent="0">
              <a:spcBef>
                <a:spcPts val="2500"/>
              </a:spcBef>
              <a:spcAft>
                <a:spcPts val="600"/>
              </a:spcAft>
              <a:buFont typeface="Arial" panose="020B0604020202020204" pitchFamily="34" charset="0"/>
              <a:buNone/>
            </a:pPr>
            <a:r>
              <a:rPr lang="en-US" sz="2000" b="1">
                <a:latin typeface="Arial" panose="020B0604020202020204" pitchFamily="34" charset="0"/>
                <a:cs typeface="Arial" panose="020B0604020202020204" pitchFamily="34" charset="0"/>
              </a:rPr>
              <a:t>Educational Financial Support</a:t>
            </a:r>
          </a:p>
          <a:p>
            <a:pPr marL="0" lvl="1" indent="0">
              <a:spcAft>
                <a:spcPts val="600"/>
              </a:spcAft>
              <a:buFont typeface="Arial" panose="020B0604020202020204" pitchFamily="34" charset="0"/>
              <a:buNone/>
            </a:pPr>
            <a:r>
              <a:rPr lang="en-US" sz="2000">
                <a:latin typeface="Arial" panose="020B0604020202020204" pitchFamily="34" charset="0"/>
                <a:cs typeface="Arial" panose="020B0604020202020204" pitchFamily="34" charset="0"/>
              </a:rPr>
              <a:t>The program provides financial assistance to veterans and service members for post-secondary education, reducing financial barriers.</a:t>
            </a:r>
          </a:p>
          <a:p>
            <a:pPr marL="0" lvl="1" indent="0">
              <a:spcAft>
                <a:spcPts val="600"/>
              </a:spcAft>
              <a:buFont typeface="Arial" panose="020B0604020202020204" pitchFamily="34" charset="0"/>
              <a:buNone/>
            </a:pPr>
            <a:r>
              <a:rPr lang="en-US" sz="2000" b="1">
                <a:latin typeface="Arial" panose="020B0604020202020204" pitchFamily="34" charset="0"/>
                <a:cs typeface="Arial" panose="020B0604020202020204" pitchFamily="34" charset="0"/>
              </a:rPr>
              <a:t>Smooth Career Transition</a:t>
            </a:r>
          </a:p>
          <a:p>
            <a:pPr marL="0" lvl="1" indent="0">
              <a:spcAft>
                <a:spcPts val="600"/>
              </a:spcAft>
              <a:buFont typeface="Arial" panose="020B0604020202020204" pitchFamily="34" charset="0"/>
              <a:buNone/>
            </a:pPr>
            <a:r>
              <a:rPr lang="en-US" sz="2000">
                <a:latin typeface="Arial" panose="020B0604020202020204" pitchFamily="34" charset="0"/>
                <a:cs typeface="Arial" panose="020B0604020202020204" pitchFamily="34" charset="0"/>
              </a:rPr>
              <a:t>The scholarship helps ease the transition from military service to civilian careers, offering new opportunities for advancement.</a:t>
            </a:r>
          </a:p>
          <a:p>
            <a:pPr marL="0" lvl="1" indent="0">
              <a:spcAft>
                <a:spcPts val="600"/>
              </a:spcAft>
              <a:buFont typeface="Arial" panose="020B0604020202020204" pitchFamily="34" charset="0"/>
              <a:buNone/>
            </a:pPr>
            <a:r>
              <a:rPr lang="en-US" sz="2000" b="1">
                <a:latin typeface="Arial" panose="020B0604020202020204" pitchFamily="34" charset="0"/>
                <a:cs typeface="Arial" panose="020B0604020202020204" pitchFamily="34" charset="0"/>
              </a:rPr>
              <a:t>Empowering Recipients' Goals</a:t>
            </a:r>
          </a:p>
          <a:p>
            <a:pPr marL="0" lvl="1" indent="0">
              <a:spcAft>
                <a:spcPts val="600"/>
              </a:spcAft>
              <a:buFont typeface="Arial" panose="020B0604020202020204" pitchFamily="34" charset="0"/>
              <a:buNone/>
            </a:pPr>
            <a:r>
              <a:rPr lang="en-US" sz="2000">
                <a:latin typeface="Arial" panose="020B0604020202020204" pitchFamily="34" charset="0"/>
                <a:cs typeface="Arial" panose="020B0604020202020204" pitchFamily="34" charset="0"/>
              </a:rPr>
              <a:t>Recipients are empowered to reach academic and professional goals, building a strong future after service.</a:t>
            </a:r>
          </a:p>
        </p:txBody>
      </p:sp>
      <p:pic>
        <p:nvPicPr>
          <p:cNvPr id="2" name="Picture 1" descr="Young female graduate taking diploma. Close up of hand shaking.">
            <a:extLst>
              <a:ext uri="{FF2B5EF4-FFF2-40B4-BE49-F238E27FC236}">
                <a16:creationId xmlns:a16="http://schemas.microsoft.com/office/drawing/2014/main" id="{1F17D5F8-A4CB-4F69-BBDB-6EA2DA86468E}"/>
              </a:ext>
            </a:extLst>
          </p:cNvPr>
          <p:cNvPicPr>
            <a:picLocks noChangeAspect="1"/>
          </p:cNvPicPr>
          <p:nvPr/>
        </p:nvPicPr>
        <p:blipFill>
          <a:blip r:embed="rId3"/>
          <a:srcRect l="22335" r="2" b="2"/>
          <a:stretch>
            <a:fillRect/>
          </a:stretch>
        </p:blipFill>
        <p:spPr>
          <a:xfrm>
            <a:off x="195330" y="3277673"/>
            <a:ext cx="3029458" cy="2664166"/>
          </a:xfrm>
          <a:prstGeom prst="rect">
            <a:avLst/>
          </a:prstGeom>
        </p:spPr>
      </p:pic>
      <p:pic>
        <p:nvPicPr>
          <p:cNvPr id="2050" name="Picture 2" descr="Sport Clips Help a Hero Scholarship - VFW Foundation">
            <a:extLst>
              <a:ext uri="{FF2B5EF4-FFF2-40B4-BE49-F238E27FC236}">
                <a16:creationId xmlns:a16="http://schemas.microsoft.com/office/drawing/2014/main" id="{564A4BCD-FA39-7EE8-6F7A-6EC9B428E2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6343" y="793633"/>
            <a:ext cx="3402169" cy="1043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8631770"/>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9DF52-756E-BCC1-55ED-6EB239B6B5A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2A66538-7CED-B39E-0FFC-DAEA24C5BB8B}"/>
              </a:ext>
            </a:extLst>
          </p:cNvPr>
          <p:cNvSpPr txBox="1"/>
          <p:nvPr/>
        </p:nvSpPr>
        <p:spPr>
          <a:xfrm>
            <a:off x="1810152" y="1480857"/>
            <a:ext cx="10515600" cy="1325880"/>
          </a:xfrm>
          <a:prstGeom prst="rect">
            <a:avLst/>
          </a:prstGeom>
        </p:spPr>
        <p:txBody>
          <a:bodyPr rtlCol="0" anchor="ctr">
            <a:normAutofit/>
          </a:bodyPr>
          <a:lstStyle/>
          <a:p>
            <a:pPr algn="ctr">
              <a:spcAft>
                <a:spcPts val="600"/>
              </a:spcAft>
            </a:pPr>
            <a:r>
              <a:rPr lang="en-US" sz="2400" b="1">
                <a:latin typeface="Arial Black" panose="020B0A04020102020204" pitchFamily="34" charset="0"/>
              </a:rPr>
              <a:t>VFW’s "Sport Clips Help A Hero Scholarship" Program</a:t>
            </a:r>
          </a:p>
        </p:txBody>
      </p:sp>
      <p:sp>
        <p:nvSpPr>
          <p:cNvPr id="4" name="TextBox 3">
            <a:extLst>
              <a:ext uri="{FF2B5EF4-FFF2-40B4-BE49-F238E27FC236}">
                <a16:creationId xmlns:a16="http://schemas.microsoft.com/office/drawing/2014/main" id="{37800537-6917-DF40-7DC0-4F68F3597235}"/>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2590799" y="2421842"/>
            <a:ext cx="9442055" cy="4352544"/>
          </a:xfrm>
          <a:prstGeom prst="rect">
            <a:avLst/>
          </a:prstGeom>
        </p:spPr>
        <p:txBody>
          <a:bodyPr>
            <a:normAutofit/>
          </a:bodyPr>
          <a:lstStyle/>
          <a:p>
            <a:pPr algn="l">
              <a:spcBef>
                <a:spcPts val="1500"/>
              </a:spcBef>
              <a:spcAft>
                <a:spcPts val="750"/>
              </a:spcAft>
              <a:buNone/>
            </a:pPr>
            <a:r>
              <a:rPr lang="en-US" sz="2000" b="1">
                <a:solidFill>
                  <a:srgbClr val="333333"/>
                </a:solidFill>
                <a:effectLst/>
                <a:latin typeface="Arial" panose="020B0604020202020204" pitchFamily="34" charset="0"/>
                <a:cs typeface="Arial" panose="020B0604020202020204" pitchFamily="34" charset="0"/>
              </a:rPr>
              <a:t>Scholarship Details:</a:t>
            </a:r>
          </a:p>
          <a:p>
            <a:pPr algn="l">
              <a:spcAft>
                <a:spcPts val="750"/>
              </a:spcAft>
              <a:buFont typeface="Arial" panose="020B0604020202020204" pitchFamily="34" charset="0"/>
              <a:buChar char="•"/>
            </a:pPr>
            <a:r>
              <a:rPr lang="en-US" sz="2000" b="0" i="0">
                <a:solidFill>
                  <a:srgbClr val="333333"/>
                </a:solidFill>
                <a:effectLst/>
                <a:latin typeface="Arial" panose="020B0604020202020204" pitchFamily="34" charset="0"/>
                <a:cs typeface="Arial" panose="020B0604020202020204" pitchFamily="34" charset="0"/>
              </a:rPr>
              <a:t>Scholarships of up to $5,000 will be awarded to qualified applicants.</a:t>
            </a:r>
          </a:p>
          <a:p>
            <a:pPr algn="l">
              <a:spcAft>
                <a:spcPts val="750"/>
              </a:spcAft>
              <a:buFont typeface="Arial" panose="020B0604020202020204" pitchFamily="34" charset="0"/>
              <a:buChar char="•"/>
            </a:pPr>
            <a:r>
              <a:rPr lang="en-US" sz="2000" b="0" i="0">
                <a:solidFill>
                  <a:srgbClr val="333333"/>
                </a:solidFill>
                <a:effectLst/>
                <a:latin typeface="Arial" panose="020B0604020202020204" pitchFamily="34" charset="0"/>
                <a:cs typeface="Arial" panose="020B0604020202020204" pitchFamily="34" charset="0"/>
              </a:rPr>
              <a:t>Awarded scholarships are limited to one per family per semester.</a:t>
            </a:r>
          </a:p>
          <a:p>
            <a:pPr algn="l">
              <a:spcAft>
                <a:spcPts val="750"/>
              </a:spcAft>
              <a:buFont typeface="Arial" panose="020B0604020202020204" pitchFamily="34" charset="0"/>
              <a:buChar char="•"/>
            </a:pPr>
            <a:r>
              <a:rPr lang="en-US" sz="2000" b="0" i="0">
                <a:solidFill>
                  <a:srgbClr val="333333"/>
                </a:solidFill>
                <a:effectLst/>
                <a:latin typeface="Arial" panose="020B0604020202020204" pitchFamily="34" charset="0"/>
                <a:cs typeface="Arial" panose="020B0604020202020204" pitchFamily="34" charset="0"/>
              </a:rPr>
              <a:t>Applications for the fall semester will be accepted Jan. 1 through April 30.</a:t>
            </a:r>
          </a:p>
          <a:p>
            <a:pPr algn="l">
              <a:spcAft>
                <a:spcPts val="750"/>
              </a:spcAft>
              <a:buFont typeface="Arial" panose="020B0604020202020204" pitchFamily="34" charset="0"/>
              <a:buChar char="•"/>
            </a:pPr>
            <a:r>
              <a:rPr lang="en-US" sz="2000" b="0" i="0">
                <a:solidFill>
                  <a:srgbClr val="333333"/>
                </a:solidFill>
                <a:effectLst/>
                <a:latin typeface="Arial" panose="020B0604020202020204" pitchFamily="34" charset="0"/>
                <a:cs typeface="Arial" panose="020B0604020202020204" pitchFamily="34" charset="0"/>
              </a:rPr>
              <a:t>Applications for the spring semester will be accepted Aug. 1 through Nov. 15.</a:t>
            </a:r>
          </a:p>
          <a:p>
            <a:pPr algn="l">
              <a:spcAft>
                <a:spcPts val="750"/>
              </a:spcAft>
              <a:buFont typeface="Arial" panose="020B0604020202020204" pitchFamily="34" charset="0"/>
              <a:buChar char="•"/>
            </a:pPr>
            <a:r>
              <a:rPr lang="en-US" sz="2000" b="0" i="0">
                <a:solidFill>
                  <a:srgbClr val="333333"/>
                </a:solidFill>
                <a:effectLst/>
                <a:latin typeface="Arial" panose="020B0604020202020204" pitchFamily="34" charset="0"/>
                <a:cs typeface="Arial" panose="020B0604020202020204" pitchFamily="34" charset="0"/>
              </a:rPr>
              <a:t>Fall semester scholarships will be awarded in August, and spring semester scholarships will be awarded in January.</a:t>
            </a:r>
          </a:p>
          <a:p>
            <a:pPr algn="l">
              <a:spcAft>
                <a:spcPts val="750"/>
              </a:spcAft>
              <a:buFont typeface="Arial" panose="020B0604020202020204" pitchFamily="34" charset="0"/>
              <a:buChar char="•"/>
            </a:pPr>
            <a:r>
              <a:rPr lang="en-US" sz="2000" b="0" i="0">
                <a:solidFill>
                  <a:srgbClr val="333333"/>
                </a:solidFill>
                <a:effectLst/>
                <a:latin typeface="Arial" panose="020B0604020202020204" pitchFamily="34" charset="0"/>
                <a:cs typeface="Arial" panose="020B0604020202020204" pitchFamily="34" charset="0"/>
              </a:rPr>
              <a:t>Scholarships must be used by the end of the school semester for which the veteran is applying or they will become null and void.</a:t>
            </a:r>
          </a:p>
          <a:p>
            <a:pPr algn="l">
              <a:spcAft>
                <a:spcPts val="750"/>
              </a:spcAft>
              <a:buFont typeface="Arial" panose="020B0604020202020204" pitchFamily="34" charset="0"/>
              <a:buChar char="•"/>
            </a:pPr>
            <a:r>
              <a:rPr lang="en-US" sz="2000" b="0" i="0">
                <a:solidFill>
                  <a:srgbClr val="333333"/>
                </a:solidFill>
                <a:effectLst/>
                <a:latin typeface="Arial" panose="020B0604020202020204" pitchFamily="34" charset="0"/>
                <a:cs typeface="Arial" panose="020B0604020202020204" pitchFamily="34" charset="0"/>
              </a:rPr>
              <a:t>Scholarships are restricted for tuition and fees only and will be paid directly to accredited schools.</a:t>
            </a:r>
          </a:p>
        </p:txBody>
      </p:sp>
      <p:pic>
        <p:nvPicPr>
          <p:cNvPr id="2" name="Picture 1" descr="Young female graduate taking diploma. Close up of hand shaking.">
            <a:extLst>
              <a:ext uri="{FF2B5EF4-FFF2-40B4-BE49-F238E27FC236}">
                <a16:creationId xmlns:a16="http://schemas.microsoft.com/office/drawing/2014/main" id="{7AC9AEB6-32F2-8DDA-FA1B-45D888D956C4}"/>
              </a:ext>
            </a:extLst>
          </p:cNvPr>
          <p:cNvPicPr>
            <a:picLocks noChangeAspect="1"/>
          </p:cNvPicPr>
          <p:nvPr/>
        </p:nvPicPr>
        <p:blipFill>
          <a:blip r:embed="rId3"/>
          <a:srcRect l="22335" r="2" b="2"/>
          <a:stretch>
            <a:fillRect/>
          </a:stretch>
        </p:blipFill>
        <p:spPr>
          <a:xfrm>
            <a:off x="0" y="3309493"/>
            <a:ext cx="2405743" cy="2067650"/>
          </a:xfrm>
          <a:prstGeom prst="rect">
            <a:avLst/>
          </a:prstGeom>
        </p:spPr>
      </p:pic>
      <p:pic>
        <p:nvPicPr>
          <p:cNvPr id="2050" name="Picture 2" descr="Sport Clips Help a Hero Scholarship - VFW Foundation">
            <a:extLst>
              <a:ext uri="{FF2B5EF4-FFF2-40B4-BE49-F238E27FC236}">
                <a16:creationId xmlns:a16="http://schemas.microsoft.com/office/drawing/2014/main" id="{1E591013-B1B8-A796-578A-1683A7AE8D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6343" y="793633"/>
            <a:ext cx="3402169" cy="1043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0514513"/>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DCDAA-DFE3-8197-2E2B-4193C7EC4CA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881575C-FC97-02A2-0DD0-152099FBCAB0}"/>
              </a:ext>
            </a:extLst>
          </p:cNvPr>
          <p:cNvSpPr txBox="1"/>
          <p:nvPr/>
        </p:nvSpPr>
        <p:spPr>
          <a:xfrm>
            <a:off x="1908124" y="1542962"/>
            <a:ext cx="10515600" cy="1325880"/>
          </a:xfrm>
          <a:prstGeom prst="rect">
            <a:avLst/>
          </a:prstGeom>
        </p:spPr>
        <p:txBody>
          <a:bodyPr rtlCol="0" anchor="ctr">
            <a:normAutofit/>
          </a:bodyPr>
          <a:lstStyle/>
          <a:p>
            <a:pPr algn="ctr">
              <a:spcAft>
                <a:spcPts val="600"/>
              </a:spcAft>
            </a:pPr>
            <a:r>
              <a:rPr lang="en-US" sz="2400" b="1">
                <a:latin typeface="Arial Black" panose="020B0A04020102020204" pitchFamily="34" charset="0"/>
              </a:rPr>
              <a:t>VFW’s "Sport Clips Help A Hero Scholarship" Program</a:t>
            </a:r>
          </a:p>
        </p:txBody>
      </p:sp>
      <p:sp>
        <p:nvSpPr>
          <p:cNvPr id="4" name="TextBox 3">
            <a:extLst>
              <a:ext uri="{FF2B5EF4-FFF2-40B4-BE49-F238E27FC236}">
                <a16:creationId xmlns:a16="http://schemas.microsoft.com/office/drawing/2014/main" id="{79D59151-387D-3DA0-7D30-A9233C9212BD}"/>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2884714" y="2505456"/>
            <a:ext cx="9169912" cy="4352544"/>
          </a:xfrm>
          <a:prstGeom prst="rect">
            <a:avLst/>
          </a:prstGeom>
        </p:spPr>
        <p:txBody>
          <a:bodyPr>
            <a:normAutofit/>
          </a:bodyPr>
          <a:lstStyle/>
          <a:p>
            <a:pPr marL="0" marR="0">
              <a:lnSpc>
                <a:spcPct val="115000"/>
              </a:lnSpc>
              <a:spcAft>
                <a:spcPts val="800"/>
              </a:spcAft>
              <a:buNone/>
            </a:pPr>
            <a:r>
              <a:rPr lang="en-US" sz="2000" b="1" u="sng" kern="100">
                <a:effectLst/>
                <a:latin typeface="Arial" panose="020B0604020202020204" pitchFamily="34" charset="0"/>
                <a:ea typeface="Aptos" panose="020B0004020202020204" pitchFamily="34" charset="0"/>
                <a:cs typeface="Times New Roman" panose="02020603050405020304" pitchFamily="18" charset="0"/>
              </a:rPr>
              <a:t>Eligible Applicants Must:</a:t>
            </a:r>
            <a:endParaRPr lang="en-US" sz="2000" b="1" u="sng"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000" kern="100">
                <a:effectLst/>
                <a:latin typeface="Arial" panose="020B0604020202020204" pitchFamily="34" charset="0"/>
                <a:ea typeface="Aptos" panose="020B0004020202020204" pitchFamily="34" charset="0"/>
                <a:cs typeface="Times New Roman" panose="02020603050405020304" pitchFamily="18" charset="0"/>
              </a:rPr>
              <a:t>Be a citizen of the United States.</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000" kern="100">
                <a:effectLst/>
                <a:latin typeface="Arial" panose="020B0604020202020204" pitchFamily="34" charset="0"/>
                <a:ea typeface="Aptos" panose="020B0004020202020204" pitchFamily="34" charset="0"/>
                <a:cs typeface="Times New Roman" panose="02020603050405020304" pitchFamily="18" charset="0"/>
              </a:rPr>
              <a:t>Be retired, honorably discharged, active duty, or a member of the National Guard or Reserve.</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000" kern="100">
                <a:effectLst/>
                <a:latin typeface="Arial" panose="020B0604020202020204" pitchFamily="34" charset="0"/>
                <a:ea typeface="Aptos" panose="020B0004020202020204" pitchFamily="34" charset="0"/>
                <a:cs typeface="Times New Roman" panose="02020603050405020304" pitchFamily="18" charset="0"/>
              </a:rPr>
              <a:t>Have completed Basic Training and follow-on training (Advanced Individual Training, technical school, etc.).</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000" kern="100">
                <a:effectLst/>
                <a:latin typeface="Arial" panose="020B0604020202020204" pitchFamily="34" charset="0"/>
                <a:ea typeface="Aptos" panose="020B0004020202020204" pitchFamily="34" charset="0"/>
                <a:cs typeface="Times New Roman" panose="02020603050405020304" pitchFamily="18" charset="0"/>
              </a:rPr>
              <a:t>Separated with or currently hold a military rank of E-5 or below.</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000" kern="100">
                <a:effectLst/>
                <a:latin typeface="Arial" panose="020B0604020202020204" pitchFamily="34" charset="0"/>
                <a:ea typeface="Aptos" panose="020B0004020202020204" pitchFamily="34" charset="0"/>
                <a:cs typeface="Times New Roman" panose="02020603050405020304" pitchFamily="18" charset="0"/>
              </a:rPr>
              <a:t>Demonstrate a need for financial assistance.</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000" kern="100">
                <a:effectLst/>
                <a:latin typeface="Arial" panose="020B0604020202020204" pitchFamily="34" charset="0"/>
                <a:ea typeface="Aptos" panose="020B0004020202020204" pitchFamily="34" charset="0"/>
                <a:cs typeface="Times New Roman" panose="02020603050405020304" pitchFamily="18" charset="0"/>
              </a:rPr>
              <a:t>Participate in, be accepted to or currently enrolled in a VA-approved program or school at an accredited post-secondary institution.</a:t>
            </a:r>
            <a:endParaRPr lang="en-US" sz="2000" kern="10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2" name="Picture 1" descr="Young female graduate taking diploma. Close up of hand shaking.">
            <a:extLst>
              <a:ext uri="{FF2B5EF4-FFF2-40B4-BE49-F238E27FC236}">
                <a16:creationId xmlns:a16="http://schemas.microsoft.com/office/drawing/2014/main" id="{588D5727-DE18-1F86-F9A3-7E6B572C381F}"/>
              </a:ext>
            </a:extLst>
          </p:cNvPr>
          <p:cNvPicPr>
            <a:picLocks noChangeAspect="1"/>
          </p:cNvPicPr>
          <p:nvPr/>
        </p:nvPicPr>
        <p:blipFill>
          <a:blip r:embed="rId3"/>
          <a:srcRect l="22335" r="2" b="2"/>
          <a:stretch>
            <a:fillRect/>
          </a:stretch>
        </p:blipFill>
        <p:spPr>
          <a:xfrm>
            <a:off x="0" y="3162756"/>
            <a:ext cx="2699657" cy="2320258"/>
          </a:xfrm>
          <a:prstGeom prst="rect">
            <a:avLst/>
          </a:prstGeom>
        </p:spPr>
      </p:pic>
      <p:pic>
        <p:nvPicPr>
          <p:cNvPr id="2050" name="Picture 2" descr="Sport Clips Help a Hero Scholarship - VFW Foundation">
            <a:extLst>
              <a:ext uri="{FF2B5EF4-FFF2-40B4-BE49-F238E27FC236}">
                <a16:creationId xmlns:a16="http://schemas.microsoft.com/office/drawing/2014/main" id="{4A4F59D1-ED2E-D3C8-A11E-245EB92E5F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6343" y="793633"/>
            <a:ext cx="3402169" cy="1043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348494"/>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9C4B01C-6047-46F5-86A3-6DE20F7F3415}"/>
              </a:ext>
            </a:extLst>
          </p:cNvPr>
          <p:cNvSpPr txBox="1"/>
          <p:nvPr/>
        </p:nvSpPr>
        <p:spPr>
          <a:xfrm>
            <a:off x="2895428" y="1775996"/>
            <a:ext cx="10515600" cy="1325880"/>
          </a:xfrm>
          <a:prstGeom prst="rect">
            <a:avLst/>
          </a:prstGeom>
        </p:spPr>
        <p:txBody>
          <a:bodyPr rtlCol="0" anchor="ctr">
            <a:normAutofit/>
          </a:bodyPr>
          <a:lstStyle/>
          <a:p>
            <a:pPr>
              <a:spcAft>
                <a:spcPts val="600"/>
              </a:spcAft>
            </a:pPr>
            <a:r>
              <a:rPr lang="en-US" sz="3600">
                <a:latin typeface="Arial Black" panose="020B0A04020102020204" pitchFamily="34" charset="0"/>
              </a:rPr>
              <a:t>VFW-SVA Legislative Fellowship</a:t>
            </a:r>
          </a:p>
        </p:txBody>
      </p:sp>
      <p:sp>
        <p:nvSpPr>
          <p:cNvPr id="4" name="TextBox 3">
            <a:extLst>
              <a:ext uri="{FF2B5EF4-FFF2-40B4-BE49-F238E27FC236}">
                <a16:creationId xmlns:a16="http://schemas.microsoft.com/office/drawing/2014/main" id="{E8ABDD97-DEB4-4D8D-B337-BAA1BD7E899B}"/>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380704" y="2873813"/>
            <a:ext cx="8371268" cy="4352544"/>
          </a:xfrm>
          <a:prstGeom prst="rect">
            <a:avLst/>
          </a:prstGeom>
        </p:spPr>
        <p:txBody>
          <a:bodyPr>
            <a:normAutofit/>
          </a:bodyPr>
          <a:lstStyle/>
          <a:p>
            <a:pPr marL="0" indent="0">
              <a:spcBef>
                <a:spcPts val="2500"/>
              </a:spcBef>
              <a:spcAft>
                <a:spcPts val="600"/>
              </a:spcAft>
              <a:buFont typeface="Arial" panose="020B0604020202020204" pitchFamily="34" charset="0"/>
              <a:buNone/>
            </a:pPr>
            <a:r>
              <a:rPr lang="en-US" sz="2000" b="1"/>
              <a:t>Empowering Student Veterans</a:t>
            </a:r>
          </a:p>
          <a:p>
            <a:pPr marL="0" lvl="1" indent="0">
              <a:spcAft>
                <a:spcPts val="600"/>
              </a:spcAft>
              <a:buFont typeface="Arial" panose="020B0604020202020204" pitchFamily="34" charset="0"/>
              <a:buNone/>
            </a:pPr>
            <a:r>
              <a:rPr lang="en-US" sz="2000"/>
              <a:t>The fellowship empowers student veterans to participate directly in shaping national policy, supporting leadership and advocacy skills.</a:t>
            </a:r>
          </a:p>
          <a:p>
            <a:pPr marL="0" indent="0">
              <a:spcBef>
                <a:spcPts val="2500"/>
              </a:spcBef>
              <a:spcAft>
                <a:spcPts val="600"/>
              </a:spcAft>
              <a:buFont typeface="Arial" panose="020B0604020202020204" pitchFamily="34" charset="0"/>
              <a:buNone/>
            </a:pPr>
            <a:r>
              <a:rPr lang="en-US" sz="2000" b="1"/>
              <a:t>Policy Research and Proposal</a:t>
            </a:r>
          </a:p>
          <a:p>
            <a:pPr marL="0" lvl="1" indent="0">
              <a:spcAft>
                <a:spcPts val="600"/>
              </a:spcAft>
              <a:buFont typeface="Arial" panose="020B0604020202020204" pitchFamily="34" charset="0"/>
              <a:buNone/>
            </a:pPr>
            <a:r>
              <a:rPr lang="en-US" sz="2000"/>
              <a:t>Participants research veteran issues and prepare policy proposals, developing critical analysis and legislative writing skills.</a:t>
            </a:r>
          </a:p>
          <a:p>
            <a:pPr marL="0" indent="0">
              <a:spcBef>
                <a:spcPts val="2500"/>
              </a:spcBef>
              <a:spcAft>
                <a:spcPts val="600"/>
              </a:spcAft>
              <a:buFont typeface="Arial" panose="020B0604020202020204" pitchFamily="34" charset="0"/>
              <a:buNone/>
            </a:pPr>
            <a:r>
              <a:rPr lang="en-US" sz="2000" b="1"/>
              <a:t>Professional Development and Networking</a:t>
            </a:r>
          </a:p>
          <a:p>
            <a:pPr marL="0" lvl="1" indent="0">
              <a:spcAft>
                <a:spcPts val="600"/>
              </a:spcAft>
              <a:buFont typeface="Arial" panose="020B0604020202020204" pitchFamily="34" charset="0"/>
              <a:buNone/>
            </a:pPr>
            <a:r>
              <a:rPr lang="en-US" sz="2000"/>
              <a:t>The fellowship offers valuable opportunities for professional growth, networking, and direct engagement with lawmakers on Capitol Hill.</a:t>
            </a:r>
          </a:p>
        </p:txBody>
      </p:sp>
      <p:pic>
        <p:nvPicPr>
          <p:cNvPr id="2" name="Picture 1" descr="People in group therapy">
            <a:extLst>
              <a:ext uri="{FF2B5EF4-FFF2-40B4-BE49-F238E27FC236}">
                <a16:creationId xmlns:a16="http://schemas.microsoft.com/office/drawing/2014/main" id="{14A127CC-B4A6-4276-9D9D-C679F8FF7F48}"/>
              </a:ext>
            </a:extLst>
          </p:cNvPr>
          <p:cNvPicPr>
            <a:picLocks noChangeAspect="1"/>
          </p:cNvPicPr>
          <p:nvPr/>
        </p:nvPicPr>
        <p:blipFill>
          <a:blip r:embed="rId3"/>
          <a:srcRect l="6619" r="15718" b="2"/>
          <a:stretch>
            <a:fillRect/>
          </a:stretch>
        </p:blipFill>
        <p:spPr>
          <a:xfrm>
            <a:off x="233772" y="4523752"/>
            <a:ext cx="2805642" cy="2134626"/>
          </a:xfrm>
          <a:prstGeom prst="rect">
            <a:avLst/>
          </a:prstGeom>
        </p:spPr>
      </p:pic>
      <p:pic>
        <p:nvPicPr>
          <p:cNvPr id="3074" name="Picture 2" descr="Student Fellowship - VFW">
            <a:extLst>
              <a:ext uri="{FF2B5EF4-FFF2-40B4-BE49-F238E27FC236}">
                <a16:creationId xmlns:a16="http://schemas.microsoft.com/office/drawing/2014/main" id="{FEA1E0FD-B46C-65F3-2890-B81AEBB2C9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3501" y="774180"/>
            <a:ext cx="3704483" cy="115765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VFW-SVA Legislative Fellowship">
            <a:extLst>
              <a:ext uri="{FF2B5EF4-FFF2-40B4-BE49-F238E27FC236}">
                <a16:creationId xmlns:a16="http://schemas.microsoft.com/office/drawing/2014/main" id="{34E4CBF9-91A0-190F-C546-CEE49D0836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554" y="3379172"/>
            <a:ext cx="3172362" cy="986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1983440"/>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73031F1-CF8A-8124-32A5-9E9556F68C06}"/>
              </a:ext>
            </a:extLst>
          </p:cNvPr>
          <p:cNvPicPr>
            <a:picLocks noChangeAspect="1"/>
          </p:cNvPicPr>
          <p:nvPr/>
        </p:nvPicPr>
        <p:blipFill>
          <a:blip r:embed="rId2"/>
          <a:stretch>
            <a:fillRect/>
          </a:stretch>
        </p:blipFill>
        <p:spPr>
          <a:xfrm>
            <a:off x="1151577" y="2077960"/>
            <a:ext cx="9073293" cy="1461278"/>
          </a:xfrm>
          <a:prstGeom prst="rect">
            <a:avLst/>
          </a:prstGeom>
        </p:spPr>
      </p:pic>
      <p:pic>
        <p:nvPicPr>
          <p:cNvPr id="3" name="Picture 2">
            <a:extLst>
              <a:ext uri="{FF2B5EF4-FFF2-40B4-BE49-F238E27FC236}">
                <a16:creationId xmlns:a16="http://schemas.microsoft.com/office/drawing/2014/main" id="{B7CBFD70-98D2-2225-5117-4AA21DE16901}"/>
              </a:ext>
            </a:extLst>
          </p:cNvPr>
          <p:cNvPicPr>
            <a:picLocks noChangeAspect="1"/>
          </p:cNvPicPr>
          <p:nvPr/>
        </p:nvPicPr>
        <p:blipFill>
          <a:blip r:embed="rId3"/>
          <a:stretch>
            <a:fillRect/>
          </a:stretch>
        </p:blipFill>
        <p:spPr>
          <a:xfrm>
            <a:off x="2291141" y="3837291"/>
            <a:ext cx="7792215" cy="2792210"/>
          </a:xfrm>
          <a:prstGeom prst="rect">
            <a:avLst/>
          </a:prstGeom>
        </p:spPr>
      </p:pic>
    </p:spTree>
    <p:extLst>
      <p:ext uri="{BB962C8B-B14F-4D97-AF65-F5344CB8AC3E}">
        <p14:creationId xmlns:p14="http://schemas.microsoft.com/office/powerpoint/2010/main" val="14782068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066B9B-2FD0-7323-F6DF-9C99C4B8431A}"/>
              </a:ext>
            </a:extLst>
          </p:cNvPr>
          <p:cNvPicPr>
            <a:picLocks noChangeAspect="1"/>
          </p:cNvPicPr>
          <p:nvPr/>
        </p:nvPicPr>
        <p:blipFill>
          <a:blip r:embed="rId2"/>
          <a:stretch>
            <a:fillRect/>
          </a:stretch>
        </p:blipFill>
        <p:spPr>
          <a:xfrm>
            <a:off x="1248630" y="2106630"/>
            <a:ext cx="9073293" cy="1461278"/>
          </a:xfrm>
          <a:prstGeom prst="rect">
            <a:avLst/>
          </a:prstGeom>
        </p:spPr>
      </p:pic>
      <p:sp>
        <p:nvSpPr>
          <p:cNvPr id="3" name="TextBox 2">
            <a:extLst>
              <a:ext uri="{FF2B5EF4-FFF2-40B4-BE49-F238E27FC236}">
                <a16:creationId xmlns:a16="http://schemas.microsoft.com/office/drawing/2014/main" id="{FA1C5DCC-0D2B-053B-50C3-0F706084BBA3}"/>
              </a:ext>
            </a:extLst>
          </p:cNvPr>
          <p:cNvSpPr txBox="1"/>
          <p:nvPr/>
        </p:nvSpPr>
        <p:spPr>
          <a:xfrm>
            <a:off x="2440009" y="3822724"/>
            <a:ext cx="7311982" cy="1938992"/>
          </a:xfrm>
          <a:prstGeom prst="rect">
            <a:avLst/>
          </a:prstGeom>
          <a:noFill/>
        </p:spPr>
        <p:txBody>
          <a:bodyPr wrap="square" rtlCol="0">
            <a:spAutoFit/>
          </a:bodyPr>
          <a:lstStyle/>
          <a:p>
            <a:pPr algn="ctr"/>
            <a:r>
              <a:rPr lang="en-US" sz="4000">
                <a:latin typeface="Arial Black" panose="020B0A04020102020204" pitchFamily="34" charset="0"/>
              </a:rPr>
              <a:t>Department Commander Randy Cash’s </a:t>
            </a:r>
          </a:p>
          <a:p>
            <a:pPr algn="ctr"/>
            <a:r>
              <a:rPr lang="en-US" sz="4000">
                <a:latin typeface="Arial Black" panose="020B0A04020102020204" pitchFamily="34" charset="0"/>
              </a:rPr>
              <a:t>Special Project</a:t>
            </a:r>
          </a:p>
        </p:txBody>
      </p:sp>
    </p:spTree>
    <p:extLst>
      <p:ext uri="{BB962C8B-B14F-4D97-AF65-F5344CB8AC3E}">
        <p14:creationId xmlns:p14="http://schemas.microsoft.com/office/powerpoint/2010/main" val="38644758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56FFB7-E247-4D23-9BF3-20C8654584F9}"/>
              </a:ext>
            </a:extLst>
          </p:cNvPr>
          <p:cNvSpPr txBox="1"/>
          <p:nvPr/>
        </p:nvSpPr>
        <p:spPr>
          <a:xfrm>
            <a:off x="838199" y="1736072"/>
            <a:ext cx="10515600" cy="1325880"/>
          </a:xfrm>
          <a:prstGeom prst="rect">
            <a:avLst/>
          </a:prstGeom>
        </p:spPr>
        <p:txBody>
          <a:bodyPr rtlCol="0" anchor="ctr">
            <a:normAutofit/>
          </a:bodyPr>
          <a:lstStyle/>
          <a:p>
            <a:pPr algn="ctr">
              <a:spcAft>
                <a:spcPts val="600"/>
              </a:spcAft>
            </a:pPr>
            <a:r>
              <a:rPr lang="en-US" sz="4800" b="1"/>
              <a:t>VFW National Home Legacy</a:t>
            </a:r>
          </a:p>
        </p:txBody>
      </p:sp>
      <p:sp>
        <p:nvSpPr>
          <p:cNvPr id="6" name="TextBox 5">
            <a:extLst>
              <a:ext uri="{FF2B5EF4-FFF2-40B4-BE49-F238E27FC236}">
                <a16:creationId xmlns:a16="http://schemas.microsoft.com/office/drawing/2014/main" id="{3855676B-1FFB-B891-C157-F8FF8D71D5B6}"/>
              </a:ext>
            </a:extLst>
          </p:cNvPr>
          <p:cNvSpPr txBox="1"/>
          <p:nvPr/>
        </p:nvSpPr>
        <p:spPr>
          <a:xfrm>
            <a:off x="114836" y="2837645"/>
            <a:ext cx="11962327" cy="4154984"/>
          </a:xfrm>
          <a:prstGeom prst="rect">
            <a:avLst/>
          </a:prstGeom>
          <a:noFill/>
        </p:spPr>
        <p:txBody>
          <a:bodyPr wrap="square">
            <a:spAutoFit/>
          </a:bodyPr>
          <a:lstStyle/>
          <a:p>
            <a:r>
              <a:rPr lang="en-US" sz="2400">
                <a:latin typeface="Arial" panose="020B0604020202020204" pitchFamily="34" charset="0"/>
                <a:cs typeface="Arial" panose="020B0604020202020204" pitchFamily="34" charset="0"/>
              </a:rPr>
              <a:t>The VFW National Home for Children was founded in 1925 in Eaton Rapids, Michigan as a place where families left  behind by war could remain together, keeping the family circle intact even when their serviceman didn't come  home. The National Home is there to help veteran connected families as well who are directly related to a VFW or  Auxiliary member or are eligible to become one.</a:t>
            </a:r>
          </a:p>
          <a:p>
            <a:endParaRPr lang="en-US" sz="2400">
              <a:latin typeface="Arial" panose="020B0604020202020204" pitchFamily="34" charset="0"/>
              <a:cs typeface="Arial" panose="020B0604020202020204" pitchFamily="34" charset="0"/>
            </a:endParaRPr>
          </a:p>
          <a:p>
            <a:r>
              <a:rPr lang="en-US" sz="2400">
                <a:latin typeface="Arial" panose="020B0604020202020204" pitchFamily="34" charset="0"/>
                <a:cs typeface="Arial" panose="020B0604020202020204" pitchFamily="34" charset="0"/>
              </a:rPr>
              <a:t>The Home offers case management services to help families establish their plans for the future and set goals,  education, recreational, and enrichment opportunities for parents and their children, as well as free housing and  daycare. Community resources and counseling provided as needed.</a:t>
            </a:r>
          </a:p>
          <a:p>
            <a:endParaRPr lang="en-US" sz="2400"/>
          </a:p>
        </p:txBody>
      </p:sp>
      <p:pic>
        <p:nvPicPr>
          <p:cNvPr id="7" name="Picture 6">
            <a:extLst>
              <a:ext uri="{FF2B5EF4-FFF2-40B4-BE49-F238E27FC236}">
                <a16:creationId xmlns:a16="http://schemas.microsoft.com/office/drawing/2014/main" id="{D07879A8-3B3D-9D76-5004-4BF40C20BFEC}"/>
              </a:ext>
            </a:extLst>
          </p:cNvPr>
          <p:cNvPicPr>
            <a:picLocks noChangeAspect="1"/>
          </p:cNvPicPr>
          <p:nvPr/>
        </p:nvPicPr>
        <p:blipFill>
          <a:blip r:embed="rId3"/>
          <a:stretch>
            <a:fillRect/>
          </a:stretch>
        </p:blipFill>
        <p:spPr>
          <a:xfrm>
            <a:off x="8206880" y="99925"/>
            <a:ext cx="3228975" cy="1847850"/>
          </a:xfrm>
          <a:prstGeom prst="rect">
            <a:avLst/>
          </a:prstGeom>
        </p:spPr>
      </p:pic>
    </p:spTree>
    <p:extLst>
      <p:ext uri="{BB962C8B-B14F-4D97-AF65-F5344CB8AC3E}">
        <p14:creationId xmlns:p14="http://schemas.microsoft.com/office/powerpoint/2010/main" val="3426951524"/>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3DC49CE-3C69-C940-6163-A72DF02A409A}"/>
              </a:ext>
            </a:extLst>
          </p:cNvPr>
          <p:cNvSpPr txBox="1"/>
          <p:nvPr/>
        </p:nvSpPr>
        <p:spPr>
          <a:xfrm>
            <a:off x="598714" y="3709116"/>
            <a:ext cx="10811968" cy="1815882"/>
          </a:xfrm>
          <a:prstGeom prst="rect">
            <a:avLst/>
          </a:prstGeom>
          <a:noFill/>
        </p:spPr>
        <p:txBody>
          <a:bodyPr wrap="square">
            <a:spAutoFit/>
          </a:bodyPr>
          <a:lstStyle/>
          <a:p>
            <a:pPr algn="ctr"/>
            <a:r>
              <a:rPr lang="en-US" sz="2800">
                <a:latin typeface="Arial Black" panose="020B0A04020102020204" pitchFamily="34" charset="0"/>
                <a:cs typeface="Verdana"/>
              </a:rPr>
              <a:t>The </a:t>
            </a:r>
            <a:r>
              <a:rPr lang="en-US" sz="2800" spc="-5">
                <a:latin typeface="Arial Black" panose="020B0A04020102020204" pitchFamily="34" charset="0"/>
                <a:cs typeface="Verdana"/>
              </a:rPr>
              <a:t>single-family</a:t>
            </a:r>
            <a:r>
              <a:rPr lang="en-US" sz="2800" spc="-10">
                <a:latin typeface="Arial Black" panose="020B0A04020102020204" pitchFamily="34" charset="0"/>
                <a:cs typeface="Verdana"/>
              </a:rPr>
              <a:t> </a:t>
            </a:r>
            <a:r>
              <a:rPr lang="en-US" sz="2800" spc="-5">
                <a:latin typeface="Arial Black" panose="020B0A04020102020204" pitchFamily="34" charset="0"/>
                <a:cs typeface="Verdana"/>
              </a:rPr>
              <a:t>homes at the National Home are maintained by many </a:t>
            </a:r>
            <a:r>
              <a:rPr lang="en-US" sz="2800">
                <a:latin typeface="Arial Black" panose="020B0A04020102020204" pitchFamily="34" charset="0"/>
                <a:cs typeface="Verdana"/>
              </a:rPr>
              <a:t>VFW </a:t>
            </a:r>
            <a:r>
              <a:rPr lang="en-US" sz="2800" spc="-5">
                <a:latin typeface="Arial Black" panose="020B0A04020102020204" pitchFamily="34" charset="0"/>
                <a:cs typeface="Verdana"/>
              </a:rPr>
              <a:t>Departments. VFW of FL has 2 homes that we are committed to, Florida 1 and The newly, about to be built, Florida 2.</a:t>
            </a:r>
            <a:endParaRPr lang="en-US" sz="2800">
              <a:latin typeface="Arial Black" panose="020B0A04020102020204" pitchFamily="34" charset="0"/>
            </a:endParaRPr>
          </a:p>
        </p:txBody>
      </p:sp>
      <p:pic>
        <p:nvPicPr>
          <p:cNvPr id="4" name="Picture 3">
            <a:extLst>
              <a:ext uri="{FF2B5EF4-FFF2-40B4-BE49-F238E27FC236}">
                <a16:creationId xmlns:a16="http://schemas.microsoft.com/office/drawing/2014/main" id="{19DD292E-142F-2DC2-07A9-62113AB697A9}"/>
              </a:ext>
            </a:extLst>
          </p:cNvPr>
          <p:cNvPicPr>
            <a:picLocks noChangeAspect="1"/>
          </p:cNvPicPr>
          <p:nvPr/>
        </p:nvPicPr>
        <p:blipFill>
          <a:blip r:embed="rId2"/>
          <a:stretch>
            <a:fillRect/>
          </a:stretch>
        </p:blipFill>
        <p:spPr>
          <a:xfrm>
            <a:off x="8185088" y="101121"/>
            <a:ext cx="3895295" cy="3047764"/>
          </a:xfrm>
          <a:prstGeom prst="rect">
            <a:avLst/>
          </a:prstGeom>
        </p:spPr>
      </p:pic>
    </p:spTree>
    <p:extLst>
      <p:ext uri="{BB962C8B-B14F-4D97-AF65-F5344CB8AC3E}">
        <p14:creationId xmlns:p14="http://schemas.microsoft.com/office/powerpoint/2010/main" val="4229301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BAAA47-3567-B41F-394A-BF2A665BE9E4}"/>
              </a:ext>
            </a:extLst>
          </p:cNvPr>
          <p:cNvSpPr txBox="1"/>
          <p:nvPr/>
        </p:nvSpPr>
        <p:spPr>
          <a:xfrm>
            <a:off x="533401" y="2552276"/>
            <a:ext cx="11276526" cy="3798476"/>
          </a:xfrm>
          <a:prstGeom prst="rect">
            <a:avLst/>
          </a:prstGeom>
          <a:noFill/>
        </p:spPr>
        <p:txBody>
          <a:bodyPr wrap="square">
            <a:spAutoFit/>
          </a:bodyPr>
          <a:lstStyle/>
          <a:p>
            <a:pPr marL="12700" marR="334010" indent="-635">
              <a:lnSpc>
                <a:spcPts val="1270"/>
              </a:lnSpc>
              <a:spcBef>
                <a:spcPts val="1145"/>
              </a:spcBef>
            </a:pPr>
            <a:r>
              <a:rPr lang="en-US" sz="3200">
                <a:latin typeface="Arial" panose="020B0604020202020204" pitchFamily="34" charset="0"/>
                <a:cs typeface="Arial" panose="020B0604020202020204" pitchFamily="34" charset="0"/>
              </a:rPr>
              <a:t>The </a:t>
            </a:r>
            <a:r>
              <a:rPr lang="en-US" sz="3200" b="1">
                <a:latin typeface="Arial Black" panose="020B0A04020102020204" pitchFamily="34" charset="0"/>
                <a:cs typeface="Arial" panose="020B0604020202020204" pitchFamily="34" charset="0"/>
              </a:rPr>
              <a:t>Veterans &amp; </a:t>
            </a:r>
            <a:r>
              <a:rPr lang="en-US" sz="3200" b="1" spc="-5">
                <a:latin typeface="Arial Black" panose="020B0A04020102020204" pitchFamily="34" charset="0"/>
                <a:cs typeface="Arial" panose="020B0604020202020204" pitchFamily="34" charset="0"/>
              </a:rPr>
              <a:t>Military </a:t>
            </a:r>
            <a:r>
              <a:rPr lang="en-US" sz="3200" b="1">
                <a:latin typeface="Arial Black" panose="020B0A04020102020204" pitchFamily="34" charset="0"/>
                <a:cs typeface="Arial" panose="020B0604020202020204" pitchFamily="34" charset="0"/>
              </a:rPr>
              <a:t>Support </a:t>
            </a:r>
          </a:p>
          <a:p>
            <a:pPr marL="12700" marR="334010" indent="-635">
              <a:spcBef>
                <a:spcPts val="1145"/>
              </a:spcBef>
            </a:pPr>
            <a:r>
              <a:rPr lang="en-US" sz="2800" spc="-5">
                <a:latin typeface="Arial" panose="020B0604020202020204" pitchFamily="34" charset="0"/>
                <a:cs typeface="Arial" panose="020B0604020202020204" pitchFamily="34" charset="0"/>
              </a:rPr>
              <a:t>category programs assist members </a:t>
            </a:r>
            <a:r>
              <a:rPr lang="en-US" sz="2800">
                <a:latin typeface="Arial" panose="020B0604020202020204" pitchFamily="34" charset="0"/>
                <a:cs typeface="Arial" panose="020B0604020202020204" pitchFamily="34" charset="0"/>
              </a:rPr>
              <a:t>of </a:t>
            </a:r>
            <a:r>
              <a:rPr lang="en-US" sz="2800" spc="-5">
                <a:latin typeface="Arial" panose="020B0604020202020204" pitchFamily="34" charset="0"/>
                <a:cs typeface="Arial" panose="020B0604020202020204" pitchFamily="34" charset="0"/>
              </a:rPr>
              <a:t>the active-duty </a:t>
            </a:r>
            <a:r>
              <a:rPr lang="en-US" sz="2800" spc="-10">
                <a:latin typeface="Arial" panose="020B0604020202020204" pitchFamily="34" charset="0"/>
                <a:cs typeface="Arial" panose="020B0604020202020204" pitchFamily="34" charset="0"/>
              </a:rPr>
              <a:t>military, </a:t>
            </a:r>
            <a:r>
              <a:rPr lang="en-US" sz="2800" spc="-5">
                <a:latin typeface="Arial" panose="020B0604020202020204" pitchFamily="34" charset="0"/>
                <a:cs typeface="Arial" panose="020B0604020202020204" pitchFamily="34" charset="0"/>
              </a:rPr>
              <a:t>National  Guard and </a:t>
            </a:r>
            <a:r>
              <a:rPr lang="en-US" sz="2800">
                <a:latin typeface="Arial" panose="020B0604020202020204" pitchFamily="34" charset="0"/>
                <a:cs typeface="Arial" panose="020B0604020202020204" pitchFamily="34" charset="0"/>
              </a:rPr>
              <a:t>Reserves, </a:t>
            </a:r>
            <a:r>
              <a:rPr lang="en-US" sz="2800" spc="-5">
                <a:latin typeface="Arial" panose="020B0604020202020204" pitchFamily="34" charset="0"/>
                <a:cs typeface="Arial" panose="020B0604020202020204" pitchFamily="34" charset="0"/>
              </a:rPr>
              <a:t>as well as their</a:t>
            </a:r>
            <a:r>
              <a:rPr lang="en-US" sz="2800" spc="20">
                <a:latin typeface="Arial" panose="020B0604020202020204" pitchFamily="34" charset="0"/>
                <a:cs typeface="Arial" panose="020B0604020202020204" pitchFamily="34" charset="0"/>
              </a:rPr>
              <a:t> </a:t>
            </a:r>
            <a:r>
              <a:rPr lang="en-US" sz="2800" spc="-10">
                <a:latin typeface="Arial" panose="020B0604020202020204" pitchFamily="34" charset="0"/>
                <a:cs typeface="Arial" panose="020B0604020202020204" pitchFamily="34" charset="0"/>
              </a:rPr>
              <a:t>families.</a:t>
            </a:r>
            <a:endParaRPr lang="en-US" sz="2800">
              <a:latin typeface="Arial" panose="020B0604020202020204" pitchFamily="34" charset="0"/>
              <a:cs typeface="Arial" panose="020B0604020202020204" pitchFamily="34" charset="0"/>
            </a:endParaRPr>
          </a:p>
          <a:p>
            <a:pPr>
              <a:spcBef>
                <a:spcPts val="55"/>
              </a:spcBef>
            </a:pPr>
            <a:endParaRPr lang="en-US" sz="2400">
              <a:latin typeface="Arial" panose="020B0604020202020204" pitchFamily="34" charset="0"/>
              <a:cs typeface="Arial" panose="020B0604020202020204" pitchFamily="34" charset="0"/>
            </a:endParaRPr>
          </a:p>
          <a:p>
            <a:pPr marL="12700" marR="245745">
              <a:lnSpc>
                <a:spcPct val="100000"/>
              </a:lnSpc>
              <a:spcBef>
                <a:spcPts val="5"/>
              </a:spcBef>
            </a:pPr>
            <a:r>
              <a:rPr lang="en-US" sz="2800">
                <a:latin typeface="Arial" panose="020B0604020202020204" pitchFamily="34" charset="0"/>
                <a:cs typeface="Arial" panose="020B0604020202020204" pitchFamily="34" charset="0"/>
              </a:rPr>
              <a:t>These </a:t>
            </a:r>
            <a:r>
              <a:rPr lang="en-US" sz="2800" spc="-5">
                <a:latin typeface="Arial" panose="020B0604020202020204" pitchFamily="34" charset="0"/>
                <a:cs typeface="Arial" panose="020B0604020202020204" pitchFamily="34" charset="0"/>
              </a:rPr>
              <a:t>programs consist </a:t>
            </a:r>
            <a:r>
              <a:rPr lang="en-US" sz="2800">
                <a:latin typeface="Arial" panose="020B0604020202020204" pitchFamily="34" charset="0"/>
                <a:cs typeface="Arial" panose="020B0604020202020204" pitchFamily="34" charset="0"/>
              </a:rPr>
              <a:t>of: </a:t>
            </a:r>
          </a:p>
          <a:p>
            <a:pPr marL="12700" marR="245745">
              <a:lnSpc>
                <a:spcPct val="100000"/>
              </a:lnSpc>
              <a:spcBef>
                <a:spcPts val="5"/>
              </a:spcBef>
            </a:pPr>
            <a:r>
              <a:rPr lang="en-US" sz="2800">
                <a:latin typeface="Arial" panose="020B0604020202020204" pitchFamily="34" charset="0"/>
                <a:cs typeface="Arial" panose="020B0604020202020204" pitchFamily="34" charset="0"/>
              </a:rPr>
              <a:t>• VFW </a:t>
            </a:r>
            <a:r>
              <a:rPr lang="en-US" sz="2800" spc="-5">
                <a:latin typeface="Arial" panose="020B0604020202020204" pitchFamily="34" charset="0"/>
                <a:cs typeface="Arial" panose="020B0604020202020204" pitchFamily="34" charset="0"/>
              </a:rPr>
              <a:t>Communication Assistance </a:t>
            </a:r>
          </a:p>
          <a:p>
            <a:pPr marL="12700" marR="245745">
              <a:lnSpc>
                <a:spcPct val="100000"/>
              </a:lnSpc>
              <a:spcBef>
                <a:spcPts val="5"/>
              </a:spcBef>
            </a:pPr>
            <a:r>
              <a:rPr lang="en-US" sz="2800">
                <a:latin typeface="Arial" panose="020B0604020202020204" pitchFamily="34" charset="0"/>
                <a:cs typeface="Arial" panose="020B0604020202020204" pitchFamily="34" charset="0"/>
              </a:rPr>
              <a:t>• </a:t>
            </a:r>
            <a:r>
              <a:rPr lang="en-US" sz="2800" spc="-5">
                <a:latin typeface="Arial" panose="020B0604020202020204" pitchFamily="34" charset="0"/>
                <a:cs typeface="Arial" panose="020B0604020202020204" pitchFamily="34" charset="0"/>
              </a:rPr>
              <a:t>Unmet </a:t>
            </a:r>
            <a:r>
              <a:rPr lang="en-US" sz="2800">
                <a:latin typeface="Arial" panose="020B0604020202020204" pitchFamily="34" charset="0"/>
                <a:cs typeface="Arial" panose="020B0604020202020204" pitchFamily="34" charset="0"/>
              </a:rPr>
              <a:t>Needs </a:t>
            </a:r>
          </a:p>
          <a:p>
            <a:pPr marL="12700" marR="245745">
              <a:lnSpc>
                <a:spcPct val="100000"/>
              </a:lnSpc>
              <a:spcBef>
                <a:spcPts val="5"/>
              </a:spcBef>
            </a:pPr>
            <a:r>
              <a:rPr lang="en-US" sz="2800">
                <a:latin typeface="Arial" panose="020B0604020202020204" pitchFamily="34" charset="0"/>
                <a:cs typeface="Arial" panose="020B0604020202020204" pitchFamily="34" charset="0"/>
              </a:rPr>
              <a:t>• </a:t>
            </a:r>
            <a:r>
              <a:rPr lang="en-US" sz="2800" spc="-5">
                <a:latin typeface="Arial" panose="020B0604020202020204" pitchFamily="34" charset="0"/>
                <a:cs typeface="Arial" panose="020B0604020202020204" pitchFamily="34" charset="0"/>
              </a:rPr>
              <a:t>Military Assistance Program  </a:t>
            </a:r>
            <a:r>
              <a:rPr lang="en-US" sz="2800">
                <a:latin typeface="Arial" panose="020B0604020202020204" pitchFamily="34" charset="0"/>
                <a:cs typeface="Arial" panose="020B0604020202020204" pitchFamily="34" charset="0"/>
              </a:rPr>
              <a:t>(MAP) </a:t>
            </a:r>
          </a:p>
          <a:p>
            <a:pPr marL="12700" marR="245745">
              <a:lnSpc>
                <a:spcPct val="100000"/>
              </a:lnSpc>
              <a:spcBef>
                <a:spcPts val="5"/>
              </a:spcBef>
            </a:pPr>
            <a:r>
              <a:rPr lang="en-US" sz="2800">
                <a:latin typeface="Arial" panose="020B0604020202020204" pitchFamily="34" charset="0"/>
                <a:cs typeface="Arial" panose="020B0604020202020204" pitchFamily="34" charset="0"/>
              </a:rPr>
              <a:t>• VFW </a:t>
            </a:r>
            <a:r>
              <a:rPr lang="en-US" sz="2800" spc="-5">
                <a:latin typeface="Arial" panose="020B0604020202020204" pitchFamily="34" charset="0"/>
                <a:cs typeface="Arial" panose="020B0604020202020204" pitchFamily="34" charset="0"/>
              </a:rPr>
              <a:t>"Sport </a:t>
            </a:r>
            <a:r>
              <a:rPr lang="en-US" sz="2800" spc="-10">
                <a:latin typeface="Arial" panose="020B0604020202020204" pitchFamily="34" charset="0"/>
                <a:cs typeface="Arial" panose="020B0604020202020204" pitchFamily="34" charset="0"/>
              </a:rPr>
              <a:t>Clips </a:t>
            </a:r>
            <a:r>
              <a:rPr lang="en-US" sz="2800" spc="-5">
                <a:latin typeface="Arial" panose="020B0604020202020204" pitchFamily="34" charset="0"/>
                <a:cs typeface="Arial" panose="020B0604020202020204" pitchFamily="34" charset="0"/>
              </a:rPr>
              <a:t>Help </a:t>
            </a:r>
            <a:r>
              <a:rPr lang="en-US" sz="2800">
                <a:latin typeface="Arial" panose="020B0604020202020204" pitchFamily="34" charset="0"/>
                <a:cs typeface="Arial" panose="020B0604020202020204" pitchFamily="34" charset="0"/>
              </a:rPr>
              <a:t>a </a:t>
            </a:r>
            <a:r>
              <a:rPr lang="en-US" sz="2800" spc="-5">
                <a:latin typeface="Arial" panose="020B0604020202020204" pitchFamily="34" charset="0"/>
                <a:cs typeface="Arial" panose="020B0604020202020204" pitchFamily="34" charset="0"/>
              </a:rPr>
              <a:t>Hero Scholarship"</a:t>
            </a:r>
            <a:r>
              <a:rPr lang="en-US" sz="2800" spc="10">
                <a:latin typeface="Arial" panose="020B0604020202020204" pitchFamily="34" charset="0"/>
                <a:cs typeface="Arial" panose="020B0604020202020204" pitchFamily="34" charset="0"/>
              </a:rPr>
              <a:t> </a:t>
            </a:r>
            <a:r>
              <a:rPr lang="en-US" sz="2800" spc="-5">
                <a:latin typeface="Arial" panose="020B0604020202020204" pitchFamily="34" charset="0"/>
                <a:cs typeface="Arial" panose="020B0604020202020204" pitchFamily="34" charset="0"/>
              </a:rPr>
              <a:t>program.</a:t>
            </a:r>
            <a:endParaRPr lang="en-US"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5575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5C81118-9D07-E365-58F6-BD5CCFCD27F4}"/>
              </a:ext>
            </a:extLst>
          </p:cNvPr>
          <p:cNvSpPr txBox="1"/>
          <p:nvPr/>
        </p:nvSpPr>
        <p:spPr>
          <a:xfrm>
            <a:off x="2471057" y="2906149"/>
            <a:ext cx="7249886" cy="1200329"/>
          </a:xfrm>
          <a:prstGeom prst="rect">
            <a:avLst/>
          </a:prstGeom>
          <a:noFill/>
        </p:spPr>
        <p:txBody>
          <a:bodyPr wrap="square" rtlCol="0">
            <a:spAutoFit/>
          </a:bodyPr>
          <a:lstStyle/>
          <a:p>
            <a:pPr algn="ctr"/>
            <a:r>
              <a:rPr lang="en-US" sz="7200" b="1"/>
              <a:t>Questions????</a:t>
            </a:r>
          </a:p>
        </p:txBody>
      </p:sp>
    </p:spTree>
    <p:extLst>
      <p:ext uri="{BB962C8B-B14F-4D97-AF65-F5344CB8AC3E}">
        <p14:creationId xmlns:p14="http://schemas.microsoft.com/office/powerpoint/2010/main" val="305674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D289DDF-4BAF-8DD7-21A9-2039DC9D67FC}"/>
              </a:ext>
            </a:extLst>
          </p:cNvPr>
          <p:cNvSpPr txBox="1"/>
          <p:nvPr/>
        </p:nvSpPr>
        <p:spPr>
          <a:xfrm>
            <a:off x="2982455" y="3429000"/>
            <a:ext cx="6227089" cy="830997"/>
          </a:xfrm>
          <a:prstGeom prst="rect">
            <a:avLst/>
          </a:prstGeom>
          <a:noFill/>
        </p:spPr>
        <p:txBody>
          <a:bodyPr wrap="none" rtlCol="0">
            <a:spAutoFit/>
          </a:bodyPr>
          <a:lstStyle/>
          <a:p>
            <a:r>
              <a:rPr lang="en-US" sz="4800" b="1">
                <a:latin typeface="Arial Black" panose="020B0A04020102020204" pitchFamily="34" charset="0"/>
              </a:rPr>
              <a:t>CORE PROGRAMS</a:t>
            </a:r>
          </a:p>
        </p:txBody>
      </p:sp>
    </p:spTree>
    <p:extLst>
      <p:ext uri="{BB962C8B-B14F-4D97-AF65-F5344CB8AC3E}">
        <p14:creationId xmlns:p14="http://schemas.microsoft.com/office/powerpoint/2010/main" val="1862551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7D2297-38DB-D3D2-8073-DED9120A0A27}"/>
              </a:ext>
            </a:extLst>
          </p:cNvPr>
          <p:cNvSpPr txBox="1"/>
          <p:nvPr/>
        </p:nvSpPr>
        <p:spPr>
          <a:xfrm>
            <a:off x="783770" y="2945806"/>
            <a:ext cx="10646229" cy="2621230"/>
          </a:xfrm>
          <a:prstGeom prst="rect">
            <a:avLst/>
          </a:prstGeom>
          <a:noFill/>
        </p:spPr>
        <p:txBody>
          <a:bodyPr wrap="square">
            <a:spAutoFit/>
          </a:bodyPr>
          <a:lstStyle/>
          <a:p>
            <a:pPr marL="12700" marR="90805" algn="ctr">
              <a:lnSpc>
                <a:spcPct val="98800"/>
              </a:lnSpc>
              <a:spcBef>
                <a:spcPts val="15"/>
              </a:spcBef>
              <a:tabLst>
                <a:tab pos="5259070" algn="l"/>
              </a:tabLst>
            </a:pPr>
            <a:r>
              <a:rPr lang="en-US" sz="5400" spc="-5">
                <a:latin typeface="Arial Black"/>
                <a:cs typeface="Arial Black"/>
              </a:rPr>
              <a:t>Voice of Democracy</a:t>
            </a:r>
          </a:p>
          <a:p>
            <a:pPr marL="12700" marR="90805" algn="ctr">
              <a:lnSpc>
                <a:spcPct val="98800"/>
              </a:lnSpc>
              <a:spcBef>
                <a:spcPts val="15"/>
              </a:spcBef>
              <a:tabLst>
                <a:tab pos="5259070" algn="l"/>
              </a:tabLst>
            </a:pPr>
            <a:endParaRPr lang="en-US" sz="4000" spc="-5">
              <a:latin typeface="Arial Black"/>
              <a:cs typeface="Arial Black"/>
            </a:endParaRPr>
          </a:p>
          <a:p>
            <a:pPr marL="12700" marR="90805">
              <a:lnSpc>
                <a:spcPct val="98800"/>
              </a:lnSpc>
              <a:spcBef>
                <a:spcPts val="15"/>
              </a:spcBef>
              <a:tabLst>
                <a:tab pos="5259070" algn="l"/>
              </a:tabLst>
            </a:pPr>
            <a:r>
              <a:rPr lang="en-US" sz="2400" spc="-5">
                <a:latin typeface="Arial Black"/>
                <a:cs typeface="Arial Black"/>
              </a:rPr>
              <a:t>Program </a:t>
            </a:r>
            <a:r>
              <a:rPr lang="en-US" sz="2400">
                <a:latin typeface="Arial Black"/>
                <a:cs typeface="Arial Black"/>
              </a:rPr>
              <a:t>Chairperson – Heather Frank   </a:t>
            </a:r>
          </a:p>
          <a:p>
            <a:pPr marL="12700" marR="90805">
              <a:lnSpc>
                <a:spcPct val="98800"/>
              </a:lnSpc>
              <a:spcBef>
                <a:spcPts val="15"/>
              </a:spcBef>
              <a:tabLst>
                <a:tab pos="5259070" algn="l"/>
              </a:tabLst>
            </a:pPr>
            <a:endParaRPr lang="en-US" sz="2400">
              <a:latin typeface="Arial Black"/>
              <a:cs typeface="Arial Black"/>
            </a:endParaRPr>
          </a:p>
          <a:p>
            <a:pPr marL="12700" marR="90805">
              <a:lnSpc>
                <a:spcPct val="98800"/>
              </a:lnSpc>
              <a:spcBef>
                <a:spcPts val="15"/>
              </a:spcBef>
              <a:tabLst>
                <a:tab pos="5259070" algn="l"/>
              </a:tabLst>
            </a:pPr>
            <a:r>
              <a:rPr lang="en-US" sz="2400">
                <a:latin typeface="Arial Black"/>
                <a:cs typeface="Arial Black"/>
              </a:rPr>
              <a:t>E-mail: statevod@vfwfl.org</a:t>
            </a:r>
            <a:endParaRPr lang="en-US" sz="2400"/>
          </a:p>
        </p:txBody>
      </p:sp>
    </p:spTree>
    <p:extLst>
      <p:ext uri="{BB962C8B-B14F-4D97-AF65-F5344CB8AC3E}">
        <p14:creationId xmlns:p14="http://schemas.microsoft.com/office/powerpoint/2010/main" val="4079857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E2BC6E-25C7-B5B6-E888-25A5342905F4}"/>
              </a:ext>
            </a:extLst>
          </p:cNvPr>
          <p:cNvSpPr txBox="1"/>
          <p:nvPr/>
        </p:nvSpPr>
        <p:spPr>
          <a:xfrm>
            <a:off x="363361" y="1997726"/>
            <a:ext cx="11465277" cy="4770537"/>
          </a:xfrm>
          <a:prstGeom prst="rect">
            <a:avLst/>
          </a:prstGeom>
          <a:noFill/>
        </p:spPr>
        <p:txBody>
          <a:bodyPr wrap="square">
            <a:spAutoFit/>
          </a:bodyPr>
          <a:lstStyle/>
          <a:p>
            <a:pPr algn="ctr"/>
            <a:r>
              <a:rPr lang="en-US" sz="4000" b="1" i="0" u="none" strike="noStrike" baseline="0">
                <a:solidFill>
                  <a:srgbClr val="000000"/>
                </a:solidFill>
                <a:latin typeface="TimesNewRomanPSMT"/>
              </a:rPr>
              <a:t>Voice of Democracy</a:t>
            </a:r>
          </a:p>
          <a:p>
            <a:pPr marL="342900" indent="-342900" algn="l">
              <a:buFont typeface="Arial" panose="020B0604020202020204" pitchFamily="34" charset="0"/>
              <a:buChar char="•"/>
            </a:pPr>
            <a:r>
              <a:rPr lang="en-US" sz="2400" b="0" i="0" u="none" strike="noStrike" baseline="0">
                <a:solidFill>
                  <a:srgbClr val="000000"/>
                </a:solidFill>
                <a:latin typeface="Arial" panose="020B0604020202020204" pitchFamily="34" charset="0"/>
                <a:cs typeface="Arial" panose="020B0604020202020204" pitchFamily="34" charset="0"/>
              </a:rPr>
              <a:t>The Voice of Democracy Audio/Essay Contest for 9</a:t>
            </a:r>
            <a:r>
              <a:rPr lang="en-US" sz="2400" b="0" i="0" u="none" strike="noStrike" baseline="30000">
                <a:solidFill>
                  <a:srgbClr val="000000"/>
                </a:solidFill>
                <a:latin typeface="Arial" panose="020B0604020202020204" pitchFamily="34" charset="0"/>
                <a:cs typeface="Arial" panose="020B0604020202020204" pitchFamily="34" charset="0"/>
              </a:rPr>
              <a:t>th</a:t>
            </a:r>
            <a:r>
              <a:rPr lang="en-US" sz="2400" b="0" i="0" u="none" strike="noStrike" baseline="0">
                <a:solidFill>
                  <a:srgbClr val="000000"/>
                </a:solidFill>
                <a:latin typeface="Arial" panose="020B0604020202020204" pitchFamily="34" charset="0"/>
                <a:cs typeface="Arial" panose="020B0604020202020204" pitchFamily="34" charset="0"/>
              </a:rPr>
              <a:t> to 12</a:t>
            </a:r>
            <a:r>
              <a:rPr lang="en-US" sz="2400" b="0" i="0" u="none" strike="noStrike" baseline="30000">
                <a:solidFill>
                  <a:srgbClr val="000000"/>
                </a:solidFill>
                <a:latin typeface="Arial" panose="020B0604020202020204" pitchFamily="34" charset="0"/>
                <a:cs typeface="Arial" panose="020B0604020202020204" pitchFamily="34" charset="0"/>
              </a:rPr>
              <a:t>th</a:t>
            </a:r>
            <a:r>
              <a:rPr lang="en-US" sz="2400" b="0" i="0" u="none" strike="noStrike" baseline="0">
                <a:solidFill>
                  <a:srgbClr val="000000"/>
                </a:solidFill>
                <a:latin typeface="Arial" panose="020B0604020202020204" pitchFamily="34" charset="0"/>
                <a:cs typeface="Arial" panose="020B0604020202020204" pitchFamily="34" charset="0"/>
              </a:rPr>
              <a:t> Graders. </a:t>
            </a:r>
          </a:p>
          <a:p>
            <a:pPr marL="342900" indent="-342900" algn="l">
              <a:buFont typeface="Arial" panose="020B0604020202020204" pitchFamily="34" charset="0"/>
              <a:buChar char="•"/>
            </a:pPr>
            <a:r>
              <a:rPr lang="en-US" sz="2400">
                <a:solidFill>
                  <a:srgbClr val="000000"/>
                </a:solidFill>
                <a:latin typeface="Arial" panose="020B0604020202020204" pitchFamily="34" charset="0"/>
                <a:cs typeface="Arial" panose="020B0604020202020204" pitchFamily="34" charset="0"/>
              </a:rPr>
              <a:t>T</a:t>
            </a:r>
            <a:r>
              <a:rPr lang="en-US" sz="2400" b="0" i="0" u="none" strike="noStrike" baseline="0">
                <a:solidFill>
                  <a:srgbClr val="000000"/>
                </a:solidFill>
                <a:latin typeface="Arial" panose="020B0604020202020204" pitchFamily="34" charset="0"/>
                <a:cs typeface="Arial" panose="020B0604020202020204" pitchFamily="34" charset="0"/>
              </a:rPr>
              <a:t>he VFW has asked high school students to write and record a 3 to 5-minute essay, again on a patriotic theme selected by the VFW each year. </a:t>
            </a:r>
          </a:p>
          <a:p>
            <a:pPr marL="342900" indent="-342900" algn="l">
              <a:buFont typeface="Arial" panose="020B0604020202020204" pitchFamily="34" charset="0"/>
              <a:buChar char="•"/>
            </a:pPr>
            <a:r>
              <a:rPr lang="en-US" sz="2400" b="0" i="0" u="none" strike="noStrike" baseline="0">
                <a:solidFill>
                  <a:srgbClr val="000000"/>
                </a:solidFill>
                <a:latin typeface="Arial" panose="020B0604020202020204" pitchFamily="34" charset="0"/>
                <a:cs typeface="Arial" panose="020B0604020202020204" pitchFamily="34" charset="0"/>
              </a:rPr>
              <a:t>Students may record on an audio CD or flash drive. </a:t>
            </a:r>
          </a:p>
          <a:p>
            <a:pPr marL="342900" indent="-342900" algn="l">
              <a:buFont typeface="Arial" panose="020B0604020202020204" pitchFamily="34" charset="0"/>
              <a:buChar char="•"/>
            </a:pPr>
            <a:r>
              <a:rPr lang="en-US" sz="2400" b="0" i="0" u="none" strike="noStrike" baseline="0">
                <a:solidFill>
                  <a:srgbClr val="000000"/>
                </a:solidFill>
                <a:latin typeface="Arial" panose="020B0604020202020204" pitchFamily="34" charset="0"/>
                <a:cs typeface="Arial" panose="020B0604020202020204" pitchFamily="34" charset="0"/>
              </a:rPr>
              <a:t>Voice of Democracy winners receive scholarships and other incentives at the Post, District, and Department and finally to the National level where they will compete for the $35,000 first place scholarship. </a:t>
            </a:r>
          </a:p>
          <a:p>
            <a:pPr marL="342900" indent="-342900" algn="l">
              <a:buFont typeface="Arial" panose="020B0604020202020204" pitchFamily="34" charset="0"/>
              <a:buChar char="•"/>
            </a:pPr>
            <a:r>
              <a:rPr lang="en-US" sz="2400" b="0" i="0" u="none" strike="noStrike" baseline="0">
                <a:solidFill>
                  <a:srgbClr val="000000"/>
                </a:solidFill>
                <a:latin typeface="Arial" panose="020B0604020202020204" pitchFamily="34" charset="0"/>
                <a:cs typeface="Arial" panose="020B0604020202020204" pitchFamily="34" charset="0"/>
              </a:rPr>
              <a:t>The Voice of Democracy theme and additional information concerning the execution of the program can be found at </a:t>
            </a:r>
            <a:r>
              <a:rPr lang="en-US" sz="2400" b="0" i="0" u="none" strike="noStrike" baseline="0">
                <a:solidFill>
                  <a:srgbClr val="0000FF"/>
                </a:solidFill>
                <a:latin typeface="Arial" panose="020B0604020202020204" pitchFamily="34" charset="0"/>
                <a:cs typeface="Arial" panose="020B0604020202020204" pitchFamily="34" charset="0"/>
              </a:rPr>
              <a:t>vfw.org</a:t>
            </a:r>
            <a:r>
              <a:rPr lang="en-US" sz="2400" b="0" i="0" u="none" strike="noStrike" baseline="0">
                <a:solidFill>
                  <a:srgbClr val="000000"/>
                </a:solidFill>
                <a:latin typeface="Arial" panose="020B0604020202020204" pitchFamily="34" charset="0"/>
                <a:cs typeface="Arial" panose="020B0604020202020204" pitchFamily="34" charset="0"/>
              </a:rPr>
              <a:t>, behind the login within the </a:t>
            </a:r>
            <a:r>
              <a:rPr lang="en-US" sz="2400" b="1" i="1" u="none" strike="noStrike" baseline="0">
                <a:solidFill>
                  <a:srgbClr val="000000"/>
                </a:solidFill>
                <a:latin typeface="Arial" panose="020B0604020202020204" pitchFamily="34" charset="0"/>
                <a:cs typeface="Arial" panose="020B0604020202020204" pitchFamily="34" charset="0"/>
              </a:rPr>
              <a:t>VFW Training &amp; Support </a:t>
            </a:r>
            <a:r>
              <a:rPr lang="en-US" sz="2400" b="0" i="0" u="none" strike="noStrike" baseline="0">
                <a:solidFill>
                  <a:srgbClr val="000000"/>
                </a:solidFill>
                <a:latin typeface="Arial" panose="020B0604020202020204" pitchFamily="34" charset="0"/>
                <a:cs typeface="Arial" panose="020B0604020202020204" pitchFamily="34" charset="0"/>
              </a:rPr>
              <a:t>hub, under </a:t>
            </a:r>
            <a:r>
              <a:rPr lang="en-US" sz="2400" b="1" i="1" u="none" strike="noStrike" baseline="0">
                <a:solidFill>
                  <a:srgbClr val="000000"/>
                </a:solidFill>
                <a:latin typeface="Arial" panose="020B0604020202020204" pitchFamily="34" charset="0"/>
                <a:cs typeface="Arial" panose="020B0604020202020204" pitchFamily="34" charset="0"/>
              </a:rPr>
              <a:t>Community Service and Youth Programs.</a:t>
            </a:r>
            <a:endParaRPr lang="en-US"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031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688636-0D3C-C2DA-9C5F-914331E69E0D}"/>
              </a:ext>
            </a:extLst>
          </p:cNvPr>
          <p:cNvSpPr txBox="1"/>
          <p:nvPr/>
        </p:nvSpPr>
        <p:spPr>
          <a:xfrm>
            <a:off x="761999" y="2843034"/>
            <a:ext cx="10570029" cy="286232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00"/>
                </a:solidFill>
                <a:effectLst/>
                <a:uLnTx/>
                <a:uFillTx/>
                <a:latin typeface="Arial Black" panose="020B0A04020102020204" pitchFamily="34" charset="0"/>
              </a:rPr>
              <a:t>Voice of Democracy</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b="1">
              <a:solidFill>
                <a:srgbClr val="000000"/>
              </a:solidFill>
              <a:latin typeface="Arial Black" panose="020B0A04020102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00"/>
                </a:solidFill>
                <a:effectLst/>
                <a:uLnTx/>
                <a:uFillTx/>
                <a:latin typeface="Arial Black" panose="020B0A04020102020204" pitchFamily="34" charset="0"/>
              </a:rPr>
              <a:t>This year's topic is: </a:t>
            </a:r>
          </a:p>
          <a:p>
            <a:pPr marL="0" marR="0" lvl="0" indent="0" defTabSz="914400" rtl="0" eaLnBrk="1" fontAlgn="auto" latinLnBrk="0" hangingPunct="1">
              <a:lnSpc>
                <a:spcPct val="100000"/>
              </a:lnSpc>
              <a:spcBef>
                <a:spcPts val="0"/>
              </a:spcBef>
              <a:spcAft>
                <a:spcPts val="0"/>
              </a:spcAft>
              <a:buClrTx/>
              <a:buSzTx/>
              <a:buFontTx/>
              <a:buNone/>
              <a:tabLst/>
              <a:defRPr/>
            </a:pPr>
            <a:endParaRPr lang="en-US" sz="4000" b="1">
              <a:solidFill>
                <a:srgbClr val="000000"/>
              </a:solidFill>
              <a:latin typeface="Arial Black" panose="020B0A04020102020204" pitchFamily="34" charset="0"/>
            </a:endParaRPr>
          </a:p>
          <a:p>
            <a:pPr lvl="0" algn="ctr">
              <a:defRPr/>
            </a:pPr>
            <a:r>
              <a:rPr lang="en-US" sz="4000" b="1"/>
              <a:t>“What a Veteran Taught Me About America”</a:t>
            </a:r>
            <a:endParaRPr kumimoji="0" lang="en-US" sz="4000" b="1" i="0" u="none" strike="noStrike" kern="1200" cap="none" spc="0" normalizeH="0" baseline="0" noProof="0">
              <a:ln>
                <a:noFill/>
              </a:ln>
              <a:solidFill>
                <a:srgbClr val="000000"/>
              </a:solidFill>
              <a:effectLst/>
              <a:uLnTx/>
              <a:uFillTx/>
              <a:latin typeface="Arial Black" panose="020B0A04020102020204" pitchFamily="34" charset="0"/>
            </a:endParaRPr>
          </a:p>
        </p:txBody>
      </p:sp>
    </p:spTree>
    <p:extLst>
      <p:ext uri="{BB962C8B-B14F-4D97-AF65-F5344CB8AC3E}">
        <p14:creationId xmlns:p14="http://schemas.microsoft.com/office/powerpoint/2010/main" val="1843664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90714df-e79a-4ef3-aa3f-b7f860196f2e">
      <Terms xmlns="http://schemas.microsoft.com/office/infopath/2007/PartnerControls"/>
    </lcf76f155ced4ddcb4097134ff3c332f>
    <TaxCatchAll xmlns="1cbc2358-1452-4882-96bf-62c1355d989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2B86F49821CEC44805C5212D665CAC4" ma:contentTypeVersion="11" ma:contentTypeDescription="Create a new document." ma:contentTypeScope="" ma:versionID="0fc4173b8c42cb77839e8b5fc7a6c5fe">
  <xsd:schema xmlns:xsd="http://www.w3.org/2001/XMLSchema" xmlns:xs="http://www.w3.org/2001/XMLSchema" xmlns:p="http://schemas.microsoft.com/office/2006/metadata/properties" xmlns:ns2="d90714df-e79a-4ef3-aa3f-b7f860196f2e" xmlns:ns3="1cbc2358-1452-4882-96bf-62c1355d989b" targetNamespace="http://schemas.microsoft.com/office/2006/metadata/properties" ma:root="true" ma:fieldsID="87aa7e5cb73f75f12b8f723ee05624fc" ns2:_="" ns3:_="">
    <xsd:import namespace="d90714df-e79a-4ef3-aa3f-b7f860196f2e"/>
    <xsd:import namespace="1cbc2358-1452-4882-96bf-62c1355d98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0714df-e79a-4ef3-aa3f-b7f860196f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fieldId="{5cf76f15-5ced-4ddc-b409-7134ff3c332f}" ma:taxonomyMulti="true"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cbc2358-1452-4882-96bf-62c1355d989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7132d49-9838-4f2d-9ece-0b58abb51372}" ma:internalName="TaxCatchAll" ma:showField="CatchAllData" ma:web="1cbc2358-1452-4882-96bf-62c1355d98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E165DA-8137-4012-BF90-D0B90B4946F7}">
  <ds:schemaRefs>
    <ds:schemaRef ds:uri="1cbc2358-1452-4882-96bf-62c1355d989b"/>
    <ds:schemaRef ds:uri="d90714df-e79a-4ef3-aa3f-b7f860196f2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60EC5A9C-F4E7-425C-83D4-B24F67FED7B0}">
  <ds:schemaRefs>
    <ds:schemaRef ds:uri="http://schemas.microsoft.com/sharepoint/v3/contenttype/forms"/>
  </ds:schemaRefs>
</ds:datastoreItem>
</file>

<file path=customXml/itemProps3.xml><?xml version="1.0" encoding="utf-8"?>
<ds:datastoreItem xmlns:ds="http://schemas.openxmlformats.org/officeDocument/2006/customXml" ds:itemID="{D48AF998-65FE-4314-B936-01A44B35FF3A}">
  <ds:schemaRefs>
    <ds:schemaRef ds:uri="1cbc2358-1452-4882-96bf-62c1355d989b"/>
    <ds:schemaRef ds:uri="d90714df-e79a-4ef3-aa3f-b7f860196f2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63</TotalTime>
  <Words>3127</Words>
  <Application>Microsoft Office PowerPoint</Application>
  <PresentationFormat>Widescreen</PresentationFormat>
  <Paragraphs>258</Paragraphs>
  <Slides>50</Slides>
  <Notes>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50</vt:i4>
      </vt:variant>
    </vt:vector>
  </HeadingPairs>
  <TitlesOfParts>
    <vt:vector size="61" baseType="lpstr">
      <vt:lpstr>Aptos</vt:lpstr>
      <vt:lpstr>Aptos Display</vt:lpstr>
      <vt:lpstr>Arial</vt:lpstr>
      <vt:lpstr>Arial Black</vt:lpstr>
      <vt:lpstr>Calibri</vt:lpstr>
      <vt:lpstr>Courier New</vt:lpstr>
      <vt:lpstr>Symbol</vt:lpstr>
      <vt:lpstr>TimesNewRomanPSMT</vt:lpstr>
      <vt:lpstr>Verdana</vt:lpstr>
      <vt:lpstr>Verdana-BoldItalic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Laurie Kirkman Michael</dc:creator>
  <cp:lastModifiedBy>Ken Michael</cp:lastModifiedBy>
  <cp:revision>1</cp:revision>
  <dcterms:created xsi:type="dcterms:W3CDTF">2026-03-04T19:04:48Z</dcterms:created>
  <dcterms:modified xsi:type="dcterms:W3CDTF">2026-08-15T13:12:03Z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0x010100C2B86F49821CEC44805C5212D665CAC4</vt:lpwstr>
  </property>
  <property fmtid="{D5CDD505-2E9C-101B-9397-08002B2CF9AE}" pid="3" name="MediaServiceImageTags">
    <vt:lpwstr/>
  </property>
</Properties>
</file>