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6"/>
  </p:notesMasterIdLst>
  <p:sldIdLst>
    <p:sldId id="332" r:id="rId5"/>
    <p:sldId id="355" r:id="rId6"/>
    <p:sldId id="418" r:id="rId7"/>
    <p:sldId id="471" r:id="rId8"/>
    <p:sldId id="333" r:id="rId9"/>
    <p:sldId id="334" r:id="rId10"/>
    <p:sldId id="425" r:id="rId11"/>
    <p:sldId id="426" r:id="rId12"/>
    <p:sldId id="437" r:id="rId13"/>
    <p:sldId id="438" r:id="rId14"/>
    <p:sldId id="439" r:id="rId15"/>
    <p:sldId id="440" r:id="rId16"/>
    <p:sldId id="441" r:id="rId17"/>
    <p:sldId id="442" r:id="rId18"/>
    <p:sldId id="443" r:id="rId19"/>
    <p:sldId id="446" r:id="rId20"/>
    <p:sldId id="447" r:id="rId21"/>
    <p:sldId id="448" r:id="rId22"/>
    <p:sldId id="449" r:id="rId23"/>
    <p:sldId id="450" r:id="rId24"/>
    <p:sldId id="451" r:id="rId25"/>
    <p:sldId id="452" r:id="rId26"/>
    <p:sldId id="453" r:id="rId27"/>
    <p:sldId id="454" r:id="rId28"/>
    <p:sldId id="455" r:id="rId29"/>
    <p:sldId id="456" r:id="rId30"/>
    <p:sldId id="461" r:id="rId31"/>
    <p:sldId id="462" r:id="rId32"/>
    <p:sldId id="463" r:id="rId33"/>
    <p:sldId id="256" r:id="rId34"/>
    <p:sldId id="257" r:id="rId35"/>
    <p:sldId id="258" r:id="rId36"/>
    <p:sldId id="259" r:id="rId37"/>
    <p:sldId id="260" r:id="rId38"/>
    <p:sldId id="261" r:id="rId39"/>
    <p:sldId id="262" r:id="rId40"/>
    <p:sldId id="263" r:id="rId41"/>
    <p:sldId id="264" r:id="rId42"/>
    <p:sldId id="265" r:id="rId43"/>
    <p:sldId id="266" r:id="rId44"/>
    <p:sldId id="267" r:id="rId45"/>
    <p:sldId id="268" r:id="rId46"/>
    <p:sldId id="269" r:id="rId47"/>
    <p:sldId id="270" r:id="rId48"/>
    <p:sldId id="271" r:id="rId49"/>
    <p:sldId id="272" r:id="rId50"/>
    <p:sldId id="273" r:id="rId51"/>
    <p:sldId id="274" r:id="rId52"/>
    <p:sldId id="275" r:id="rId53"/>
    <p:sldId id="276" r:id="rId54"/>
    <p:sldId id="277" r:id="rId55"/>
    <p:sldId id="278" r:id="rId56"/>
    <p:sldId id="279" r:id="rId57"/>
    <p:sldId id="280" r:id="rId58"/>
    <p:sldId id="281" r:id="rId59"/>
    <p:sldId id="282" r:id="rId60"/>
    <p:sldId id="283" r:id="rId61"/>
    <p:sldId id="284" r:id="rId62"/>
    <p:sldId id="285" r:id="rId63"/>
    <p:sldId id="290" r:id="rId64"/>
    <p:sldId id="291" r:id="rId65"/>
    <p:sldId id="292" r:id="rId66"/>
    <p:sldId id="293" r:id="rId67"/>
    <p:sldId id="286" r:id="rId68"/>
    <p:sldId id="287" r:id="rId69"/>
    <p:sldId id="288" r:id="rId70"/>
    <p:sldId id="289" r:id="rId71"/>
    <p:sldId id="464" r:id="rId72"/>
    <p:sldId id="419" r:id="rId73"/>
    <p:sldId id="420" r:id="rId74"/>
    <p:sldId id="421" r:id="rId75"/>
    <p:sldId id="422" r:id="rId76"/>
    <p:sldId id="423" r:id="rId77"/>
    <p:sldId id="424" r:id="rId78"/>
    <p:sldId id="427" r:id="rId79"/>
    <p:sldId id="428" r:id="rId80"/>
    <p:sldId id="429" r:id="rId81"/>
    <p:sldId id="430" r:id="rId82"/>
    <p:sldId id="431" r:id="rId83"/>
    <p:sldId id="432" r:id="rId84"/>
    <p:sldId id="433" r:id="rId85"/>
    <p:sldId id="434" r:id="rId86"/>
    <p:sldId id="435" r:id="rId87"/>
    <p:sldId id="436" r:id="rId88"/>
    <p:sldId id="403" r:id="rId89"/>
    <p:sldId id="404" r:id="rId90"/>
    <p:sldId id="414" r:id="rId91"/>
    <p:sldId id="415" r:id="rId92"/>
    <p:sldId id="416" r:id="rId93"/>
    <p:sldId id="417" r:id="rId94"/>
    <p:sldId id="402" r:id="rId95"/>
    <p:sldId id="375" r:id="rId96"/>
    <p:sldId id="401" r:id="rId97"/>
    <p:sldId id="376" r:id="rId98"/>
    <p:sldId id="380" r:id="rId99"/>
    <p:sldId id="377" r:id="rId100"/>
    <p:sldId id="405" r:id="rId101"/>
    <p:sldId id="379" r:id="rId102"/>
    <p:sldId id="391" r:id="rId103"/>
    <p:sldId id="381" r:id="rId104"/>
    <p:sldId id="392" r:id="rId105"/>
    <p:sldId id="382" r:id="rId106"/>
    <p:sldId id="393" r:id="rId107"/>
    <p:sldId id="383" r:id="rId108"/>
    <p:sldId id="406" r:id="rId109"/>
    <p:sldId id="407" r:id="rId110"/>
    <p:sldId id="408" r:id="rId111"/>
    <p:sldId id="409" r:id="rId112"/>
    <p:sldId id="394" r:id="rId113"/>
    <p:sldId id="384" r:id="rId114"/>
    <p:sldId id="395" r:id="rId115"/>
    <p:sldId id="385" r:id="rId116"/>
    <p:sldId id="396" r:id="rId117"/>
    <p:sldId id="386" r:id="rId118"/>
    <p:sldId id="397" r:id="rId119"/>
    <p:sldId id="410" r:id="rId120"/>
    <p:sldId id="387" r:id="rId121"/>
    <p:sldId id="398" r:id="rId122"/>
    <p:sldId id="390" r:id="rId123"/>
    <p:sldId id="399" r:id="rId124"/>
    <p:sldId id="388" r:id="rId125"/>
    <p:sldId id="400" r:id="rId126"/>
    <p:sldId id="389" r:id="rId127"/>
    <p:sldId id="411" r:id="rId128"/>
    <p:sldId id="412" r:id="rId129"/>
    <p:sldId id="465" r:id="rId130"/>
    <p:sldId id="466" r:id="rId131"/>
    <p:sldId id="472" r:id="rId132"/>
    <p:sldId id="473" r:id="rId133"/>
    <p:sldId id="469" r:id="rId134"/>
    <p:sldId id="470" r:id="rId135"/>
    <p:sldId id="357" r:id="rId136"/>
    <p:sldId id="358" r:id="rId137"/>
    <p:sldId id="366" r:id="rId138"/>
    <p:sldId id="362" r:id="rId139"/>
    <p:sldId id="363" r:id="rId140"/>
    <p:sldId id="365" r:id="rId141"/>
    <p:sldId id="367" r:id="rId142"/>
    <p:sldId id="359" r:id="rId143"/>
    <p:sldId id="360" r:id="rId144"/>
    <p:sldId id="364" r:id="rId145"/>
    <p:sldId id="369" r:id="rId146"/>
    <p:sldId id="370" r:id="rId147"/>
    <p:sldId id="371" r:id="rId148"/>
    <p:sldId id="372" r:id="rId149"/>
    <p:sldId id="368" r:id="rId150"/>
    <p:sldId id="361" r:id="rId151"/>
    <p:sldId id="373" r:id="rId152"/>
    <p:sldId id="374" r:id="rId153"/>
    <p:sldId id="330" r:id="rId154"/>
    <p:sldId id="331" r:id="rId1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3468D0-F33D-49DE-8458-3D8461691BDB}" v="3" dt="2026-04-28T18:41:17.6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94660"/>
  </p:normalViewPr>
  <p:slideViewPr>
    <p:cSldViewPr snapToGrid="0">
      <p:cViewPr varScale="1">
        <p:scale>
          <a:sx n="101" d="100"/>
          <a:sy n="101" d="100"/>
        </p:scale>
        <p:origin x="87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theme" Target="theme/theme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tableStyles" Target="tableStyles.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notesMaster" Target="notesMasters/notesMaster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4EB552-7D3F-4C96-8FF1-12F09BBF7B68}" type="datetimeFigureOut">
              <a:rPr lang="en-US" smtClean="0"/>
              <a:t>6/23/2026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F948A5-1596-439B-8183-F8A118649D52}" type="slidenum">
              <a:rPr lang="en-US" smtClean="0"/>
              <a:t>‹#›</a:t>
            </a:fld>
            <a:endParaRPr lang="en-US"/>
          </a:p>
        </p:txBody>
      </p:sp>
    </p:spTree>
    <p:extLst>
      <p:ext uri="{BB962C8B-B14F-4D97-AF65-F5344CB8AC3E}">
        <p14:creationId xmlns:p14="http://schemas.microsoft.com/office/powerpoint/2010/main" val="3446417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F948A5-1596-439B-8183-F8A118649D52}" type="slidenum">
              <a:rPr lang="en-US" smtClean="0"/>
              <a:t>69</a:t>
            </a:fld>
            <a:endParaRPr lang="en-US"/>
          </a:p>
        </p:txBody>
      </p:sp>
    </p:spTree>
    <p:extLst>
      <p:ext uri="{BB962C8B-B14F-4D97-AF65-F5344CB8AC3E}">
        <p14:creationId xmlns:p14="http://schemas.microsoft.com/office/powerpoint/2010/main" val="646472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F948A5-1596-439B-8183-F8A118649D52}" type="slidenum">
              <a:rPr lang="en-US" smtClean="0"/>
              <a:t>139</a:t>
            </a:fld>
            <a:endParaRPr lang="en-US"/>
          </a:p>
        </p:txBody>
      </p:sp>
    </p:spTree>
    <p:extLst>
      <p:ext uri="{BB962C8B-B14F-4D97-AF65-F5344CB8AC3E}">
        <p14:creationId xmlns:p14="http://schemas.microsoft.com/office/powerpoint/2010/main" val="15252752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C05FC-473B-DBD4-5829-D5971BCC234B}"/>
              </a:ext>
            </a:extLst>
          </p:cNvPr>
          <p:cNvSpPr>
            <a:spLocks noGrp="1"/>
          </p:cNvSpPr>
          <p:nvPr>
            <p:ph type="ctrTitle"/>
          </p:nvPr>
        </p:nvSpPr>
        <p:spPr>
          <a:xfrm>
            <a:off x="1524000" y="1126263"/>
            <a:ext cx="9144000" cy="2387600"/>
          </a:xfrm>
        </p:spPr>
        <p:txBody>
          <a:bodyPr anchor="b"/>
          <a:lstStyle>
            <a:lvl1pPr algn="ctr">
              <a:defRPr sz="4000">
                <a:latin typeface="Arial Black" panose="020B0A040201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98D8369-15A8-5B8B-0A39-3BFCEA97C1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CDDA5F-FE44-F505-620B-E1533F42B2F9}"/>
              </a:ext>
            </a:extLst>
          </p:cNvPr>
          <p:cNvSpPr>
            <a:spLocks noGrp="1"/>
          </p:cNvSpPr>
          <p:nvPr>
            <p:ph type="dt" sz="half" idx="10"/>
          </p:nvPr>
        </p:nvSpPr>
        <p:spPr/>
        <p:txBody>
          <a:bodyPr/>
          <a:lstStyle/>
          <a:p>
            <a:fld id="{C6BE780E-EB96-4C98-A208-7834BD47B61C}" type="datetimeFigureOut">
              <a:rPr lang="en-US" smtClean="0"/>
              <a:t>6/23/2026</a:t>
            </a:fld>
            <a:endParaRPr lang="en-US"/>
          </a:p>
        </p:txBody>
      </p:sp>
      <p:sp>
        <p:nvSpPr>
          <p:cNvPr id="5" name="Footer Placeholder 4">
            <a:extLst>
              <a:ext uri="{FF2B5EF4-FFF2-40B4-BE49-F238E27FC236}">
                <a16:creationId xmlns:a16="http://schemas.microsoft.com/office/drawing/2014/main" id="{21F1A848-1CF5-E917-B4E8-4B3636AD0F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4749D3-3221-68B5-D3BC-DBE2E5CB0DAD}"/>
              </a:ext>
            </a:extLst>
          </p:cNvPr>
          <p:cNvSpPr>
            <a:spLocks noGrp="1"/>
          </p:cNvSpPr>
          <p:nvPr>
            <p:ph type="sldNum" sz="quarter" idx="12"/>
          </p:nvPr>
        </p:nvSpPr>
        <p:spPr/>
        <p:txBody>
          <a:bodyPr/>
          <a:lstStyle/>
          <a:p>
            <a:fld id="{0F285C70-B168-43CA-98D8-6CB9AB9D47FB}" type="slidenum">
              <a:rPr lang="en-US" smtClean="0"/>
              <a:t>‹#›</a:t>
            </a:fld>
            <a:endParaRPr lang="en-US"/>
          </a:p>
        </p:txBody>
      </p:sp>
      <p:pic>
        <p:nvPicPr>
          <p:cNvPr id="7" name="Picture 6">
            <a:extLst>
              <a:ext uri="{FF2B5EF4-FFF2-40B4-BE49-F238E27FC236}">
                <a16:creationId xmlns:a16="http://schemas.microsoft.com/office/drawing/2014/main" id="{E69B610F-44EE-265D-D389-1F3C000CFB31}"/>
              </a:ext>
            </a:extLst>
          </p:cNvPr>
          <p:cNvPicPr>
            <a:picLocks noChangeAspect="1"/>
          </p:cNvPicPr>
          <p:nvPr userDrawn="1"/>
        </p:nvPicPr>
        <p:blipFill>
          <a:blip r:embed="rId2"/>
          <a:stretch>
            <a:fillRect/>
          </a:stretch>
        </p:blipFill>
        <p:spPr>
          <a:xfrm>
            <a:off x="3750129" y="97219"/>
            <a:ext cx="4403271" cy="2114488"/>
          </a:xfrm>
          <a:prstGeom prst="rect">
            <a:avLst/>
          </a:prstGeom>
        </p:spPr>
      </p:pic>
      <p:pic>
        <p:nvPicPr>
          <p:cNvPr id="8" name="Picture 7">
            <a:extLst>
              <a:ext uri="{FF2B5EF4-FFF2-40B4-BE49-F238E27FC236}">
                <a16:creationId xmlns:a16="http://schemas.microsoft.com/office/drawing/2014/main" id="{A146AB88-7F2C-E502-5BD2-8460154BDE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6738" y="718725"/>
            <a:ext cx="4763165" cy="2138110"/>
          </a:xfrm>
          <a:prstGeom prst="rect">
            <a:avLst/>
          </a:prstGeom>
        </p:spPr>
      </p:pic>
      <p:pic>
        <p:nvPicPr>
          <p:cNvPr id="9" name="Picture 8">
            <a:extLst>
              <a:ext uri="{FF2B5EF4-FFF2-40B4-BE49-F238E27FC236}">
                <a16:creationId xmlns:a16="http://schemas.microsoft.com/office/drawing/2014/main" id="{6A5B6C03-CD83-8CBB-D2C6-BA988956CC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16612" y="718725"/>
            <a:ext cx="4763165" cy="2138110"/>
          </a:xfrm>
          <a:prstGeom prst="rect">
            <a:avLst/>
          </a:prstGeom>
        </p:spPr>
      </p:pic>
      <p:pic>
        <p:nvPicPr>
          <p:cNvPr id="10" name="Picture 9">
            <a:extLst>
              <a:ext uri="{FF2B5EF4-FFF2-40B4-BE49-F238E27FC236}">
                <a16:creationId xmlns:a16="http://schemas.microsoft.com/office/drawing/2014/main" id="{D3C3F7AC-7902-A4F4-9A07-9C68D79A69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6737" y="482395"/>
            <a:ext cx="4763165" cy="2138110"/>
          </a:xfrm>
          <a:prstGeom prst="rect">
            <a:avLst/>
          </a:prstGeom>
        </p:spPr>
      </p:pic>
      <p:pic>
        <p:nvPicPr>
          <p:cNvPr id="12" name="Picture 11">
            <a:extLst>
              <a:ext uri="{FF2B5EF4-FFF2-40B4-BE49-F238E27FC236}">
                <a16:creationId xmlns:a16="http://schemas.microsoft.com/office/drawing/2014/main" id="{E68988A7-5F0D-3F15-6C02-B5EB8B68F04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6000" y="-882614"/>
            <a:ext cx="3202677" cy="3202677"/>
          </a:xfrm>
          <a:prstGeom prst="rect">
            <a:avLst/>
          </a:prstGeom>
        </p:spPr>
      </p:pic>
    </p:spTree>
    <p:extLst>
      <p:ext uri="{BB962C8B-B14F-4D97-AF65-F5344CB8AC3E}">
        <p14:creationId xmlns:p14="http://schemas.microsoft.com/office/powerpoint/2010/main" val="2984779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0803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5BB177-025B-F1E5-7F04-95201BC1F5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89B034-93D9-7686-4EC9-3D6E524BB1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8F4D166-0121-D8EF-8AC3-EA5939E67A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6BE780E-EB96-4C98-A208-7834BD47B61C}" type="datetimeFigureOut">
              <a:rPr lang="en-US" smtClean="0"/>
              <a:t>6/23/2026</a:t>
            </a:fld>
            <a:endParaRPr lang="en-US"/>
          </a:p>
        </p:txBody>
      </p:sp>
      <p:sp>
        <p:nvSpPr>
          <p:cNvPr id="5" name="Footer Placeholder 4">
            <a:extLst>
              <a:ext uri="{FF2B5EF4-FFF2-40B4-BE49-F238E27FC236}">
                <a16:creationId xmlns:a16="http://schemas.microsoft.com/office/drawing/2014/main" id="{D4FB425A-C7D2-3108-45B5-14942C56CC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14CED24-5567-6625-191E-DD08A0904C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F285C70-B168-43CA-98D8-6CB9AB9D47FB}" type="slidenum">
              <a:rPr lang="en-US" smtClean="0"/>
              <a:t>‹#›</a:t>
            </a:fld>
            <a:endParaRPr lang="en-US"/>
          </a:p>
        </p:txBody>
      </p:sp>
      <p:pic>
        <p:nvPicPr>
          <p:cNvPr id="7" name="Picture 6">
            <a:extLst>
              <a:ext uri="{FF2B5EF4-FFF2-40B4-BE49-F238E27FC236}">
                <a16:creationId xmlns:a16="http://schemas.microsoft.com/office/drawing/2014/main" id="{96D953A2-1691-EEAA-FFE8-D6FF7024FAE2}"/>
              </a:ext>
            </a:extLst>
          </p:cNvPr>
          <p:cNvPicPr>
            <a:picLocks noChangeAspect="1"/>
          </p:cNvPicPr>
          <p:nvPr userDrawn="1"/>
        </p:nvPicPr>
        <p:blipFill>
          <a:blip r:embed="rId4"/>
          <a:stretch>
            <a:fillRect/>
          </a:stretch>
        </p:blipFill>
        <p:spPr>
          <a:xfrm>
            <a:off x="3750129" y="97219"/>
            <a:ext cx="4403271" cy="2114488"/>
          </a:xfrm>
          <a:prstGeom prst="rect">
            <a:avLst/>
          </a:prstGeom>
        </p:spPr>
      </p:pic>
      <p:pic>
        <p:nvPicPr>
          <p:cNvPr id="8" name="Picture 7">
            <a:extLst>
              <a:ext uri="{FF2B5EF4-FFF2-40B4-BE49-F238E27FC236}">
                <a16:creationId xmlns:a16="http://schemas.microsoft.com/office/drawing/2014/main" id="{BA2C9BBD-F31E-2DA8-8234-72A0BD27613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6738" y="718725"/>
            <a:ext cx="4763165" cy="2138110"/>
          </a:xfrm>
          <a:prstGeom prst="rect">
            <a:avLst/>
          </a:prstGeom>
        </p:spPr>
      </p:pic>
      <p:pic>
        <p:nvPicPr>
          <p:cNvPr id="9" name="Picture 8">
            <a:extLst>
              <a:ext uri="{FF2B5EF4-FFF2-40B4-BE49-F238E27FC236}">
                <a16:creationId xmlns:a16="http://schemas.microsoft.com/office/drawing/2014/main" id="{89F87A0B-9FFB-263A-A6A1-8FE7AD4861E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16612" y="718725"/>
            <a:ext cx="4763165" cy="2138110"/>
          </a:xfrm>
          <a:prstGeom prst="rect">
            <a:avLst/>
          </a:prstGeom>
        </p:spPr>
      </p:pic>
      <p:pic>
        <p:nvPicPr>
          <p:cNvPr id="10" name="Picture 9">
            <a:extLst>
              <a:ext uri="{FF2B5EF4-FFF2-40B4-BE49-F238E27FC236}">
                <a16:creationId xmlns:a16="http://schemas.microsoft.com/office/drawing/2014/main" id="{690D6FE1-08F6-F9FA-C4EA-EABBC42F4AF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6737" y="482395"/>
            <a:ext cx="4763165" cy="2138110"/>
          </a:xfrm>
          <a:prstGeom prst="rect">
            <a:avLst/>
          </a:prstGeom>
        </p:spPr>
      </p:pic>
      <p:pic>
        <p:nvPicPr>
          <p:cNvPr id="11" name="Picture 10">
            <a:extLst>
              <a:ext uri="{FF2B5EF4-FFF2-40B4-BE49-F238E27FC236}">
                <a16:creationId xmlns:a16="http://schemas.microsoft.com/office/drawing/2014/main" id="{CA912CDC-84E2-9FD0-DF24-6C5001C8B40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16611" y="482395"/>
            <a:ext cx="4763165" cy="2138110"/>
          </a:xfrm>
          <a:prstGeom prst="rect">
            <a:avLst/>
          </a:prstGeom>
        </p:spPr>
      </p:pic>
      <p:pic>
        <p:nvPicPr>
          <p:cNvPr id="12" name="Picture 11">
            <a:extLst>
              <a:ext uri="{FF2B5EF4-FFF2-40B4-BE49-F238E27FC236}">
                <a16:creationId xmlns:a16="http://schemas.microsoft.com/office/drawing/2014/main" id="{E1E995B0-D26C-E0E8-71A4-B590DDC835A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6000" y="-882614"/>
            <a:ext cx="3202677" cy="3202677"/>
          </a:xfrm>
          <a:prstGeom prst="rect">
            <a:avLst/>
          </a:prstGeom>
        </p:spPr>
      </p:pic>
      <p:pic>
        <p:nvPicPr>
          <p:cNvPr id="14" name="Picture 13">
            <a:extLst>
              <a:ext uri="{FF2B5EF4-FFF2-40B4-BE49-F238E27FC236}">
                <a16:creationId xmlns:a16="http://schemas.microsoft.com/office/drawing/2014/main" id="{41D0032D-FDC1-6778-E778-4243E2FFECD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760865" y="0"/>
            <a:ext cx="1847443" cy="1847443"/>
          </a:xfrm>
          <a:prstGeom prst="rect">
            <a:avLst/>
          </a:prstGeom>
        </p:spPr>
      </p:pic>
    </p:spTree>
    <p:extLst>
      <p:ext uri="{BB962C8B-B14F-4D97-AF65-F5344CB8AC3E}">
        <p14:creationId xmlns:p14="http://schemas.microsoft.com/office/powerpoint/2010/main" val="378990266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4Yp_EoK4EJ4?list=PLS17GMBrjUlYMB-LKropgORgLMfpNlIKE" TargetMode="Externa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D4gbwRv9KVA?list=PLS17GMBrjUlYMB-LKropgORgLMfpNlIKE" TargetMode="Externa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2t3cG1aQP6M?list=PLS17GMBrjUlYMB-LKropgORgLMfpNlIKE" TargetMode="Externa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vFMXHD-7inA?list=PLS17GMBrjUlYMB-LKropgORgLMfpNlIKE" TargetMode="Externa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1XJIluhwV54?list=PLS17GMBrjUlYMB-LKropgORgLMfpNlIKE" TargetMode="Externa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QCgPTB_5vZ0?list=PLS17GMBrjUlYMB-LKropgORgLMfpNlIKE" TargetMode="Externa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OgyTVS_QkkM?list=PLS17GMBrjUlYMB-LKropgORgLMfpNlIKE" TargetMode="Externa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YW79uvUGEdg?list=PLS17GMBrjUlYMB-LKropgORgLMfpNlIK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izEFY_muhZw?list=PLS17GMBrjUlYMB-LKropgORgLMfpNlIKE" TargetMode="Externa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U9lY8cZAXSA?list=PLS17GMBrjUlYMB-LKropgORgLMfpNlIKE" TargetMode="Externa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6q_oSloDjKE?list=PLS17GMBrjUlbYUwgcgcMLrdWifOnGTgqF"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DmWHeOxLgnM?list=PLS17GMBrjUlbYUwgcgcMLrdWifOnGTgqF" TargetMode="Externa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O5pDQb6kfhE?list=PLS17GMBrjUlbYUwgcgcMLrdWifOnGTgqF"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8FZO4-twYPU?list=PLS17GMBrjUlYMB-LKropgORgLMfpNlIKE" TargetMode="Externa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03382E-B60D-1E00-7954-248DC01CDCDD}"/>
              </a:ext>
            </a:extLst>
          </p:cNvPr>
          <p:cNvSpPr txBox="1"/>
          <p:nvPr/>
        </p:nvSpPr>
        <p:spPr>
          <a:xfrm>
            <a:off x="2471057" y="2463104"/>
            <a:ext cx="7249886" cy="1754326"/>
          </a:xfrm>
          <a:prstGeom prst="rect">
            <a:avLst/>
          </a:prstGeom>
          <a:noFill/>
        </p:spPr>
        <p:txBody>
          <a:bodyPr wrap="square" rtlCol="0">
            <a:spAutoFit/>
          </a:bodyPr>
          <a:lstStyle/>
          <a:p>
            <a:pPr algn="ctr"/>
            <a:r>
              <a:rPr lang="en-US" sz="5400" b="1" dirty="0">
                <a:latin typeface="Arial Black" panose="020B0A04020102020204" pitchFamily="34" charset="0"/>
              </a:rPr>
              <a:t>Post Commander Training</a:t>
            </a:r>
            <a:endParaRPr lang="en-US" b="1" dirty="0">
              <a:latin typeface="Arial Black" panose="020B0A04020102020204" pitchFamily="34" charset="0"/>
            </a:endParaRPr>
          </a:p>
        </p:txBody>
      </p:sp>
      <p:sp>
        <p:nvSpPr>
          <p:cNvPr id="4" name="TextBox 3">
            <a:extLst>
              <a:ext uri="{FF2B5EF4-FFF2-40B4-BE49-F238E27FC236}">
                <a16:creationId xmlns:a16="http://schemas.microsoft.com/office/drawing/2014/main" id="{7E519394-7BE8-5A80-184B-39EDF25CA9A8}"/>
              </a:ext>
            </a:extLst>
          </p:cNvPr>
          <p:cNvSpPr txBox="1"/>
          <p:nvPr/>
        </p:nvSpPr>
        <p:spPr>
          <a:xfrm>
            <a:off x="2777490" y="4000891"/>
            <a:ext cx="6637020" cy="1446550"/>
          </a:xfrm>
          <a:prstGeom prst="rect">
            <a:avLst/>
          </a:prstGeom>
          <a:noFill/>
        </p:spPr>
        <p:txBody>
          <a:bodyPr wrap="square" rtlCol="0">
            <a:spAutoFit/>
          </a:bodyPr>
          <a:lstStyle/>
          <a:p>
            <a:pPr algn="ctr"/>
            <a:endParaRPr lang="en-US" sz="4400" b="1" dirty="0">
              <a:latin typeface="Arial Black" panose="020B0A04020102020204" pitchFamily="34" charset="0"/>
            </a:endParaRPr>
          </a:p>
          <a:p>
            <a:pPr algn="ctr"/>
            <a:r>
              <a:rPr lang="en-US" sz="4400" b="1" dirty="0">
                <a:latin typeface="Arial Black" panose="020B0A04020102020204" pitchFamily="34" charset="0"/>
              </a:rPr>
              <a:t>May 2026</a:t>
            </a:r>
          </a:p>
        </p:txBody>
      </p:sp>
    </p:spTree>
    <p:extLst>
      <p:ext uri="{BB962C8B-B14F-4D97-AF65-F5344CB8AC3E}">
        <p14:creationId xmlns:p14="http://schemas.microsoft.com/office/powerpoint/2010/main" val="1933892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1018CD-C06C-AAB2-FA97-128255D3FE0A}"/>
              </a:ext>
            </a:extLst>
          </p:cNvPr>
          <p:cNvSpPr txBox="1"/>
          <p:nvPr/>
        </p:nvSpPr>
        <p:spPr>
          <a:xfrm>
            <a:off x="195310" y="2354436"/>
            <a:ext cx="11806874" cy="3539430"/>
          </a:xfrm>
          <a:prstGeom prst="rect">
            <a:avLst/>
          </a:prstGeom>
          <a:noFill/>
        </p:spPr>
        <p:txBody>
          <a:bodyPr wrap="square">
            <a:spAutoFit/>
          </a:bodyPr>
          <a:lstStyle/>
          <a:p>
            <a:pPr algn="ctr"/>
            <a:r>
              <a:rPr lang="en-US" sz="2800" b="1" dirty="0">
                <a:latin typeface="Arial Black" panose="020B0A04020102020204" pitchFamily="34" charset="0"/>
              </a:rPr>
              <a:t>Commander Duties and Obligations (Cont.)</a:t>
            </a:r>
          </a:p>
          <a:p>
            <a:pPr algn="ctr"/>
            <a:endParaRPr lang="en-US" sz="2800" b="1" dirty="0">
              <a:latin typeface="Arial Black" panose="020B0A04020102020204" pitchFamily="34" charset="0"/>
            </a:endParaRPr>
          </a:p>
          <a:p>
            <a:r>
              <a:rPr lang="en-US" sz="2400" dirty="0">
                <a:latin typeface="Arial" panose="020B0604020202020204" pitchFamily="34" charset="0"/>
                <a:cs typeface="Arial" panose="020B0604020202020204" pitchFamily="34" charset="0"/>
              </a:rPr>
              <a:t>c. Insist that Post business and activities be conducted in such a manner that they do not violate any applicable governmental law, ordinance or regulation nor bring or tend to bring dishonor or embarrassment upon the Post, its members or the Veterans of Foreign Wars of the United States.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d. Decide all questions of law and usage in the Post, subject to appeal pursuant to the Bylaws. </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697937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Misconceptions of the Second">
            <a:hlinkClick r:id="" action="ppaction://media"/>
            <a:extLst>
              <a:ext uri="{FF2B5EF4-FFF2-40B4-BE49-F238E27FC236}">
                <a16:creationId xmlns:a16="http://schemas.microsoft.com/office/drawing/2014/main" id="{062075CD-DE28-89DB-9CE4-76E70265CD84}"/>
              </a:ext>
            </a:extLst>
          </p:cNvPr>
          <p:cNvPicPr>
            <a:picLocks noRot="1" noChangeAspect="1"/>
          </p:cNvPicPr>
          <p:nvPr>
            <a:videoFile r:link="rId1"/>
          </p:nvPr>
        </p:nvPicPr>
        <p:blipFill>
          <a:blip r:embed="rId3"/>
          <a:stretch>
            <a:fillRect/>
          </a:stretch>
        </p:blipFill>
        <p:spPr>
          <a:xfrm>
            <a:off x="2286000" y="2289308"/>
            <a:ext cx="7620000" cy="4305300"/>
          </a:xfrm>
          <a:prstGeom prst="rect">
            <a:avLst/>
          </a:prstGeom>
        </p:spPr>
      </p:pic>
    </p:spTree>
    <p:extLst>
      <p:ext uri="{BB962C8B-B14F-4D97-AF65-F5344CB8AC3E}">
        <p14:creationId xmlns:p14="http://schemas.microsoft.com/office/powerpoint/2010/main" val="329253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288859-0A12-B0F2-FABE-F77583EF5478}"/>
              </a:ext>
            </a:extLst>
          </p:cNvPr>
          <p:cNvSpPr txBox="1"/>
          <p:nvPr/>
        </p:nvSpPr>
        <p:spPr>
          <a:xfrm>
            <a:off x="2616353" y="2520427"/>
            <a:ext cx="6959294" cy="646331"/>
          </a:xfrm>
          <a:prstGeom prst="rect">
            <a:avLst/>
          </a:prstGeom>
          <a:noFill/>
        </p:spPr>
        <p:txBody>
          <a:bodyPr wrap="square">
            <a:spAutoFit/>
          </a:bodyPr>
          <a:lstStyle/>
          <a:p>
            <a:pPr algn="ctr"/>
            <a:r>
              <a:rPr lang="en-US" sz="3600" b="1" dirty="0">
                <a:latin typeface="Arial Black" panose="020B0A04020102020204" pitchFamily="34" charset="0"/>
              </a:rPr>
              <a:t>Nominations and Elections</a:t>
            </a:r>
          </a:p>
        </p:txBody>
      </p:sp>
      <p:sp>
        <p:nvSpPr>
          <p:cNvPr id="4" name="TextBox 3">
            <a:extLst>
              <a:ext uri="{FF2B5EF4-FFF2-40B4-BE49-F238E27FC236}">
                <a16:creationId xmlns:a16="http://schemas.microsoft.com/office/drawing/2014/main" id="{70E9C5CB-94AE-86DE-9C33-EC78AA6C65D0}"/>
              </a:ext>
            </a:extLst>
          </p:cNvPr>
          <p:cNvSpPr txBox="1"/>
          <p:nvPr/>
        </p:nvSpPr>
        <p:spPr>
          <a:xfrm>
            <a:off x="719091" y="3576837"/>
            <a:ext cx="10688715" cy="954107"/>
          </a:xfrm>
          <a:prstGeom prst="rect">
            <a:avLst/>
          </a:prstGeom>
          <a:noFill/>
        </p:spPr>
        <p:txBody>
          <a:bodyPr wrap="square">
            <a:spAutoFit/>
          </a:bodyPr>
          <a:lstStyle/>
          <a:p>
            <a:pPr algn="ctr">
              <a:spcAft>
                <a:spcPts val="1000"/>
              </a:spcAft>
            </a:pPr>
            <a:r>
              <a:rPr lang="en-US" sz="2800" dirty="0">
                <a:latin typeface="Arial" panose="020B0604020202020204" pitchFamily="34" charset="0"/>
                <a:cs typeface="Arial" panose="020B0604020202020204" pitchFamily="34" charset="0"/>
              </a:rPr>
              <a:t>Nominating speeches shall not exceed 5 minutes each, nor exceed two seconding speeches of two minutes each.</a:t>
            </a:r>
          </a:p>
        </p:txBody>
      </p:sp>
    </p:spTree>
    <p:extLst>
      <p:ext uri="{BB962C8B-B14F-4D97-AF65-F5344CB8AC3E}">
        <p14:creationId xmlns:p14="http://schemas.microsoft.com/office/powerpoint/2010/main" val="361621073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Nominations &amp; Elections">
            <a:hlinkClick r:id="" action="ppaction://media"/>
            <a:extLst>
              <a:ext uri="{FF2B5EF4-FFF2-40B4-BE49-F238E27FC236}">
                <a16:creationId xmlns:a16="http://schemas.microsoft.com/office/drawing/2014/main" id="{42244867-F23B-4768-F993-0AFC29E6A7E8}"/>
              </a:ext>
            </a:extLst>
          </p:cNvPr>
          <p:cNvPicPr>
            <a:picLocks noRot="1" noChangeAspect="1"/>
          </p:cNvPicPr>
          <p:nvPr>
            <a:videoFile r:link="rId1"/>
          </p:nvPr>
        </p:nvPicPr>
        <p:blipFill>
          <a:blip r:embed="rId3"/>
          <a:stretch>
            <a:fillRect/>
          </a:stretch>
        </p:blipFill>
        <p:spPr>
          <a:xfrm>
            <a:off x="2286000" y="2256455"/>
            <a:ext cx="7620000" cy="4305300"/>
          </a:xfrm>
          <a:prstGeom prst="rect">
            <a:avLst/>
          </a:prstGeom>
        </p:spPr>
      </p:pic>
    </p:spTree>
    <p:extLst>
      <p:ext uri="{BB962C8B-B14F-4D97-AF65-F5344CB8AC3E}">
        <p14:creationId xmlns:p14="http://schemas.microsoft.com/office/powerpoint/2010/main" val="379201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83CDD7-2423-65CA-C9BA-FFB77DBF4179}"/>
              </a:ext>
            </a:extLst>
          </p:cNvPr>
          <p:cNvSpPr txBox="1"/>
          <p:nvPr/>
        </p:nvSpPr>
        <p:spPr>
          <a:xfrm>
            <a:off x="2616353" y="2031509"/>
            <a:ext cx="6959294" cy="646331"/>
          </a:xfrm>
          <a:prstGeom prst="rect">
            <a:avLst/>
          </a:prstGeom>
          <a:noFill/>
        </p:spPr>
        <p:txBody>
          <a:bodyPr wrap="square">
            <a:spAutoFit/>
          </a:bodyPr>
          <a:lstStyle/>
          <a:p>
            <a:pPr algn="ctr"/>
            <a:r>
              <a:rPr lang="en-US" sz="3600" b="1" dirty="0">
                <a:latin typeface="Arial Black" panose="020B0A04020102020204" pitchFamily="34" charset="0"/>
              </a:rPr>
              <a:t>How to Close Debate</a:t>
            </a:r>
          </a:p>
        </p:txBody>
      </p:sp>
      <p:sp>
        <p:nvSpPr>
          <p:cNvPr id="4" name="TextBox 3">
            <a:extLst>
              <a:ext uri="{FF2B5EF4-FFF2-40B4-BE49-F238E27FC236}">
                <a16:creationId xmlns:a16="http://schemas.microsoft.com/office/drawing/2014/main" id="{CBDF1072-13D2-13C6-CE37-8C06EC56F8D9}"/>
              </a:ext>
            </a:extLst>
          </p:cNvPr>
          <p:cNvSpPr txBox="1"/>
          <p:nvPr/>
        </p:nvSpPr>
        <p:spPr>
          <a:xfrm>
            <a:off x="584947" y="3016800"/>
            <a:ext cx="11022106" cy="4355038"/>
          </a:xfrm>
          <a:prstGeom prst="rect">
            <a:avLst/>
          </a:prstGeom>
          <a:noFill/>
        </p:spPr>
        <p:txBody>
          <a:bodyPr wrap="square">
            <a:spAutoFit/>
          </a:bodyPr>
          <a:lstStyle/>
          <a:p>
            <a:pPr marL="0" indent="0">
              <a:spcAft>
                <a:spcPts val="1000"/>
              </a:spcAft>
              <a:buNone/>
            </a:pPr>
            <a:r>
              <a:rPr lang="en-US" sz="2800" dirty="0">
                <a:latin typeface="Arial" panose="020B0604020202020204" pitchFamily="34" charset="0"/>
                <a:cs typeface="Arial" panose="020B0604020202020204" pitchFamily="34" charset="0"/>
              </a:rPr>
              <a:t>Once a motion has been proposed, clarified by the Chair, and seconded, the motion may be debated or amended. </a:t>
            </a:r>
          </a:p>
          <a:p>
            <a:pPr>
              <a:spcAft>
                <a:spcPts val="1000"/>
              </a:spcAft>
            </a:pPr>
            <a:r>
              <a:rPr lang="en-US" sz="2800" dirty="0">
                <a:latin typeface="Arial" panose="020B0604020202020204" pitchFamily="34" charset="0"/>
                <a:cs typeface="Arial" panose="020B0604020202020204" pitchFamily="34" charset="0"/>
              </a:rPr>
              <a:t>While debating a motion, no member shall speak more than twice on the same question, nor longer than 10 minutes each time. No member shall speak a second time on the same question if any member who has not spoken on that question arises to claim the floor to speak thereon. </a:t>
            </a:r>
          </a:p>
          <a:p>
            <a:pPr>
              <a:spcAft>
                <a:spcPts val="1000"/>
              </a:spcAft>
            </a:pPr>
            <a:endParaRPr lang="en-US" sz="2800" dirty="0">
              <a:latin typeface="Arial" panose="020B0604020202020204" pitchFamily="34" charset="0"/>
              <a:cs typeface="Arial" panose="020B0604020202020204" pitchFamily="34" charset="0"/>
            </a:endParaRPr>
          </a:p>
          <a:p>
            <a:pPr marL="0" indent="0">
              <a:spcAft>
                <a:spcPts val="1000"/>
              </a:spcAft>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632939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How to Close Debate">
            <a:hlinkClick r:id="" action="ppaction://media"/>
            <a:extLst>
              <a:ext uri="{FF2B5EF4-FFF2-40B4-BE49-F238E27FC236}">
                <a16:creationId xmlns:a16="http://schemas.microsoft.com/office/drawing/2014/main" id="{24BBAED3-B878-EFAB-C25A-A3A1268D5362}"/>
              </a:ext>
            </a:extLst>
          </p:cNvPr>
          <p:cNvPicPr>
            <a:picLocks noRot="1" noChangeAspect="1"/>
          </p:cNvPicPr>
          <p:nvPr>
            <a:videoFile r:link="rId1"/>
          </p:nvPr>
        </p:nvPicPr>
        <p:blipFill>
          <a:blip r:embed="rId3"/>
          <a:stretch>
            <a:fillRect/>
          </a:stretch>
        </p:blipFill>
        <p:spPr>
          <a:xfrm>
            <a:off x="2286000" y="2174323"/>
            <a:ext cx="7620000" cy="4305300"/>
          </a:xfrm>
          <a:prstGeom prst="rect">
            <a:avLst/>
          </a:prstGeom>
        </p:spPr>
      </p:pic>
    </p:spTree>
    <p:extLst>
      <p:ext uri="{BB962C8B-B14F-4D97-AF65-F5344CB8AC3E}">
        <p14:creationId xmlns:p14="http://schemas.microsoft.com/office/powerpoint/2010/main" val="113930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A6CC8F-CC14-2A74-C29F-40C51C78B5D4}"/>
              </a:ext>
            </a:extLst>
          </p:cNvPr>
          <p:cNvSpPr txBox="1"/>
          <p:nvPr/>
        </p:nvSpPr>
        <p:spPr>
          <a:xfrm>
            <a:off x="2616353" y="2137322"/>
            <a:ext cx="6959294" cy="707886"/>
          </a:xfrm>
          <a:prstGeom prst="rect">
            <a:avLst/>
          </a:prstGeom>
          <a:noFill/>
        </p:spPr>
        <p:txBody>
          <a:bodyPr wrap="square">
            <a:spAutoFit/>
          </a:bodyPr>
          <a:lstStyle/>
          <a:p>
            <a:pPr algn="ctr"/>
            <a:r>
              <a:rPr lang="en-US" sz="4000" dirty="0">
                <a:ln w="11430"/>
                <a:solidFill>
                  <a:srgbClr val="990000"/>
                </a:solidFill>
                <a:effectLst>
                  <a:outerShdw blurRad="50800" dist="39000" dir="5460000" algn="tl">
                    <a:srgbClr val="000000">
                      <a:alpha val="38000"/>
                    </a:srgbClr>
                  </a:outerShdw>
                </a:effectLst>
                <a:latin typeface="Arial Black" panose="020B0A04020102020204" pitchFamily="34" charset="0"/>
              </a:rPr>
              <a:t>Amending Motions</a:t>
            </a:r>
            <a:endParaRPr lang="en-US" sz="4000" dirty="0">
              <a:latin typeface="Arial Black" panose="020B0A04020102020204" pitchFamily="34" charset="0"/>
            </a:endParaRPr>
          </a:p>
        </p:txBody>
      </p:sp>
      <p:sp>
        <p:nvSpPr>
          <p:cNvPr id="5" name="TextBox 4">
            <a:extLst>
              <a:ext uri="{FF2B5EF4-FFF2-40B4-BE49-F238E27FC236}">
                <a16:creationId xmlns:a16="http://schemas.microsoft.com/office/drawing/2014/main" id="{A70D1250-5476-FCAC-F195-03D145B295D2}"/>
              </a:ext>
            </a:extLst>
          </p:cNvPr>
          <p:cNvSpPr txBox="1"/>
          <p:nvPr/>
        </p:nvSpPr>
        <p:spPr>
          <a:xfrm>
            <a:off x="417251" y="3040518"/>
            <a:ext cx="11348622" cy="3236784"/>
          </a:xfrm>
          <a:prstGeom prst="rect">
            <a:avLst/>
          </a:prstGeom>
          <a:noFill/>
        </p:spPr>
        <p:txBody>
          <a:bodyPr wrap="square">
            <a:spAutoFit/>
          </a:bodyPr>
          <a:lstStyle/>
          <a:p>
            <a:pPr marL="0" indent="0">
              <a:spcAft>
                <a:spcPts val="1000"/>
              </a:spcAft>
              <a:buNone/>
            </a:pPr>
            <a:r>
              <a:rPr lang="en-US" sz="2800" dirty="0">
                <a:latin typeface="Arial" panose="020B0604020202020204" pitchFamily="34" charset="0"/>
                <a:cs typeface="Arial" panose="020B0604020202020204" pitchFamily="34" charset="0"/>
              </a:rPr>
              <a:t>Once a motion has been proposed, clarified by the Chair, and seconded, the motion may be debated or amended. </a:t>
            </a:r>
          </a:p>
          <a:p>
            <a:pPr marL="0" indent="0">
              <a:spcAft>
                <a:spcPts val="1000"/>
              </a:spcAft>
              <a:buNone/>
            </a:pPr>
            <a:r>
              <a:rPr lang="en-US" sz="2800" dirty="0">
                <a:latin typeface="Arial" panose="020B0604020202020204" pitchFamily="34" charset="0"/>
                <a:cs typeface="Arial" panose="020B0604020202020204" pitchFamily="34" charset="0"/>
              </a:rPr>
              <a:t>The object of an amendment is to change or modify the original motion, without destroying the sense of it. For instance, if there was a motion on the floor to hold a picnic, it could be amended to add a date or a place, but it could not be amended to change the affair from a picnic to a bowling match.</a:t>
            </a:r>
          </a:p>
        </p:txBody>
      </p:sp>
    </p:spTree>
    <p:extLst>
      <p:ext uri="{BB962C8B-B14F-4D97-AF65-F5344CB8AC3E}">
        <p14:creationId xmlns:p14="http://schemas.microsoft.com/office/powerpoint/2010/main" val="168679878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945251-D949-C778-EB4B-A3CC5AC75F69}"/>
              </a:ext>
            </a:extLst>
          </p:cNvPr>
          <p:cNvSpPr txBox="1"/>
          <p:nvPr/>
        </p:nvSpPr>
        <p:spPr>
          <a:xfrm>
            <a:off x="390618" y="3589220"/>
            <a:ext cx="11466122" cy="1815882"/>
          </a:xfrm>
          <a:prstGeom prst="rect">
            <a:avLst/>
          </a:prstGeom>
          <a:noFill/>
        </p:spPr>
        <p:txBody>
          <a:bodyPr wrap="square">
            <a:spAutoFit/>
          </a:bodyPr>
          <a:lstStyle/>
          <a:p>
            <a:pPr marL="0" indent="0">
              <a:spcAft>
                <a:spcPts val="1000"/>
              </a:spcAft>
              <a:buNone/>
            </a:pPr>
            <a:r>
              <a:rPr lang="en-US" sz="2800" dirty="0">
                <a:latin typeface="Arial" panose="020B0604020202020204" pitchFamily="34" charset="0"/>
                <a:cs typeface="Arial" panose="020B0604020202020204" pitchFamily="34" charset="0"/>
              </a:rPr>
              <a:t>Amendments should take the form of: inserting or adding words to the motion; striking out words; substituting words or sentences. The chair is obliged to rule out of order any proposed amendment which would do more than the above and change the sense of the motion entirely.</a:t>
            </a:r>
          </a:p>
        </p:txBody>
      </p:sp>
      <p:sp>
        <p:nvSpPr>
          <p:cNvPr id="4" name="TextBox 3">
            <a:extLst>
              <a:ext uri="{FF2B5EF4-FFF2-40B4-BE49-F238E27FC236}">
                <a16:creationId xmlns:a16="http://schemas.microsoft.com/office/drawing/2014/main" id="{4855C9CA-730C-D888-19EA-DA026D5FB4AB}"/>
              </a:ext>
            </a:extLst>
          </p:cNvPr>
          <p:cNvSpPr txBox="1"/>
          <p:nvPr/>
        </p:nvSpPr>
        <p:spPr>
          <a:xfrm>
            <a:off x="2380461" y="2378082"/>
            <a:ext cx="7486435" cy="707886"/>
          </a:xfrm>
          <a:prstGeom prst="rect">
            <a:avLst/>
          </a:prstGeom>
          <a:noFill/>
        </p:spPr>
        <p:txBody>
          <a:bodyPr wrap="square">
            <a:spAutoFit/>
          </a:bodyPr>
          <a:lstStyle/>
          <a:p>
            <a:pPr algn="ctr"/>
            <a:r>
              <a:rPr lang="en-US" sz="4000" dirty="0">
                <a:ln w="11430"/>
                <a:solidFill>
                  <a:srgbClr val="990000"/>
                </a:solidFill>
                <a:effectLst>
                  <a:outerShdw blurRad="50800" dist="39000" dir="5460000" algn="tl">
                    <a:srgbClr val="000000">
                      <a:alpha val="38000"/>
                    </a:srgbClr>
                  </a:outerShdw>
                </a:effectLst>
                <a:latin typeface="Arial Black" panose="020B0A04020102020204" pitchFamily="34" charset="0"/>
              </a:rPr>
              <a:t>Amending Motions (Cont.)</a:t>
            </a:r>
            <a:endParaRPr lang="en-US" sz="4000" dirty="0">
              <a:latin typeface="Arial Black" panose="020B0A04020102020204" pitchFamily="34" charset="0"/>
            </a:endParaRPr>
          </a:p>
        </p:txBody>
      </p:sp>
    </p:spTree>
    <p:extLst>
      <p:ext uri="{BB962C8B-B14F-4D97-AF65-F5344CB8AC3E}">
        <p14:creationId xmlns:p14="http://schemas.microsoft.com/office/powerpoint/2010/main" val="183502654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056F76-AAAF-7701-DEA3-B1B3C10822FE}"/>
              </a:ext>
            </a:extLst>
          </p:cNvPr>
          <p:cNvSpPr txBox="1"/>
          <p:nvPr/>
        </p:nvSpPr>
        <p:spPr>
          <a:xfrm>
            <a:off x="452761" y="3592905"/>
            <a:ext cx="11434439" cy="2308324"/>
          </a:xfrm>
          <a:prstGeom prst="rect">
            <a:avLst/>
          </a:prstGeom>
          <a:noFill/>
        </p:spPr>
        <p:txBody>
          <a:bodyPr wrap="square">
            <a:spAutoFit/>
          </a:bodyPr>
          <a:lstStyle/>
          <a:p>
            <a:pPr marL="0" indent="0">
              <a:spcAft>
                <a:spcPts val="1000"/>
              </a:spcAft>
              <a:buNone/>
            </a:pPr>
            <a:r>
              <a:rPr lang="en-US" sz="3600" dirty="0"/>
              <a:t>Amendments to motions are debatable (that is, can be discussed). Like motions, amendments also require seconding. Discussion on an amendment must be confined to the amendment itself.</a:t>
            </a:r>
          </a:p>
        </p:txBody>
      </p:sp>
      <p:sp>
        <p:nvSpPr>
          <p:cNvPr id="2" name="TextBox 1">
            <a:extLst>
              <a:ext uri="{FF2B5EF4-FFF2-40B4-BE49-F238E27FC236}">
                <a16:creationId xmlns:a16="http://schemas.microsoft.com/office/drawing/2014/main" id="{C118D989-18D3-750A-8E0D-4FE2A4A499D8}"/>
              </a:ext>
            </a:extLst>
          </p:cNvPr>
          <p:cNvSpPr txBox="1"/>
          <p:nvPr/>
        </p:nvSpPr>
        <p:spPr>
          <a:xfrm>
            <a:off x="2380461" y="2378082"/>
            <a:ext cx="7486435" cy="707886"/>
          </a:xfrm>
          <a:prstGeom prst="rect">
            <a:avLst/>
          </a:prstGeom>
          <a:noFill/>
        </p:spPr>
        <p:txBody>
          <a:bodyPr wrap="square">
            <a:spAutoFit/>
          </a:bodyPr>
          <a:lstStyle/>
          <a:p>
            <a:pPr algn="ctr"/>
            <a:r>
              <a:rPr lang="en-US" sz="4000" dirty="0">
                <a:ln w="11430"/>
                <a:solidFill>
                  <a:srgbClr val="990000"/>
                </a:solidFill>
                <a:effectLst>
                  <a:outerShdw blurRad="50800" dist="39000" dir="5460000" algn="tl">
                    <a:srgbClr val="000000">
                      <a:alpha val="38000"/>
                    </a:srgbClr>
                  </a:outerShdw>
                </a:effectLst>
                <a:latin typeface="Arial Black" panose="020B0A04020102020204" pitchFamily="34" charset="0"/>
              </a:rPr>
              <a:t>Amending Motions (Cont.)</a:t>
            </a:r>
            <a:endParaRPr lang="en-US" sz="4000" dirty="0">
              <a:latin typeface="Arial Black" panose="020B0A04020102020204" pitchFamily="34" charset="0"/>
            </a:endParaRPr>
          </a:p>
        </p:txBody>
      </p:sp>
    </p:spTree>
    <p:extLst>
      <p:ext uri="{BB962C8B-B14F-4D97-AF65-F5344CB8AC3E}">
        <p14:creationId xmlns:p14="http://schemas.microsoft.com/office/powerpoint/2010/main" val="359407919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159595-EBA9-A70B-86C3-44BBD851CB89}"/>
              </a:ext>
            </a:extLst>
          </p:cNvPr>
          <p:cNvSpPr txBox="1"/>
          <p:nvPr/>
        </p:nvSpPr>
        <p:spPr>
          <a:xfrm>
            <a:off x="497150" y="3322468"/>
            <a:ext cx="11223021" cy="2554545"/>
          </a:xfrm>
          <a:prstGeom prst="rect">
            <a:avLst/>
          </a:prstGeom>
          <a:noFill/>
        </p:spPr>
        <p:txBody>
          <a:bodyPr wrap="square">
            <a:spAutoFit/>
          </a:bodyPr>
          <a:lstStyle/>
          <a:p>
            <a:pPr marL="0" indent="0">
              <a:spcAft>
                <a:spcPts val="1000"/>
              </a:spcAft>
              <a:buNone/>
            </a:pPr>
            <a:r>
              <a:rPr lang="en-US" sz="3200" dirty="0">
                <a:latin typeface="Arial" panose="020B0604020202020204" pitchFamily="34" charset="0"/>
                <a:cs typeface="Arial" panose="020B0604020202020204" pitchFamily="34" charset="0"/>
              </a:rPr>
              <a:t>In taking the vote, after debate, the amendment is first voted upon, and then the motion itself is voted upon. Sometimes, the nature of the amendment is such that passing or defeating the amendment carries or defeats the motion also. In that event, it is not necessary to take a vote on the motion.</a:t>
            </a:r>
          </a:p>
        </p:txBody>
      </p:sp>
      <p:sp>
        <p:nvSpPr>
          <p:cNvPr id="3" name="TextBox 2">
            <a:extLst>
              <a:ext uri="{FF2B5EF4-FFF2-40B4-BE49-F238E27FC236}">
                <a16:creationId xmlns:a16="http://schemas.microsoft.com/office/drawing/2014/main" id="{A99CE62A-9127-54AB-07B8-A2F5371CE4E3}"/>
              </a:ext>
            </a:extLst>
          </p:cNvPr>
          <p:cNvSpPr txBox="1"/>
          <p:nvPr/>
        </p:nvSpPr>
        <p:spPr>
          <a:xfrm>
            <a:off x="2380461" y="2378082"/>
            <a:ext cx="7486435" cy="707886"/>
          </a:xfrm>
          <a:prstGeom prst="rect">
            <a:avLst/>
          </a:prstGeom>
          <a:noFill/>
        </p:spPr>
        <p:txBody>
          <a:bodyPr wrap="square">
            <a:spAutoFit/>
          </a:bodyPr>
          <a:lstStyle/>
          <a:p>
            <a:pPr algn="ctr"/>
            <a:r>
              <a:rPr lang="en-US" sz="4000" dirty="0">
                <a:ln w="11430"/>
                <a:solidFill>
                  <a:srgbClr val="990000"/>
                </a:solidFill>
                <a:effectLst>
                  <a:outerShdw blurRad="50800" dist="39000" dir="5460000" algn="tl">
                    <a:srgbClr val="000000">
                      <a:alpha val="38000"/>
                    </a:srgbClr>
                  </a:outerShdw>
                </a:effectLst>
                <a:latin typeface="Arial Black" panose="020B0A04020102020204" pitchFamily="34" charset="0"/>
              </a:rPr>
              <a:t>Amending Motions (Cont.)</a:t>
            </a:r>
            <a:endParaRPr lang="en-US" sz="4000" dirty="0">
              <a:latin typeface="Arial Black" panose="020B0A04020102020204" pitchFamily="34" charset="0"/>
            </a:endParaRPr>
          </a:p>
        </p:txBody>
      </p:sp>
    </p:spTree>
    <p:extLst>
      <p:ext uri="{BB962C8B-B14F-4D97-AF65-F5344CB8AC3E}">
        <p14:creationId xmlns:p14="http://schemas.microsoft.com/office/powerpoint/2010/main" val="183458302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125490-5F73-DC72-2D89-8CF20852974E}"/>
              </a:ext>
            </a:extLst>
          </p:cNvPr>
          <p:cNvSpPr txBox="1"/>
          <p:nvPr/>
        </p:nvSpPr>
        <p:spPr>
          <a:xfrm>
            <a:off x="2616353" y="3075057"/>
            <a:ext cx="6959294" cy="707886"/>
          </a:xfrm>
          <a:prstGeom prst="rect">
            <a:avLst/>
          </a:prstGeom>
          <a:noFill/>
        </p:spPr>
        <p:txBody>
          <a:bodyPr wrap="square">
            <a:spAutoFit/>
          </a:bodyPr>
          <a:lstStyle/>
          <a:p>
            <a:pPr algn="ctr"/>
            <a:r>
              <a:rPr lang="en-US" sz="4000" b="1" dirty="0">
                <a:latin typeface="Arial Black" panose="020B0A04020102020204" pitchFamily="34" charset="0"/>
              </a:rPr>
              <a:t>Taking a Vote</a:t>
            </a:r>
          </a:p>
        </p:txBody>
      </p:sp>
    </p:spTree>
    <p:extLst>
      <p:ext uri="{BB962C8B-B14F-4D97-AF65-F5344CB8AC3E}">
        <p14:creationId xmlns:p14="http://schemas.microsoft.com/office/powerpoint/2010/main" val="2852994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DF25EB-0F40-421B-77FF-DF36958FA5DE}"/>
              </a:ext>
            </a:extLst>
          </p:cNvPr>
          <p:cNvSpPr txBox="1"/>
          <p:nvPr/>
        </p:nvSpPr>
        <p:spPr>
          <a:xfrm>
            <a:off x="159798" y="2354436"/>
            <a:ext cx="11842385" cy="3970318"/>
          </a:xfrm>
          <a:prstGeom prst="rect">
            <a:avLst/>
          </a:prstGeom>
          <a:noFill/>
        </p:spPr>
        <p:txBody>
          <a:bodyPr wrap="square">
            <a:spAutoFit/>
          </a:bodyPr>
          <a:lstStyle/>
          <a:p>
            <a:pPr algn="ctr"/>
            <a:r>
              <a:rPr lang="en-US" sz="2800" b="1" dirty="0">
                <a:latin typeface="Arial Black" panose="020B0A04020102020204" pitchFamily="34" charset="0"/>
              </a:rPr>
              <a:t>Commander Duties and Obligations (Cont.)</a:t>
            </a:r>
          </a:p>
          <a:p>
            <a:pPr algn="ctr"/>
            <a:endParaRPr lang="en-US" sz="2800" b="1" dirty="0"/>
          </a:p>
          <a:p>
            <a:r>
              <a:rPr lang="en-US" sz="2800" dirty="0">
                <a:latin typeface="Arial" panose="020B0604020202020204" pitchFamily="34" charset="0"/>
                <a:cs typeface="Arial" panose="020B0604020202020204" pitchFamily="34" charset="0"/>
              </a:rPr>
              <a:t>e. Upon entering into office, appoint all other officers, committee chairmen and committees not otherwise provided for. The Commander may remove such appointed officers, committee chairmen and committees at their pleasure. </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f. Approve all disbursements of funds properly authorized by the Post by use of voucher or payment order. </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04598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aking a Vote">
            <a:hlinkClick r:id="" action="ppaction://media"/>
            <a:extLst>
              <a:ext uri="{FF2B5EF4-FFF2-40B4-BE49-F238E27FC236}">
                <a16:creationId xmlns:a16="http://schemas.microsoft.com/office/drawing/2014/main" id="{89B873E3-3894-9BA4-D325-4F4B9B0C4155}"/>
              </a:ext>
            </a:extLst>
          </p:cNvPr>
          <p:cNvPicPr>
            <a:picLocks noRot="1" noChangeAspect="1"/>
          </p:cNvPicPr>
          <p:nvPr>
            <a:videoFile r:link="rId1"/>
          </p:nvPr>
        </p:nvPicPr>
        <p:blipFill>
          <a:blip r:embed="rId3"/>
          <a:stretch>
            <a:fillRect/>
          </a:stretch>
        </p:blipFill>
        <p:spPr>
          <a:xfrm>
            <a:off x="2351705" y="2333111"/>
            <a:ext cx="7620000" cy="4305300"/>
          </a:xfrm>
          <a:prstGeom prst="rect">
            <a:avLst/>
          </a:prstGeom>
        </p:spPr>
      </p:pic>
    </p:spTree>
    <p:extLst>
      <p:ext uri="{BB962C8B-B14F-4D97-AF65-F5344CB8AC3E}">
        <p14:creationId xmlns:p14="http://schemas.microsoft.com/office/powerpoint/2010/main" val="412955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291739-D43F-0171-2B0F-4F820D8556A3}"/>
              </a:ext>
            </a:extLst>
          </p:cNvPr>
          <p:cNvSpPr txBox="1"/>
          <p:nvPr/>
        </p:nvSpPr>
        <p:spPr>
          <a:xfrm>
            <a:off x="2616353" y="3309954"/>
            <a:ext cx="6959294" cy="707886"/>
          </a:xfrm>
          <a:prstGeom prst="rect">
            <a:avLst/>
          </a:prstGeom>
          <a:noFill/>
        </p:spPr>
        <p:txBody>
          <a:bodyPr wrap="square">
            <a:spAutoFit/>
          </a:bodyPr>
          <a:lstStyle/>
          <a:p>
            <a:pPr algn="ctr"/>
            <a:r>
              <a:rPr lang="en-US" sz="4000" b="1" dirty="0">
                <a:latin typeface="Arial Black" panose="020B0A04020102020204" pitchFamily="34" charset="0"/>
              </a:rPr>
              <a:t>Presiding Officer Vote</a:t>
            </a:r>
          </a:p>
        </p:txBody>
      </p:sp>
    </p:spTree>
    <p:extLst>
      <p:ext uri="{BB962C8B-B14F-4D97-AF65-F5344CB8AC3E}">
        <p14:creationId xmlns:p14="http://schemas.microsoft.com/office/powerpoint/2010/main" val="178853616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Presiding Officer Vote">
            <a:hlinkClick r:id="" action="ppaction://media"/>
            <a:extLst>
              <a:ext uri="{FF2B5EF4-FFF2-40B4-BE49-F238E27FC236}">
                <a16:creationId xmlns:a16="http://schemas.microsoft.com/office/drawing/2014/main" id="{9A16B69A-F3FF-7CE0-352F-EBA1D6855536}"/>
              </a:ext>
            </a:extLst>
          </p:cNvPr>
          <p:cNvPicPr>
            <a:picLocks noRot="1" noChangeAspect="1"/>
          </p:cNvPicPr>
          <p:nvPr>
            <a:videoFile r:link="rId1"/>
          </p:nvPr>
        </p:nvPicPr>
        <p:blipFill>
          <a:blip r:embed="rId3"/>
          <a:stretch>
            <a:fillRect/>
          </a:stretch>
        </p:blipFill>
        <p:spPr>
          <a:xfrm>
            <a:off x="2286000" y="2278357"/>
            <a:ext cx="7620000" cy="4305300"/>
          </a:xfrm>
          <a:prstGeom prst="rect">
            <a:avLst/>
          </a:prstGeom>
        </p:spPr>
      </p:pic>
    </p:spTree>
    <p:extLst>
      <p:ext uri="{BB962C8B-B14F-4D97-AF65-F5344CB8AC3E}">
        <p14:creationId xmlns:p14="http://schemas.microsoft.com/office/powerpoint/2010/main" val="126536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9A6FE6-05FB-AA30-0DF0-19AD407BE9E7}"/>
              </a:ext>
            </a:extLst>
          </p:cNvPr>
          <p:cNvSpPr txBox="1"/>
          <p:nvPr/>
        </p:nvSpPr>
        <p:spPr>
          <a:xfrm>
            <a:off x="2616352" y="2127098"/>
            <a:ext cx="6959294" cy="646331"/>
          </a:xfrm>
          <a:prstGeom prst="rect">
            <a:avLst/>
          </a:prstGeom>
          <a:noFill/>
        </p:spPr>
        <p:txBody>
          <a:bodyPr wrap="square">
            <a:spAutoFit/>
          </a:bodyPr>
          <a:lstStyle/>
          <a:p>
            <a:pPr algn="ctr"/>
            <a:r>
              <a:rPr lang="en-US" sz="3600" b="1" dirty="0"/>
              <a:t>Challenging Voice Vote Results</a:t>
            </a:r>
          </a:p>
        </p:txBody>
      </p:sp>
      <p:sp>
        <p:nvSpPr>
          <p:cNvPr id="4" name="TextBox 3">
            <a:extLst>
              <a:ext uri="{FF2B5EF4-FFF2-40B4-BE49-F238E27FC236}">
                <a16:creationId xmlns:a16="http://schemas.microsoft.com/office/drawing/2014/main" id="{E314A7F9-ACF5-81F9-095C-F6A3C665F025}"/>
              </a:ext>
            </a:extLst>
          </p:cNvPr>
          <p:cNvSpPr txBox="1"/>
          <p:nvPr/>
        </p:nvSpPr>
        <p:spPr>
          <a:xfrm>
            <a:off x="321873" y="2998311"/>
            <a:ext cx="11548253" cy="3303468"/>
          </a:xfrm>
          <a:prstGeom prst="rect">
            <a:avLst/>
          </a:prstGeom>
          <a:noFill/>
        </p:spPr>
        <p:txBody>
          <a:bodyPr wrap="square">
            <a:spAutoFit/>
          </a:bodyPr>
          <a:lstStyle/>
          <a:p>
            <a:pPr marL="0" indent="0">
              <a:spcAft>
                <a:spcPts val="1000"/>
              </a:spcAft>
              <a:buNone/>
            </a:pPr>
            <a:r>
              <a:rPr lang="en-US" sz="2400" dirty="0">
                <a:latin typeface="Arial" panose="020B0604020202020204" pitchFamily="34" charset="0"/>
                <a:cs typeface="Arial" panose="020B0604020202020204" pitchFamily="34" charset="0"/>
              </a:rPr>
              <a:t>The Chairman of a meeting or the “Chair” has certain rights, but they do not include engineering the meeting, or “railroading” certain matters through. A decision of the chair can always be subjected to change through appeal.</a:t>
            </a:r>
          </a:p>
          <a:p>
            <a:pPr marL="0" indent="0">
              <a:spcAft>
                <a:spcPts val="1000"/>
              </a:spcAft>
              <a:buNone/>
            </a:pPr>
            <a:r>
              <a:rPr lang="en-US" sz="2400" dirty="0">
                <a:latin typeface="Arial" panose="020B0604020202020204" pitchFamily="34" charset="0"/>
                <a:cs typeface="Arial" panose="020B0604020202020204" pitchFamily="34" charset="0"/>
              </a:rPr>
              <a:t>When a member rises to appeal a decision of the chair, their motion can be either to appeal the decision, or to overrule the chair—they both have the same meaning.</a:t>
            </a:r>
          </a:p>
          <a:p>
            <a:pPr marL="0" indent="0">
              <a:spcAft>
                <a:spcPts val="1000"/>
              </a:spcAft>
              <a:buNone/>
            </a:pPr>
            <a:r>
              <a:rPr lang="en-US" sz="2400" dirty="0">
                <a:latin typeface="Arial" panose="020B0604020202020204" pitchFamily="34" charset="0"/>
                <a:cs typeface="Arial" panose="020B0604020202020204" pitchFamily="34" charset="0"/>
              </a:rPr>
              <a:t>Under such circumstances, the member should state carefully and in understandable language why he/she is making the motion. The motion requires a second.</a:t>
            </a:r>
          </a:p>
        </p:txBody>
      </p:sp>
    </p:spTree>
    <p:extLst>
      <p:ext uri="{BB962C8B-B14F-4D97-AF65-F5344CB8AC3E}">
        <p14:creationId xmlns:p14="http://schemas.microsoft.com/office/powerpoint/2010/main" val="354454610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Challenge Announced Results of a Voice Vote">
            <a:hlinkClick r:id="" action="ppaction://media"/>
            <a:extLst>
              <a:ext uri="{FF2B5EF4-FFF2-40B4-BE49-F238E27FC236}">
                <a16:creationId xmlns:a16="http://schemas.microsoft.com/office/drawing/2014/main" id="{124F71B1-2189-05F3-12BC-492025B7C061}"/>
              </a:ext>
            </a:extLst>
          </p:cNvPr>
          <p:cNvPicPr>
            <a:picLocks noRot="1" noChangeAspect="1"/>
          </p:cNvPicPr>
          <p:nvPr>
            <a:videoFile r:link="rId1"/>
          </p:nvPr>
        </p:nvPicPr>
        <p:blipFill>
          <a:blip r:embed="rId3"/>
          <a:stretch>
            <a:fillRect/>
          </a:stretch>
        </p:blipFill>
        <p:spPr>
          <a:xfrm>
            <a:off x="2230017" y="2240513"/>
            <a:ext cx="7620000" cy="4305300"/>
          </a:xfrm>
          <a:prstGeom prst="rect">
            <a:avLst/>
          </a:prstGeom>
        </p:spPr>
      </p:pic>
    </p:spTree>
    <p:extLst>
      <p:ext uri="{BB962C8B-B14F-4D97-AF65-F5344CB8AC3E}">
        <p14:creationId xmlns:p14="http://schemas.microsoft.com/office/powerpoint/2010/main" val="32046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EB4967-AC6F-A82B-A9D0-E565ABAD9324}"/>
              </a:ext>
            </a:extLst>
          </p:cNvPr>
          <p:cNvSpPr txBox="1"/>
          <p:nvPr/>
        </p:nvSpPr>
        <p:spPr>
          <a:xfrm>
            <a:off x="2615537" y="2239584"/>
            <a:ext cx="6959294" cy="646331"/>
          </a:xfrm>
          <a:prstGeom prst="rect">
            <a:avLst/>
          </a:prstGeom>
          <a:noFill/>
        </p:spPr>
        <p:txBody>
          <a:bodyPr wrap="square">
            <a:spAutoFit/>
          </a:bodyPr>
          <a:lstStyle/>
          <a:p>
            <a:pPr algn="ctr"/>
            <a:r>
              <a:rPr lang="en-US" sz="3600" b="1" dirty="0">
                <a:latin typeface="Arial Black" panose="020B0A04020102020204" pitchFamily="34" charset="0"/>
                <a:cs typeface="Arial" panose="020B0604020202020204" pitchFamily="34" charset="0"/>
              </a:rPr>
              <a:t>Tabling a Motion</a:t>
            </a:r>
          </a:p>
        </p:txBody>
      </p:sp>
      <p:sp>
        <p:nvSpPr>
          <p:cNvPr id="4" name="TextBox 3">
            <a:extLst>
              <a:ext uri="{FF2B5EF4-FFF2-40B4-BE49-F238E27FC236}">
                <a16:creationId xmlns:a16="http://schemas.microsoft.com/office/drawing/2014/main" id="{0C6F93E2-4390-9BD1-402A-497603EA6AF5}"/>
              </a:ext>
            </a:extLst>
          </p:cNvPr>
          <p:cNvSpPr txBox="1"/>
          <p:nvPr/>
        </p:nvSpPr>
        <p:spPr>
          <a:xfrm>
            <a:off x="319596" y="3107839"/>
            <a:ext cx="11551177" cy="3046988"/>
          </a:xfrm>
          <a:prstGeom prst="rect">
            <a:avLst/>
          </a:prstGeom>
          <a:noFill/>
        </p:spPr>
        <p:txBody>
          <a:bodyPr wrap="square">
            <a:spAutoFit/>
          </a:bodyPr>
          <a:lstStyle/>
          <a:p>
            <a:pPr marL="0" indent="0">
              <a:spcAft>
                <a:spcPts val="1000"/>
              </a:spcAft>
              <a:buNone/>
            </a:pPr>
            <a:r>
              <a:rPr lang="en-US" sz="3200" dirty="0">
                <a:latin typeface="Arial" panose="020B0604020202020204" pitchFamily="34" charset="0"/>
                <a:cs typeface="Arial" panose="020B0604020202020204" pitchFamily="34" charset="0"/>
              </a:rPr>
              <a:t>A motion to table is a motion to lay aside business in such a manner that it can be renewed at a later time—either at the same meeting or a later one. A motion to table requires a second. Once seconded, the motion to table cannot be either debated or amended but must be put to immediate vote without discussion.</a:t>
            </a:r>
          </a:p>
        </p:txBody>
      </p:sp>
    </p:spTree>
    <p:extLst>
      <p:ext uri="{BB962C8B-B14F-4D97-AF65-F5344CB8AC3E}">
        <p14:creationId xmlns:p14="http://schemas.microsoft.com/office/powerpoint/2010/main" val="59733119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671581-2D3B-D9BA-E96A-A5A7637B72E9}"/>
              </a:ext>
            </a:extLst>
          </p:cNvPr>
          <p:cNvSpPr txBox="1"/>
          <p:nvPr/>
        </p:nvSpPr>
        <p:spPr>
          <a:xfrm>
            <a:off x="328474" y="2930303"/>
            <a:ext cx="11512743" cy="3236784"/>
          </a:xfrm>
          <a:prstGeom prst="rect">
            <a:avLst/>
          </a:prstGeom>
          <a:noFill/>
        </p:spPr>
        <p:txBody>
          <a:bodyPr wrap="square">
            <a:spAutoFit/>
          </a:bodyPr>
          <a:lstStyle/>
          <a:p>
            <a:pPr marL="0" indent="0">
              <a:spcAft>
                <a:spcPts val="1000"/>
              </a:spcAft>
              <a:buNone/>
            </a:pPr>
            <a:r>
              <a:rPr lang="en-US" sz="2800" dirty="0"/>
              <a:t>Tabling a motion or matter does not carry a time limit. That kind of postponement is handled as follows:</a:t>
            </a:r>
          </a:p>
          <a:p>
            <a:pPr marL="457200" indent="-457200">
              <a:spcAft>
                <a:spcPts val="1000"/>
              </a:spcAft>
              <a:buFont typeface="Arial" panose="020B0604020202020204" pitchFamily="34" charset="0"/>
              <a:buChar char="•"/>
            </a:pPr>
            <a:r>
              <a:rPr lang="en-US" sz="2800" dirty="0"/>
              <a:t>Postpone to a Set Time: When the object is to set a future time at which a matter or motion must be considered, do not move to table. Instead, move to postpone to a set time, date, or meeting. A motion to so postpone consideration requires a second. It can be debated before being voted on and can be amended as to the time.</a:t>
            </a:r>
          </a:p>
        </p:txBody>
      </p:sp>
      <p:sp>
        <p:nvSpPr>
          <p:cNvPr id="4" name="TextBox 3">
            <a:extLst>
              <a:ext uri="{FF2B5EF4-FFF2-40B4-BE49-F238E27FC236}">
                <a16:creationId xmlns:a16="http://schemas.microsoft.com/office/drawing/2014/main" id="{DD5E20BE-64A8-B5E2-E807-FC131DD9AB6A}"/>
              </a:ext>
            </a:extLst>
          </p:cNvPr>
          <p:cNvSpPr txBox="1"/>
          <p:nvPr/>
        </p:nvSpPr>
        <p:spPr>
          <a:xfrm>
            <a:off x="2616353" y="2168562"/>
            <a:ext cx="6959294" cy="646331"/>
          </a:xfrm>
          <a:prstGeom prst="rect">
            <a:avLst/>
          </a:prstGeom>
          <a:noFill/>
        </p:spPr>
        <p:txBody>
          <a:bodyPr wrap="square">
            <a:spAutoFit/>
          </a:bodyPr>
          <a:lstStyle/>
          <a:p>
            <a:pPr algn="ctr"/>
            <a:r>
              <a:rPr lang="en-US" sz="3600" b="1" dirty="0">
                <a:latin typeface="Arial Black" panose="020B0A04020102020204" pitchFamily="34" charset="0"/>
              </a:rPr>
              <a:t>Tabling a Motion (Cont.)</a:t>
            </a:r>
          </a:p>
        </p:txBody>
      </p:sp>
    </p:spTree>
    <p:extLst>
      <p:ext uri="{BB962C8B-B14F-4D97-AF65-F5344CB8AC3E}">
        <p14:creationId xmlns:p14="http://schemas.microsoft.com/office/powerpoint/2010/main" val="137053604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abling a Motion">
            <a:hlinkClick r:id="" action="ppaction://media"/>
            <a:extLst>
              <a:ext uri="{FF2B5EF4-FFF2-40B4-BE49-F238E27FC236}">
                <a16:creationId xmlns:a16="http://schemas.microsoft.com/office/drawing/2014/main" id="{41327749-1656-8F5E-5F68-60D0CC02B09D}"/>
              </a:ext>
            </a:extLst>
          </p:cNvPr>
          <p:cNvPicPr>
            <a:picLocks noRot="1" noChangeAspect="1"/>
          </p:cNvPicPr>
          <p:nvPr>
            <a:videoFile r:link="rId1"/>
          </p:nvPr>
        </p:nvPicPr>
        <p:blipFill>
          <a:blip r:embed="rId3"/>
          <a:stretch>
            <a:fillRect/>
          </a:stretch>
        </p:blipFill>
        <p:spPr>
          <a:xfrm>
            <a:off x="2231245" y="2289308"/>
            <a:ext cx="7620000" cy="4305300"/>
          </a:xfrm>
          <a:prstGeom prst="rect">
            <a:avLst/>
          </a:prstGeom>
        </p:spPr>
      </p:pic>
    </p:spTree>
    <p:extLst>
      <p:ext uri="{BB962C8B-B14F-4D97-AF65-F5344CB8AC3E}">
        <p14:creationId xmlns:p14="http://schemas.microsoft.com/office/powerpoint/2010/main" val="288465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97E48A-5E4F-87FF-4F54-09017E3FC187}"/>
              </a:ext>
            </a:extLst>
          </p:cNvPr>
          <p:cNvSpPr txBox="1"/>
          <p:nvPr/>
        </p:nvSpPr>
        <p:spPr>
          <a:xfrm>
            <a:off x="1596701" y="2137199"/>
            <a:ext cx="8998598" cy="646331"/>
          </a:xfrm>
          <a:prstGeom prst="rect">
            <a:avLst/>
          </a:prstGeom>
          <a:noFill/>
        </p:spPr>
        <p:txBody>
          <a:bodyPr wrap="square">
            <a:spAutoFit/>
          </a:bodyPr>
          <a:lstStyle/>
          <a:p>
            <a:pPr algn="ctr"/>
            <a:r>
              <a:rPr lang="en-US" sz="3600" b="1" dirty="0">
                <a:latin typeface="Arial Black" panose="020B0A04020102020204" pitchFamily="34" charset="0"/>
              </a:rPr>
              <a:t>Motion to Take From the Table</a:t>
            </a:r>
          </a:p>
        </p:txBody>
      </p:sp>
      <p:sp>
        <p:nvSpPr>
          <p:cNvPr id="4" name="TextBox 3">
            <a:extLst>
              <a:ext uri="{FF2B5EF4-FFF2-40B4-BE49-F238E27FC236}">
                <a16:creationId xmlns:a16="http://schemas.microsoft.com/office/drawing/2014/main" id="{227A0CCD-BE02-DA73-AEBD-FA020BDF1A9B}"/>
              </a:ext>
            </a:extLst>
          </p:cNvPr>
          <p:cNvSpPr txBox="1"/>
          <p:nvPr/>
        </p:nvSpPr>
        <p:spPr>
          <a:xfrm>
            <a:off x="452762" y="3107840"/>
            <a:ext cx="11281126" cy="3046988"/>
          </a:xfrm>
          <a:prstGeom prst="rect">
            <a:avLst/>
          </a:prstGeom>
          <a:noFill/>
        </p:spPr>
        <p:txBody>
          <a:bodyPr wrap="square">
            <a:spAutoFit/>
          </a:bodyPr>
          <a:lstStyle/>
          <a:p>
            <a:r>
              <a:rPr lang="en-US" sz="3200" dirty="0">
                <a:latin typeface="Arial" panose="020B0604020202020204" pitchFamily="34" charset="0"/>
                <a:cs typeface="Arial" panose="020B0604020202020204" pitchFamily="34" charset="0"/>
              </a:rPr>
              <a:t>When it is desired to resume the matter which was tabled, the correct motion is to “take from the table.” This motion must be seconded and is also not subject to debate or amendment. When a matter is taken from the table, it is taken with all previous actions, amendments, etc., and resumed just as it was when tabled</a:t>
            </a:r>
          </a:p>
        </p:txBody>
      </p:sp>
    </p:spTree>
    <p:extLst>
      <p:ext uri="{BB962C8B-B14F-4D97-AF65-F5344CB8AC3E}">
        <p14:creationId xmlns:p14="http://schemas.microsoft.com/office/powerpoint/2010/main" val="372695561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Motion to Take from the Table">
            <a:hlinkClick r:id="" action="ppaction://media"/>
            <a:extLst>
              <a:ext uri="{FF2B5EF4-FFF2-40B4-BE49-F238E27FC236}">
                <a16:creationId xmlns:a16="http://schemas.microsoft.com/office/drawing/2014/main" id="{E535EDB2-2EBC-62BD-DF5A-47E227812590}"/>
              </a:ext>
            </a:extLst>
          </p:cNvPr>
          <p:cNvPicPr>
            <a:picLocks noRot="1" noChangeAspect="1"/>
          </p:cNvPicPr>
          <p:nvPr>
            <a:videoFile r:link="rId1"/>
          </p:nvPr>
        </p:nvPicPr>
        <p:blipFill>
          <a:blip r:embed="rId3"/>
          <a:stretch>
            <a:fillRect/>
          </a:stretch>
        </p:blipFill>
        <p:spPr>
          <a:xfrm>
            <a:off x="2286000" y="2246734"/>
            <a:ext cx="7620000" cy="4305300"/>
          </a:xfrm>
          <a:prstGeom prst="rect">
            <a:avLst/>
          </a:prstGeom>
        </p:spPr>
      </p:pic>
    </p:spTree>
    <p:extLst>
      <p:ext uri="{BB962C8B-B14F-4D97-AF65-F5344CB8AC3E}">
        <p14:creationId xmlns:p14="http://schemas.microsoft.com/office/powerpoint/2010/main" val="233818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F3154F-6D96-6EA4-AB6B-B9F0CF21A1A1}"/>
              </a:ext>
            </a:extLst>
          </p:cNvPr>
          <p:cNvSpPr txBox="1"/>
          <p:nvPr/>
        </p:nvSpPr>
        <p:spPr>
          <a:xfrm>
            <a:off x="320783" y="2378672"/>
            <a:ext cx="11550433" cy="3477875"/>
          </a:xfrm>
          <a:prstGeom prst="rect">
            <a:avLst/>
          </a:prstGeom>
          <a:noFill/>
        </p:spPr>
        <p:txBody>
          <a:bodyPr wrap="square">
            <a:spAutoFit/>
          </a:bodyPr>
          <a:lstStyle/>
          <a:p>
            <a:pPr algn="ctr"/>
            <a:r>
              <a:rPr lang="en-US" sz="2800" b="1" dirty="0">
                <a:latin typeface="Arial Black" panose="020B0A04020102020204" pitchFamily="34" charset="0"/>
              </a:rPr>
              <a:t>Commander Duties and Obligations (Cont.)</a:t>
            </a:r>
          </a:p>
          <a:p>
            <a:endParaRPr lang="en-US" sz="2400" dirty="0"/>
          </a:p>
          <a:p>
            <a:r>
              <a:rPr lang="en-US" sz="2800" dirty="0">
                <a:latin typeface="Arial" panose="020B0604020202020204" pitchFamily="34" charset="0"/>
                <a:cs typeface="Arial" panose="020B0604020202020204" pitchFamily="34" charset="0"/>
              </a:rPr>
              <a:t>g. Assure that the office of Quartermaster is bonded according to Section 703 of the Bylaws. </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h. Assure that all dues and other monies due the National Headquarters and Department are forwarded promptly together with accurate reports and returns pertaining thereto.</a:t>
            </a:r>
          </a:p>
        </p:txBody>
      </p:sp>
    </p:spTree>
    <p:extLst>
      <p:ext uri="{BB962C8B-B14F-4D97-AF65-F5344CB8AC3E}">
        <p14:creationId xmlns:p14="http://schemas.microsoft.com/office/powerpoint/2010/main" val="5317811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380C75-9A1C-C9EA-488E-5AF01E7227FD}"/>
              </a:ext>
            </a:extLst>
          </p:cNvPr>
          <p:cNvSpPr txBox="1"/>
          <p:nvPr/>
        </p:nvSpPr>
        <p:spPr>
          <a:xfrm>
            <a:off x="2616353" y="2421602"/>
            <a:ext cx="6959294" cy="646331"/>
          </a:xfrm>
          <a:prstGeom prst="rect">
            <a:avLst/>
          </a:prstGeom>
          <a:noFill/>
        </p:spPr>
        <p:txBody>
          <a:bodyPr wrap="square">
            <a:spAutoFit/>
          </a:bodyPr>
          <a:lstStyle/>
          <a:p>
            <a:pPr algn="ctr"/>
            <a:r>
              <a:rPr lang="en-US" sz="3600" b="1" dirty="0">
                <a:latin typeface="Arial Black" panose="020B0A04020102020204" pitchFamily="34" charset="0"/>
              </a:rPr>
              <a:t>Motion to Commit</a:t>
            </a:r>
          </a:p>
        </p:txBody>
      </p:sp>
      <p:sp>
        <p:nvSpPr>
          <p:cNvPr id="4" name="TextBox 3">
            <a:extLst>
              <a:ext uri="{FF2B5EF4-FFF2-40B4-BE49-F238E27FC236}">
                <a16:creationId xmlns:a16="http://schemas.microsoft.com/office/drawing/2014/main" id="{403A2DAA-EC54-069A-C565-88BAA94C4A88}"/>
              </a:ext>
            </a:extLst>
          </p:cNvPr>
          <p:cNvSpPr txBox="1"/>
          <p:nvPr/>
        </p:nvSpPr>
        <p:spPr>
          <a:xfrm>
            <a:off x="328473" y="3466730"/>
            <a:ext cx="11478827" cy="2062103"/>
          </a:xfrm>
          <a:prstGeom prst="rect">
            <a:avLst/>
          </a:prstGeom>
          <a:noFill/>
        </p:spPr>
        <p:txBody>
          <a:bodyPr wrap="square">
            <a:spAutoFit/>
          </a:bodyPr>
          <a:lstStyle/>
          <a:p>
            <a:pPr marL="0" indent="0">
              <a:spcAft>
                <a:spcPts val="1000"/>
              </a:spcAft>
              <a:buNone/>
            </a:pPr>
            <a:r>
              <a:rPr lang="en-US" sz="3200" dirty="0">
                <a:latin typeface="Arial" panose="020B0604020202020204" pitchFamily="34" charset="0"/>
                <a:cs typeface="Arial" panose="020B0604020202020204" pitchFamily="34" charset="0"/>
              </a:rPr>
              <a:t>Place in Committee: When it is desired to let a few handle a given matter, instead of tying up the whole meeting needlessly, this is done by committing or placing in committee through a properly worded motion.</a:t>
            </a:r>
          </a:p>
        </p:txBody>
      </p:sp>
    </p:spTree>
    <p:extLst>
      <p:ext uri="{BB962C8B-B14F-4D97-AF65-F5344CB8AC3E}">
        <p14:creationId xmlns:p14="http://schemas.microsoft.com/office/powerpoint/2010/main" val="426738903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Motion to Commit">
            <a:hlinkClick r:id="" action="ppaction://media"/>
            <a:extLst>
              <a:ext uri="{FF2B5EF4-FFF2-40B4-BE49-F238E27FC236}">
                <a16:creationId xmlns:a16="http://schemas.microsoft.com/office/drawing/2014/main" id="{A458597A-BC06-5089-354C-7D4DF3B4740F}"/>
              </a:ext>
            </a:extLst>
          </p:cNvPr>
          <p:cNvPicPr>
            <a:picLocks noRot="1" noChangeAspect="1"/>
          </p:cNvPicPr>
          <p:nvPr>
            <a:videoFile r:link="rId1"/>
          </p:nvPr>
        </p:nvPicPr>
        <p:blipFill>
          <a:blip r:embed="rId3"/>
          <a:stretch>
            <a:fillRect/>
          </a:stretch>
        </p:blipFill>
        <p:spPr>
          <a:xfrm>
            <a:off x="2192917" y="2267406"/>
            <a:ext cx="7620000" cy="4305300"/>
          </a:xfrm>
          <a:prstGeom prst="rect">
            <a:avLst/>
          </a:prstGeom>
        </p:spPr>
      </p:pic>
    </p:spTree>
    <p:extLst>
      <p:ext uri="{BB962C8B-B14F-4D97-AF65-F5344CB8AC3E}">
        <p14:creationId xmlns:p14="http://schemas.microsoft.com/office/powerpoint/2010/main" val="267566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63891F-51B8-5FA0-84D0-71BBC136FCBE}"/>
              </a:ext>
            </a:extLst>
          </p:cNvPr>
          <p:cNvSpPr txBox="1"/>
          <p:nvPr/>
        </p:nvSpPr>
        <p:spPr>
          <a:xfrm>
            <a:off x="2616353" y="3221178"/>
            <a:ext cx="6959294" cy="1200329"/>
          </a:xfrm>
          <a:prstGeom prst="rect">
            <a:avLst/>
          </a:prstGeom>
          <a:noFill/>
        </p:spPr>
        <p:txBody>
          <a:bodyPr wrap="square">
            <a:spAutoFit/>
          </a:bodyPr>
          <a:lstStyle/>
          <a:p>
            <a:pPr algn="ctr"/>
            <a:r>
              <a:rPr lang="en-US" sz="3600" b="1" dirty="0">
                <a:latin typeface="Arial Black" panose="020B0A04020102020204" pitchFamily="34" charset="0"/>
              </a:rPr>
              <a:t>Dealing with Disruptive Members</a:t>
            </a:r>
          </a:p>
        </p:txBody>
      </p:sp>
    </p:spTree>
    <p:extLst>
      <p:ext uri="{BB962C8B-B14F-4D97-AF65-F5344CB8AC3E}">
        <p14:creationId xmlns:p14="http://schemas.microsoft.com/office/powerpoint/2010/main" val="207401953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Dealing with Disruptive Members">
            <a:hlinkClick r:id="" action="ppaction://media"/>
            <a:extLst>
              <a:ext uri="{FF2B5EF4-FFF2-40B4-BE49-F238E27FC236}">
                <a16:creationId xmlns:a16="http://schemas.microsoft.com/office/drawing/2014/main" id="{65A41042-B64D-0FE9-0965-7F3CD0C5645D}"/>
              </a:ext>
            </a:extLst>
          </p:cNvPr>
          <p:cNvPicPr>
            <a:picLocks noRot="1" noChangeAspect="1"/>
          </p:cNvPicPr>
          <p:nvPr>
            <a:videoFile r:link="rId1"/>
          </p:nvPr>
        </p:nvPicPr>
        <p:blipFill>
          <a:blip r:embed="rId3"/>
          <a:stretch>
            <a:fillRect/>
          </a:stretch>
        </p:blipFill>
        <p:spPr>
          <a:xfrm>
            <a:off x="2203869" y="2245505"/>
            <a:ext cx="7620000" cy="4305300"/>
          </a:xfrm>
          <a:prstGeom prst="rect">
            <a:avLst/>
          </a:prstGeom>
        </p:spPr>
      </p:pic>
    </p:spTree>
    <p:extLst>
      <p:ext uri="{BB962C8B-B14F-4D97-AF65-F5344CB8AC3E}">
        <p14:creationId xmlns:p14="http://schemas.microsoft.com/office/powerpoint/2010/main" val="405678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D6D514-2B1E-2EF9-81FA-7FFD15C003B7}"/>
              </a:ext>
            </a:extLst>
          </p:cNvPr>
          <p:cNvSpPr txBox="1"/>
          <p:nvPr/>
        </p:nvSpPr>
        <p:spPr>
          <a:xfrm>
            <a:off x="381740" y="2923193"/>
            <a:ext cx="11614951" cy="3108543"/>
          </a:xfrm>
          <a:prstGeom prst="rect">
            <a:avLst/>
          </a:prstGeom>
          <a:noFill/>
        </p:spPr>
        <p:txBody>
          <a:bodyPr wrap="square">
            <a:spAutoFit/>
          </a:bodyPr>
          <a:lstStyle/>
          <a:p>
            <a:pPr marL="0" indent="0">
              <a:spcAft>
                <a:spcPts val="1000"/>
              </a:spcAft>
              <a:buNone/>
            </a:pPr>
            <a:r>
              <a:rPr lang="en-US" sz="2800" dirty="0">
                <a:latin typeface="Arial" panose="020B0604020202020204" pitchFamily="34" charset="0"/>
                <a:cs typeface="Arial" panose="020B0604020202020204" pitchFamily="34" charset="0"/>
              </a:rPr>
              <a:t>The minutes of a meeting are simply a record of the proceedings of that particular meeting. As such, they can only be accepted by the body. In short, the general membership can only accept minutes of the membership meetings, the executive board can only accept its own minutes, etc. Upon reading of the minutes of a given meeting, they are subject to a motion to accept. Sometimes, corrections are raised, and then the minutes are accepted as corrected.</a:t>
            </a:r>
          </a:p>
        </p:txBody>
      </p:sp>
      <p:sp>
        <p:nvSpPr>
          <p:cNvPr id="4" name="TextBox 3">
            <a:extLst>
              <a:ext uri="{FF2B5EF4-FFF2-40B4-BE49-F238E27FC236}">
                <a16:creationId xmlns:a16="http://schemas.microsoft.com/office/drawing/2014/main" id="{44221450-DDD6-8D4E-CF48-401F2F9220E4}"/>
              </a:ext>
            </a:extLst>
          </p:cNvPr>
          <p:cNvSpPr txBox="1"/>
          <p:nvPr/>
        </p:nvSpPr>
        <p:spPr>
          <a:xfrm>
            <a:off x="2616353" y="2136939"/>
            <a:ext cx="6959294" cy="646331"/>
          </a:xfrm>
          <a:prstGeom prst="rect">
            <a:avLst/>
          </a:prstGeom>
          <a:noFill/>
        </p:spPr>
        <p:txBody>
          <a:bodyPr wrap="square">
            <a:spAutoFit/>
          </a:bodyPr>
          <a:lstStyle/>
          <a:p>
            <a:pPr algn="ctr"/>
            <a:r>
              <a:rPr lang="en-US" sz="3600" b="1" dirty="0">
                <a:latin typeface="Arial Black" panose="020B0A04020102020204" pitchFamily="34" charset="0"/>
              </a:rPr>
              <a:t>Meeting Minutes</a:t>
            </a:r>
          </a:p>
        </p:txBody>
      </p:sp>
    </p:spTree>
    <p:extLst>
      <p:ext uri="{BB962C8B-B14F-4D97-AF65-F5344CB8AC3E}">
        <p14:creationId xmlns:p14="http://schemas.microsoft.com/office/powerpoint/2010/main" val="301002044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8FFF98-85E8-B1E2-A35A-5EB5A7DBDC09}"/>
              </a:ext>
            </a:extLst>
          </p:cNvPr>
          <p:cNvSpPr txBox="1"/>
          <p:nvPr/>
        </p:nvSpPr>
        <p:spPr>
          <a:xfrm>
            <a:off x="405254" y="2870046"/>
            <a:ext cx="11381492" cy="4355038"/>
          </a:xfrm>
          <a:prstGeom prst="rect">
            <a:avLst/>
          </a:prstGeom>
          <a:noFill/>
        </p:spPr>
        <p:txBody>
          <a:bodyPr wrap="square">
            <a:spAutoFit/>
          </a:bodyPr>
          <a:lstStyle/>
          <a:p>
            <a:pPr marL="0" indent="0">
              <a:spcAft>
                <a:spcPts val="1000"/>
              </a:spcAft>
              <a:buNone/>
            </a:pPr>
            <a:r>
              <a:rPr lang="en-US" sz="2800" dirty="0">
                <a:latin typeface="Arial" panose="020B0604020202020204" pitchFamily="34" charset="0"/>
                <a:cs typeface="Arial" panose="020B0604020202020204" pitchFamily="34" charset="0"/>
              </a:rPr>
              <a:t>Being simply the record of proceedings, minutes may be corrected at any time, including subsequent meetings.</a:t>
            </a:r>
          </a:p>
          <a:p>
            <a:pPr marL="0" indent="0">
              <a:spcAft>
                <a:spcPts val="1000"/>
              </a:spcAft>
              <a:buNone/>
            </a:pPr>
            <a:r>
              <a:rPr lang="en-US" sz="2800" dirty="0">
                <a:latin typeface="Arial" panose="020B0604020202020204" pitchFamily="34" charset="0"/>
                <a:cs typeface="Arial" panose="020B0604020202020204" pitchFamily="34" charset="0"/>
              </a:rPr>
              <a:t>Minutes shall record all main motions which were not withdrawn, all points of order, all appeals and whether lost or sustained. The makers of motions should be recorded, but not necessarily the seconders.</a:t>
            </a:r>
          </a:p>
          <a:p>
            <a:pPr>
              <a:spcAft>
                <a:spcPts val="1000"/>
              </a:spcAft>
            </a:pPr>
            <a:r>
              <a:rPr lang="en-US" sz="2800" dirty="0"/>
              <a:t>The date, time, and place of the meeting, as well as the time of adjournment should be in the minutes. Also, the results of any roll call votes, and full report of tellers who tally ballots. </a:t>
            </a:r>
          </a:p>
          <a:p>
            <a:pPr marL="0" indent="0">
              <a:spcAft>
                <a:spcPts val="1000"/>
              </a:spcAft>
              <a:buNone/>
            </a:pPr>
            <a:endParaRPr lang="en-US" sz="28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9E70313-9CAB-1BE3-C73D-AA5C78FBD6B0}"/>
              </a:ext>
            </a:extLst>
          </p:cNvPr>
          <p:cNvSpPr txBox="1"/>
          <p:nvPr/>
        </p:nvSpPr>
        <p:spPr>
          <a:xfrm>
            <a:off x="2601716" y="2012652"/>
            <a:ext cx="6959294" cy="646331"/>
          </a:xfrm>
          <a:prstGeom prst="rect">
            <a:avLst/>
          </a:prstGeom>
          <a:noFill/>
        </p:spPr>
        <p:txBody>
          <a:bodyPr wrap="square">
            <a:spAutoFit/>
          </a:bodyPr>
          <a:lstStyle/>
          <a:p>
            <a:pPr algn="ctr"/>
            <a:r>
              <a:rPr lang="en-US" sz="3600" b="1" dirty="0">
                <a:latin typeface="Arial Black" panose="020B0A04020102020204" pitchFamily="34" charset="0"/>
              </a:rPr>
              <a:t>Meeting Minutes (Cont.)</a:t>
            </a:r>
          </a:p>
        </p:txBody>
      </p:sp>
    </p:spTree>
    <p:extLst>
      <p:ext uri="{BB962C8B-B14F-4D97-AF65-F5344CB8AC3E}">
        <p14:creationId xmlns:p14="http://schemas.microsoft.com/office/powerpoint/2010/main" val="6704491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4B1967-A818-AAC8-E04F-1CEAA80108B2}"/>
              </a:ext>
            </a:extLst>
          </p:cNvPr>
          <p:cNvSpPr txBox="1"/>
          <p:nvPr/>
        </p:nvSpPr>
        <p:spPr>
          <a:xfrm>
            <a:off x="1331167" y="2340477"/>
            <a:ext cx="9529665" cy="3231654"/>
          </a:xfrm>
          <a:prstGeom prst="rect">
            <a:avLst/>
          </a:prstGeom>
          <a:noFill/>
        </p:spPr>
        <p:txBody>
          <a:bodyPr wrap="square" rtlCol="0">
            <a:spAutoFit/>
          </a:bodyPr>
          <a:lstStyle/>
          <a:p>
            <a:pPr algn="ctr"/>
            <a:r>
              <a:rPr lang="en-US" sz="5400" b="1" dirty="0"/>
              <a:t>Your Department Membership Team</a:t>
            </a:r>
          </a:p>
          <a:p>
            <a:pPr algn="ctr"/>
            <a:r>
              <a:rPr lang="en-US" sz="3200" b="1" dirty="0"/>
              <a:t>Director – Scott Hice</a:t>
            </a:r>
          </a:p>
          <a:p>
            <a:pPr algn="ctr"/>
            <a:r>
              <a:rPr lang="en-US" sz="3200" b="1" dirty="0"/>
              <a:t>Asst. Director – Ken Michael</a:t>
            </a:r>
          </a:p>
          <a:p>
            <a:pPr algn="ctr"/>
            <a:r>
              <a:rPr lang="en-US" sz="3200" b="1" dirty="0"/>
              <a:t>Legacy Life Coordinator – Dave Bear</a:t>
            </a:r>
          </a:p>
        </p:txBody>
      </p:sp>
    </p:spTree>
    <p:extLst>
      <p:ext uri="{BB962C8B-B14F-4D97-AF65-F5344CB8AC3E}">
        <p14:creationId xmlns:p14="http://schemas.microsoft.com/office/powerpoint/2010/main" val="425306293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E01EE8-8C09-A27A-BB75-16BBE62A89A9}"/>
              </a:ext>
            </a:extLst>
          </p:cNvPr>
          <p:cNvSpPr txBox="1"/>
          <p:nvPr/>
        </p:nvSpPr>
        <p:spPr>
          <a:xfrm>
            <a:off x="814873" y="2425239"/>
            <a:ext cx="10425405" cy="2923877"/>
          </a:xfrm>
          <a:prstGeom prst="rect">
            <a:avLst/>
          </a:prstGeom>
          <a:noFill/>
        </p:spPr>
        <p:txBody>
          <a:bodyPr wrap="square" rtlCol="0">
            <a:spAutoFit/>
          </a:bodyPr>
          <a:lstStyle/>
          <a:p>
            <a:pPr algn="ctr"/>
            <a:r>
              <a:rPr lang="en-US" sz="4000" dirty="0">
                <a:latin typeface="Arial Black" panose="020B0A04020102020204" pitchFamily="34" charset="0"/>
              </a:rPr>
              <a:t>Membership Goals</a:t>
            </a:r>
          </a:p>
          <a:p>
            <a:pPr algn="ctr"/>
            <a:endParaRPr lang="en-US" sz="2400" dirty="0">
              <a:latin typeface="Arial Black" panose="020B0A04020102020204" pitchFamily="34" charset="0"/>
            </a:endParaRPr>
          </a:p>
          <a:p>
            <a:r>
              <a:rPr lang="en-US" sz="2400" dirty="0">
                <a:latin typeface="Arial" panose="020B0604020202020204" pitchFamily="34" charset="0"/>
                <a:cs typeface="Arial" panose="020B0604020202020204" pitchFamily="34" charset="0"/>
              </a:rPr>
              <a:t>This years Membership Goals are a little different than what you are used to. National has changed our focus of building membership every year to focusing on </a:t>
            </a:r>
            <a:r>
              <a:rPr lang="en-US" sz="2400" b="1" dirty="0">
                <a:latin typeface="Arial" panose="020B0604020202020204" pitchFamily="34" charset="0"/>
                <a:cs typeface="Arial" panose="020B0604020202020204" pitchFamily="34" charset="0"/>
              </a:rPr>
              <a:t>Retention</a:t>
            </a:r>
            <a:r>
              <a:rPr lang="en-US" sz="2400" dirty="0">
                <a:latin typeface="Arial" panose="020B0604020202020204" pitchFamily="34" charset="0"/>
                <a:cs typeface="Arial" panose="020B0604020202020204" pitchFamily="34" charset="0"/>
              </a:rPr>
              <a:t>. That is a word you will hear a lot this year. It’s not enough to go find new members each year. What are we doing to keep the annual members we put into the post?</a:t>
            </a:r>
          </a:p>
        </p:txBody>
      </p:sp>
    </p:spTree>
    <p:extLst>
      <p:ext uri="{BB962C8B-B14F-4D97-AF65-F5344CB8AC3E}">
        <p14:creationId xmlns:p14="http://schemas.microsoft.com/office/powerpoint/2010/main" val="90915935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D29F3-F476-C20C-B21D-D5CD4715E7D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F704983-4B90-0DC4-95A0-A8BE11C03525}"/>
              </a:ext>
            </a:extLst>
          </p:cNvPr>
          <p:cNvSpPr txBox="1"/>
          <p:nvPr/>
        </p:nvSpPr>
        <p:spPr>
          <a:xfrm>
            <a:off x="2009652" y="1810003"/>
            <a:ext cx="8172696" cy="1077218"/>
          </a:xfrm>
          <a:prstGeom prst="rect">
            <a:avLst/>
          </a:prstGeom>
          <a:noFill/>
        </p:spPr>
        <p:txBody>
          <a:bodyPr wrap="square" rtlCol="0">
            <a:spAutoFit/>
          </a:bodyPr>
          <a:lstStyle/>
          <a:p>
            <a:pPr algn="ctr"/>
            <a:r>
              <a:rPr lang="en-US" sz="4000" dirty="0">
                <a:latin typeface="Arial Black" panose="020B0A04020102020204" pitchFamily="34" charset="0"/>
              </a:rPr>
              <a:t>National Membership Goals</a:t>
            </a:r>
          </a:p>
          <a:p>
            <a:pPr algn="ctr"/>
            <a:endParaRPr lang="en-US" sz="2400" dirty="0">
              <a:latin typeface="Arial Black" panose="020B0A04020102020204" pitchFamily="34" charset="0"/>
            </a:endParaRPr>
          </a:p>
        </p:txBody>
      </p:sp>
      <p:graphicFrame>
        <p:nvGraphicFramePr>
          <p:cNvPr id="3" name="Table 2">
            <a:extLst>
              <a:ext uri="{FF2B5EF4-FFF2-40B4-BE49-F238E27FC236}">
                <a16:creationId xmlns:a16="http://schemas.microsoft.com/office/drawing/2014/main" id="{0006005C-851B-F940-960E-D99F18543182}"/>
              </a:ext>
            </a:extLst>
          </p:cNvPr>
          <p:cNvGraphicFramePr>
            <a:graphicFrameLocks noGrp="1"/>
          </p:cNvGraphicFramePr>
          <p:nvPr/>
        </p:nvGraphicFramePr>
        <p:xfrm>
          <a:off x="1198288" y="2404046"/>
          <a:ext cx="9795424" cy="4379664"/>
        </p:xfrm>
        <a:graphic>
          <a:graphicData uri="http://schemas.openxmlformats.org/drawingml/2006/table">
            <a:tbl>
              <a:tblPr/>
              <a:tblGrid>
                <a:gridCol w="3178200">
                  <a:extLst>
                    <a:ext uri="{9D8B030D-6E8A-4147-A177-3AD203B41FA5}">
                      <a16:colId xmlns:a16="http://schemas.microsoft.com/office/drawing/2014/main" val="400813582"/>
                    </a:ext>
                  </a:extLst>
                </a:gridCol>
                <a:gridCol w="3178200">
                  <a:extLst>
                    <a:ext uri="{9D8B030D-6E8A-4147-A177-3AD203B41FA5}">
                      <a16:colId xmlns:a16="http://schemas.microsoft.com/office/drawing/2014/main" val="4131375053"/>
                    </a:ext>
                  </a:extLst>
                </a:gridCol>
                <a:gridCol w="1788195">
                  <a:extLst>
                    <a:ext uri="{9D8B030D-6E8A-4147-A177-3AD203B41FA5}">
                      <a16:colId xmlns:a16="http://schemas.microsoft.com/office/drawing/2014/main" val="1275986245"/>
                    </a:ext>
                  </a:extLst>
                </a:gridCol>
                <a:gridCol w="1650829">
                  <a:extLst>
                    <a:ext uri="{9D8B030D-6E8A-4147-A177-3AD203B41FA5}">
                      <a16:colId xmlns:a16="http://schemas.microsoft.com/office/drawing/2014/main" val="3898173326"/>
                    </a:ext>
                  </a:extLst>
                </a:gridCol>
              </a:tblGrid>
              <a:tr h="263341">
                <a:tc>
                  <a:txBody>
                    <a:bodyPr/>
                    <a:lstStyle/>
                    <a:p>
                      <a:pPr algn="l" fontAlgn="t">
                        <a:buNone/>
                      </a:pPr>
                      <a:r>
                        <a:rPr lang="en-US" sz="1800">
                          <a:effectLst/>
                        </a:rPr>
                        <a:t>National Division</a:t>
                      </a:r>
                    </a:p>
                  </a:txBody>
                  <a:tcPr marL="90653" marR="90653" marT="45326" marB="45326">
                    <a:lnL>
                      <a:noFill/>
                    </a:lnL>
                    <a:lnR>
                      <a:noFill/>
                    </a:lnR>
                    <a:lnT>
                      <a:noFill/>
                    </a:lnT>
                    <a:lnB w="4229" cap="flat" cmpd="sng" algn="ctr">
                      <a:solidFill>
                        <a:srgbClr val="919191"/>
                      </a:solidFill>
                      <a:prstDash val="solid"/>
                      <a:round/>
                      <a:headEnd type="none" w="med" len="med"/>
                      <a:tailEnd type="none" w="med" len="med"/>
                    </a:lnB>
                    <a:solidFill>
                      <a:srgbClr val="FFFFFF"/>
                    </a:solidFill>
                  </a:tcPr>
                </a:tc>
                <a:tc>
                  <a:txBody>
                    <a:bodyPr/>
                    <a:lstStyle/>
                    <a:p>
                      <a:pPr algn="l" fontAlgn="t">
                        <a:buNone/>
                      </a:pPr>
                      <a:r>
                        <a:rPr lang="en-US" sz="1800" dirty="0">
                          <a:effectLst/>
                        </a:rPr>
                        <a:t>Membership Size</a:t>
                      </a:r>
                    </a:p>
                  </a:txBody>
                  <a:tcPr marL="90653" marR="90653" marT="45326" marB="45326">
                    <a:lnL>
                      <a:noFill/>
                    </a:lnL>
                    <a:lnR>
                      <a:noFill/>
                    </a:lnR>
                    <a:lnT>
                      <a:noFill/>
                    </a:lnT>
                    <a:lnB w="4229" cap="flat" cmpd="sng" algn="ctr">
                      <a:solidFill>
                        <a:srgbClr val="919191"/>
                      </a:solidFill>
                      <a:prstDash val="solid"/>
                      <a:round/>
                      <a:headEnd type="none" w="med" len="med"/>
                      <a:tailEnd type="none" w="med" len="med"/>
                    </a:lnB>
                    <a:solidFill>
                      <a:srgbClr val="FFFFFF"/>
                    </a:solidFill>
                  </a:tcPr>
                </a:tc>
                <a:tc>
                  <a:txBody>
                    <a:bodyPr/>
                    <a:lstStyle/>
                    <a:p>
                      <a:pPr algn="l" fontAlgn="t">
                        <a:buNone/>
                      </a:pPr>
                      <a:r>
                        <a:rPr lang="en-US" sz="1800" dirty="0">
                          <a:effectLst/>
                        </a:rPr>
                        <a:t>National Quota</a:t>
                      </a:r>
                    </a:p>
                  </a:txBody>
                  <a:tcPr marL="90653" marR="90653" marT="45326" marB="45326">
                    <a:lnL>
                      <a:noFill/>
                    </a:lnL>
                    <a:lnR>
                      <a:noFill/>
                    </a:lnR>
                    <a:lnT>
                      <a:noFill/>
                    </a:lnT>
                    <a:lnB w="4229" cap="flat" cmpd="sng" algn="ctr">
                      <a:solidFill>
                        <a:srgbClr val="919191"/>
                      </a:solidFill>
                      <a:prstDash val="solid"/>
                      <a:round/>
                      <a:headEnd type="none" w="med" len="med"/>
                      <a:tailEnd type="none" w="med" len="med"/>
                    </a:lnB>
                    <a:solidFill>
                      <a:srgbClr val="FFFFFF"/>
                    </a:solidFill>
                  </a:tcPr>
                </a:tc>
                <a:tc>
                  <a:txBody>
                    <a:bodyPr/>
                    <a:lstStyle/>
                    <a:p>
                      <a:pPr algn="ctr"/>
                      <a:r>
                        <a:rPr lang="en-US" dirty="0"/>
                        <a:t>Retention</a:t>
                      </a:r>
                    </a:p>
                  </a:txBody>
                  <a:tcPr marL="90653" marR="90653" marT="45326" marB="45326">
                    <a:lnL>
                      <a:noFill/>
                    </a:lnL>
                    <a:lnR>
                      <a:noFill/>
                    </a:lnR>
                    <a:lnT>
                      <a:noFill/>
                    </a:lnT>
                    <a:lnB w="4229" cap="flat" cmpd="sng" algn="ctr">
                      <a:solidFill>
                        <a:srgbClr val="919191"/>
                      </a:solidFill>
                      <a:prstDash val="solid"/>
                      <a:round/>
                      <a:headEnd type="none" w="med" len="med"/>
                      <a:tailEnd type="none" w="med" len="med"/>
                    </a:lnB>
                    <a:solidFill>
                      <a:srgbClr val="FFFFFF"/>
                    </a:solidFill>
                  </a:tcPr>
                </a:tc>
                <a:extLst>
                  <a:ext uri="{0D108BD9-81ED-4DB2-BD59-A6C34878D82A}">
                    <a16:rowId xmlns:a16="http://schemas.microsoft.com/office/drawing/2014/main" val="827579986"/>
                  </a:ext>
                </a:extLst>
              </a:tr>
              <a:tr h="299090">
                <a:tc>
                  <a:txBody>
                    <a:bodyPr/>
                    <a:lstStyle/>
                    <a:p>
                      <a:pPr algn="l" fontAlgn="t">
                        <a:buNone/>
                      </a:pPr>
                      <a:r>
                        <a:rPr lang="en-US" sz="1800" b="1">
                          <a:effectLst/>
                        </a:rPr>
                        <a:t>Division 1</a:t>
                      </a:r>
                      <a:endParaRPr lang="en-US" sz="1800">
                        <a:effectLst/>
                      </a:endParaRPr>
                    </a:p>
                  </a:txBody>
                  <a:tcPr marL="90653" marR="90653" marT="45326" marB="45326">
                    <a:lnL>
                      <a:noFill/>
                    </a:lnL>
                    <a:lnR>
                      <a:noFill/>
                    </a:lnR>
                    <a:lnT w="4229" cap="flat" cmpd="sng" algn="ctr">
                      <a:solidFill>
                        <a:srgbClr val="919191"/>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tc>
                  <a:txBody>
                    <a:bodyPr/>
                    <a:lstStyle/>
                    <a:p>
                      <a:pPr algn="l" fontAlgn="t">
                        <a:buNone/>
                      </a:pPr>
                      <a:r>
                        <a:rPr lang="en-US" sz="1800">
                          <a:effectLst/>
                        </a:rPr>
                        <a:t>501 – UP</a:t>
                      </a:r>
                    </a:p>
                  </a:txBody>
                  <a:tcPr marL="90653" marR="90653" marT="45326" marB="45326">
                    <a:lnL>
                      <a:noFill/>
                    </a:lnL>
                    <a:lnR>
                      <a:noFill/>
                    </a:lnR>
                    <a:lnT w="4229" cap="flat" cmpd="sng" algn="ctr">
                      <a:solidFill>
                        <a:srgbClr val="919191"/>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tc>
                  <a:txBody>
                    <a:bodyPr/>
                    <a:lstStyle/>
                    <a:p>
                      <a:pPr algn="l" fontAlgn="t">
                        <a:buNone/>
                      </a:pPr>
                      <a:r>
                        <a:rPr lang="en-US" sz="1800">
                          <a:effectLst/>
                        </a:rPr>
                        <a:t>103%</a:t>
                      </a:r>
                    </a:p>
                  </a:txBody>
                  <a:tcPr marL="90653" marR="90653" marT="45326" marB="45326">
                    <a:lnL>
                      <a:noFill/>
                    </a:lnL>
                    <a:lnR>
                      <a:noFill/>
                    </a:lnR>
                    <a:lnT w="4229" cap="flat" cmpd="sng" algn="ctr">
                      <a:solidFill>
                        <a:srgbClr val="919191"/>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tc>
                  <a:txBody>
                    <a:bodyPr/>
                    <a:lstStyle/>
                    <a:p>
                      <a:pPr algn="ctr" fontAlgn="t">
                        <a:buNone/>
                      </a:pPr>
                      <a:r>
                        <a:rPr lang="en-US" sz="1800" dirty="0">
                          <a:effectLst/>
                        </a:rPr>
                        <a:t>80%</a:t>
                      </a:r>
                    </a:p>
                  </a:txBody>
                  <a:tcPr marL="90653" marR="90653" marT="45326" marB="45326">
                    <a:lnL>
                      <a:noFill/>
                    </a:lnL>
                    <a:lnR>
                      <a:noFill/>
                    </a:lnR>
                    <a:lnT w="4229" cap="flat" cmpd="sng" algn="ctr">
                      <a:solidFill>
                        <a:srgbClr val="919191"/>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extLst>
                  <a:ext uri="{0D108BD9-81ED-4DB2-BD59-A6C34878D82A}">
                    <a16:rowId xmlns:a16="http://schemas.microsoft.com/office/drawing/2014/main" val="4285367463"/>
                  </a:ext>
                </a:extLst>
              </a:tr>
              <a:tr h="299090">
                <a:tc>
                  <a:txBody>
                    <a:bodyPr/>
                    <a:lstStyle/>
                    <a:p>
                      <a:pPr algn="l" fontAlgn="t">
                        <a:buNone/>
                      </a:pPr>
                      <a:r>
                        <a:rPr lang="en-US" sz="1800" b="1">
                          <a:effectLst/>
                        </a:rPr>
                        <a:t>Division 2</a:t>
                      </a:r>
                      <a:endParaRPr lang="en-US" sz="1800">
                        <a:effectLst/>
                      </a:endParaRPr>
                    </a:p>
                  </a:txBody>
                  <a:tcPr marL="90653" marR="90653" marT="45326" marB="45326">
                    <a:lnL>
                      <a:noFill/>
                    </a:lnL>
                    <a:lnR>
                      <a:noFill/>
                    </a:lnR>
                    <a:lnT w="4229" cap="flat" cmpd="sng" algn="ctr">
                      <a:solidFill>
                        <a:srgbClr val="DDE1EB"/>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tc>
                  <a:txBody>
                    <a:bodyPr/>
                    <a:lstStyle/>
                    <a:p>
                      <a:pPr algn="l" fontAlgn="t">
                        <a:buNone/>
                      </a:pPr>
                      <a:r>
                        <a:rPr lang="en-US" sz="1800">
                          <a:effectLst/>
                        </a:rPr>
                        <a:t>351 – 500</a:t>
                      </a:r>
                    </a:p>
                  </a:txBody>
                  <a:tcPr marL="90653" marR="90653" marT="45326" marB="45326">
                    <a:lnL>
                      <a:noFill/>
                    </a:lnL>
                    <a:lnR>
                      <a:noFill/>
                    </a:lnR>
                    <a:lnT w="4229" cap="flat" cmpd="sng" algn="ctr">
                      <a:solidFill>
                        <a:srgbClr val="DDE1EB"/>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tc>
                  <a:txBody>
                    <a:bodyPr/>
                    <a:lstStyle/>
                    <a:p>
                      <a:pPr algn="l" fontAlgn="t">
                        <a:buNone/>
                      </a:pPr>
                      <a:r>
                        <a:rPr lang="en-US" sz="1800">
                          <a:effectLst/>
                        </a:rPr>
                        <a:t>104%</a:t>
                      </a:r>
                    </a:p>
                  </a:txBody>
                  <a:tcPr marL="90653" marR="90653" marT="45326" marB="45326">
                    <a:lnL>
                      <a:noFill/>
                    </a:lnL>
                    <a:lnR>
                      <a:noFill/>
                    </a:lnR>
                    <a:lnT w="4229" cap="flat" cmpd="sng" algn="ctr">
                      <a:solidFill>
                        <a:srgbClr val="DDE1EB"/>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80%</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marL="90653" marR="90653" marT="45326" marB="45326">
                    <a:lnL>
                      <a:noFill/>
                    </a:lnL>
                    <a:lnR>
                      <a:noFill/>
                    </a:lnR>
                    <a:lnT w="4229" cap="flat" cmpd="sng" algn="ctr">
                      <a:solidFill>
                        <a:srgbClr val="DDE1EB"/>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extLst>
                  <a:ext uri="{0D108BD9-81ED-4DB2-BD59-A6C34878D82A}">
                    <a16:rowId xmlns:a16="http://schemas.microsoft.com/office/drawing/2014/main" val="4042011361"/>
                  </a:ext>
                </a:extLst>
              </a:tr>
              <a:tr h="299090">
                <a:tc>
                  <a:txBody>
                    <a:bodyPr/>
                    <a:lstStyle/>
                    <a:p>
                      <a:pPr algn="l" fontAlgn="t">
                        <a:buNone/>
                      </a:pPr>
                      <a:r>
                        <a:rPr lang="en-US" sz="1800" b="1">
                          <a:effectLst/>
                        </a:rPr>
                        <a:t>Division 3</a:t>
                      </a:r>
                      <a:endParaRPr lang="en-US" sz="1800">
                        <a:effectLst/>
                      </a:endParaRPr>
                    </a:p>
                  </a:txBody>
                  <a:tcPr marL="90653" marR="90653" marT="45326" marB="45326">
                    <a:lnL>
                      <a:noFill/>
                    </a:lnL>
                    <a:lnR>
                      <a:noFill/>
                    </a:lnR>
                    <a:lnT w="4229" cap="flat" cmpd="sng" algn="ctr">
                      <a:solidFill>
                        <a:srgbClr val="DDE1EB"/>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tc>
                  <a:txBody>
                    <a:bodyPr/>
                    <a:lstStyle/>
                    <a:p>
                      <a:pPr algn="l" fontAlgn="t">
                        <a:buNone/>
                      </a:pPr>
                      <a:r>
                        <a:rPr lang="en-US" sz="1800">
                          <a:effectLst/>
                        </a:rPr>
                        <a:t>246 – 350</a:t>
                      </a:r>
                    </a:p>
                  </a:txBody>
                  <a:tcPr marL="90653" marR="90653" marT="45326" marB="45326">
                    <a:lnL>
                      <a:noFill/>
                    </a:lnL>
                    <a:lnR>
                      <a:noFill/>
                    </a:lnR>
                    <a:lnT w="4229" cap="flat" cmpd="sng" algn="ctr">
                      <a:solidFill>
                        <a:srgbClr val="DDE1EB"/>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tc>
                  <a:txBody>
                    <a:bodyPr/>
                    <a:lstStyle/>
                    <a:p>
                      <a:pPr algn="l" fontAlgn="t">
                        <a:buNone/>
                      </a:pPr>
                      <a:r>
                        <a:rPr lang="en-US" sz="1800">
                          <a:effectLst/>
                        </a:rPr>
                        <a:t>105%</a:t>
                      </a:r>
                    </a:p>
                  </a:txBody>
                  <a:tcPr marL="90653" marR="90653" marT="45326" marB="45326">
                    <a:lnL>
                      <a:noFill/>
                    </a:lnL>
                    <a:lnR>
                      <a:noFill/>
                    </a:lnR>
                    <a:lnT w="4229" cap="flat" cmpd="sng" algn="ctr">
                      <a:solidFill>
                        <a:srgbClr val="DDE1EB"/>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80%</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marL="90653" marR="90653" marT="45326" marB="45326">
                    <a:lnL>
                      <a:noFill/>
                    </a:lnL>
                    <a:lnR>
                      <a:noFill/>
                    </a:lnR>
                    <a:lnT w="4229" cap="flat" cmpd="sng" algn="ctr">
                      <a:solidFill>
                        <a:srgbClr val="DDE1EB"/>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extLst>
                  <a:ext uri="{0D108BD9-81ED-4DB2-BD59-A6C34878D82A}">
                    <a16:rowId xmlns:a16="http://schemas.microsoft.com/office/drawing/2014/main" val="3297112461"/>
                  </a:ext>
                </a:extLst>
              </a:tr>
              <a:tr h="299090">
                <a:tc>
                  <a:txBody>
                    <a:bodyPr/>
                    <a:lstStyle/>
                    <a:p>
                      <a:pPr algn="l" fontAlgn="t">
                        <a:buNone/>
                      </a:pPr>
                      <a:r>
                        <a:rPr lang="en-US" sz="1800" b="1">
                          <a:effectLst/>
                        </a:rPr>
                        <a:t>Division 4</a:t>
                      </a:r>
                      <a:endParaRPr lang="en-US" sz="1800">
                        <a:effectLst/>
                      </a:endParaRPr>
                    </a:p>
                  </a:txBody>
                  <a:tcPr marL="90653" marR="90653" marT="45326" marB="45326">
                    <a:lnL>
                      <a:noFill/>
                    </a:lnL>
                    <a:lnR>
                      <a:noFill/>
                    </a:lnR>
                    <a:lnT w="4229" cap="flat" cmpd="sng" algn="ctr">
                      <a:solidFill>
                        <a:srgbClr val="DDE1EB"/>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tc>
                  <a:txBody>
                    <a:bodyPr/>
                    <a:lstStyle/>
                    <a:p>
                      <a:pPr algn="l" fontAlgn="t">
                        <a:buNone/>
                      </a:pPr>
                      <a:r>
                        <a:rPr lang="en-US" sz="1800">
                          <a:effectLst/>
                        </a:rPr>
                        <a:t>190 – 245</a:t>
                      </a:r>
                    </a:p>
                  </a:txBody>
                  <a:tcPr marL="90653" marR="90653" marT="45326" marB="45326">
                    <a:lnL>
                      <a:noFill/>
                    </a:lnL>
                    <a:lnR>
                      <a:noFill/>
                    </a:lnR>
                    <a:lnT w="4229" cap="flat" cmpd="sng" algn="ctr">
                      <a:solidFill>
                        <a:srgbClr val="DDE1EB"/>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tc>
                  <a:txBody>
                    <a:bodyPr/>
                    <a:lstStyle/>
                    <a:p>
                      <a:pPr algn="l" fontAlgn="t">
                        <a:buNone/>
                      </a:pPr>
                      <a:r>
                        <a:rPr lang="en-US" sz="1800">
                          <a:effectLst/>
                        </a:rPr>
                        <a:t>106%</a:t>
                      </a:r>
                    </a:p>
                  </a:txBody>
                  <a:tcPr marL="90653" marR="90653" marT="45326" marB="45326">
                    <a:lnL>
                      <a:noFill/>
                    </a:lnL>
                    <a:lnR>
                      <a:noFill/>
                    </a:lnR>
                    <a:lnT w="4229" cap="flat" cmpd="sng" algn="ctr">
                      <a:solidFill>
                        <a:srgbClr val="DDE1EB"/>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80%</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marL="90653" marR="90653" marT="45326" marB="45326">
                    <a:lnL>
                      <a:noFill/>
                    </a:lnL>
                    <a:lnR>
                      <a:noFill/>
                    </a:lnR>
                    <a:lnT w="4229" cap="flat" cmpd="sng" algn="ctr">
                      <a:solidFill>
                        <a:srgbClr val="DDE1EB"/>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extLst>
                  <a:ext uri="{0D108BD9-81ED-4DB2-BD59-A6C34878D82A}">
                    <a16:rowId xmlns:a16="http://schemas.microsoft.com/office/drawing/2014/main" val="3909328197"/>
                  </a:ext>
                </a:extLst>
              </a:tr>
              <a:tr h="299090">
                <a:tc>
                  <a:txBody>
                    <a:bodyPr/>
                    <a:lstStyle/>
                    <a:p>
                      <a:pPr algn="l" fontAlgn="t">
                        <a:buNone/>
                      </a:pPr>
                      <a:r>
                        <a:rPr lang="en-US" sz="1800" b="1">
                          <a:effectLst/>
                        </a:rPr>
                        <a:t>Division 5</a:t>
                      </a:r>
                      <a:endParaRPr lang="en-US" sz="1800">
                        <a:effectLst/>
                      </a:endParaRPr>
                    </a:p>
                  </a:txBody>
                  <a:tcPr marL="90653" marR="90653" marT="45326" marB="45326">
                    <a:lnL>
                      <a:noFill/>
                    </a:lnL>
                    <a:lnR>
                      <a:noFill/>
                    </a:lnR>
                    <a:lnT w="4229" cap="flat" cmpd="sng" algn="ctr">
                      <a:solidFill>
                        <a:srgbClr val="DDE1EB"/>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tc>
                  <a:txBody>
                    <a:bodyPr/>
                    <a:lstStyle/>
                    <a:p>
                      <a:pPr algn="l" fontAlgn="t">
                        <a:buNone/>
                      </a:pPr>
                      <a:r>
                        <a:rPr lang="en-US" sz="1800">
                          <a:effectLst/>
                        </a:rPr>
                        <a:t>150 – 189</a:t>
                      </a:r>
                    </a:p>
                  </a:txBody>
                  <a:tcPr marL="90653" marR="90653" marT="45326" marB="45326">
                    <a:lnL>
                      <a:noFill/>
                    </a:lnL>
                    <a:lnR>
                      <a:noFill/>
                    </a:lnR>
                    <a:lnT w="4229" cap="flat" cmpd="sng" algn="ctr">
                      <a:solidFill>
                        <a:srgbClr val="DDE1EB"/>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tc>
                  <a:txBody>
                    <a:bodyPr/>
                    <a:lstStyle/>
                    <a:p>
                      <a:pPr algn="l" fontAlgn="t">
                        <a:buNone/>
                      </a:pPr>
                      <a:r>
                        <a:rPr lang="en-US" sz="1800">
                          <a:effectLst/>
                        </a:rPr>
                        <a:t>107%</a:t>
                      </a:r>
                    </a:p>
                  </a:txBody>
                  <a:tcPr marL="90653" marR="90653" marT="45326" marB="45326">
                    <a:lnL>
                      <a:noFill/>
                    </a:lnL>
                    <a:lnR>
                      <a:noFill/>
                    </a:lnR>
                    <a:lnT w="4229" cap="flat" cmpd="sng" algn="ctr">
                      <a:solidFill>
                        <a:srgbClr val="DDE1EB"/>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80%</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marL="90653" marR="90653" marT="45326" marB="45326">
                    <a:lnL>
                      <a:noFill/>
                    </a:lnL>
                    <a:lnR>
                      <a:noFill/>
                    </a:lnR>
                    <a:lnT w="4229" cap="flat" cmpd="sng" algn="ctr">
                      <a:solidFill>
                        <a:srgbClr val="DDE1EB"/>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extLst>
                  <a:ext uri="{0D108BD9-81ED-4DB2-BD59-A6C34878D82A}">
                    <a16:rowId xmlns:a16="http://schemas.microsoft.com/office/drawing/2014/main" val="3291090861"/>
                  </a:ext>
                </a:extLst>
              </a:tr>
              <a:tr h="299090">
                <a:tc>
                  <a:txBody>
                    <a:bodyPr/>
                    <a:lstStyle/>
                    <a:p>
                      <a:pPr algn="l" fontAlgn="t">
                        <a:buNone/>
                      </a:pPr>
                      <a:r>
                        <a:rPr lang="en-US" sz="1800" b="1">
                          <a:effectLst/>
                        </a:rPr>
                        <a:t>Division 6</a:t>
                      </a:r>
                      <a:endParaRPr lang="en-US" sz="1800">
                        <a:effectLst/>
                      </a:endParaRPr>
                    </a:p>
                  </a:txBody>
                  <a:tcPr marL="90653" marR="90653" marT="45326" marB="45326">
                    <a:lnL>
                      <a:noFill/>
                    </a:lnL>
                    <a:lnR>
                      <a:noFill/>
                    </a:lnR>
                    <a:lnT w="4229" cap="flat" cmpd="sng" algn="ctr">
                      <a:solidFill>
                        <a:srgbClr val="DDE1EB"/>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tc>
                  <a:txBody>
                    <a:bodyPr/>
                    <a:lstStyle/>
                    <a:p>
                      <a:pPr algn="l" fontAlgn="t">
                        <a:buNone/>
                      </a:pPr>
                      <a:r>
                        <a:rPr lang="en-US" sz="1800">
                          <a:effectLst/>
                        </a:rPr>
                        <a:t>125 – 149</a:t>
                      </a:r>
                    </a:p>
                  </a:txBody>
                  <a:tcPr marL="90653" marR="90653" marT="45326" marB="45326">
                    <a:lnL>
                      <a:noFill/>
                    </a:lnL>
                    <a:lnR>
                      <a:noFill/>
                    </a:lnR>
                    <a:lnT w="4229" cap="flat" cmpd="sng" algn="ctr">
                      <a:solidFill>
                        <a:srgbClr val="DDE1EB"/>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tc>
                  <a:txBody>
                    <a:bodyPr/>
                    <a:lstStyle/>
                    <a:p>
                      <a:pPr algn="l" fontAlgn="t">
                        <a:buNone/>
                      </a:pPr>
                      <a:r>
                        <a:rPr lang="en-US" sz="1800">
                          <a:effectLst/>
                        </a:rPr>
                        <a:t>108%</a:t>
                      </a:r>
                    </a:p>
                  </a:txBody>
                  <a:tcPr marL="90653" marR="90653" marT="45326" marB="45326">
                    <a:lnL>
                      <a:noFill/>
                    </a:lnL>
                    <a:lnR>
                      <a:noFill/>
                    </a:lnR>
                    <a:lnT w="4229" cap="flat" cmpd="sng" algn="ctr">
                      <a:solidFill>
                        <a:srgbClr val="DDE1EB"/>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80%</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marL="90653" marR="90653" marT="45326" marB="45326">
                    <a:lnL>
                      <a:noFill/>
                    </a:lnL>
                    <a:lnR>
                      <a:noFill/>
                    </a:lnR>
                    <a:lnT w="4229" cap="flat" cmpd="sng" algn="ctr">
                      <a:solidFill>
                        <a:srgbClr val="DDE1EB"/>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extLst>
                  <a:ext uri="{0D108BD9-81ED-4DB2-BD59-A6C34878D82A}">
                    <a16:rowId xmlns:a16="http://schemas.microsoft.com/office/drawing/2014/main" val="2727176565"/>
                  </a:ext>
                </a:extLst>
              </a:tr>
              <a:tr h="299090">
                <a:tc>
                  <a:txBody>
                    <a:bodyPr/>
                    <a:lstStyle/>
                    <a:p>
                      <a:pPr algn="l" fontAlgn="t">
                        <a:buNone/>
                      </a:pPr>
                      <a:r>
                        <a:rPr lang="en-US" sz="1800" b="1">
                          <a:effectLst/>
                        </a:rPr>
                        <a:t>Division 7</a:t>
                      </a:r>
                      <a:endParaRPr lang="en-US" sz="1800">
                        <a:effectLst/>
                      </a:endParaRPr>
                    </a:p>
                  </a:txBody>
                  <a:tcPr marL="90653" marR="90653" marT="45326" marB="45326">
                    <a:lnL>
                      <a:noFill/>
                    </a:lnL>
                    <a:lnR>
                      <a:noFill/>
                    </a:lnR>
                    <a:lnT w="4229" cap="flat" cmpd="sng" algn="ctr">
                      <a:solidFill>
                        <a:srgbClr val="DDE1EB"/>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tc>
                  <a:txBody>
                    <a:bodyPr/>
                    <a:lstStyle/>
                    <a:p>
                      <a:pPr algn="l" fontAlgn="t">
                        <a:buNone/>
                      </a:pPr>
                      <a:r>
                        <a:rPr lang="en-US" sz="1800">
                          <a:effectLst/>
                        </a:rPr>
                        <a:t>105 – 124</a:t>
                      </a:r>
                    </a:p>
                  </a:txBody>
                  <a:tcPr marL="90653" marR="90653" marT="45326" marB="45326">
                    <a:lnL>
                      <a:noFill/>
                    </a:lnL>
                    <a:lnR>
                      <a:noFill/>
                    </a:lnR>
                    <a:lnT w="4229" cap="flat" cmpd="sng" algn="ctr">
                      <a:solidFill>
                        <a:srgbClr val="DDE1EB"/>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tc>
                  <a:txBody>
                    <a:bodyPr/>
                    <a:lstStyle/>
                    <a:p>
                      <a:pPr algn="l" fontAlgn="t">
                        <a:buNone/>
                      </a:pPr>
                      <a:r>
                        <a:rPr lang="en-US" sz="1800">
                          <a:effectLst/>
                        </a:rPr>
                        <a:t>109%</a:t>
                      </a:r>
                    </a:p>
                  </a:txBody>
                  <a:tcPr marL="90653" marR="90653" marT="45326" marB="45326">
                    <a:lnL>
                      <a:noFill/>
                    </a:lnL>
                    <a:lnR>
                      <a:noFill/>
                    </a:lnR>
                    <a:lnT w="4229" cap="flat" cmpd="sng" algn="ctr">
                      <a:solidFill>
                        <a:srgbClr val="DDE1EB"/>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80%</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marL="90653" marR="90653" marT="45326" marB="45326">
                    <a:lnL>
                      <a:noFill/>
                    </a:lnL>
                    <a:lnR>
                      <a:noFill/>
                    </a:lnR>
                    <a:lnT w="4229" cap="flat" cmpd="sng" algn="ctr">
                      <a:solidFill>
                        <a:srgbClr val="DDE1EB"/>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extLst>
                  <a:ext uri="{0D108BD9-81ED-4DB2-BD59-A6C34878D82A}">
                    <a16:rowId xmlns:a16="http://schemas.microsoft.com/office/drawing/2014/main" val="4156158232"/>
                  </a:ext>
                </a:extLst>
              </a:tr>
              <a:tr h="299090">
                <a:tc>
                  <a:txBody>
                    <a:bodyPr/>
                    <a:lstStyle/>
                    <a:p>
                      <a:pPr algn="l" fontAlgn="t">
                        <a:buNone/>
                      </a:pPr>
                      <a:r>
                        <a:rPr lang="en-US" sz="1800" b="1">
                          <a:effectLst/>
                        </a:rPr>
                        <a:t>Division 8</a:t>
                      </a:r>
                      <a:endParaRPr lang="en-US" sz="1800">
                        <a:effectLst/>
                      </a:endParaRPr>
                    </a:p>
                  </a:txBody>
                  <a:tcPr marL="90653" marR="90653" marT="45326" marB="45326">
                    <a:lnL>
                      <a:noFill/>
                    </a:lnL>
                    <a:lnR>
                      <a:noFill/>
                    </a:lnR>
                    <a:lnT w="4229" cap="flat" cmpd="sng" algn="ctr">
                      <a:solidFill>
                        <a:srgbClr val="DDE1EB"/>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tc>
                  <a:txBody>
                    <a:bodyPr/>
                    <a:lstStyle/>
                    <a:p>
                      <a:pPr algn="l" fontAlgn="t">
                        <a:buNone/>
                      </a:pPr>
                      <a:r>
                        <a:rPr lang="en-US" sz="1800">
                          <a:effectLst/>
                        </a:rPr>
                        <a:t>90 – 104</a:t>
                      </a:r>
                    </a:p>
                  </a:txBody>
                  <a:tcPr marL="90653" marR="90653" marT="45326" marB="45326">
                    <a:lnL>
                      <a:noFill/>
                    </a:lnL>
                    <a:lnR>
                      <a:noFill/>
                    </a:lnR>
                    <a:lnT w="4229" cap="flat" cmpd="sng" algn="ctr">
                      <a:solidFill>
                        <a:srgbClr val="DDE1EB"/>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tc>
                  <a:txBody>
                    <a:bodyPr/>
                    <a:lstStyle/>
                    <a:p>
                      <a:pPr algn="l" fontAlgn="t">
                        <a:buNone/>
                      </a:pPr>
                      <a:r>
                        <a:rPr lang="en-US" sz="1800">
                          <a:effectLst/>
                        </a:rPr>
                        <a:t>110%</a:t>
                      </a:r>
                    </a:p>
                  </a:txBody>
                  <a:tcPr marL="90653" marR="90653" marT="45326" marB="45326">
                    <a:lnL>
                      <a:noFill/>
                    </a:lnL>
                    <a:lnR>
                      <a:noFill/>
                    </a:lnR>
                    <a:lnT w="4229" cap="flat" cmpd="sng" algn="ctr">
                      <a:solidFill>
                        <a:srgbClr val="DDE1EB"/>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80%</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marL="90653" marR="90653" marT="45326" marB="45326">
                    <a:lnL>
                      <a:noFill/>
                    </a:lnL>
                    <a:lnR>
                      <a:noFill/>
                    </a:lnR>
                    <a:lnT w="4229" cap="flat" cmpd="sng" algn="ctr">
                      <a:solidFill>
                        <a:srgbClr val="DDE1EB"/>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extLst>
                  <a:ext uri="{0D108BD9-81ED-4DB2-BD59-A6C34878D82A}">
                    <a16:rowId xmlns:a16="http://schemas.microsoft.com/office/drawing/2014/main" val="817291106"/>
                  </a:ext>
                </a:extLst>
              </a:tr>
              <a:tr h="299090">
                <a:tc>
                  <a:txBody>
                    <a:bodyPr/>
                    <a:lstStyle/>
                    <a:p>
                      <a:pPr algn="l" fontAlgn="t">
                        <a:buNone/>
                      </a:pPr>
                      <a:r>
                        <a:rPr lang="en-US" sz="1800" b="1">
                          <a:effectLst/>
                        </a:rPr>
                        <a:t>Division 9</a:t>
                      </a:r>
                      <a:endParaRPr lang="en-US" sz="1800">
                        <a:effectLst/>
                      </a:endParaRPr>
                    </a:p>
                  </a:txBody>
                  <a:tcPr marL="90653" marR="90653" marT="45326" marB="45326">
                    <a:lnL>
                      <a:noFill/>
                    </a:lnL>
                    <a:lnR>
                      <a:noFill/>
                    </a:lnR>
                    <a:lnT w="4229" cap="flat" cmpd="sng" algn="ctr">
                      <a:solidFill>
                        <a:srgbClr val="DDE1EB"/>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tc>
                  <a:txBody>
                    <a:bodyPr/>
                    <a:lstStyle/>
                    <a:p>
                      <a:pPr algn="l" fontAlgn="t">
                        <a:buNone/>
                      </a:pPr>
                      <a:r>
                        <a:rPr lang="en-US" sz="1800">
                          <a:effectLst/>
                        </a:rPr>
                        <a:t>70 – 89</a:t>
                      </a:r>
                    </a:p>
                  </a:txBody>
                  <a:tcPr marL="90653" marR="90653" marT="45326" marB="45326">
                    <a:lnL>
                      <a:noFill/>
                    </a:lnL>
                    <a:lnR>
                      <a:noFill/>
                    </a:lnR>
                    <a:lnT w="4229" cap="flat" cmpd="sng" algn="ctr">
                      <a:solidFill>
                        <a:srgbClr val="DDE1EB"/>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tc>
                  <a:txBody>
                    <a:bodyPr/>
                    <a:lstStyle/>
                    <a:p>
                      <a:pPr algn="l" fontAlgn="t">
                        <a:buNone/>
                      </a:pPr>
                      <a:r>
                        <a:rPr lang="en-US" sz="1800">
                          <a:effectLst/>
                        </a:rPr>
                        <a:t>111%</a:t>
                      </a:r>
                    </a:p>
                  </a:txBody>
                  <a:tcPr marL="90653" marR="90653" marT="45326" marB="45326">
                    <a:lnL>
                      <a:noFill/>
                    </a:lnL>
                    <a:lnR>
                      <a:noFill/>
                    </a:lnR>
                    <a:lnT w="4229" cap="flat" cmpd="sng" algn="ctr">
                      <a:solidFill>
                        <a:srgbClr val="DDE1EB"/>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80%</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marL="90653" marR="90653" marT="45326" marB="45326">
                    <a:lnL>
                      <a:noFill/>
                    </a:lnL>
                    <a:lnR>
                      <a:noFill/>
                    </a:lnR>
                    <a:lnT w="4229" cap="flat" cmpd="sng" algn="ctr">
                      <a:solidFill>
                        <a:srgbClr val="DDE1EB"/>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extLst>
                  <a:ext uri="{0D108BD9-81ED-4DB2-BD59-A6C34878D82A}">
                    <a16:rowId xmlns:a16="http://schemas.microsoft.com/office/drawing/2014/main" val="148134954"/>
                  </a:ext>
                </a:extLst>
              </a:tr>
              <a:tr h="299090">
                <a:tc>
                  <a:txBody>
                    <a:bodyPr/>
                    <a:lstStyle/>
                    <a:p>
                      <a:pPr algn="l" fontAlgn="t">
                        <a:buNone/>
                      </a:pPr>
                      <a:r>
                        <a:rPr lang="en-US" sz="1800" b="1">
                          <a:effectLst/>
                        </a:rPr>
                        <a:t>Division 10</a:t>
                      </a:r>
                      <a:endParaRPr lang="en-US" sz="1800">
                        <a:effectLst/>
                      </a:endParaRPr>
                    </a:p>
                  </a:txBody>
                  <a:tcPr marL="90653" marR="90653" marT="45326" marB="45326">
                    <a:lnL>
                      <a:noFill/>
                    </a:lnL>
                    <a:lnR>
                      <a:noFill/>
                    </a:lnR>
                    <a:lnT w="4229" cap="flat" cmpd="sng" algn="ctr">
                      <a:solidFill>
                        <a:srgbClr val="DDE1EB"/>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tc>
                  <a:txBody>
                    <a:bodyPr/>
                    <a:lstStyle/>
                    <a:p>
                      <a:pPr algn="l" fontAlgn="t">
                        <a:buNone/>
                      </a:pPr>
                      <a:r>
                        <a:rPr lang="en-US" sz="1800">
                          <a:effectLst/>
                        </a:rPr>
                        <a:t>50 – 69</a:t>
                      </a:r>
                    </a:p>
                  </a:txBody>
                  <a:tcPr marL="90653" marR="90653" marT="45326" marB="45326">
                    <a:lnL>
                      <a:noFill/>
                    </a:lnL>
                    <a:lnR>
                      <a:noFill/>
                    </a:lnR>
                    <a:lnT w="4229" cap="flat" cmpd="sng" algn="ctr">
                      <a:solidFill>
                        <a:srgbClr val="DDE1EB"/>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tc>
                  <a:txBody>
                    <a:bodyPr/>
                    <a:lstStyle/>
                    <a:p>
                      <a:pPr algn="l" fontAlgn="t">
                        <a:buNone/>
                      </a:pPr>
                      <a:r>
                        <a:rPr lang="en-US" sz="1800">
                          <a:effectLst/>
                        </a:rPr>
                        <a:t>112%</a:t>
                      </a:r>
                    </a:p>
                  </a:txBody>
                  <a:tcPr marL="90653" marR="90653" marT="45326" marB="45326">
                    <a:lnL>
                      <a:noFill/>
                    </a:lnL>
                    <a:lnR>
                      <a:noFill/>
                    </a:lnR>
                    <a:lnT w="4229" cap="flat" cmpd="sng" algn="ctr">
                      <a:solidFill>
                        <a:srgbClr val="DDE1EB"/>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80%</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marL="90653" marR="90653" marT="45326" marB="45326">
                    <a:lnL>
                      <a:noFill/>
                    </a:lnL>
                    <a:lnR>
                      <a:noFill/>
                    </a:lnR>
                    <a:lnT w="4229" cap="flat" cmpd="sng" algn="ctr">
                      <a:solidFill>
                        <a:srgbClr val="DDE1EB"/>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extLst>
                  <a:ext uri="{0D108BD9-81ED-4DB2-BD59-A6C34878D82A}">
                    <a16:rowId xmlns:a16="http://schemas.microsoft.com/office/drawing/2014/main" val="3513993207"/>
                  </a:ext>
                </a:extLst>
              </a:tr>
              <a:tr h="299090">
                <a:tc>
                  <a:txBody>
                    <a:bodyPr/>
                    <a:lstStyle/>
                    <a:p>
                      <a:pPr algn="l" fontAlgn="t">
                        <a:buNone/>
                      </a:pPr>
                      <a:r>
                        <a:rPr lang="en-US" sz="1800" b="1">
                          <a:effectLst/>
                        </a:rPr>
                        <a:t>Division 11</a:t>
                      </a:r>
                      <a:endParaRPr lang="en-US" sz="1800">
                        <a:effectLst/>
                      </a:endParaRPr>
                    </a:p>
                  </a:txBody>
                  <a:tcPr marL="90653" marR="90653" marT="45326" marB="45326">
                    <a:lnL>
                      <a:noFill/>
                    </a:lnL>
                    <a:lnR>
                      <a:noFill/>
                    </a:lnR>
                    <a:lnT w="4229" cap="flat" cmpd="sng" algn="ctr">
                      <a:solidFill>
                        <a:srgbClr val="DDE1EB"/>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tc>
                  <a:txBody>
                    <a:bodyPr/>
                    <a:lstStyle/>
                    <a:p>
                      <a:pPr algn="l" fontAlgn="t">
                        <a:buNone/>
                      </a:pPr>
                      <a:r>
                        <a:rPr lang="en-US" sz="1800">
                          <a:effectLst/>
                        </a:rPr>
                        <a:t>10 – 49</a:t>
                      </a:r>
                    </a:p>
                  </a:txBody>
                  <a:tcPr marL="90653" marR="90653" marT="45326" marB="45326">
                    <a:lnL>
                      <a:noFill/>
                    </a:lnL>
                    <a:lnR>
                      <a:noFill/>
                    </a:lnR>
                    <a:lnT w="4229" cap="flat" cmpd="sng" algn="ctr">
                      <a:solidFill>
                        <a:srgbClr val="DDE1EB"/>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tc>
                  <a:txBody>
                    <a:bodyPr/>
                    <a:lstStyle/>
                    <a:p>
                      <a:pPr algn="l" fontAlgn="t">
                        <a:buNone/>
                      </a:pPr>
                      <a:r>
                        <a:rPr lang="en-US" sz="1800">
                          <a:effectLst/>
                        </a:rPr>
                        <a:t>113%</a:t>
                      </a:r>
                    </a:p>
                  </a:txBody>
                  <a:tcPr marL="90653" marR="90653" marT="45326" marB="45326">
                    <a:lnL>
                      <a:noFill/>
                    </a:lnL>
                    <a:lnR>
                      <a:noFill/>
                    </a:lnR>
                    <a:lnT w="4229" cap="flat" cmpd="sng" algn="ctr">
                      <a:solidFill>
                        <a:srgbClr val="DDE1EB"/>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80%</a:t>
                      </a:r>
                    </a:p>
                  </a:txBody>
                  <a:tcPr marL="90653" marR="90653" marT="45326" marB="45326">
                    <a:lnL>
                      <a:noFill/>
                    </a:lnL>
                    <a:lnR>
                      <a:noFill/>
                    </a:lnR>
                    <a:lnT w="4229" cap="flat" cmpd="sng" algn="ctr">
                      <a:solidFill>
                        <a:srgbClr val="DDE1EB"/>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extLst>
                  <a:ext uri="{0D108BD9-81ED-4DB2-BD59-A6C34878D82A}">
                    <a16:rowId xmlns:a16="http://schemas.microsoft.com/office/drawing/2014/main" val="3613206410"/>
                  </a:ext>
                </a:extLst>
              </a:tr>
            </a:tbl>
          </a:graphicData>
        </a:graphic>
      </p:graphicFrame>
    </p:spTree>
    <p:extLst>
      <p:ext uri="{BB962C8B-B14F-4D97-AF65-F5344CB8AC3E}">
        <p14:creationId xmlns:p14="http://schemas.microsoft.com/office/powerpoint/2010/main" val="215656687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3FFE9-0EBE-C9D0-AFB2-8B622914635F}"/>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7BB9A0C-5A24-C12D-634E-6E3FC432222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4">
            <a:extLst>
              <a:ext uri="{FF2B5EF4-FFF2-40B4-BE49-F238E27FC236}">
                <a16:creationId xmlns:a16="http://schemas.microsoft.com/office/drawing/2014/main" id="{816490CD-4427-1887-8778-1D68854DACF2}"/>
              </a:ext>
            </a:extLst>
          </p:cNvPr>
          <p:cNvSpPr>
            <a:spLocks noChangeArrowheads="1"/>
          </p:cNvSpPr>
          <p:nvPr/>
        </p:nvSpPr>
        <p:spPr bwMode="auto">
          <a:xfrm>
            <a:off x="5825413" y="1639077"/>
            <a:ext cx="3936773" cy="2874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F4766B2-516E-64FE-4880-93D10E464891}"/>
              </a:ext>
            </a:extLst>
          </p:cNvPr>
          <p:cNvSpPr txBox="1"/>
          <p:nvPr/>
        </p:nvSpPr>
        <p:spPr>
          <a:xfrm>
            <a:off x="535042" y="1887614"/>
            <a:ext cx="11121915" cy="21852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Black" panose="020B0A04020102020204" pitchFamily="34" charset="0"/>
              </a:rPr>
              <a:t>Department Commander’s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Black" panose="020B0A04020102020204" pitchFamily="34" charset="0"/>
              </a:rPr>
              <a:t>Expectations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Arial Black" panose="020B0A04020102020204" pitchFamily="34" charset="0"/>
            </a:endParaRPr>
          </a:p>
        </p:txBody>
      </p:sp>
      <p:graphicFrame>
        <p:nvGraphicFramePr>
          <p:cNvPr id="4" name="Table 3">
            <a:extLst>
              <a:ext uri="{FF2B5EF4-FFF2-40B4-BE49-F238E27FC236}">
                <a16:creationId xmlns:a16="http://schemas.microsoft.com/office/drawing/2014/main" id="{96B9A3D6-60EA-CEEE-E24A-0B4F44088A9B}"/>
              </a:ext>
            </a:extLst>
          </p:cNvPr>
          <p:cNvGraphicFramePr>
            <a:graphicFrameLocks noGrp="1"/>
          </p:cNvGraphicFramePr>
          <p:nvPr/>
        </p:nvGraphicFramePr>
        <p:xfrm>
          <a:off x="1243236" y="3406965"/>
          <a:ext cx="9453403" cy="1981200"/>
        </p:xfrm>
        <a:graphic>
          <a:graphicData uri="http://schemas.openxmlformats.org/drawingml/2006/table">
            <a:tbl>
              <a:tblPr/>
              <a:tblGrid>
                <a:gridCol w="3505200">
                  <a:extLst>
                    <a:ext uri="{9D8B030D-6E8A-4147-A177-3AD203B41FA5}">
                      <a16:colId xmlns:a16="http://schemas.microsoft.com/office/drawing/2014/main" val="1266411756"/>
                    </a:ext>
                  </a:extLst>
                </a:gridCol>
                <a:gridCol w="3505200">
                  <a:extLst>
                    <a:ext uri="{9D8B030D-6E8A-4147-A177-3AD203B41FA5}">
                      <a16:colId xmlns:a16="http://schemas.microsoft.com/office/drawing/2014/main" val="715097791"/>
                    </a:ext>
                  </a:extLst>
                </a:gridCol>
                <a:gridCol w="2443003">
                  <a:extLst>
                    <a:ext uri="{9D8B030D-6E8A-4147-A177-3AD203B41FA5}">
                      <a16:colId xmlns:a16="http://schemas.microsoft.com/office/drawing/2014/main" val="3381817001"/>
                    </a:ext>
                  </a:extLst>
                </a:gridCol>
              </a:tblGrid>
              <a:tr h="0">
                <a:tc>
                  <a:txBody>
                    <a:bodyPr/>
                    <a:lstStyle/>
                    <a:p>
                      <a:pPr algn="ctr" fontAlgn="t">
                        <a:buNone/>
                      </a:pPr>
                      <a:r>
                        <a:rPr lang="en-US" sz="2000" b="1" dirty="0">
                          <a:effectLst/>
                          <a:latin typeface="Arial" panose="020B0604020202020204" pitchFamily="34" charset="0"/>
                          <a:cs typeface="Arial" panose="020B0604020202020204" pitchFamily="34" charset="0"/>
                        </a:rPr>
                        <a:t>Division</a:t>
                      </a:r>
                    </a:p>
                  </a:txBody>
                  <a:tcPr>
                    <a:lnL>
                      <a:noFill/>
                    </a:lnL>
                    <a:lnR>
                      <a:noFill/>
                    </a:lnR>
                    <a:lnT>
                      <a:noFill/>
                    </a:lnT>
                    <a:lnB w="4229" cap="flat" cmpd="sng" algn="ctr">
                      <a:solidFill>
                        <a:srgbClr val="919191"/>
                      </a:solidFill>
                      <a:prstDash val="solid"/>
                      <a:round/>
                      <a:headEnd type="none" w="med" len="med"/>
                      <a:tailEnd type="none" w="med" len="med"/>
                    </a:lnB>
                    <a:solidFill>
                      <a:srgbClr val="FFFFFF"/>
                    </a:solidFill>
                  </a:tcPr>
                </a:tc>
                <a:tc>
                  <a:txBody>
                    <a:bodyPr/>
                    <a:lstStyle/>
                    <a:p>
                      <a:pPr algn="ctr" fontAlgn="t">
                        <a:buNone/>
                      </a:pPr>
                      <a:r>
                        <a:rPr lang="en-US" sz="2000" b="1" dirty="0">
                          <a:effectLst/>
                          <a:latin typeface="Arial" panose="020B0604020202020204" pitchFamily="34" charset="0"/>
                          <a:cs typeface="Arial" panose="020B0604020202020204" pitchFamily="34" charset="0"/>
                        </a:rPr>
                        <a:t>Membership Size</a:t>
                      </a:r>
                    </a:p>
                  </a:txBody>
                  <a:tcPr>
                    <a:lnL>
                      <a:noFill/>
                    </a:lnL>
                    <a:lnR>
                      <a:noFill/>
                    </a:lnR>
                    <a:lnT>
                      <a:noFill/>
                    </a:lnT>
                    <a:lnB w="4229" cap="flat" cmpd="sng" algn="ctr">
                      <a:solidFill>
                        <a:srgbClr val="919191"/>
                      </a:solidFill>
                      <a:prstDash val="solid"/>
                      <a:round/>
                      <a:headEnd type="none" w="med" len="med"/>
                      <a:tailEnd type="none" w="med" len="med"/>
                    </a:lnB>
                    <a:solidFill>
                      <a:srgbClr val="FFFFFF"/>
                    </a:solidFill>
                  </a:tcPr>
                </a:tc>
                <a:tc>
                  <a:txBody>
                    <a:bodyPr/>
                    <a:lstStyle/>
                    <a:p>
                      <a:pPr algn="ctr" fontAlgn="t">
                        <a:buNone/>
                      </a:pPr>
                      <a:r>
                        <a:rPr lang="en-US" sz="2000" b="1" dirty="0">
                          <a:effectLst/>
                          <a:latin typeface="Arial" panose="020B0604020202020204" pitchFamily="34" charset="0"/>
                          <a:cs typeface="Arial" panose="020B0604020202020204" pitchFamily="34" charset="0"/>
                        </a:rPr>
                        <a:t>Quota Required</a:t>
                      </a:r>
                    </a:p>
                  </a:txBody>
                  <a:tcPr>
                    <a:lnL>
                      <a:noFill/>
                    </a:lnL>
                    <a:lnR>
                      <a:noFill/>
                    </a:lnR>
                    <a:lnT>
                      <a:noFill/>
                    </a:lnT>
                    <a:lnB w="4229" cap="flat" cmpd="sng" algn="ctr">
                      <a:solidFill>
                        <a:srgbClr val="919191"/>
                      </a:solidFill>
                      <a:prstDash val="solid"/>
                      <a:round/>
                      <a:headEnd type="none" w="med" len="med"/>
                      <a:tailEnd type="none" w="med" len="med"/>
                    </a:lnB>
                    <a:solidFill>
                      <a:srgbClr val="FFFFFF"/>
                    </a:solidFill>
                  </a:tcPr>
                </a:tc>
                <a:extLst>
                  <a:ext uri="{0D108BD9-81ED-4DB2-BD59-A6C34878D82A}">
                    <a16:rowId xmlns:a16="http://schemas.microsoft.com/office/drawing/2014/main" val="3315671027"/>
                  </a:ext>
                </a:extLst>
              </a:tr>
              <a:tr h="0">
                <a:tc>
                  <a:txBody>
                    <a:bodyPr/>
                    <a:lstStyle/>
                    <a:p>
                      <a:pPr algn="ctr" fontAlgn="t">
                        <a:buNone/>
                      </a:pPr>
                      <a:r>
                        <a:rPr lang="en-US" sz="2000" b="1" dirty="0">
                          <a:effectLst/>
                          <a:latin typeface="Arial" panose="020B0604020202020204" pitchFamily="34" charset="0"/>
                          <a:cs typeface="Arial" panose="020B0604020202020204" pitchFamily="34" charset="0"/>
                        </a:rPr>
                        <a:t>Divisions 1 – 3</a:t>
                      </a:r>
                      <a:endParaRPr lang="en-US" sz="2000" dirty="0">
                        <a:effectLst/>
                        <a:latin typeface="Arial" panose="020B0604020202020204" pitchFamily="34" charset="0"/>
                        <a:cs typeface="Arial" panose="020B0604020202020204" pitchFamily="34" charset="0"/>
                      </a:endParaRPr>
                    </a:p>
                  </a:txBody>
                  <a:tcPr>
                    <a:lnL>
                      <a:noFill/>
                    </a:lnL>
                    <a:lnR>
                      <a:noFill/>
                    </a:lnR>
                    <a:lnT w="4229" cap="flat" cmpd="sng" algn="ctr">
                      <a:solidFill>
                        <a:srgbClr val="919191"/>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tc>
                  <a:txBody>
                    <a:bodyPr/>
                    <a:lstStyle/>
                    <a:p>
                      <a:pPr algn="ctr" fontAlgn="t">
                        <a:buNone/>
                      </a:pPr>
                      <a:r>
                        <a:rPr lang="en-US" sz="2000">
                          <a:effectLst/>
                          <a:latin typeface="Arial" panose="020B0604020202020204" pitchFamily="34" charset="0"/>
                          <a:cs typeface="Arial" panose="020B0604020202020204" pitchFamily="34" charset="0"/>
                        </a:rPr>
                        <a:t>246 – 750+ Members</a:t>
                      </a:r>
                    </a:p>
                  </a:txBody>
                  <a:tcPr>
                    <a:lnL>
                      <a:noFill/>
                    </a:lnL>
                    <a:lnR>
                      <a:noFill/>
                    </a:lnR>
                    <a:lnT w="4229" cap="flat" cmpd="sng" algn="ctr">
                      <a:solidFill>
                        <a:srgbClr val="919191"/>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tc>
                  <a:txBody>
                    <a:bodyPr/>
                    <a:lstStyle/>
                    <a:p>
                      <a:pPr algn="ctr" fontAlgn="t">
                        <a:buNone/>
                      </a:pPr>
                      <a:r>
                        <a:rPr lang="en-US" sz="2000" b="1">
                          <a:effectLst/>
                          <a:latin typeface="Arial" panose="020B0604020202020204" pitchFamily="34" charset="0"/>
                          <a:cs typeface="Arial" panose="020B0604020202020204" pitchFamily="34" charset="0"/>
                        </a:rPr>
                        <a:t>101%</a:t>
                      </a:r>
                      <a:endParaRPr lang="en-US" sz="2000">
                        <a:effectLst/>
                        <a:latin typeface="Arial" panose="020B0604020202020204" pitchFamily="34" charset="0"/>
                        <a:cs typeface="Arial" panose="020B0604020202020204" pitchFamily="34" charset="0"/>
                      </a:endParaRPr>
                    </a:p>
                  </a:txBody>
                  <a:tcPr>
                    <a:lnL>
                      <a:noFill/>
                    </a:lnL>
                    <a:lnR>
                      <a:noFill/>
                    </a:lnR>
                    <a:lnT w="4229" cap="flat" cmpd="sng" algn="ctr">
                      <a:solidFill>
                        <a:srgbClr val="919191"/>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extLst>
                  <a:ext uri="{0D108BD9-81ED-4DB2-BD59-A6C34878D82A}">
                    <a16:rowId xmlns:a16="http://schemas.microsoft.com/office/drawing/2014/main" val="2935054980"/>
                  </a:ext>
                </a:extLst>
              </a:tr>
              <a:tr h="0">
                <a:tc>
                  <a:txBody>
                    <a:bodyPr/>
                    <a:lstStyle/>
                    <a:p>
                      <a:pPr algn="ctr" fontAlgn="t">
                        <a:buNone/>
                      </a:pPr>
                      <a:r>
                        <a:rPr lang="en-US" sz="2000" b="1" dirty="0">
                          <a:effectLst/>
                          <a:latin typeface="Arial" panose="020B0604020202020204" pitchFamily="34" charset="0"/>
                          <a:cs typeface="Arial" panose="020B0604020202020204" pitchFamily="34" charset="0"/>
                        </a:rPr>
                        <a:t>Divisions 4 – 6</a:t>
                      </a:r>
                      <a:endParaRPr lang="en-US" sz="2000" dirty="0">
                        <a:effectLst/>
                        <a:latin typeface="Arial" panose="020B0604020202020204" pitchFamily="34" charset="0"/>
                        <a:cs typeface="Arial" panose="020B0604020202020204" pitchFamily="34" charset="0"/>
                      </a:endParaRPr>
                    </a:p>
                  </a:txBody>
                  <a:tcPr>
                    <a:lnL>
                      <a:noFill/>
                    </a:lnL>
                    <a:lnR>
                      <a:noFill/>
                    </a:lnR>
                    <a:lnT w="4229" cap="flat" cmpd="sng" algn="ctr">
                      <a:solidFill>
                        <a:srgbClr val="DDE1EB"/>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tc>
                  <a:txBody>
                    <a:bodyPr/>
                    <a:lstStyle/>
                    <a:p>
                      <a:pPr algn="ctr" fontAlgn="t">
                        <a:buNone/>
                      </a:pPr>
                      <a:r>
                        <a:rPr lang="en-US" sz="2000">
                          <a:effectLst/>
                          <a:latin typeface="Arial" panose="020B0604020202020204" pitchFamily="34" charset="0"/>
                          <a:cs typeface="Arial" panose="020B0604020202020204" pitchFamily="34" charset="0"/>
                        </a:rPr>
                        <a:t>112 – 245 Members</a:t>
                      </a:r>
                    </a:p>
                  </a:txBody>
                  <a:tcPr>
                    <a:lnL>
                      <a:noFill/>
                    </a:lnL>
                    <a:lnR>
                      <a:noFill/>
                    </a:lnR>
                    <a:lnT w="4229" cap="flat" cmpd="sng" algn="ctr">
                      <a:solidFill>
                        <a:srgbClr val="DDE1EB"/>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tc>
                  <a:txBody>
                    <a:bodyPr/>
                    <a:lstStyle/>
                    <a:p>
                      <a:pPr algn="ctr" fontAlgn="t">
                        <a:buNone/>
                      </a:pPr>
                      <a:r>
                        <a:rPr lang="en-US" sz="2000" b="1" dirty="0">
                          <a:effectLst/>
                          <a:latin typeface="Arial" panose="020B0604020202020204" pitchFamily="34" charset="0"/>
                          <a:cs typeface="Arial" panose="020B0604020202020204" pitchFamily="34" charset="0"/>
                        </a:rPr>
                        <a:t>102%</a:t>
                      </a:r>
                      <a:endParaRPr lang="en-US" sz="2000" dirty="0">
                        <a:effectLst/>
                        <a:latin typeface="Arial" panose="020B0604020202020204" pitchFamily="34" charset="0"/>
                        <a:cs typeface="Arial" panose="020B0604020202020204" pitchFamily="34" charset="0"/>
                      </a:endParaRPr>
                    </a:p>
                  </a:txBody>
                  <a:tcPr>
                    <a:lnL>
                      <a:noFill/>
                    </a:lnL>
                    <a:lnR>
                      <a:noFill/>
                    </a:lnR>
                    <a:lnT w="4229" cap="flat" cmpd="sng" algn="ctr">
                      <a:solidFill>
                        <a:srgbClr val="DDE1EB"/>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extLst>
                  <a:ext uri="{0D108BD9-81ED-4DB2-BD59-A6C34878D82A}">
                    <a16:rowId xmlns:a16="http://schemas.microsoft.com/office/drawing/2014/main" val="989897898"/>
                  </a:ext>
                </a:extLst>
              </a:tr>
              <a:tr h="0">
                <a:tc>
                  <a:txBody>
                    <a:bodyPr/>
                    <a:lstStyle/>
                    <a:p>
                      <a:pPr algn="ctr" fontAlgn="t">
                        <a:buNone/>
                      </a:pPr>
                      <a:r>
                        <a:rPr lang="en-US" sz="2000" b="1" dirty="0">
                          <a:effectLst/>
                          <a:latin typeface="Arial" panose="020B0604020202020204" pitchFamily="34" charset="0"/>
                          <a:cs typeface="Arial" panose="020B0604020202020204" pitchFamily="34" charset="0"/>
                        </a:rPr>
                        <a:t>Divisions 7 – 8</a:t>
                      </a:r>
                      <a:endParaRPr lang="en-US" sz="2000" dirty="0">
                        <a:effectLst/>
                        <a:latin typeface="Arial" panose="020B0604020202020204" pitchFamily="34" charset="0"/>
                        <a:cs typeface="Arial" panose="020B0604020202020204" pitchFamily="34" charset="0"/>
                      </a:endParaRPr>
                    </a:p>
                  </a:txBody>
                  <a:tcPr>
                    <a:lnL>
                      <a:noFill/>
                    </a:lnL>
                    <a:lnR>
                      <a:noFill/>
                    </a:lnR>
                    <a:lnT w="4229" cap="flat" cmpd="sng" algn="ctr">
                      <a:solidFill>
                        <a:srgbClr val="DDE1EB"/>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tc>
                  <a:txBody>
                    <a:bodyPr/>
                    <a:lstStyle/>
                    <a:p>
                      <a:pPr algn="ctr" fontAlgn="t">
                        <a:buNone/>
                      </a:pPr>
                      <a:r>
                        <a:rPr lang="en-US" sz="2000" dirty="0">
                          <a:effectLst/>
                          <a:latin typeface="Arial" panose="020B0604020202020204" pitchFamily="34" charset="0"/>
                          <a:cs typeface="Arial" panose="020B0604020202020204" pitchFamily="34" charset="0"/>
                        </a:rPr>
                        <a:t>68 – 111 Members</a:t>
                      </a:r>
                    </a:p>
                  </a:txBody>
                  <a:tcPr>
                    <a:lnL>
                      <a:noFill/>
                    </a:lnL>
                    <a:lnR>
                      <a:noFill/>
                    </a:lnR>
                    <a:lnT w="4229" cap="flat" cmpd="sng" algn="ctr">
                      <a:solidFill>
                        <a:srgbClr val="DDE1EB"/>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tc>
                  <a:txBody>
                    <a:bodyPr/>
                    <a:lstStyle/>
                    <a:p>
                      <a:pPr algn="ctr" fontAlgn="t">
                        <a:buNone/>
                      </a:pPr>
                      <a:r>
                        <a:rPr lang="en-US" sz="2000" b="1">
                          <a:effectLst/>
                          <a:latin typeface="Arial" panose="020B0604020202020204" pitchFamily="34" charset="0"/>
                          <a:cs typeface="Arial" panose="020B0604020202020204" pitchFamily="34" charset="0"/>
                        </a:rPr>
                        <a:t>103%</a:t>
                      </a:r>
                      <a:endParaRPr lang="en-US" sz="2000">
                        <a:effectLst/>
                        <a:latin typeface="Arial" panose="020B0604020202020204" pitchFamily="34" charset="0"/>
                        <a:cs typeface="Arial" panose="020B0604020202020204" pitchFamily="34" charset="0"/>
                      </a:endParaRPr>
                    </a:p>
                  </a:txBody>
                  <a:tcPr>
                    <a:lnL>
                      <a:noFill/>
                    </a:lnL>
                    <a:lnR>
                      <a:noFill/>
                    </a:lnR>
                    <a:lnT w="4229" cap="flat" cmpd="sng" algn="ctr">
                      <a:solidFill>
                        <a:srgbClr val="DDE1EB"/>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extLst>
                  <a:ext uri="{0D108BD9-81ED-4DB2-BD59-A6C34878D82A}">
                    <a16:rowId xmlns:a16="http://schemas.microsoft.com/office/drawing/2014/main" val="470597404"/>
                  </a:ext>
                </a:extLst>
              </a:tr>
              <a:tr h="0">
                <a:tc>
                  <a:txBody>
                    <a:bodyPr/>
                    <a:lstStyle/>
                    <a:p>
                      <a:pPr algn="ctr" fontAlgn="t">
                        <a:buNone/>
                      </a:pPr>
                      <a:r>
                        <a:rPr lang="en-US" sz="2000" b="1">
                          <a:effectLst/>
                          <a:latin typeface="Arial" panose="020B0604020202020204" pitchFamily="34" charset="0"/>
                          <a:cs typeface="Arial" panose="020B0604020202020204" pitchFamily="34" charset="0"/>
                        </a:rPr>
                        <a:t>Divisions 9 – 10</a:t>
                      </a:r>
                      <a:endParaRPr lang="en-US" sz="2000">
                        <a:effectLst/>
                        <a:latin typeface="Arial" panose="020B0604020202020204" pitchFamily="34" charset="0"/>
                        <a:cs typeface="Arial" panose="020B0604020202020204" pitchFamily="34" charset="0"/>
                      </a:endParaRPr>
                    </a:p>
                  </a:txBody>
                  <a:tcPr>
                    <a:lnL>
                      <a:noFill/>
                    </a:lnL>
                    <a:lnR>
                      <a:noFill/>
                    </a:lnR>
                    <a:lnT w="4229" cap="flat" cmpd="sng" algn="ctr">
                      <a:solidFill>
                        <a:srgbClr val="DDE1EB"/>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tc>
                  <a:txBody>
                    <a:bodyPr/>
                    <a:lstStyle/>
                    <a:p>
                      <a:pPr algn="ctr" fontAlgn="t">
                        <a:buNone/>
                      </a:pPr>
                      <a:r>
                        <a:rPr lang="en-US" sz="2000" dirty="0">
                          <a:effectLst/>
                          <a:latin typeface="Arial" panose="020B0604020202020204" pitchFamily="34" charset="0"/>
                          <a:cs typeface="Arial" panose="020B0604020202020204" pitchFamily="34" charset="0"/>
                        </a:rPr>
                        <a:t>1 – 67 Members</a:t>
                      </a:r>
                    </a:p>
                  </a:txBody>
                  <a:tcPr>
                    <a:lnL>
                      <a:noFill/>
                    </a:lnL>
                    <a:lnR>
                      <a:noFill/>
                    </a:lnR>
                    <a:lnT w="4229" cap="flat" cmpd="sng" algn="ctr">
                      <a:solidFill>
                        <a:srgbClr val="DDE1EB"/>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tc>
                  <a:txBody>
                    <a:bodyPr/>
                    <a:lstStyle/>
                    <a:p>
                      <a:pPr algn="ctr" fontAlgn="t">
                        <a:buNone/>
                      </a:pPr>
                      <a:r>
                        <a:rPr lang="en-US" sz="2000" b="1" dirty="0">
                          <a:effectLst/>
                          <a:latin typeface="Arial" panose="020B0604020202020204" pitchFamily="34" charset="0"/>
                          <a:cs typeface="Arial" panose="020B0604020202020204" pitchFamily="34" charset="0"/>
                        </a:rPr>
                        <a:t>104%</a:t>
                      </a:r>
                      <a:endParaRPr lang="en-US" sz="2000" dirty="0">
                        <a:effectLst/>
                        <a:latin typeface="Arial" panose="020B0604020202020204" pitchFamily="34" charset="0"/>
                        <a:cs typeface="Arial" panose="020B0604020202020204" pitchFamily="34" charset="0"/>
                      </a:endParaRPr>
                    </a:p>
                  </a:txBody>
                  <a:tcPr>
                    <a:lnL>
                      <a:noFill/>
                    </a:lnL>
                    <a:lnR>
                      <a:noFill/>
                    </a:lnR>
                    <a:lnT w="4229" cap="flat" cmpd="sng" algn="ctr">
                      <a:solidFill>
                        <a:srgbClr val="DDE1EB"/>
                      </a:solidFill>
                      <a:prstDash val="solid"/>
                      <a:round/>
                      <a:headEnd type="none" w="med" len="med"/>
                      <a:tailEnd type="none" w="med" len="med"/>
                    </a:lnT>
                    <a:lnB w="4229" cap="flat" cmpd="sng" algn="ctr">
                      <a:solidFill>
                        <a:srgbClr val="DDE1EB"/>
                      </a:solidFill>
                      <a:prstDash val="solid"/>
                      <a:round/>
                      <a:headEnd type="none" w="med" len="med"/>
                      <a:tailEnd type="none" w="med" len="med"/>
                    </a:lnB>
                    <a:solidFill>
                      <a:srgbClr val="FFFFFF"/>
                    </a:solidFill>
                  </a:tcPr>
                </a:tc>
                <a:extLst>
                  <a:ext uri="{0D108BD9-81ED-4DB2-BD59-A6C34878D82A}">
                    <a16:rowId xmlns:a16="http://schemas.microsoft.com/office/drawing/2014/main" val="2858249171"/>
                  </a:ext>
                </a:extLst>
              </a:tr>
            </a:tbl>
          </a:graphicData>
        </a:graphic>
      </p:graphicFrame>
      <p:sp>
        <p:nvSpPr>
          <p:cNvPr id="5" name="TextBox 4">
            <a:extLst>
              <a:ext uri="{FF2B5EF4-FFF2-40B4-BE49-F238E27FC236}">
                <a16:creationId xmlns:a16="http://schemas.microsoft.com/office/drawing/2014/main" id="{3E91F7E7-0978-CAF8-C87A-B9B9445E4633}"/>
              </a:ext>
            </a:extLst>
          </p:cNvPr>
          <p:cNvSpPr txBox="1"/>
          <p:nvPr/>
        </p:nvSpPr>
        <p:spPr>
          <a:xfrm>
            <a:off x="1386698" y="5691456"/>
            <a:ext cx="9609105" cy="830997"/>
          </a:xfrm>
          <a:prstGeom prst="rect">
            <a:avLst/>
          </a:prstGeom>
          <a:noFill/>
        </p:spPr>
        <p:txBody>
          <a:bodyPr wrap="none" rtlCol="0">
            <a:spAutoFit/>
          </a:bodyPr>
          <a:lstStyle/>
          <a:p>
            <a:pPr algn="ctr"/>
            <a:r>
              <a:rPr lang="en-US" sz="2400" dirty="0">
                <a:latin typeface="Arial Black" panose="020B0A04020102020204" pitchFamily="34" charset="0"/>
              </a:rPr>
              <a:t>Plus 1 New Legacy Life member or Legacy Life Upgrade</a:t>
            </a:r>
          </a:p>
          <a:p>
            <a:pPr algn="ctr"/>
            <a:r>
              <a:rPr lang="en-US" sz="2400" dirty="0">
                <a:latin typeface="Arial Black" panose="020B0A04020102020204" pitchFamily="34" charset="0"/>
              </a:rPr>
              <a:t>And 80% Retention</a:t>
            </a:r>
          </a:p>
        </p:txBody>
      </p:sp>
    </p:spTree>
    <p:extLst>
      <p:ext uri="{BB962C8B-B14F-4D97-AF65-F5344CB8AC3E}">
        <p14:creationId xmlns:p14="http://schemas.microsoft.com/office/powerpoint/2010/main" val="512406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90F608-9258-70FD-5321-A843169D9B70}"/>
              </a:ext>
            </a:extLst>
          </p:cNvPr>
          <p:cNvSpPr txBox="1"/>
          <p:nvPr/>
        </p:nvSpPr>
        <p:spPr>
          <a:xfrm>
            <a:off x="338539" y="2360916"/>
            <a:ext cx="11514922" cy="3477875"/>
          </a:xfrm>
          <a:prstGeom prst="rect">
            <a:avLst/>
          </a:prstGeom>
          <a:noFill/>
        </p:spPr>
        <p:txBody>
          <a:bodyPr wrap="square">
            <a:spAutoFit/>
          </a:bodyPr>
          <a:lstStyle/>
          <a:p>
            <a:pPr algn="ctr"/>
            <a:r>
              <a:rPr lang="en-US" sz="2800" b="1" dirty="0">
                <a:latin typeface="Arial Black" panose="020B0A04020102020204" pitchFamily="34" charset="0"/>
              </a:rPr>
              <a:t>Commander Duties and Obligations (Cont.)</a:t>
            </a:r>
          </a:p>
          <a:p>
            <a:endParaRPr lang="en-US" sz="2400" dirty="0"/>
          </a:p>
          <a:p>
            <a:r>
              <a:rPr lang="en-US" sz="2800" dirty="0" err="1">
                <a:latin typeface="Arial" panose="020B0604020202020204" pitchFamily="34" charset="0"/>
                <a:cs typeface="Arial" panose="020B0604020202020204" pitchFamily="34" charset="0"/>
              </a:rPr>
              <a:t>i</a:t>
            </a:r>
            <a:r>
              <a:rPr lang="en-US" sz="2800" dirty="0">
                <a:latin typeface="Arial" panose="020B0604020202020204" pitchFamily="34" charset="0"/>
                <a:cs typeface="Arial" panose="020B0604020202020204" pitchFamily="34" charset="0"/>
              </a:rPr>
              <a:t>. Assure that all reports are correctly prepared and promptly forwarded, that all the business of the Post is handled with dispatch and that all necessary licenses and permits are obtained for proper operation. Ensure that a properly completed Report of Election of Officers for the ensuing year is submitted to Department and National Headquarters by June 1.</a:t>
            </a:r>
          </a:p>
        </p:txBody>
      </p:sp>
    </p:spTree>
    <p:extLst>
      <p:ext uri="{BB962C8B-B14F-4D97-AF65-F5344CB8AC3E}">
        <p14:creationId xmlns:p14="http://schemas.microsoft.com/office/powerpoint/2010/main" val="25231382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92DB8B-C97D-4349-9970-030B9CBEFD28}"/>
              </a:ext>
            </a:extLst>
          </p:cNvPr>
          <p:cNvSpPr txBox="1"/>
          <p:nvPr/>
        </p:nvSpPr>
        <p:spPr>
          <a:xfrm>
            <a:off x="1368491" y="2113774"/>
            <a:ext cx="9461240" cy="243143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Black" panose="020B0A04020102020204" pitchFamily="34" charset="0"/>
              </a:rPr>
              <a:t>Department Commander’s Centurion Club</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Arial Black" panose="020B0A04020102020204" pitchFamily="34" charset="0"/>
              </a:rPr>
              <a:t>Posts who reach 101% will receive a special hat pin and 101% Banner</a:t>
            </a:r>
            <a:endParaRPr kumimoji="0" lang="en-US" sz="3600" b="1" i="0" u="none" strike="noStrike" kern="1200" cap="none" spc="0" normalizeH="0" baseline="0" noProof="0" dirty="0">
              <a:ln>
                <a:noFill/>
              </a:ln>
              <a:solidFill>
                <a:prstClr val="black"/>
              </a:solidFill>
              <a:effectLst/>
              <a:uLnTx/>
              <a:uFillTx/>
              <a:latin typeface="Arial Black" panose="020B0A04020102020204" pitchFamily="34" charset="0"/>
            </a:endParaRPr>
          </a:p>
        </p:txBody>
      </p:sp>
      <p:pic>
        <p:nvPicPr>
          <p:cNvPr id="5" name="Picture 4">
            <a:extLst>
              <a:ext uri="{FF2B5EF4-FFF2-40B4-BE49-F238E27FC236}">
                <a16:creationId xmlns:a16="http://schemas.microsoft.com/office/drawing/2014/main" id="{BC9BD9F9-5808-1F7B-A7A2-DB0F16ACF9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417" y="3672429"/>
            <a:ext cx="4763165" cy="4763165"/>
          </a:xfrm>
          <a:prstGeom prst="rect">
            <a:avLst/>
          </a:prstGeom>
        </p:spPr>
      </p:pic>
      <p:sp>
        <p:nvSpPr>
          <p:cNvPr id="6" name="Rectangle 3">
            <a:extLst>
              <a:ext uri="{FF2B5EF4-FFF2-40B4-BE49-F238E27FC236}">
                <a16:creationId xmlns:a16="http://schemas.microsoft.com/office/drawing/2014/main" id="{F69D4114-D450-9771-B44E-E8633DF10E6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70604600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FCEB90-AB1F-F5C2-7F99-1926628BEBFF}"/>
              </a:ext>
            </a:extLst>
          </p:cNvPr>
          <p:cNvSpPr txBox="1"/>
          <p:nvPr/>
        </p:nvSpPr>
        <p:spPr>
          <a:xfrm>
            <a:off x="1590091" y="2202295"/>
            <a:ext cx="9011818" cy="28007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Black" panose="020B0A04020102020204" pitchFamily="34" charset="0"/>
              </a:rPr>
              <a:t>Department Commander’s Elite Centurion Club</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Arial Black" panose="020B0A04020102020204" pitchFamily="34" charset="0"/>
              </a:rPr>
              <a:t>Posts who reach 101% by December 31</a:t>
            </a:r>
            <a:r>
              <a:rPr lang="en-US" sz="3200" b="1" baseline="30000" dirty="0">
                <a:solidFill>
                  <a:prstClr val="black"/>
                </a:solidFill>
                <a:latin typeface="Arial Black" panose="020B0A04020102020204" pitchFamily="34" charset="0"/>
              </a:rPr>
              <a:t>st</a:t>
            </a:r>
            <a:r>
              <a:rPr lang="en-US" sz="3200" b="1" dirty="0">
                <a:solidFill>
                  <a:prstClr val="black"/>
                </a:solidFill>
                <a:latin typeface="Arial Black" panose="020B0A04020102020204" pitchFamily="34" charset="0"/>
              </a:rPr>
              <a:t> will receive a special hat pin, a Special 101% Banner and a gift Card</a:t>
            </a:r>
            <a:endParaRPr kumimoji="0" lang="en-US" sz="3200" b="1" i="0" u="none" strike="noStrike" kern="1200" cap="none" spc="0" normalizeH="0" baseline="0" noProof="0" dirty="0">
              <a:ln>
                <a:noFill/>
              </a:ln>
              <a:solidFill>
                <a:prstClr val="black"/>
              </a:solidFill>
              <a:effectLst/>
              <a:uLnTx/>
              <a:uFillTx/>
              <a:latin typeface="Arial Black" panose="020B0A04020102020204" pitchFamily="34" charset="0"/>
            </a:endParaRPr>
          </a:p>
        </p:txBody>
      </p:sp>
      <p:pic>
        <p:nvPicPr>
          <p:cNvPr id="3" name="Picture 2">
            <a:extLst>
              <a:ext uri="{FF2B5EF4-FFF2-40B4-BE49-F238E27FC236}">
                <a16:creationId xmlns:a16="http://schemas.microsoft.com/office/drawing/2014/main" id="{D658A68F-67D0-E1BB-3CCC-A0DF90B7C8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417" y="3624732"/>
            <a:ext cx="4763165" cy="4763165"/>
          </a:xfrm>
          <a:prstGeom prst="rect">
            <a:avLst/>
          </a:prstGeom>
        </p:spPr>
      </p:pic>
      <p:sp>
        <p:nvSpPr>
          <p:cNvPr id="6" name="Rectangle 1">
            <a:extLst>
              <a:ext uri="{FF2B5EF4-FFF2-40B4-BE49-F238E27FC236}">
                <a16:creationId xmlns:a16="http://schemas.microsoft.com/office/drawing/2014/main" id="{DC43FB66-778C-2574-6B30-D6ECC8ABD54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a:extLst>
              <a:ext uri="{FF2B5EF4-FFF2-40B4-BE49-F238E27FC236}">
                <a16:creationId xmlns:a16="http://schemas.microsoft.com/office/drawing/2014/main" id="{FB7BE595-3F1C-092D-3E3E-0A9A150D73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5134" y="4478695"/>
            <a:ext cx="2644251" cy="2644251"/>
          </a:xfrm>
          <a:prstGeom prst="rect">
            <a:avLst/>
          </a:prstGeom>
        </p:spPr>
      </p:pic>
      <p:pic>
        <p:nvPicPr>
          <p:cNvPr id="10" name="Picture 9">
            <a:extLst>
              <a:ext uri="{FF2B5EF4-FFF2-40B4-BE49-F238E27FC236}">
                <a16:creationId xmlns:a16="http://schemas.microsoft.com/office/drawing/2014/main" id="{3B39EA11-2E24-F075-DC5F-6444C5D254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575" y="4416490"/>
            <a:ext cx="2593077" cy="2593077"/>
          </a:xfrm>
          <a:prstGeom prst="rect">
            <a:avLst/>
          </a:prstGeom>
        </p:spPr>
      </p:pic>
    </p:spTree>
    <p:extLst>
      <p:ext uri="{BB962C8B-B14F-4D97-AF65-F5344CB8AC3E}">
        <p14:creationId xmlns:p14="http://schemas.microsoft.com/office/powerpoint/2010/main" val="283713078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971908-20A2-812E-BDCA-2F8940B49503}"/>
              </a:ext>
            </a:extLst>
          </p:cNvPr>
          <p:cNvSpPr txBox="1"/>
          <p:nvPr/>
        </p:nvSpPr>
        <p:spPr>
          <a:xfrm>
            <a:off x="283030" y="2236901"/>
            <a:ext cx="11735582" cy="4832092"/>
          </a:xfrm>
          <a:prstGeom prst="rect">
            <a:avLst/>
          </a:prstGeom>
          <a:noFill/>
        </p:spPr>
        <p:txBody>
          <a:bodyPr wrap="square">
            <a:spAutoFit/>
          </a:bodyPr>
          <a:lstStyle/>
          <a:p>
            <a:pPr algn="ctr"/>
            <a:r>
              <a:rPr lang="en-US" sz="2800" b="1" dirty="0">
                <a:latin typeface="Arial" panose="020B0604020202020204" pitchFamily="34" charset="0"/>
                <a:cs typeface="Arial" panose="020B0604020202020204" pitchFamily="34" charset="0"/>
              </a:rPr>
              <a:t>Trustees’ Report of Audit Form </a:t>
            </a:r>
          </a:p>
          <a:p>
            <a:r>
              <a:rPr lang="en-US" sz="2800" b="1" dirty="0">
                <a:latin typeface="Arial" panose="020B0604020202020204" pitchFamily="34" charset="0"/>
                <a:cs typeface="Arial" panose="020B0604020202020204" pitchFamily="34" charset="0"/>
              </a:rPr>
              <a:t>It is the responsibility of the Trustees to ensure the Trustees’ Report of Audit form is properly completed</a:t>
            </a:r>
            <a:r>
              <a:rPr lang="en-US" sz="2800" dirty="0">
                <a:latin typeface="Arial" panose="020B0604020202020204" pitchFamily="34" charset="0"/>
                <a:cs typeface="Arial" panose="020B0604020202020204" pitchFamily="34" charset="0"/>
              </a:rPr>
              <a:t>. To prepare for the audit, the following documents should be made available: </a:t>
            </a:r>
          </a:p>
          <a:p>
            <a:pPr marL="342900" indent="-342900">
              <a:buAutoNum type="arabicPeriod"/>
            </a:pPr>
            <a:r>
              <a:rPr lang="en-US" sz="2800" dirty="0">
                <a:latin typeface="Arial" panose="020B0604020202020204" pitchFamily="34" charset="0"/>
                <a:cs typeface="Arial" panose="020B0604020202020204" pitchFamily="34" charset="0"/>
              </a:rPr>
              <a:t>Previous quarterly audit</a:t>
            </a:r>
          </a:p>
          <a:p>
            <a:pPr marL="342900" indent="-342900">
              <a:buAutoNum type="arabicPeriod"/>
            </a:pPr>
            <a:r>
              <a:rPr lang="en-US" sz="2800" dirty="0">
                <a:latin typeface="Arial" panose="020B0604020202020204" pitchFamily="34" charset="0"/>
                <a:cs typeface="Arial" panose="020B0604020202020204" pitchFamily="34" charset="0"/>
              </a:rPr>
              <a:t>Ledger/voucher maintained by the Quartermaster</a:t>
            </a:r>
          </a:p>
          <a:p>
            <a:pPr marL="342900" indent="-342900">
              <a:buAutoNum type="arabicPeriod"/>
            </a:pPr>
            <a:r>
              <a:rPr lang="en-US" sz="2800" dirty="0">
                <a:latin typeface="Arial" panose="020B0604020202020204" pitchFamily="34" charset="0"/>
                <a:cs typeface="Arial" panose="020B0604020202020204" pitchFamily="34" charset="0"/>
              </a:rPr>
              <a:t>Banking statements for all accounts for the quarter being audited and Post Meeting minutes maintained by the Adjutant for the quarter being audited to ensure expenditures voted on by Post Members are being completed. </a:t>
            </a:r>
          </a:p>
          <a:p>
            <a:pPr marL="342900" indent="-342900">
              <a:buAutoNum type="arabicPeriod"/>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987849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C091DF-C4C0-766C-AC53-1FA73573593F}"/>
              </a:ext>
            </a:extLst>
          </p:cNvPr>
          <p:cNvSpPr txBox="1"/>
          <p:nvPr/>
        </p:nvSpPr>
        <p:spPr>
          <a:xfrm>
            <a:off x="529701" y="2559571"/>
            <a:ext cx="11132598" cy="3170099"/>
          </a:xfrm>
          <a:prstGeom prst="rect">
            <a:avLst/>
          </a:prstGeom>
          <a:noFill/>
        </p:spPr>
        <p:txBody>
          <a:bodyPr wrap="square">
            <a:spAutoFit/>
          </a:bodyPr>
          <a:lstStyle/>
          <a:p>
            <a:pPr algn="ctr"/>
            <a:r>
              <a:rPr lang="en-US" sz="3200" b="1" dirty="0">
                <a:latin typeface="Arial Black" panose="020B0A04020102020204" pitchFamily="34" charset="0"/>
              </a:rPr>
              <a:t>Trustees’ Report of Audit Form (cont.)</a:t>
            </a:r>
          </a:p>
          <a:p>
            <a:endParaRPr lang="en-US" sz="2800" dirty="0"/>
          </a:p>
          <a:p>
            <a:pPr algn="ctr"/>
            <a:r>
              <a:rPr lang="en-US" sz="2800" dirty="0">
                <a:latin typeface="Arial" panose="020B0604020202020204" pitchFamily="34" charset="0"/>
                <a:cs typeface="Arial" panose="020B0604020202020204" pitchFamily="34" charset="0"/>
              </a:rPr>
              <a:t>In addition, it is important to maintain a copy of the </a:t>
            </a:r>
            <a:r>
              <a:rPr lang="en-US" sz="2800" b="1" dirty="0">
                <a:latin typeface="Arial" panose="020B0604020202020204" pitchFamily="34" charset="0"/>
                <a:cs typeface="Arial" panose="020B0604020202020204" pitchFamily="34" charset="0"/>
              </a:rPr>
              <a:t>Post </a:t>
            </a:r>
            <a:r>
              <a:rPr lang="en-US" sz="2800" b="1" dirty="0" err="1">
                <a:latin typeface="Arial" panose="020B0604020202020204" pitchFamily="34" charset="0"/>
                <a:cs typeface="Arial" panose="020B0604020202020204" pitchFamily="34" charset="0"/>
              </a:rPr>
              <a:t>ByLaws</a:t>
            </a:r>
            <a:r>
              <a:rPr lang="en-US" sz="2800"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with the financial documents if there is guidance on </a:t>
            </a:r>
            <a:r>
              <a:rPr lang="en-US" sz="2800" b="1" dirty="0">
                <a:latin typeface="Arial" panose="020B0604020202020204" pitchFamily="34" charset="0"/>
                <a:cs typeface="Arial" panose="020B0604020202020204" pitchFamily="34" charset="0"/>
              </a:rPr>
              <a:t>how monies are to be expended between Post meetings</a:t>
            </a:r>
            <a:r>
              <a:rPr lang="en-US" sz="2800" dirty="0">
                <a:latin typeface="Arial" panose="020B0604020202020204" pitchFamily="34" charset="0"/>
                <a:cs typeface="Arial" panose="020B0604020202020204" pitchFamily="34" charset="0"/>
              </a:rPr>
              <a:t>, e.g., a $ dollar limit on expenditures to maintain post operations or to assist a Veteran in need.</a:t>
            </a:r>
          </a:p>
        </p:txBody>
      </p:sp>
    </p:spTree>
    <p:extLst>
      <p:ext uri="{BB962C8B-B14F-4D97-AF65-F5344CB8AC3E}">
        <p14:creationId xmlns:p14="http://schemas.microsoft.com/office/powerpoint/2010/main" val="346550908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57401-D3E2-8387-C3DF-6861E440FA9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8DC2F60-5FBA-2335-D5D3-9B037F991A8C}"/>
              </a:ext>
            </a:extLst>
          </p:cNvPr>
          <p:cNvPicPr>
            <a:picLocks noChangeAspect="1"/>
          </p:cNvPicPr>
          <p:nvPr/>
        </p:nvPicPr>
        <p:blipFill>
          <a:blip r:embed="rId2"/>
          <a:stretch>
            <a:fillRect/>
          </a:stretch>
        </p:blipFill>
        <p:spPr>
          <a:xfrm>
            <a:off x="-152458" y="1"/>
            <a:ext cx="12472691" cy="6858000"/>
          </a:xfrm>
          <a:prstGeom prst="rect">
            <a:avLst/>
          </a:prstGeom>
        </p:spPr>
      </p:pic>
    </p:spTree>
    <p:extLst>
      <p:ext uri="{BB962C8B-B14F-4D97-AF65-F5344CB8AC3E}">
        <p14:creationId xmlns:p14="http://schemas.microsoft.com/office/powerpoint/2010/main" val="70404307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BCC0C5-DCEC-E4B1-8B0D-2052D7411B35}"/>
              </a:ext>
            </a:extLst>
          </p:cNvPr>
          <p:cNvSpPr txBox="1"/>
          <p:nvPr/>
        </p:nvSpPr>
        <p:spPr>
          <a:xfrm>
            <a:off x="279558" y="2254197"/>
            <a:ext cx="11632884" cy="3539430"/>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Lines #1-8 FUNDS (Liquid Assets) Listed are those funds most likely to be carried by a VFW Post and District. Any special funds may be added in the blank spaces. A “fund” is an account which normally has both income and expenditures. In most cases, just about all of your miscellaneous expenditures (community service, youth activities, expenses, etc.) are chargeable to your general fund and most miscellaneous income (proceeds from fundraising activities, dues, etc.) are credited to your general fund. Item</a:t>
            </a:r>
          </a:p>
        </p:txBody>
      </p:sp>
    </p:spTree>
    <p:extLst>
      <p:ext uri="{BB962C8B-B14F-4D97-AF65-F5344CB8AC3E}">
        <p14:creationId xmlns:p14="http://schemas.microsoft.com/office/powerpoint/2010/main" val="84537739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355720-FEF7-B3F8-8486-1F7F893CD79C}"/>
              </a:ext>
            </a:extLst>
          </p:cNvPr>
          <p:cNvSpPr txBox="1"/>
          <p:nvPr/>
        </p:nvSpPr>
        <p:spPr>
          <a:xfrm>
            <a:off x="246573" y="2268466"/>
            <a:ext cx="11698854" cy="4401205"/>
          </a:xfrm>
          <a:prstGeom prst="rect">
            <a:avLst/>
          </a:prstGeom>
          <a:noFill/>
        </p:spPr>
        <p:txBody>
          <a:bodyPr wrap="square">
            <a:spAutoFit/>
          </a:bodyPr>
          <a:lstStyle/>
          <a:p>
            <a:r>
              <a:rPr lang="en-US" sz="2800" b="1" dirty="0"/>
              <a:t>Line #9 CASH ON HAND (TO INCLUDE ATMS): </a:t>
            </a:r>
            <a:r>
              <a:rPr lang="en-US" sz="2800" dirty="0"/>
              <a:t>Some posts own/operate ATMs, jukeboxes, gaming machines or other cash machines that that are not included in Item #4 above that require cash on hand to operate daily. </a:t>
            </a:r>
          </a:p>
          <a:p>
            <a:endParaRPr lang="en-US" sz="2800" b="1" dirty="0"/>
          </a:p>
          <a:p>
            <a:r>
              <a:rPr lang="en-US" sz="2800" b="1" dirty="0"/>
              <a:t>Line #10 BONDS, STOCKS, MUTUAL FUNDS AND OTHER LIQUID ASSETS NOT INCLUDED ABOVE </a:t>
            </a:r>
            <a:r>
              <a:rPr lang="en-US" sz="2800" dirty="0"/>
              <a:t>This includes any financial instruments not previously included in any funds listed in Item #1-8 that can be liquidated without penalty by the financial institution. A loss in value of the account or processing fee charged by the financial institution to process the transaction does not equate to a penalty</a:t>
            </a:r>
            <a:r>
              <a:rPr lang="en-US" sz="2800" b="1" dirty="0"/>
              <a:t>.</a:t>
            </a:r>
          </a:p>
        </p:txBody>
      </p:sp>
    </p:spTree>
    <p:extLst>
      <p:ext uri="{BB962C8B-B14F-4D97-AF65-F5344CB8AC3E}">
        <p14:creationId xmlns:p14="http://schemas.microsoft.com/office/powerpoint/2010/main" val="231851341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895F90-0827-9E75-FB14-778EC4A3D9E2}"/>
              </a:ext>
            </a:extLst>
          </p:cNvPr>
          <p:cNvSpPr txBox="1"/>
          <p:nvPr/>
        </p:nvSpPr>
        <p:spPr>
          <a:xfrm>
            <a:off x="519361" y="2271209"/>
            <a:ext cx="11153277" cy="4401205"/>
          </a:xfrm>
          <a:prstGeom prst="rect">
            <a:avLst/>
          </a:prstGeom>
          <a:noFill/>
        </p:spPr>
        <p:txBody>
          <a:bodyPr wrap="square">
            <a:spAutoFit/>
          </a:bodyPr>
          <a:lstStyle/>
          <a:p>
            <a:r>
              <a:rPr lang="en-US" sz="2800" b="1" dirty="0"/>
              <a:t>Column</a:t>
            </a:r>
            <a:r>
              <a:rPr lang="en-US" sz="2800" dirty="0"/>
              <a:t> </a:t>
            </a:r>
            <a:r>
              <a:rPr lang="en-US" sz="2800" b="1" dirty="0"/>
              <a:t>#11 NET CASH BALANCES AT BEGINNING OF QUARTER </a:t>
            </a:r>
            <a:r>
              <a:rPr lang="en-US" sz="2800" dirty="0"/>
              <a:t>The figures in this column are obtained from different funds as listed in your ledger. The individual items in this column as well as the total at the bottom of the column should be the same as the ending balances of the previous quarterly audit. </a:t>
            </a:r>
          </a:p>
          <a:p>
            <a:endParaRPr lang="en-US" sz="2800" dirty="0"/>
          </a:p>
          <a:p>
            <a:r>
              <a:rPr lang="en-US" sz="2800" b="1" dirty="0"/>
              <a:t>Column #12 RECEIPTS DURING QUARTER </a:t>
            </a:r>
            <a:r>
              <a:rPr lang="en-US" sz="2800" dirty="0"/>
              <a:t>The figures in this column are obtained by adding the amount shown in your ledger for the three months. This should include items transferred into a fund from another fund during the quarter. </a:t>
            </a:r>
          </a:p>
        </p:txBody>
      </p:sp>
    </p:spTree>
    <p:extLst>
      <p:ext uri="{BB962C8B-B14F-4D97-AF65-F5344CB8AC3E}">
        <p14:creationId xmlns:p14="http://schemas.microsoft.com/office/powerpoint/2010/main" val="145251277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DB07D2-40B9-A570-D1C9-6DABBE52991B}"/>
              </a:ext>
            </a:extLst>
          </p:cNvPr>
          <p:cNvSpPr txBox="1"/>
          <p:nvPr/>
        </p:nvSpPr>
        <p:spPr>
          <a:xfrm>
            <a:off x="428059" y="2025908"/>
            <a:ext cx="11335881" cy="4832092"/>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Column #13 EXPENDITURES DURING QUARTER </a:t>
            </a:r>
            <a:r>
              <a:rPr lang="en-US" sz="2800" dirty="0">
                <a:latin typeface="Arial" panose="020B0604020202020204" pitchFamily="34" charset="0"/>
                <a:cs typeface="Arial" panose="020B0604020202020204" pitchFamily="34" charset="0"/>
              </a:rPr>
              <a:t>The figures in this column are obtained by adding the expenditures for the three months. Include items transferred out of another fund during the quarter. </a:t>
            </a:r>
          </a:p>
          <a:p>
            <a:endParaRPr lang="en-US" sz="2800"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Column #14 NET CASH BALANCE AT END OF QUARTER </a:t>
            </a:r>
            <a:r>
              <a:rPr lang="en-US" sz="2800" dirty="0">
                <a:latin typeface="Arial" panose="020B0604020202020204" pitchFamily="34" charset="0"/>
                <a:cs typeface="Arial" panose="020B0604020202020204" pitchFamily="34" charset="0"/>
              </a:rPr>
              <a:t>The figures in this column are obtained by adding items 11 &amp; 12 and subtracting items 13. </a:t>
            </a:r>
          </a:p>
          <a:p>
            <a:endParaRPr lang="en-US" sz="2800"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Line #15 TOTALS </a:t>
            </a:r>
            <a:r>
              <a:rPr lang="en-US" sz="2800" dirty="0">
                <a:latin typeface="Arial" panose="020B0604020202020204" pitchFamily="34" charset="0"/>
                <a:cs typeface="Arial" panose="020B0604020202020204" pitchFamily="34" charset="0"/>
              </a:rPr>
              <a:t>The figures in this line are obtained by adding the totals of items 11&amp; 12 and subtracting item 13 – you should arrive at the same by adding item 14. </a:t>
            </a:r>
          </a:p>
        </p:txBody>
      </p:sp>
    </p:spTree>
    <p:extLst>
      <p:ext uri="{BB962C8B-B14F-4D97-AF65-F5344CB8AC3E}">
        <p14:creationId xmlns:p14="http://schemas.microsoft.com/office/powerpoint/2010/main" val="143585140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577579-991A-E99C-F100-0EDF25397ECF}"/>
              </a:ext>
            </a:extLst>
          </p:cNvPr>
          <p:cNvPicPr>
            <a:picLocks noChangeAspect="1"/>
          </p:cNvPicPr>
          <p:nvPr/>
        </p:nvPicPr>
        <p:blipFill>
          <a:blip r:embed="rId3"/>
          <a:stretch>
            <a:fillRect/>
          </a:stretch>
        </p:blipFill>
        <p:spPr>
          <a:xfrm>
            <a:off x="-253792" y="1"/>
            <a:ext cx="12489580" cy="6858000"/>
          </a:xfrm>
          <a:prstGeom prst="rect">
            <a:avLst/>
          </a:prstGeom>
        </p:spPr>
      </p:pic>
    </p:spTree>
    <p:extLst>
      <p:ext uri="{BB962C8B-B14F-4D97-AF65-F5344CB8AC3E}">
        <p14:creationId xmlns:p14="http://schemas.microsoft.com/office/powerpoint/2010/main" val="2291273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F2CF4F-5833-82FF-E518-A519B55943F6}"/>
              </a:ext>
            </a:extLst>
          </p:cNvPr>
          <p:cNvSpPr txBox="1"/>
          <p:nvPr/>
        </p:nvSpPr>
        <p:spPr>
          <a:xfrm>
            <a:off x="342977" y="2147852"/>
            <a:ext cx="11506045" cy="4401205"/>
          </a:xfrm>
          <a:prstGeom prst="rect">
            <a:avLst/>
          </a:prstGeom>
          <a:noFill/>
        </p:spPr>
        <p:txBody>
          <a:bodyPr wrap="square">
            <a:spAutoFit/>
          </a:bodyPr>
          <a:lstStyle/>
          <a:p>
            <a:pPr algn="ctr"/>
            <a:r>
              <a:rPr lang="en-US" sz="2800" b="1" dirty="0">
                <a:latin typeface="Arial Black" panose="020B0A04020102020204" pitchFamily="34" charset="0"/>
              </a:rPr>
              <a:t>Commander Duties and Obligations (Cont.)</a:t>
            </a:r>
          </a:p>
          <a:p>
            <a:pPr algn="ctr"/>
            <a:endParaRPr lang="en-US" sz="2800" b="1" dirty="0"/>
          </a:p>
          <a:p>
            <a:r>
              <a:rPr lang="en-US" sz="2800" dirty="0">
                <a:latin typeface="Arial" panose="020B0604020202020204" pitchFamily="34" charset="0"/>
                <a:cs typeface="Arial" panose="020B0604020202020204" pitchFamily="34" charset="0"/>
              </a:rPr>
              <a:t>j. Assure that the Post Trustees have examined the books and records of the Post and prepared the Post Trustees Quarterly Report of Audit no later than the end of the month following the last day of each quarterly period. </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k. Assure that the Commander or their representative attend all properly called District Conventions or meetings and County Council meetings (if applicable).</a:t>
            </a:r>
          </a:p>
        </p:txBody>
      </p:sp>
    </p:spTree>
    <p:extLst>
      <p:ext uri="{BB962C8B-B14F-4D97-AF65-F5344CB8AC3E}">
        <p14:creationId xmlns:p14="http://schemas.microsoft.com/office/powerpoint/2010/main" val="284932304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DD9E36-3277-4C7D-EE07-B0E19E15330B}"/>
              </a:ext>
            </a:extLst>
          </p:cNvPr>
          <p:cNvPicPr>
            <a:picLocks noChangeAspect="1"/>
          </p:cNvPicPr>
          <p:nvPr/>
        </p:nvPicPr>
        <p:blipFill>
          <a:blip r:embed="rId2"/>
          <a:stretch>
            <a:fillRect/>
          </a:stretch>
        </p:blipFill>
        <p:spPr>
          <a:xfrm>
            <a:off x="-115410" y="2032986"/>
            <a:ext cx="12368422" cy="4679915"/>
          </a:xfrm>
          <a:prstGeom prst="rect">
            <a:avLst/>
          </a:prstGeom>
        </p:spPr>
      </p:pic>
    </p:spTree>
    <p:extLst>
      <p:ext uri="{BB962C8B-B14F-4D97-AF65-F5344CB8AC3E}">
        <p14:creationId xmlns:p14="http://schemas.microsoft.com/office/powerpoint/2010/main" val="323102999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1838B9-6104-1BD7-234A-DBCFDBBF0A0E}"/>
              </a:ext>
            </a:extLst>
          </p:cNvPr>
          <p:cNvSpPr txBox="1"/>
          <p:nvPr/>
        </p:nvSpPr>
        <p:spPr>
          <a:xfrm>
            <a:off x="301842" y="2248829"/>
            <a:ext cx="11530604" cy="3539430"/>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Section #16 OPERATIONS </a:t>
            </a:r>
            <a:r>
              <a:rPr lang="en-US" sz="2800" dirty="0">
                <a:latin typeface="Arial" panose="020B0604020202020204" pitchFamily="34" charset="0"/>
                <a:cs typeface="Arial" panose="020B0604020202020204" pitchFamily="34" charset="0"/>
              </a:rPr>
              <a:t>Answer questions as applicable. Non-liquid assets are types of assets that cannot be easily converted into cash within a short period without harsh penalties for early withdrawals. Trusts are a typical example. However, Certificate of Deposits less than $65,000 in value are typically non-liquid assets. Certificate of Deposits greater than $65,000 can be liquid assets. It is best to check with your banking institution on the type of CD and retain the information with the Post Financial Documents.</a:t>
            </a:r>
          </a:p>
        </p:txBody>
      </p:sp>
    </p:spTree>
    <p:extLst>
      <p:ext uri="{BB962C8B-B14F-4D97-AF65-F5344CB8AC3E}">
        <p14:creationId xmlns:p14="http://schemas.microsoft.com/office/powerpoint/2010/main" val="128047625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9D9A78-E020-2F35-6E7C-8F75C7A01296}"/>
              </a:ext>
            </a:extLst>
          </p:cNvPr>
          <p:cNvSpPr txBox="1"/>
          <p:nvPr/>
        </p:nvSpPr>
        <p:spPr>
          <a:xfrm>
            <a:off x="932155" y="2205481"/>
            <a:ext cx="10093911" cy="1077218"/>
          </a:xfrm>
          <a:prstGeom prst="rect">
            <a:avLst/>
          </a:prstGeom>
          <a:noFill/>
        </p:spPr>
        <p:txBody>
          <a:bodyPr wrap="square">
            <a:spAutoFit/>
          </a:bodyPr>
          <a:lstStyle/>
          <a:p>
            <a:pPr algn="ctr"/>
            <a:r>
              <a:rPr lang="en-US" sz="3200" b="1" dirty="0">
                <a:latin typeface="Arial Black" panose="020B0A04020102020204" pitchFamily="34" charset="0"/>
              </a:rPr>
              <a:t>#17 RECONCILIATION OF FUND BALANCES:</a:t>
            </a:r>
          </a:p>
          <a:p>
            <a:pPr algn="ctr"/>
            <a:r>
              <a:rPr lang="en-US" sz="3200" b="1" dirty="0">
                <a:latin typeface="Arial Black" panose="020B0A04020102020204" pitchFamily="34" charset="0"/>
              </a:rPr>
              <a:t> </a:t>
            </a:r>
          </a:p>
        </p:txBody>
      </p:sp>
      <p:sp>
        <p:nvSpPr>
          <p:cNvPr id="5" name="TextBox 4">
            <a:extLst>
              <a:ext uri="{FF2B5EF4-FFF2-40B4-BE49-F238E27FC236}">
                <a16:creationId xmlns:a16="http://schemas.microsoft.com/office/drawing/2014/main" id="{FE817028-30F2-2ECE-2EAB-2C694756942A}"/>
              </a:ext>
            </a:extLst>
          </p:cNvPr>
          <p:cNvSpPr txBox="1"/>
          <p:nvPr/>
        </p:nvSpPr>
        <p:spPr>
          <a:xfrm>
            <a:off x="275208" y="2979655"/>
            <a:ext cx="11674136" cy="3108543"/>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All Checking Account Balances</a:t>
            </a:r>
          </a:p>
          <a:p>
            <a:pPr algn="ctr"/>
            <a:r>
              <a:rPr lang="en-US" sz="2800" dirty="0">
                <a:latin typeface="Arial" panose="020B0604020202020204" pitchFamily="34" charset="0"/>
                <a:cs typeface="Arial" panose="020B0604020202020204" pitchFamily="34" charset="0"/>
              </a:rPr>
              <a:t> Enter ending balance shown on bank statement. If more than one checking account, total ending balances for all accounts.</a:t>
            </a:r>
          </a:p>
          <a:p>
            <a:r>
              <a:rPr lang="en-US" sz="2800" b="1" dirty="0">
                <a:latin typeface="Arial" panose="020B0604020202020204" pitchFamily="34" charset="0"/>
                <a:cs typeface="Arial" panose="020B0604020202020204" pitchFamily="34" charset="0"/>
              </a:rPr>
              <a:t>Less Outstanding Checks</a:t>
            </a:r>
          </a:p>
          <a:p>
            <a:pPr algn="ctr"/>
            <a:r>
              <a:rPr lang="en-US" sz="2800" dirty="0">
                <a:latin typeface="Arial" panose="020B0604020202020204" pitchFamily="34" charset="0"/>
                <a:cs typeface="Arial" panose="020B0604020202020204" pitchFamily="34" charset="0"/>
              </a:rPr>
              <a:t>Total checks written on or before the date of the last bank statement of the quarter that do not appear on the statement. If more than one checking account, total all outstanding checks.</a:t>
            </a:r>
          </a:p>
        </p:txBody>
      </p:sp>
    </p:spTree>
    <p:extLst>
      <p:ext uri="{BB962C8B-B14F-4D97-AF65-F5344CB8AC3E}">
        <p14:creationId xmlns:p14="http://schemas.microsoft.com/office/powerpoint/2010/main" val="205196775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B43672-33DD-F1D8-3B28-4EFEA3F4E330}"/>
              </a:ext>
            </a:extLst>
          </p:cNvPr>
          <p:cNvSpPr txBox="1"/>
          <p:nvPr/>
        </p:nvSpPr>
        <p:spPr>
          <a:xfrm>
            <a:off x="230819" y="3054063"/>
            <a:ext cx="11620870" cy="3539430"/>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Account Balance</a:t>
            </a:r>
          </a:p>
          <a:p>
            <a:pPr algn="ctr"/>
            <a:r>
              <a:rPr lang="en-US" sz="2800" dirty="0">
                <a:latin typeface="Arial" panose="020B0604020202020204" pitchFamily="34" charset="0"/>
                <a:cs typeface="Arial" panose="020B0604020202020204" pitchFamily="34" charset="0"/>
              </a:rPr>
              <a:t>Subtract " Less Outstanding Checks" from "All Checking Account Balances. Add any deposits in transit that do not appear on bank statements. This should agree with the balance in your checkbook/ledger. </a:t>
            </a:r>
          </a:p>
          <a:p>
            <a:pPr algn="ctr"/>
            <a:endParaRPr lang="en-US" sz="2800"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Savings Account Balance</a:t>
            </a:r>
          </a:p>
          <a:p>
            <a:pPr algn="ctr"/>
            <a:r>
              <a:rPr lang="en-US" sz="2800" dirty="0">
                <a:latin typeface="Arial" panose="020B0604020202020204" pitchFamily="34" charset="0"/>
                <a:cs typeface="Arial" panose="020B0604020202020204" pitchFamily="34" charset="0"/>
              </a:rPr>
              <a:t>Enter balances of any savings accounts. </a:t>
            </a:r>
          </a:p>
        </p:txBody>
      </p:sp>
      <p:sp>
        <p:nvSpPr>
          <p:cNvPr id="3" name="TextBox 2">
            <a:extLst>
              <a:ext uri="{FF2B5EF4-FFF2-40B4-BE49-F238E27FC236}">
                <a16:creationId xmlns:a16="http://schemas.microsoft.com/office/drawing/2014/main" id="{C0CAA8C4-6084-3EEE-6F69-F6A4A967F248}"/>
              </a:ext>
            </a:extLst>
          </p:cNvPr>
          <p:cNvSpPr txBox="1"/>
          <p:nvPr/>
        </p:nvSpPr>
        <p:spPr>
          <a:xfrm>
            <a:off x="932155" y="2205481"/>
            <a:ext cx="10093911" cy="1077218"/>
          </a:xfrm>
          <a:prstGeom prst="rect">
            <a:avLst/>
          </a:prstGeom>
          <a:noFill/>
        </p:spPr>
        <p:txBody>
          <a:bodyPr wrap="square">
            <a:spAutoFit/>
          </a:bodyPr>
          <a:lstStyle/>
          <a:p>
            <a:pPr algn="ctr"/>
            <a:r>
              <a:rPr lang="en-US" sz="3200" b="1" dirty="0">
                <a:latin typeface="Arial Black" panose="020B0A04020102020204" pitchFamily="34" charset="0"/>
              </a:rPr>
              <a:t>#17 RECONCILIATION OF FUND BALANCES:</a:t>
            </a:r>
          </a:p>
          <a:p>
            <a:pPr algn="ctr"/>
            <a:r>
              <a:rPr lang="en-US" sz="3200" b="1" dirty="0">
                <a:latin typeface="Arial Black" panose="020B0A04020102020204" pitchFamily="34" charset="0"/>
              </a:rPr>
              <a:t> </a:t>
            </a:r>
          </a:p>
        </p:txBody>
      </p:sp>
    </p:spTree>
    <p:extLst>
      <p:ext uri="{BB962C8B-B14F-4D97-AF65-F5344CB8AC3E}">
        <p14:creationId xmlns:p14="http://schemas.microsoft.com/office/powerpoint/2010/main" val="258783183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B350B8-5612-4E37-A221-4B7D0EB43AF1}"/>
              </a:ext>
            </a:extLst>
          </p:cNvPr>
          <p:cNvSpPr txBox="1"/>
          <p:nvPr/>
        </p:nvSpPr>
        <p:spPr>
          <a:xfrm>
            <a:off x="272249" y="2874872"/>
            <a:ext cx="11647502" cy="3416320"/>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Cash on Hand</a:t>
            </a:r>
          </a:p>
          <a:p>
            <a:pPr algn="ctr"/>
            <a:r>
              <a:rPr lang="en-US" sz="2400" dirty="0">
                <a:latin typeface="Arial" panose="020B0604020202020204" pitchFamily="34" charset="0"/>
                <a:cs typeface="Arial" panose="020B0604020202020204" pitchFamily="34" charset="0"/>
              </a:rPr>
              <a:t>Amount of money on hand that has not been included in “Outstanding Deposits” above.</a:t>
            </a: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Total </a:t>
            </a:r>
          </a:p>
          <a:p>
            <a:pPr algn="ctr"/>
            <a:r>
              <a:rPr lang="en-US" sz="2400" dirty="0">
                <a:latin typeface="Arial" panose="020B0604020202020204" pitchFamily="34" charset="0"/>
                <a:cs typeface="Arial" panose="020B0604020202020204" pitchFamily="34" charset="0"/>
              </a:rPr>
              <a:t>Add "Account Balance" line, "Savings Account Balance", </a:t>
            </a:r>
            <a:r>
              <a:rPr lang="en-US" sz="2400" dirty="0" err="1">
                <a:latin typeface="Arial" panose="020B0604020202020204" pitchFamily="34" charset="0"/>
                <a:cs typeface="Arial" panose="020B0604020202020204" pitchFamily="34" charset="0"/>
              </a:rPr>
              <a:t>and"Cash</a:t>
            </a:r>
            <a:r>
              <a:rPr lang="en-US" sz="2400" dirty="0">
                <a:latin typeface="Arial" panose="020B0604020202020204" pitchFamily="34" charset="0"/>
                <a:cs typeface="Arial" panose="020B0604020202020204" pitchFamily="34" charset="0"/>
              </a:rPr>
              <a:t> on Hand" Line.</a:t>
            </a: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Bonds, Stocks and Other Liquid Assets</a:t>
            </a:r>
          </a:p>
          <a:p>
            <a:pPr algn="ctr"/>
            <a:r>
              <a:rPr lang="en-US" sz="2400" dirty="0">
                <a:latin typeface="Arial" panose="020B0604020202020204" pitchFamily="34" charset="0"/>
                <a:cs typeface="Arial" panose="020B0604020202020204" pitchFamily="34" charset="0"/>
              </a:rPr>
              <a:t>Enter current value of all bonds, stocks, and other liquid assets.</a:t>
            </a:r>
          </a:p>
        </p:txBody>
      </p:sp>
      <p:sp>
        <p:nvSpPr>
          <p:cNvPr id="3" name="TextBox 2">
            <a:extLst>
              <a:ext uri="{FF2B5EF4-FFF2-40B4-BE49-F238E27FC236}">
                <a16:creationId xmlns:a16="http://schemas.microsoft.com/office/drawing/2014/main" id="{90492D88-4D9F-3791-FB3B-1860FAE581CE}"/>
              </a:ext>
            </a:extLst>
          </p:cNvPr>
          <p:cNvSpPr txBox="1"/>
          <p:nvPr/>
        </p:nvSpPr>
        <p:spPr>
          <a:xfrm>
            <a:off x="932155" y="2205481"/>
            <a:ext cx="10093911" cy="1077218"/>
          </a:xfrm>
          <a:prstGeom prst="rect">
            <a:avLst/>
          </a:prstGeom>
          <a:noFill/>
        </p:spPr>
        <p:txBody>
          <a:bodyPr wrap="square">
            <a:spAutoFit/>
          </a:bodyPr>
          <a:lstStyle/>
          <a:p>
            <a:pPr algn="ctr"/>
            <a:r>
              <a:rPr lang="en-US" sz="3200" b="1" dirty="0">
                <a:latin typeface="Arial Black" panose="020B0A04020102020204" pitchFamily="34" charset="0"/>
              </a:rPr>
              <a:t>#17 RECONCILIATION OF FUND BALANCES:</a:t>
            </a:r>
          </a:p>
          <a:p>
            <a:pPr algn="ctr"/>
            <a:r>
              <a:rPr lang="en-US" sz="3200" b="1" dirty="0">
                <a:latin typeface="Arial Black" panose="020B0A04020102020204" pitchFamily="34" charset="0"/>
              </a:rPr>
              <a:t> </a:t>
            </a:r>
          </a:p>
        </p:txBody>
      </p:sp>
    </p:spTree>
    <p:extLst>
      <p:ext uri="{BB962C8B-B14F-4D97-AF65-F5344CB8AC3E}">
        <p14:creationId xmlns:p14="http://schemas.microsoft.com/office/powerpoint/2010/main" val="158934704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44651C-CC6C-079B-A156-CDDD840C0326}"/>
              </a:ext>
            </a:extLst>
          </p:cNvPr>
          <p:cNvSpPr txBox="1"/>
          <p:nvPr/>
        </p:nvSpPr>
        <p:spPr>
          <a:xfrm>
            <a:off x="426128" y="3204148"/>
            <a:ext cx="11176987" cy="2246769"/>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Grand Total (Minimum Amount of QM Bond)</a:t>
            </a:r>
          </a:p>
          <a:p>
            <a:pPr algn="ctr"/>
            <a:r>
              <a:rPr lang="en-US" sz="2800" dirty="0">
                <a:latin typeface="Arial" panose="020B0604020202020204" pitchFamily="34" charset="0"/>
                <a:cs typeface="Arial" panose="020B0604020202020204" pitchFamily="34" charset="0"/>
              </a:rPr>
              <a:t> Add "Total Cash" line to "Bonds &amp; Other Liquid Assets" line. Total in Item #15 Net Cash Balance at end of Quarter should equal Grand Total in Item #17. This is the minimum amount of QM Bond. Verify in #18, QM bond equal to or above this amount.</a:t>
            </a:r>
          </a:p>
        </p:txBody>
      </p:sp>
      <p:sp>
        <p:nvSpPr>
          <p:cNvPr id="3" name="TextBox 2">
            <a:extLst>
              <a:ext uri="{FF2B5EF4-FFF2-40B4-BE49-F238E27FC236}">
                <a16:creationId xmlns:a16="http://schemas.microsoft.com/office/drawing/2014/main" id="{9CB0C42E-17CE-90E1-6670-7F51C6AD6D6F}"/>
              </a:ext>
            </a:extLst>
          </p:cNvPr>
          <p:cNvSpPr txBox="1"/>
          <p:nvPr/>
        </p:nvSpPr>
        <p:spPr>
          <a:xfrm>
            <a:off x="932155" y="2205481"/>
            <a:ext cx="10093911" cy="1077218"/>
          </a:xfrm>
          <a:prstGeom prst="rect">
            <a:avLst/>
          </a:prstGeom>
          <a:noFill/>
        </p:spPr>
        <p:txBody>
          <a:bodyPr wrap="square">
            <a:spAutoFit/>
          </a:bodyPr>
          <a:lstStyle/>
          <a:p>
            <a:pPr algn="ctr"/>
            <a:r>
              <a:rPr lang="en-US" sz="3200" b="1" dirty="0">
                <a:latin typeface="Arial Black" panose="020B0A04020102020204" pitchFamily="34" charset="0"/>
              </a:rPr>
              <a:t>#17 RECONCILIATION OF FUND BALANCES:</a:t>
            </a:r>
          </a:p>
          <a:p>
            <a:pPr algn="ctr"/>
            <a:r>
              <a:rPr lang="en-US" sz="3200" b="1" dirty="0">
                <a:latin typeface="Arial Black" panose="020B0A04020102020204" pitchFamily="34" charset="0"/>
              </a:rPr>
              <a:t> </a:t>
            </a:r>
          </a:p>
        </p:txBody>
      </p:sp>
    </p:spTree>
    <p:extLst>
      <p:ext uri="{BB962C8B-B14F-4D97-AF65-F5344CB8AC3E}">
        <p14:creationId xmlns:p14="http://schemas.microsoft.com/office/powerpoint/2010/main" val="127608163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C372C-BAAF-789D-A5AF-5FBDE09C230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297D6BE-9F0C-0D39-4516-A7E8B8BDBD2A}"/>
              </a:ext>
            </a:extLst>
          </p:cNvPr>
          <p:cNvPicPr>
            <a:picLocks noChangeAspect="1"/>
          </p:cNvPicPr>
          <p:nvPr/>
        </p:nvPicPr>
        <p:blipFill>
          <a:blip r:embed="rId2"/>
          <a:stretch>
            <a:fillRect/>
          </a:stretch>
        </p:blipFill>
        <p:spPr>
          <a:xfrm>
            <a:off x="-90489" y="2183908"/>
            <a:ext cx="12574385" cy="4528994"/>
          </a:xfrm>
          <a:prstGeom prst="rect">
            <a:avLst/>
          </a:prstGeom>
        </p:spPr>
      </p:pic>
    </p:spTree>
    <p:extLst>
      <p:ext uri="{BB962C8B-B14F-4D97-AF65-F5344CB8AC3E}">
        <p14:creationId xmlns:p14="http://schemas.microsoft.com/office/powerpoint/2010/main" val="216697920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FC7ED0-F04D-E0E1-2D60-41075501D721}"/>
              </a:ext>
            </a:extLst>
          </p:cNvPr>
          <p:cNvPicPr>
            <a:picLocks noChangeAspect="1"/>
          </p:cNvPicPr>
          <p:nvPr/>
        </p:nvPicPr>
        <p:blipFill>
          <a:blip r:embed="rId2"/>
          <a:stretch>
            <a:fillRect/>
          </a:stretch>
        </p:blipFill>
        <p:spPr>
          <a:xfrm>
            <a:off x="707255" y="1984823"/>
            <a:ext cx="10777490" cy="4873177"/>
          </a:xfrm>
          <a:prstGeom prst="rect">
            <a:avLst/>
          </a:prstGeom>
        </p:spPr>
      </p:pic>
    </p:spTree>
    <p:extLst>
      <p:ext uri="{BB962C8B-B14F-4D97-AF65-F5344CB8AC3E}">
        <p14:creationId xmlns:p14="http://schemas.microsoft.com/office/powerpoint/2010/main" val="48420420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4EF75D-230A-8443-2302-A1445F26AA13}"/>
              </a:ext>
            </a:extLst>
          </p:cNvPr>
          <p:cNvSpPr txBox="1"/>
          <p:nvPr/>
        </p:nvSpPr>
        <p:spPr>
          <a:xfrm>
            <a:off x="239697" y="2225314"/>
            <a:ext cx="11778914" cy="4154984"/>
          </a:xfrm>
          <a:prstGeom prst="rect">
            <a:avLst/>
          </a:prstGeom>
          <a:noFill/>
        </p:spPr>
        <p:txBody>
          <a:bodyPr wrap="square">
            <a:spAutoFit/>
          </a:bodyPr>
          <a:lstStyle/>
          <a:p>
            <a:r>
              <a:rPr lang="en-US" sz="2400" b="1" dirty="0">
                <a:latin typeface="Arial Black" panose="020B0A04020102020204" pitchFamily="34" charset="0"/>
              </a:rPr>
              <a:t>#18 TRUSTEES’ AND COMMANDER’S CERTIFICATE OF AUDIT: </a:t>
            </a:r>
          </a:p>
          <a:p>
            <a:r>
              <a:rPr lang="en-US" sz="2400" dirty="0">
                <a:latin typeface="Arial" panose="020B0604020202020204" pitchFamily="34" charset="0"/>
                <a:cs typeface="Arial" panose="020B0604020202020204" pitchFamily="34" charset="0"/>
              </a:rPr>
              <a:t>Enter the date the audit is prepared, the Post name and number and the quarter for which the audit is prepared. The Post Commander and Trustees must sign the audit prior to submittal to the Department.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Enter the name of the Post Quartermaster, the name of the bonding company, the amount of the bond (verify in #17 Total that amount equal to or exceeds Total and the expiration date of the bond.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Remember, it is the duty of the Post Trustees to conduct the quarterly audits. It is the duty of the Commander to see that audits are made. </a:t>
            </a:r>
          </a:p>
        </p:txBody>
      </p:sp>
    </p:spTree>
    <p:extLst>
      <p:ext uri="{BB962C8B-B14F-4D97-AF65-F5344CB8AC3E}">
        <p14:creationId xmlns:p14="http://schemas.microsoft.com/office/powerpoint/2010/main" val="282623902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A397AE-ACFE-7A72-B037-B91248BD1A08}"/>
              </a:ext>
            </a:extLst>
          </p:cNvPr>
          <p:cNvSpPr txBox="1"/>
          <p:nvPr/>
        </p:nvSpPr>
        <p:spPr>
          <a:xfrm>
            <a:off x="381740" y="2072979"/>
            <a:ext cx="11461071" cy="3539430"/>
          </a:xfrm>
          <a:prstGeom prst="rect">
            <a:avLst/>
          </a:prstGeom>
          <a:noFill/>
        </p:spPr>
        <p:txBody>
          <a:bodyPr wrap="square">
            <a:spAutoFit/>
          </a:bodyPr>
          <a:lstStyle/>
          <a:p>
            <a:r>
              <a:rPr lang="en-US" sz="2800" b="1" dirty="0">
                <a:latin typeface="Arial Black" panose="020B0A04020102020204" pitchFamily="34" charset="0"/>
              </a:rPr>
              <a:t>#18 TRUSTEES’ AND COMMANDER’S CERTIFICATE OF AUDIT: (Cont.)</a:t>
            </a:r>
          </a:p>
          <a:p>
            <a:endParaRPr lang="en-US" sz="2800" dirty="0"/>
          </a:p>
          <a:p>
            <a:r>
              <a:rPr lang="en-US" sz="2800" dirty="0">
                <a:latin typeface="Arial" panose="020B0604020202020204" pitchFamily="34" charset="0"/>
                <a:cs typeface="Arial" panose="020B0604020202020204" pitchFamily="34" charset="0"/>
              </a:rPr>
              <a:t>The completed form, with the signature of the Post Trustees to attest to its accuracy, together with the signature of the Post Commander, should be forwarded to the Department Quartermaster. The Post Trustees should also sign the General Ledger at the ending point of the current audit period. </a:t>
            </a:r>
          </a:p>
        </p:txBody>
      </p:sp>
    </p:spTree>
    <p:extLst>
      <p:ext uri="{BB962C8B-B14F-4D97-AF65-F5344CB8AC3E}">
        <p14:creationId xmlns:p14="http://schemas.microsoft.com/office/powerpoint/2010/main" val="2649089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483169-EAE3-DFD5-292A-A3237FC5E64F}"/>
              </a:ext>
            </a:extLst>
          </p:cNvPr>
          <p:cNvSpPr txBox="1"/>
          <p:nvPr/>
        </p:nvSpPr>
        <p:spPr>
          <a:xfrm>
            <a:off x="421578" y="2025908"/>
            <a:ext cx="11348844" cy="4832092"/>
          </a:xfrm>
          <a:prstGeom prst="rect">
            <a:avLst/>
          </a:prstGeom>
          <a:noFill/>
        </p:spPr>
        <p:txBody>
          <a:bodyPr wrap="square">
            <a:spAutoFit/>
          </a:bodyPr>
          <a:lstStyle/>
          <a:p>
            <a:pPr algn="ctr"/>
            <a:r>
              <a:rPr lang="en-US" sz="2800" b="1" dirty="0">
                <a:latin typeface="Arial Black" panose="020B0A04020102020204" pitchFamily="34" charset="0"/>
              </a:rPr>
              <a:t>Commander Duties and Obligations (Cont.)</a:t>
            </a:r>
          </a:p>
          <a:p>
            <a:pPr algn="ctr"/>
            <a:endParaRPr lang="en-US" sz="2800" b="1" dirty="0">
              <a:latin typeface="Arial Black" panose="020B0A04020102020204" pitchFamily="34" charset="0"/>
            </a:endParaRPr>
          </a:p>
          <a:p>
            <a:r>
              <a:rPr lang="en-US" sz="2800" dirty="0">
                <a:latin typeface="Arial" panose="020B0604020202020204" pitchFamily="34" charset="0"/>
                <a:cs typeface="Arial" panose="020B0604020202020204" pitchFamily="34" charset="0"/>
              </a:rPr>
              <a:t>l. Comply with and perform all of the duties required by the laws and usages of this organization, the provisions of these Bylaws, the Manual of Procedure and Ritual and Department, District, County Council (if applicable) or Post Bylaws pertaining to the duties and obligations of a Post Commander and lawful orders from proper authority and perform such other duties as are usually incident to the office. </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m. Be an ex-officio member of all committees. </a:t>
            </a:r>
          </a:p>
        </p:txBody>
      </p:sp>
    </p:spTree>
    <p:extLst>
      <p:ext uri="{BB962C8B-B14F-4D97-AF65-F5344CB8AC3E}">
        <p14:creationId xmlns:p14="http://schemas.microsoft.com/office/powerpoint/2010/main" val="262528958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6B47E9D-E954-BE43-14DB-F7A5B9B2FDEF}"/>
              </a:ext>
            </a:extLst>
          </p:cNvPr>
          <p:cNvSpPr txBox="1"/>
          <p:nvPr/>
        </p:nvSpPr>
        <p:spPr>
          <a:xfrm>
            <a:off x="2052692" y="2353231"/>
            <a:ext cx="8086615" cy="5078313"/>
          </a:xfrm>
          <a:prstGeom prst="rect">
            <a:avLst/>
          </a:prstGeom>
          <a:noFill/>
        </p:spPr>
        <p:txBody>
          <a:bodyPr wrap="square" rtlCol="0">
            <a:spAutoFit/>
          </a:bodyPr>
          <a:lstStyle/>
          <a:p>
            <a:pPr algn="ctr"/>
            <a:r>
              <a:rPr lang="en-US" sz="5400" b="1" dirty="0"/>
              <a:t>Read the VFW 2025-2026 Officers Guide, VFW Parliamentary Procedures, and VFW National By-Laws</a:t>
            </a:r>
          </a:p>
          <a:p>
            <a:pPr algn="ctr"/>
            <a:endParaRPr lang="en-US" sz="5400" b="1" dirty="0"/>
          </a:p>
        </p:txBody>
      </p:sp>
    </p:spTree>
    <p:extLst>
      <p:ext uri="{BB962C8B-B14F-4D97-AF65-F5344CB8AC3E}">
        <p14:creationId xmlns:p14="http://schemas.microsoft.com/office/powerpoint/2010/main" val="228830586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C81118-9D07-E365-58F6-BD5CCFCD27F4}"/>
              </a:ext>
            </a:extLst>
          </p:cNvPr>
          <p:cNvSpPr txBox="1"/>
          <p:nvPr/>
        </p:nvSpPr>
        <p:spPr>
          <a:xfrm>
            <a:off x="2471057" y="3429000"/>
            <a:ext cx="7249886" cy="1200329"/>
          </a:xfrm>
          <a:prstGeom prst="rect">
            <a:avLst/>
          </a:prstGeom>
          <a:noFill/>
        </p:spPr>
        <p:txBody>
          <a:bodyPr wrap="square" rtlCol="0">
            <a:spAutoFit/>
          </a:bodyPr>
          <a:lstStyle/>
          <a:p>
            <a:pPr algn="ctr"/>
            <a:r>
              <a:rPr lang="en-US" sz="7200" b="1" dirty="0"/>
              <a:t>Questions????</a:t>
            </a:r>
          </a:p>
        </p:txBody>
      </p:sp>
    </p:spTree>
    <p:extLst>
      <p:ext uri="{BB962C8B-B14F-4D97-AF65-F5344CB8AC3E}">
        <p14:creationId xmlns:p14="http://schemas.microsoft.com/office/powerpoint/2010/main" val="305674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357AF-0B44-7076-4985-A6CE2F806789}"/>
              </a:ext>
            </a:extLst>
          </p:cNvPr>
          <p:cNvSpPr txBox="1"/>
          <p:nvPr/>
        </p:nvSpPr>
        <p:spPr>
          <a:xfrm>
            <a:off x="248575" y="2093954"/>
            <a:ext cx="11694850" cy="4501232"/>
          </a:xfrm>
          <a:prstGeom prst="rect">
            <a:avLst/>
          </a:prstGeom>
          <a:noFill/>
        </p:spPr>
        <p:txBody>
          <a:bodyPr wrap="square">
            <a:spAutoFit/>
          </a:bodyPr>
          <a:lstStyle/>
          <a:p>
            <a:pPr lvl="0" algn="ctr">
              <a:defRPr/>
            </a:pPr>
            <a:r>
              <a:rPr lang="en-US" sz="3200" b="1" dirty="0">
                <a:latin typeface="Arial Black" panose="020B0A04020102020204" pitchFamily="34" charset="0"/>
              </a:rPr>
              <a:t>Post Quartermaster</a:t>
            </a:r>
          </a:p>
          <a:p>
            <a:pPr lvl="0" algn="ctr">
              <a:defRPr/>
            </a:pPr>
            <a:endParaRPr lang="en-US" sz="1050" b="1" dirty="0"/>
          </a:p>
          <a:p>
            <a:pPr marL="514350" indent="-514350">
              <a:buFont typeface="+mj-lt"/>
              <a:buAutoNum type="alphaLcParenR"/>
            </a:pPr>
            <a:r>
              <a:rPr lang="en-US" sz="2800" dirty="0">
                <a:latin typeface="Arial" panose="020B0604020202020204" pitchFamily="34" charset="0"/>
                <a:cs typeface="Arial" panose="020B0604020202020204" pitchFamily="34" charset="0"/>
              </a:rPr>
              <a:t>Qualify and secure a bond in a sum at least equal to the amount of the liquid assets for which they may be accountable in accordance with Section 703.</a:t>
            </a:r>
          </a:p>
          <a:p>
            <a:pPr marL="514350" indent="-514350">
              <a:buFont typeface="+mj-lt"/>
              <a:buAutoNum type="alphaLcParenR"/>
            </a:pPr>
            <a:endParaRPr lang="en-US" sz="2800" dirty="0">
              <a:latin typeface="Arial" panose="020B0604020202020204" pitchFamily="34" charset="0"/>
              <a:cs typeface="Arial" panose="020B0604020202020204" pitchFamily="34" charset="0"/>
            </a:endParaRPr>
          </a:p>
          <a:p>
            <a:pPr marL="514350" indent="-514350">
              <a:buFont typeface="+mj-lt"/>
              <a:buAutoNum type="alphaLcParenR"/>
            </a:pPr>
            <a:r>
              <a:rPr lang="en-US" sz="2800" dirty="0">
                <a:latin typeface="Arial" panose="020B0604020202020204" pitchFamily="34" charset="0"/>
                <a:cs typeface="Arial" panose="020B0604020202020204" pitchFamily="34" charset="0"/>
              </a:rPr>
              <a:t>Collect all monies due the Post, giving receipt therefore, and have charge of the funds, securities and other property of the Post, all of which shall be placed in their care. They shall be the accountable officer of the Post and the Treasurer of all committees handling funds.</a:t>
            </a:r>
          </a:p>
          <a:p>
            <a:endParaRPr lang="en-US" sz="2000" dirty="0"/>
          </a:p>
        </p:txBody>
      </p:sp>
    </p:spTree>
    <p:extLst>
      <p:ext uri="{BB962C8B-B14F-4D97-AF65-F5344CB8AC3E}">
        <p14:creationId xmlns:p14="http://schemas.microsoft.com/office/powerpoint/2010/main" val="3629757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035448-FC8E-93F8-CC9E-4217BFFE18A4}"/>
              </a:ext>
            </a:extLst>
          </p:cNvPr>
          <p:cNvSpPr txBox="1"/>
          <p:nvPr/>
        </p:nvSpPr>
        <p:spPr>
          <a:xfrm>
            <a:off x="272727" y="2308992"/>
            <a:ext cx="11646546" cy="4193456"/>
          </a:xfrm>
          <a:prstGeom prst="rect">
            <a:avLst/>
          </a:prstGeom>
          <a:noFill/>
        </p:spPr>
        <p:txBody>
          <a:bodyPr wrap="square">
            <a:spAutoFit/>
          </a:bodyPr>
          <a:lstStyle/>
          <a:p>
            <a:pPr lvl="0" algn="ctr">
              <a:defRPr/>
            </a:pPr>
            <a:r>
              <a:rPr lang="en-US" sz="3200" b="1" dirty="0">
                <a:latin typeface="Arial Black" panose="020B0A04020102020204" pitchFamily="34" charset="0"/>
              </a:rPr>
              <a:t>Post Quartermaster (Cont.)</a:t>
            </a:r>
          </a:p>
          <a:p>
            <a:pPr algn="ctr"/>
            <a:endParaRPr lang="en-US" sz="1050" b="1" dirty="0"/>
          </a:p>
          <a:p>
            <a:r>
              <a:rPr lang="en-US" sz="2800" b="1" dirty="0">
                <a:latin typeface="Arial" panose="020B0604020202020204" pitchFamily="34" charset="0"/>
                <a:cs typeface="Arial" panose="020B0604020202020204" pitchFamily="34" charset="0"/>
              </a:rPr>
              <a:t>c</a:t>
            </a:r>
            <a:r>
              <a:rPr lang="en-US" sz="2800" dirty="0">
                <a:latin typeface="Arial" panose="020B0604020202020204" pitchFamily="34" charset="0"/>
                <a:cs typeface="Arial" panose="020B0604020202020204" pitchFamily="34" charset="0"/>
              </a:rPr>
              <a:t>) Disburse funds as properly authorized by the Post using accepted banking practices. Unless otherwise provided for in Post Bylaws, all disbursements of Post funds shall bear</a:t>
            </a:r>
          </a:p>
          <a:p>
            <a:r>
              <a:rPr lang="en-US" sz="2800" dirty="0">
                <a:latin typeface="Arial" panose="020B0604020202020204" pitchFamily="34" charset="0"/>
                <a:cs typeface="Arial" panose="020B0604020202020204" pitchFamily="34" charset="0"/>
              </a:rPr>
              <a:t>the signature of the Quartermaster or other person(s) authorized by the Quartermaster. Such other authorized person(s) shall be bonded with an indemnity company as surety in a sum at least equal to the amount of the liquid assets for which they may be accountable in accordance with Section 703.</a:t>
            </a:r>
          </a:p>
        </p:txBody>
      </p:sp>
    </p:spTree>
    <p:extLst>
      <p:ext uri="{BB962C8B-B14F-4D97-AF65-F5344CB8AC3E}">
        <p14:creationId xmlns:p14="http://schemas.microsoft.com/office/powerpoint/2010/main" val="3881591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4D1800-BCF6-9043-E754-81BDC122269B}"/>
              </a:ext>
            </a:extLst>
          </p:cNvPr>
          <p:cNvSpPr txBox="1"/>
          <p:nvPr/>
        </p:nvSpPr>
        <p:spPr>
          <a:xfrm>
            <a:off x="291182" y="2228118"/>
            <a:ext cx="11609636" cy="4339650"/>
          </a:xfrm>
          <a:prstGeom prst="rect">
            <a:avLst/>
          </a:prstGeom>
          <a:noFill/>
        </p:spPr>
        <p:txBody>
          <a:bodyPr wrap="square">
            <a:spAutoFit/>
          </a:bodyPr>
          <a:lstStyle/>
          <a:p>
            <a:pPr lvl="0" algn="ctr">
              <a:defRPr/>
            </a:pPr>
            <a:r>
              <a:rPr lang="en-US" sz="3200" b="1" dirty="0">
                <a:latin typeface="Arial Black" panose="020B0A04020102020204" pitchFamily="34" charset="0"/>
              </a:rPr>
              <a:t>Post Quartermaster (Cont.)</a:t>
            </a:r>
          </a:p>
          <a:p>
            <a:endParaRPr lang="en-US" sz="2400" b="1" dirty="0"/>
          </a:p>
          <a:p>
            <a:r>
              <a:rPr lang="en-US" sz="2800" dirty="0">
                <a:latin typeface="Arial" panose="020B0604020202020204" pitchFamily="34" charset="0"/>
                <a:cs typeface="Arial" panose="020B0604020202020204" pitchFamily="34" charset="0"/>
              </a:rPr>
              <a:t>d) Receive annual membership dues and Life membership fees and forward the Department and National dues and Life membership fees immediately to National Headquarters as prescribed in Section 104.</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e) Provide the Post Trustees with all records, files and statements required or necessary for the preparation of the Post Trustees Quarterly Report of Audit. </a:t>
            </a:r>
          </a:p>
          <a:p>
            <a:r>
              <a:rPr lang="en-US" sz="2400" dirty="0"/>
              <a:t>.</a:t>
            </a:r>
          </a:p>
        </p:txBody>
      </p:sp>
    </p:spTree>
    <p:extLst>
      <p:ext uri="{BB962C8B-B14F-4D97-AF65-F5344CB8AC3E}">
        <p14:creationId xmlns:p14="http://schemas.microsoft.com/office/powerpoint/2010/main" val="3389334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440816-3AA5-4750-594D-33C3556B28E7}"/>
              </a:ext>
            </a:extLst>
          </p:cNvPr>
          <p:cNvSpPr txBox="1"/>
          <p:nvPr/>
        </p:nvSpPr>
        <p:spPr>
          <a:xfrm>
            <a:off x="273426" y="2272506"/>
            <a:ext cx="11645147" cy="4401205"/>
          </a:xfrm>
          <a:prstGeom prst="rect">
            <a:avLst/>
          </a:prstGeom>
          <a:noFill/>
        </p:spPr>
        <p:txBody>
          <a:bodyPr wrap="square">
            <a:spAutoFit/>
          </a:bodyPr>
          <a:lstStyle/>
          <a:p>
            <a:pPr lvl="0" algn="ctr">
              <a:defRPr/>
            </a:pPr>
            <a:r>
              <a:rPr lang="en-US" sz="3200" b="1" dirty="0">
                <a:latin typeface="Arial Black" panose="020B0A04020102020204" pitchFamily="34" charset="0"/>
              </a:rPr>
              <a:t>Post Quartermaster (Cont.)</a:t>
            </a:r>
          </a:p>
          <a:p>
            <a:endParaRPr lang="en-US" sz="2400" b="1" dirty="0"/>
          </a:p>
          <a:p>
            <a:r>
              <a:rPr lang="en-US" sz="2800" dirty="0">
                <a:latin typeface="Arial" panose="020B0604020202020204" pitchFamily="34" charset="0"/>
                <a:cs typeface="Arial" panose="020B0604020202020204" pitchFamily="34" charset="0"/>
              </a:rPr>
              <a:t>f) Reconcile and verify all transactions listed on all bank statements to assure the accuracy of Post records. The books and records of the Quartermaster shall be maintained in a legible and uniform format. Record keeping by electronic means may be used, provided a backup is maintained. Books and records shall be available for inspection by authorized officers and Post members at all reasonable times. Unless specifically authorized by the Post to remove such books and records from its facilities, they will be kept at the Post facilities. </a:t>
            </a:r>
          </a:p>
        </p:txBody>
      </p:sp>
    </p:spTree>
    <p:extLst>
      <p:ext uri="{BB962C8B-B14F-4D97-AF65-F5344CB8AC3E}">
        <p14:creationId xmlns:p14="http://schemas.microsoft.com/office/powerpoint/2010/main" val="932106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4B1967-A818-AAC8-E04F-1CEAA80108B2}"/>
              </a:ext>
            </a:extLst>
          </p:cNvPr>
          <p:cNvSpPr txBox="1"/>
          <p:nvPr/>
        </p:nvSpPr>
        <p:spPr>
          <a:xfrm>
            <a:off x="1817751" y="2673662"/>
            <a:ext cx="8556497" cy="2400657"/>
          </a:xfrm>
          <a:prstGeom prst="rect">
            <a:avLst/>
          </a:prstGeom>
          <a:noFill/>
        </p:spPr>
        <p:txBody>
          <a:bodyPr wrap="square" rtlCol="0">
            <a:spAutoFit/>
          </a:bodyPr>
          <a:lstStyle/>
          <a:p>
            <a:pPr algn="ctr"/>
            <a:r>
              <a:rPr lang="en-US" sz="5400" b="1" dirty="0">
                <a:latin typeface="Arial" panose="020B0604020202020204" pitchFamily="34" charset="0"/>
                <a:cs typeface="Arial" panose="020B0604020202020204" pitchFamily="34" charset="0"/>
              </a:rPr>
              <a:t>Information pulled from:</a:t>
            </a:r>
          </a:p>
          <a:p>
            <a:pPr algn="ctr"/>
            <a:r>
              <a:rPr lang="en-US" sz="3200" b="1" dirty="0">
                <a:latin typeface="Arial" panose="020B0604020202020204" pitchFamily="34" charset="0"/>
                <a:cs typeface="Arial" panose="020B0604020202020204" pitchFamily="34" charset="0"/>
              </a:rPr>
              <a:t>VFW 2025-2026 Officers Guide, VFW </a:t>
            </a:r>
            <a:r>
              <a:rPr lang="en-US" sz="3200" b="1" dirty="0" err="1">
                <a:latin typeface="Arial" panose="020B0604020202020204" pitchFamily="34" charset="0"/>
                <a:cs typeface="Arial" panose="020B0604020202020204" pitchFamily="34" charset="0"/>
              </a:rPr>
              <a:t>Parlamentary</a:t>
            </a:r>
            <a:r>
              <a:rPr lang="en-US" sz="3200" b="1" dirty="0">
                <a:latin typeface="Arial" panose="020B0604020202020204" pitchFamily="34" charset="0"/>
                <a:cs typeface="Arial" panose="020B0604020202020204" pitchFamily="34" charset="0"/>
              </a:rPr>
              <a:t> Procedures, and VFW National By-Laws</a:t>
            </a:r>
          </a:p>
        </p:txBody>
      </p:sp>
    </p:spTree>
    <p:extLst>
      <p:ext uri="{BB962C8B-B14F-4D97-AF65-F5344CB8AC3E}">
        <p14:creationId xmlns:p14="http://schemas.microsoft.com/office/powerpoint/2010/main" val="1007642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59E0F0-D67B-8E08-17E0-4BDF8F615529}"/>
              </a:ext>
            </a:extLst>
          </p:cNvPr>
          <p:cNvSpPr txBox="1"/>
          <p:nvPr/>
        </p:nvSpPr>
        <p:spPr>
          <a:xfrm>
            <a:off x="363984" y="2254751"/>
            <a:ext cx="11435532" cy="4401205"/>
          </a:xfrm>
          <a:prstGeom prst="rect">
            <a:avLst/>
          </a:prstGeom>
          <a:noFill/>
        </p:spPr>
        <p:txBody>
          <a:bodyPr wrap="square">
            <a:spAutoFit/>
          </a:bodyPr>
          <a:lstStyle/>
          <a:p>
            <a:pPr lvl="0" algn="ctr">
              <a:defRPr/>
            </a:pPr>
            <a:r>
              <a:rPr lang="en-US" sz="3200" b="1" dirty="0">
                <a:latin typeface="Arial Black" panose="020B0A04020102020204" pitchFamily="34" charset="0"/>
              </a:rPr>
              <a:t>Post Quartermaster (Cont.)</a:t>
            </a:r>
          </a:p>
          <a:p>
            <a:endParaRPr lang="en-US" sz="2400" b="1" dirty="0"/>
          </a:p>
          <a:p>
            <a:r>
              <a:rPr lang="en-US" sz="2800" dirty="0">
                <a:latin typeface="Arial" panose="020B0604020202020204" pitchFamily="34" charset="0"/>
                <a:cs typeface="Arial" panose="020B0604020202020204" pitchFamily="34" charset="0"/>
              </a:rPr>
              <a:t>g) Provide access and transfer to their successor in office or anyone designated by higher authority, without delay, all books, records, papers, monies, securities and other property of the Post in their possession or under their control.</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h) Comply with, and perform all duties required of them by the laws and usages of this organization, applicable Bylaws and orders from lawful authority and perform such </a:t>
            </a:r>
            <a:r>
              <a:rPr lang="en-US" sz="2800" dirty="0" err="1">
                <a:latin typeface="Arial" panose="020B0604020202020204" pitchFamily="34" charset="0"/>
                <a:cs typeface="Arial" panose="020B0604020202020204" pitchFamily="34" charset="0"/>
              </a:rPr>
              <a:t>otherduties</a:t>
            </a:r>
            <a:r>
              <a:rPr lang="en-US" sz="2800" dirty="0">
                <a:latin typeface="Arial" panose="020B0604020202020204" pitchFamily="34" charset="0"/>
                <a:cs typeface="Arial" panose="020B0604020202020204" pitchFamily="34" charset="0"/>
              </a:rPr>
              <a:t> as are incident to such office.</a:t>
            </a:r>
          </a:p>
        </p:txBody>
      </p:sp>
    </p:spTree>
    <p:extLst>
      <p:ext uri="{BB962C8B-B14F-4D97-AF65-F5344CB8AC3E}">
        <p14:creationId xmlns:p14="http://schemas.microsoft.com/office/powerpoint/2010/main" val="3768573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5026C4-02CA-A46D-8063-9E1417DBFA26}"/>
              </a:ext>
            </a:extLst>
          </p:cNvPr>
          <p:cNvSpPr txBox="1"/>
          <p:nvPr/>
        </p:nvSpPr>
        <p:spPr>
          <a:xfrm>
            <a:off x="328474" y="2316895"/>
            <a:ext cx="11485349" cy="3908762"/>
          </a:xfrm>
          <a:prstGeom prst="rect">
            <a:avLst/>
          </a:prstGeom>
          <a:noFill/>
        </p:spPr>
        <p:txBody>
          <a:bodyPr wrap="square">
            <a:spAutoFit/>
          </a:bodyPr>
          <a:lstStyle/>
          <a:p>
            <a:pPr lvl="0" algn="ctr">
              <a:defRPr/>
            </a:pPr>
            <a:r>
              <a:rPr lang="en-US" sz="3200" b="1" dirty="0">
                <a:latin typeface="Arial Black" panose="020B0A04020102020204" pitchFamily="34" charset="0"/>
              </a:rPr>
              <a:t>Post Quartermaster (Cont.)</a:t>
            </a:r>
          </a:p>
          <a:p>
            <a:endParaRPr lang="en-US" sz="2400" b="1" dirty="0"/>
          </a:p>
          <a:p>
            <a:pPr marL="514350" indent="-514350">
              <a:buAutoNum type="romanLcParenR"/>
            </a:pPr>
            <a:r>
              <a:rPr lang="en-US" sz="3200" dirty="0"/>
              <a:t>Report on transactions concerning receipts and expenditures, for any given period, at a regular or special meeting of the Post.</a:t>
            </a:r>
          </a:p>
          <a:p>
            <a:endParaRPr lang="en-US" sz="3200" dirty="0"/>
          </a:p>
          <a:p>
            <a:pPr marL="457200" indent="-457200">
              <a:buAutoNum type="alphaLcParenR" startAt="10"/>
            </a:pPr>
            <a:r>
              <a:rPr lang="en-US" sz="3200" dirty="0"/>
              <a:t>File appropriate forms as required by Federal, State and Local   </a:t>
            </a:r>
          </a:p>
          <a:p>
            <a:r>
              <a:rPr lang="en-US" sz="3200" dirty="0"/>
              <a:t>      Statutes or regulations.</a:t>
            </a:r>
          </a:p>
        </p:txBody>
      </p:sp>
    </p:spTree>
    <p:extLst>
      <p:ext uri="{BB962C8B-B14F-4D97-AF65-F5344CB8AC3E}">
        <p14:creationId xmlns:p14="http://schemas.microsoft.com/office/powerpoint/2010/main" val="3569741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214BC9-EE2D-B280-697E-BDA8ACC66F33}"/>
              </a:ext>
            </a:extLst>
          </p:cNvPr>
          <p:cNvSpPr txBox="1"/>
          <p:nvPr/>
        </p:nvSpPr>
        <p:spPr>
          <a:xfrm>
            <a:off x="479394" y="2231796"/>
            <a:ext cx="11233212" cy="3724096"/>
          </a:xfrm>
          <a:prstGeom prst="rect">
            <a:avLst/>
          </a:prstGeom>
          <a:noFill/>
        </p:spPr>
        <p:txBody>
          <a:bodyPr wrap="square">
            <a:spAutoFit/>
          </a:bodyPr>
          <a:lstStyle/>
          <a:p>
            <a:pPr algn="ctr"/>
            <a:r>
              <a:rPr lang="en-US" sz="4000" b="1" dirty="0">
                <a:latin typeface="Arial Black" panose="020B0A04020102020204" pitchFamily="34" charset="0"/>
              </a:rPr>
              <a:t>Adjutant</a:t>
            </a:r>
          </a:p>
          <a:p>
            <a:r>
              <a:rPr lang="en-US" sz="2800" dirty="0">
                <a:latin typeface="Arial" panose="020B0604020202020204" pitchFamily="34" charset="0"/>
                <a:cs typeface="Arial" panose="020B0604020202020204" pitchFamily="34" charset="0"/>
              </a:rPr>
              <a:t>Among the duties of the Post Adjutant, the Adjutant shall: </a:t>
            </a:r>
          </a:p>
          <a:p>
            <a:endParaRPr lang="en-US" sz="2800" dirty="0">
              <a:latin typeface="Arial" panose="020B0604020202020204" pitchFamily="34" charset="0"/>
              <a:cs typeface="Arial" panose="020B0604020202020204" pitchFamily="34" charset="0"/>
            </a:endParaRPr>
          </a:p>
          <a:p>
            <a:pPr marL="342900" indent="-342900">
              <a:buAutoNum type="alphaLcPeriod"/>
            </a:pPr>
            <a:r>
              <a:rPr lang="en-US" sz="2800" dirty="0">
                <a:latin typeface="Arial" panose="020B0604020202020204" pitchFamily="34" charset="0"/>
                <a:cs typeface="Arial" panose="020B0604020202020204" pitchFamily="34" charset="0"/>
              </a:rPr>
              <a:t>Be the official corresponding officer for the Post and shall attest to all official communications and reports with their signature. </a:t>
            </a:r>
          </a:p>
          <a:p>
            <a:pPr marL="342900" indent="-342900">
              <a:buAutoNum type="alphaLcPeriod"/>
            </a:pPr>
            <a:endParaRPr lang="en-US" sz="2800" dirty="0">
              <a:latin typeface="Arial" panose="020B0604020202020204" pitchFamily="34" charset="0"/>
              <a:cs typeface="Arial" panose="020B0604020202020204" pitchFamily="34" charset="0"/>
            </a:endParaRPr>
          </a:p>
          <a:p>
            <a:pPr marL="342900" indent="-342900">
              <a:buAutoNum type="alphaLcPeriod"/>
            </a:pPr>
            <a:r>
              <a:rPr lang="en-US" sz="2800" dirty="0">
                <a:latin typeface="Arial" panose="020B0604020202020204" pitchFamily="34" charset="0"/>
                <a:cs typeface="Arial" panose="020B0604020202020204" pitchFamily="34" charset="0"/>
              </a:rPr>
              <a:t>Under the direction of the Commander, prepare all reports and returns required of the Adjutant.</a:t>
            </a:r>
          </a:p>
        </p:txBody>
      </p:sp>
    </p:spTree>
    <p:extLst>
      <p:ext uri="{BB962C8B-B14F-4D97-AF65-F5344CB8AC3E}">
        <p14:creationId xmlns:p14="http://schemas.microsoft.com/office/powerpoint/2010/main" val="4126710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673EAD-873D-26A4-2307-7D1BDB1A7466}"/>
              </a:ext>
            </a:extLst>
          </p:cNvPr>
          <p:cNvSpPr txBox="1"/>
          <p:nvPr/>
        </p:nvSpPr>
        <p:spPr>
          <a:xfrm>
            <a:off x="306279" y="2347206"/>
            <a:ext cx="11579441" cy="3724096"/>
          </a:xfrm>
          <a:prstGeom prst="rect">
            <a:avLst/>
          </a:prstGeom>
          <a:noFill/>
        </p:spPr>
        <p:txBody>
          <a:bodyPr wrap="square">
            <a:spAutoFit/>
          </a:bodyPr>
          <a:lstStyle/>
          <a:p>
            <a:pPr algn="ctr"/>
            <a:r>
              <a:rPr lang="en-US" sz="4000" b="1" dirty="0">
                <a:latin typeface="Arial Black" panose="020B0A04020102020204" pitchFamily="34" charset="0"/>
              </a:rPr>
              <a:t>Adjutant (Cont.)</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c. Maintain the books and records in a legible and uniform format. Record keeping by electronic means may be used, provided a back-up is maintained. Books and records shall be available for inspection by authorized officers and Post members at all reasonable times. Unless specifically authorized by the Post to remove such books and records from its facilities, they will be kept at the Post facilities.</a:t>
            </a:r>
          </a:p>
        </p:txBody>
      </p:sp>
    </p:spTree>
    <p:extLst>
      <p:ext uri="{BB962C8B-B14F-4D97-AF65-F5344CB8AC3E}">
        <p14:creationId xmlns:p14="http://schemas.microsoft.com/office/powerpoint/2010/main" val="4250998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E681E3-EFE2-AF4F-4902-8EF73FABEFC7}"/>
              </a:ext>
            </a:extLst>
          </p:cNvPr>
          <p:cNvSpPr txBox="1"/>
          <p:nvPr/>
        </p:nvSpPr>
        <p:spPr>
          <a:xfrm>
            <a:off x="341307" y="2192602"/>
            <a:ext cx="11509386" cy="4154984"/>
          </a:xfrm>
          <a:prstGeom prst="rect">
            <a:avLst/>
          </a:prstGeom>
          <a:noFill/>
        </p:spPr>
        <p:txBody>
          <a:bodyPr wrap="square">
            <a:spAutoFit/>
          </a:bodyPr>
          <a:lstStyle/>
          <a:p>
            <a:pPr algn="ctr"/>
            <a:r>
              <a:rPr lang="en-US" sz="4000" b="1" dirty="0">
                <a:latin typeface="Arial Black" panose="020B0A04020102020204" pitchFamily="34" charset="0"/>
              </a:rPr>
              <a:t>Adjutant (Cont.)</a:t>
            </a:r>
          </a:p>
          <a:p>
            <a:r>
              <a:rPr lang="en-US" sz="2800" dirty="0">
                <a:latin typeface="Arial" panose="020B0604020202020204" pitchFamily="34" charset="0"/>
                <a:cs typeface="Arial" panose="020B0604020202020204" pitchFamily="34" charset="0"/>
              </a:rPr>
              <a:t>d. The Post Adjutant shall maintain the following records:</a:t>
            </a:r>
          </a:p>
          <a:p>
            <a:r>
              <a:rPr lang="en-US" sz="2800" dirty="0">
                <a:latin typeface="Arial" panose="020B0604020202020204" pitchFamily="34" charset="0"/>
                <a:cs typeface="Arial" panose="020B0604020202020204" pitchFamily="34" charset="0"/>
              </a:rPr>
              <a:t>    1. A copy of the original application of every member admitted to the </a:t>
            </a:r>
          </a:p>
          <a:p>
            <a:r>
              <a:rPr lang="en-US" sz="2800" dirty="0">
                <a:latin typeface="Arial" panose="020B0604020202020204" pitchFamily="34" charset="0"/>
                <a:cs typeface="Arial" panose="020B0604020202020204" pitchFamily="34" charset="0"/>
              </a:rPr>
              <a:t>        Post. </a:t>
            </a:r>
          </a:p>
          <a:p>
            <a:r>
              <a:rPr lang="en-US" sz="2800" dirty="0">
                <a:latin typeface="Arial" panose="020B0604020202020204" pitchFamily="34" charset="0"/>
                <a:cs typeface="Arial" panose="020B0604020202020204" pitchFamily="34" charset="0"/>
              </a:rPr>
              <a:t>    2. Minutes of each Post meeting after correction and approval. </a:t>
            </a:r>
          </a:p>
          <a:p>
            <a:r>
              <a:rPr lang="en-US" sz="2800" dirty="0">
                <a:latin typeface="Arial" panose="020B0604020202020204" pitchFamily="34" charset="0"/>
                <a:cs typeface="Arial" panose="020B0604020202020204" pitchFamily="34" charset="0"/>
              </a:rPr>
              <a:t>    3. All current orders or circulars issued by the Commander-in-Chief, </a:t>
            </a:r>
          </a:p>
          <a:p>
            <a:r>
              <a:rPr lang="en-US" sz="2800" dirty="0">
                <a:latin typeface="Arial" panose="020B0604020202020204" pitchFamily="34" charset="0"/>
                <a:cs typeface="Arial" panose="020B0604020202020204" pitchFamily="34" charset="0"/>
              </a:rPr>
              <a:t>        the National Council of Administration, the Department </a:t>
            </a:r>
          </a:p>
          <a:p>
            <a:r>
              <a:rPr lang="en-US" sz="2800" dirty="0">
                <a:latin typeface="Arial" panose="020B0604020202020204" pitchFamily="34" charset="0"/>
                <a:cs typeface="Arial" panose="020B0604020202020204" pitchFamily="34" charset="0"/>
              </a:rPr>
              <a:t>        Commander, the District and/or County Council Commander (if </a:t>
            </a:r>
          </a:p>
          <a:p>
            <a:r>
              <a:rPr lang="en-US" sz="2800" dirty="0">
                <a:latin typeface="Arial" panose="020B0604020202020204" pitchFamily="34" charset="0"/>
                <a:cs typeface="Arial" panose="020B0604020202020204" pitchFamily="34" charset="0"/>
              </a:rPr>
              <a:t>        applicable) and the Post Commander. </a:t>
            </a:r>
          </a:p>
        </p:txBody>
      </p:sp>
    </p:spTree>
    <p:extLst>
      <p:ext uri="{BB962C8B-B14F-4D97-AF65-F5344CB8AC3E}">
        <p14:creationId xmlns:p14="http://schemas.microsoft.com/office/powerpoint/2010/main" val="2107958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21F574-486E-7A88-AC37-F55A5D3D861B}"/>
              </a:ext>
            </a:extLst>
          </p:cNvPr>
          <p:cNvSpPr txBox="1"/>
          <p:nvPr/>
        </p:nvSpPr>
        <p:spPr>
          <a:xfrm>
            <a:off x="476254" y="2112703"/>
            <a:ext cx="11239492" cy="4585871"/>
          </a:xfrm>
          <a:prstGeom prst="rect">
            <a:avLst/>
          </a:prstGeom>
          <a:noFill/>
        </p:spPr>
        <p:txBody>
          <a:bodyPr wrap="square">
            <a:spAutoFit/>
          </a:bodyPr>
          <a:lstStyle/>
          <a:p>
            <a:pPr algn="ctr"/>
            <a:r>
              <a:rPr lang="en-US" sz="4000" b="1" dirty="0">
                <a:latin typeface="Arial Black" panose="020B0A04020102020204" pitchFamily="34" charset="0"/>
              </a:rPr>
              <a:t>Adjutant(Cont.)</a:t>
            </a:r>
          </a:p>
          <a:p>
            <a:r>
              <a:rPr lang="en-US" sz="2800" dirty="0">
                <a:latin typeface="Arial" panose="020B0604020202020204" pitchFamily="34" charset="0"/>
                <a:cs typeface="Arial" panose="020B0604020202020204" pitchFamily="34" charset="0"/>
              </a:rPr>
              <a:t>d. The Post Adjutant shall maintain the following records: </a:t>
            </a:r>
            <a:r>
              <a:rPr lang="en-US" sz="2400" dirty="0">
                <a:latin typeface="Arial" panose="020B0604020202020204" pitchFamily="34" charset="0"/>
                <a:cs typeface="Arial" panose="020B0604020202020204" pitchFamily="34" charset="0"/>
              </a:rPr>
              <a:t>(Cont.)</a:t>
            </a:r>
          </a:p>
          <a:p>
            <a:r>
              <a:rPr lang="en-US" sz="2800" dirty="0">
                <a:latin typeface="Arial" panose="020B0604020202020204" pitchFamily="34" charset="0"/>
                <a:cs typeface="Arial" panose="020B0604020202020204" pitchFamily="34" charset="0"/>
              </a:rPr>
              <a:t>    4. A correspondence file. </a:t>
            </a:r>
          </a:p>
          <a:p>
            <a:r>
              <a:rPr lang="en-US" sz="2800" dirty="0">
                <a:latin typeface="Arial" panose="020B0604020202020204" pitchFamily="34" charset="0"/>
                <a:cs typeface="Arial" panose="020B0604020202020204" pitchFamily="34" charset="0"/>
              </a:rPr>
              <a:t>    5. A file containing a copy of the proof of eligibility  </a:t>
            </a:r>
          </a:p>
          <a:p>
            <a:r>
              <a:rPr lang="en-US" sz="2800" dirty="0">
                <a:latin typeface="Arial" panose="020B0604020202020204" pitchFamily="34" charset="0"/>
                <a:cs typeface="Arial" panose="020B0604020202020204" pitchFamily="34" charset="0"/>
              </a:rPr>
              <a:t>        submitted by officers pursuant to Section 216.</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e. Maintain a current copy of the Bylaws, Manual of  </a:t>
            </a:r>
          </a:p>
          <a:p>
            <a:r>
              <a:rPr lang="en-US" sz="2800" dirty="0">
                <a:latin typeface="Arial" panose="020B0604020202020204" pitchFamily="34" charset="0"/>
                <a:cs typeface="Arial" panose="020B0604020202020204" pitchFamily="34" charset="0"/>
              </a:rPr>
              <a:t>     Procedure and Ritual of the Veterans of Foreign Wars of   </a:t>
            </a:r>
          </a:p>
          <a:p>
            <a:r>
              <a:rPr lang="en-US" sz="2800" dirty="0">
                <a:latin typeface="Arial" panose="020B0604020202020204" pitchFamily="34" charset="0"/>
                <a:cs typeface="Arial" panose="020B0604020202020204" pitchFamily="34" charset="0"/>
              </a:rPr>
              <a:t>     the United States and copies of the Bylaws of the Post,  </a:t>
            </a:r>
          </a:p>
          <a:p>
            <a:r>
              <a:rPr lang="en-US" sz="2800" dirty="0">
                <a:latin typeface="Arial" panose="020B0604020202020204" pitchFamily="34" charset="0"/>
                <a:cs typeface="Arial" panose="020B0604020202020204" pitchFamily="34" charset="0"/>
              </a:rPr>
              <a:t>     Department, District and County Council (if applicable).. </a:t>
            </a:r>
          </a:p>
        </p:txBody>
      </p:sp>
    </p:spTree>
    <p:extLst>
      <p:ext uri="{BB962C8B-B14F-4D97-AF65-F5344CB8AC3E}">
        <p14:creationId xmlns:p14="http://schemas.microsoft.com/office/powerpoint/2010/main" val="4029973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E1EA87-15A2-8A7C-816A-C0E71305A5ED}"/>
              </a:ext>
            </a:extLst>
          </p:cNvPr>
          <p:cNvSpPr txBox="1"/>
          <p:nvPr/>
        </p:nvSpPr>
        <p:spPr>
          <a:xfrm>
            <a:off x="267629" y="2254746"/>
            <a:ext cx="11656742" cy="4154984"/>
          </a:xfrm>
          <a:prstGeom prst="rect">
            <a:avLst/>
          </a:prstGeom>
          <a:noFill/>
        </p:spPr>
        <p:txBody>
          <a:bodyPr wrap="square">
            <a:spAutoFit/>
          </a:bodyPr>
          <a:lstStyle/>
          <a:p>
            <a:pPr algn="ctr"/>
            <a:r>
              <a:rPr lang="en-US" sz="4000" b="1" dirty="0">
                <a:latin typeface="Arial Black" panose="020B0A04020102020204" pitchFamily="34" charset="0"/>
              </a:rPr>
              <a:t>Adjutant(Cont.)</a:t>
            </a:r>
          </a:p>
          <a:p>
            <a:r>
              <a:rPr lang="en-US" sz="2800" dirty="0">
                <a:latin typeface="Arial" panose="020B0604020202020204" pitchFamily="34" charset="0"/>
                <a:cs typeface="Arial" panose="020B0604020202020204" pitchFamily="34" charset="0"/>
              </a:rPr>
              <a:t>f. Transfer to their successor, without delay, all books, papers, records,    </a:t>
            </a:r>
          </a:p>
          <a:p>
            <a:r>
              <a:rPr lang="en-US" sz="2800" dirty="0">
                <a:latin typeface="Arial" panose="020B0604020202020204" pitchFamily="34" charset="0"/>
                <a:cs typeface="Arial" panose="020B0604020202020204" pitchFamily="34" charset="0"/>
              </a:rPr>
              <a:t>   monies and other records and property of the Post in their possession </a:t>
            </a:r>
          </a:p>
          <a:p>
            <a:r>
              <a:rPr lang="en-US" sz="2800" dirty="0">
                <a:latin typeface="Arial" panose="020B0604020202020204" pitchFamily="34" charset="0"/>
                <a:cs typeface="Arial" panose="020B0604020202020204" pitchFamily="34" charset="0"/>
              </a:rPr>
              <a:t>   or under their control. </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g. Comply with and perform all duties required of the Adjutant by the </a:t>
            </a:r>
          </a:p>
          <a:p>
            <a:r>
              <a:rPr lang="en-US" sz="2800" dirty="0">
                <a:latin typeface="Arial" panose="020B0604020202020204" pitchFamily="34" charset="0"/>
                <a:cs typeface="Arial" panose="020B0604020202020204" pitchFamily="34" charset="0"/>
              </a:rPr>
              <a:t>    laws and usages of this organization, applicable Bylaws and orders </a:t>
            </a:r>
          </a:p>
          <a:p>
            <a:r>
              <a:rPr lang="en-US" sz="2800" dirty="0">
                <a:latin typeface="Arial" panose="020B0604020202020204" pitchFamily="34" charset="0"/>
                <a:cs typeface="Arial" panose="020B0604020202020204" pitchFamily="34" charset="0"/>
              </a:rPr>
              <a:t>    from lawful authority and perform such other duties as are incident to </a:t>
            </a:r>
          </a:p>
          <a:p>
            <a:r>
              <a:rPr lang="en-US" sz="2800" dirty="0">
                <a:latin typeface="Arial" panose="020B0604020202020204" pitchFamily="34" charset="0"/>
                <a:cs typeface="Arial" panose="020B0604020202020204" pitchFamily="34" charset="0"/>
              </a:rPr>
              <a:t>    such office</a:t>
            </a:r>
          </a:p>
        </p:txBody>
      </p:sp>
    </p:spTree>
    <p:extLst>
      <p:ext uri="{BB962C8B-B14F-4D97-AF65-F5344CB8AC3E}">
        <p14:creationId xmlns:p14="http://schemas.microsoft.com/office/powerpoint/2010/main" val="169217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23F33A-2BC5-6D60-8200-3853576C888E}"/>
              </a:ext>
            </a:extLst>
          </p:cNvPr>
          <p:cNvSpPr txBox="1"/>
          <p:nvPr/>
        </p:nvSpPr>
        <p:spPr>
          <a:xfrm>
            <a:off x="514905" y="2275123"/>
            <a:ext cx="11079936" cy="3354765"/>
          </a:xfrm>
          <a:prstGeom prst="rect">
            <a:avLst/>
          </a:prstGeom>
          <a:noFill/>
        </p:spPr>
        <p:txBody>
          <a:bodyPr wrap="square">
            <a:spAutoFit/>
          </a:bodyPr>
          <a:lstStyle/>
          <a:p>
            <a:pPr algn="ctr"/>
            <a:r>
              <a:rPr lang="en-US" sz="4400" b="1" dirty="0">
                <a:latin typeface="Arial Black" panose="020B0A04020102020204" pitchFamily="34" charset="0"/>
              </a:rPr>
              <a:t>Trustees</a:t>
            </a:r>
          </a:p>
          <a:p>
            <a:r>
              <a:rPr lang="en-US" sz="2800" dirty="0">
                <a:latin typeface="Arial" panose="020B0604020202020204" pitchFamily="34" charset="0"/>
                <a:cs typeface="Arial" panose="020B0604020202020204" pitchFamily="34" charset="0"/>
              </a:rPr>
              <a:t>Trustees shall not be eligible to serve as an elected officer, Adjutant or on a committee whose books, records and accounts are audited by the Trustees. Among the duties of Post Trustees, they shall: </a:t>
            </a:r>
          </a:p>
          <a:p>
            <a:endParaRPr lang="en-US" sz="2800" dirty="0">
              <a:latin typeface="Arial" panose="020B0604020202020204" pitchFamily="34" charset="0"/>
              <a:cs typeface="Arial" panose="020B0604020202020204" pitchFamily="34" charset="0"/>
            </a:endParaRPr>
          </a:p>
          <a:p>
            <a:pPr marL="514350" indent="-514350">
              <a:buAutoNum type="alphaLcPeriod"/>
            </a:pPr>
            <a:r>
              <a:rPr lang="en-US" sz="2800" dirty="0">
                <a:latin typeface="Arial" panose="020B0604020202020204" pitchFamily="34" charset="0"/>
                <a:cs typeface="Arial" panose="020B0604020202020204" pitchFamily="34" charset="0"/>
              </a:rPr>
              <a:t>At least monthly, review the Monthly Report of Receipts and </a:t>
            </a:r>
          </a:p>
          <a:p>
            <a:r>
              <a:rPr lang="en-US" sz="2800" dirty="0">
                <a:latin typeface="Arial" panose="020B0604020202020204" pitchFamily="34" charset="0"/>
                <a:cs typeface="Arial" panose="020B0604020202020204" pitchFamily="34" charset="0"/>
              </a:rPr>
              <a:t>     Expenditures of the Post Quartermaster.</a:t>
            </a:r>
          </a:p>
        </p:txBody>
      </p:sp>
    </p:spTree>
    <p:extLst>
      <p:ext uri="{BB962C8B-B14F-4D97-AF65-F5344CB8AC3E}">
        <p14:creationId xmlns:p14="http://schemas.microsoft.com/office/powerpoint/2010/main" val="1380455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2EB525-445B-2F08-2EC1-CA34694440CB}"/>
              </a:ext>
            </a:extLst>
          </p:cNvPr>
          <p:cNvSpPr txBox="1"/>
          <p:nvPr/>
        </p:nvSpPr>
        <p:spPr>
          <a:xfrm>
            <a:off x="292963" y="2334610"/>
            <a:ext cx="11596229" cy="3662541"/>
          </a:xfrm>
          <a:prstGeom prst="rect">
            <a:avLst/>
          </a:prstGeom>
          <a:noFill/>
        </p:spPr>
        <p:txBody>
          <a:bodyPr wrap="square">
            <a:spAutoFit/>
          </a:bodyPr>
          <a:lstStyle/>
          <a:p>
            <a:pPr algn="ctr"/>
            <a:r>
              <a:rPr lang="en-US" sz="4400" b="1" dirty="0">
                <a:latin typeface="Arial Black" panose="020B0A04020102020204" pitchFamily="34" charset="0"/>
              </a:rPr>
              <a:t>Trustees (Cont.)</a:t>
            </a:r>
          </a:p>
          <a:p>
            <a:pPr algn="ctr"/>
            <a:endParaRPr lang="en-US" sz="2000" b="1" dirty="0"/>
          </a:p>
          <a:p>
            <a:r>
              <a:rPr lang="en-US" sz="2800" dirty="0">
                <a:latin typeface="Arial" panose="020B0604020202020204" pitchFamily="34" charset="0"/>
                <a:cs typeface="Arial" panose="020B0604020202020204" pitchFamily="34" charset="0"/>
              </a:rPr>
              <a:t>b. Within thirty (30) days from the end of each quarter, properly audit the   </a:t>
            </a:r>
          </a:p>
          <a:p>
            <a:r>
              <a:rPr lang="en-US" sz="2800" dirty="0">
                <a:latin typeface="Arial" panose="020B0604020202020204" pitchFamily="34" charset="0"/>
                <a:cs typeface="Arial" panose="020B0604020202020204" pitchFamily="34" charset="0"/>
              </a:rPr>
              <a:t>    books and records of the Post Quartermaster, Post Adjutant, and any </a:t>
            </a:r>
          </a:p>
          <a:p>
            <a:r>
              <a:rPr lang="en-US" sz="2800" dirty="0">
                <a:latin typeface="Arial" panose="020B0604020202020204" pitchFamily="34" charset="0"/>
                <a:cs typeface="Arial" panose="020B0604020202020204" pitchFamily="34" charset="0"/>
              </a:rPr>
              <a:t>    activity, club room, holding company or unit sponsored, conducted or </a:t>
            </a:r>
          </a:p>
          <a:p>
            <a:r>
              <a:rPr lang="en-US" sz="2800" dirty="0">
                <a:latin typeface="Arial" panose="020B0604020202020204" pitchFamily="34" charset="0"/>
                <a:cs typeface="Arial" panose="020B0604020202020204" pitchFamily="34" charset="0"/>
              </a:rPr>
              <a:t>    operated by, for or on behalf of the Post and submit a Post Trustee’s </a:t>
            </a:r>
          </a:p>
          <a:p>
            <a:r>
              <a:rPr lang="en-US" sz="2800" dirty="0">
                <a:latin typeface="Arial" panose="020B0604020202020204" pitchFamily="34" charset="0"/>
                <a:cs typeface="Arial" panose="020B0604020202020204" pitchFamily="34" charset="0"/>
              </a:rPr>
              <a:t>    Report of Audit to the Department Quartermaster for referral to the </a:t>
            </a:r>
          </a:p>
          <a:p>
            <a:r>
              <a:rPr lang="en-US" sz="2800" dirty="0">
                <a:latin typeface="Arial" panose="020B0604020202020204" pitchFamily="34" charset="0"/>
                <a:cs typeface="Arial" panose="020B0604020202020204" pitchFamily="34" charset="0"/>
              </a:rPr>
              <a:t>    Department Inspector</a:t>
            </a:r>
          </a:p>
        </p:txBody>
      </p:sp>
    </p:spTree>
    <p:extLst>
      <p:ext uri="{BB962C8B-B14F-4D97-AF65-F5344CB8AC3E}">
        <p14:creationId xmlns:p14="http://schemas.microsoft.com/office/powerpoint/2010/main" val="156676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1AA2B3-B0BE-BD5F-3F80-8C1593992F82}"/>
              </a:ext>
            </a:extLst>
          </p:cNvPr>
          <p:cNvSpPr txBox="1"/>
          <p:nvPr/>
        </p:nvSpPr>
        <p:spPr>
          <a:xfrm>
            <a:off x="399495" y="2236956"/>
            <a:ext cx="11321021" cy="4031873"/>
          </a:xfrm>
          <a:prstGeom prst="rect">
            <a:avLst/>
          </a:prstGeom>
          <a:noFill/>
        </p:spPr>
        <p:txBody>
          <a:bodyPr wrap="square">
            <a:spAutoFit/>
          </a:bodyPr>
          <a:lstStyle/>
          <a:p>
            <a:pPr algn="ctr"/>
            <a:r>
              <a:rPr lang="en-US" sz="4400" b="1" dirty="0">
                <a:latin typeface="Arial Black" panose="020B0A04020102020204" pitchFamily="34" charset="0"/>
              </a:rPr>
              <a:t>Trustees (Cont.)</a:t>
            </a:r>
          </a:p>
          <a:p>
            <a:pPr algn="ctr"/>
            <a:endParaRPr lang="en-US" sz="2000" b="1" dirty="0">
              <a:latin typeface="Arial Black" panose="020B0A04020102020204" pitchFamily="34" charset="0"/>
            </a:endParaRPr>
          </a:p>
          <a:p>
            <a:r>
              <a:rPr lang="en-US" sz="2400" dirty="0">
                <a:latin typeface="Arial" panose="020B0604020202020204" pitchFamily="34" charset="0"/>
                <a:cs typeface="Arial" panose="020B0604020202020204" pitchFamily="34" charset="0"/>
              </a:rPr>
              <a:t>c. The Report shall be in accordance with and upon such form as may be </a:t>
            </a:r>
          </a:p>
          <a:p>
            <a:r>
              <a:rPr lang="en-US" sz="2400" dirty="0">
                <a:latin typeface="Arial" panose="020B0604020202020204" pitchFamily="34" charset="0"/>
                <a:cs typeface="Arial" panose="020B0604020202020204" pitchFamily="34" charset="0"/>
              </a:rPr>
              <a:t>    prescribed by the Adjutant General. The audit shall be signed by the Post </a:t>
            </a:r>
          </a:p>
          <a:p>
            <a:r>
              <a:rPr lang="en-US" sz="2400" dirty="0">
                <a:latin typeface="Arial" panose="020B0604020202020204" pitchFamily="34" charset="0"/>
                <a:cs typeface="Arial" panose="020B0604020202020204" pitchFamily="34" charset="0"/>
              </a:rPr>
              <a:t>    Commander and Trustees, who shall, by their signatures, certify to the accuracy </a:t>
            </a:r>
          </a:p>
          <a:p>
            <a:r>
              <a:rPr lang="en-US" sz="2400" dirty="0">
                <a:latin typeface="Arial" panose="020B0604020202020204" pitchFamily="34" charset="0"/>
                <a:cs typeface="Arial" panose="020B0604020202020204" pitchFamily="34" charset="0"/>
              </a:rPr>
              <a:t>    of the information contained therein</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d. Perform such other duties as may be incident to the office or may from time to </a:t>
            </a:r>
          </a:p>
          <a:p>
            <a:r>
              <a:rPr lang="en-US" sz="2400" dirty="0">
                <a:latin typeface="Arial" panose="020B0604020202020204" pitchFamily="34" charset="0"/>
                <a:cs typeface="Arial" panose="020B0604020202020204" pitchFamily="34" charset="0"/>
              </a:rPr>
              <a:t>    time be required by the laws and usages of the organization or lawful orders </a:t>
            </a:r>
          </a:p>
          <a:p>
            <a:r>
              <a:rPr lang="en-US" sz="2400" dirty="0">
                <a:latin typeface="Arial" panose="020B0604020202020204" pitchFamily="34" charset="0"/>
                <a:cs typeface="Arial" panose="020B0604020202020204" pitchFamily="34" charset="0"/>
              </a:rPr>
              <a:t>    from proper authority</a:t>
            </a:r>
          </a:p>
        </p:txBody>
      </p:sp>
    </p:spTree>
    <p:extLst>
      <p:ext uri="{BB962C8B-B14F-4D97-AF65-F5344CB8AC3E}">
        <p14:creationId xmlns:p14="http://schemas.microsoft.com/office/powerpoint/2010/main" val="1990915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96271E-2662-60BA-EE9B-133DA92060F5}"/>
              </a:ext>
            </a:extLst>
          </p:cNvPr>
          <p:cNvSpPr txBox="1"/>
          <p:nvPr/>
        </p:nvSpPr>
        <p:spPr>
          <a:xfrm>
            <a:off x="1769026" y="2315707"/>
            <a:ext cx="8653947" cy="4401205"/>
          </a:xfrm>
          <a:prstGeom prst="rect">
            <a:avLst/>
          </a:prstGeom>
          <a:noFill/>
        </p:spPr>
        <p:txBody>
          <a:bodyPr wrap="square">
            <a:spAutoFit/>
          </a:bodyPr>
          <a:lstStyle/>
          <a:p>
            <a:pPr algn="ctr"/>
            <a:r>
              <a:rPr lang="en-US" sz="2800" b="1" dirty="0">
                <a:latin typeface="Arial" panose="020B0604020202020204" pitchFamily="34" charset="0"/>
                <a:cs typeface="Arial" panose="020B0604020202020204" pitchFamily="34" charset="0"/>
              </a:rPr>
              <a:t>Being a member of the VFW means being an agent of change. </a:t>
            </a:r>
          </a:p>
          <a:p>
            <a:endParaRPr lang="en-US" sz="28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But… </a:t>
            </a:r>
          </a:p>
          <a:p>
            <a:endParaRPr lang="en-US" sz="28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To be a leader within the VFW means connecting with those around you; inspiring them with a shared sense of mission; and through education and engagement, mobilizing them in order to accomplish a common goal. </a:t>
            </a:r>
          </a:p>
        </p:txBody>
      </p:sp>
    </p:spTree>
    <p:extLst>
      <p:ext uri="{BB962C8B-B14F-4D97-AF65-F5344CB8AC3E}">
        <p14:creationId xmlns:p14="http://schemas.microsoft.com/office/powerpoint/2010/main" val="3251284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7A0A68-EF8C-8DC8-C1D2-A44F24A6E408}"/>
              </a:ext>
            </a:extLst>
          </p:cNvPr>
          <p:cNvSpPr txBox="1"/>
          <p:nvPr/>
        </p:nvSpPr>
        <p:spPr>
          <a:xfrm>
            <a:off x="1719309" y="2414726"/>
            <a:ext cx="8753382" cy="2554545"/>
          </a:xfrm>
          <a:prstGeom prst="rect">
            <a:avLst/>
          </a:prstGeom>
          <a:noFill/>
        </p:spPr>
        <p:txBody>
          <a:bodyPr wrap="square" rtlCol="0">
            <a:spAutoFit/>
          </a:bodyPr>
          <a:lstStyle/>
          <a:p>
            <a:pPr algn="ctr"/>
            <a:r>
              <a:rPr lang="en-US" sz="4000" dirty="0">
                <a:latin typeface="Arial Black" panose="020B0A04020102020204" pitchFamily="34" charset="0"/>
              </a:rPr>
              <a:t>The “Other Officers”</a:t>
            </a:r>
          </a:p>
          <a:p>
            <a:pPr algn="ctr"/>
            <a:endParaRPr lang="en-US" sz="24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We have classes about the Commander, Quartermaster and Trustees. What about the other Officers? We will explore the usual duties and responsibilities that we can’t find in the </a:t>
            </a:r>
            <a:r>
              <a:rPr lang="en-US" sz="2400">
                <a:latin typeface="Arial" panose="020B0604020202020204" pitchFamily="34" charset="0"/>
                <a:cs typeface="Arial" panose="020B0604020202020204" pitchFamily="34" charset="0"/>
              </a:rPr>
              <a:t>National Bylaws.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6366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D53F7C-504A-B4E8-74BC-3FE3FA9703D7}"/>
              </a:ext>
            </a:extLst>
          </p:cNvPr>
          <p:cNvSpPr txBox="1"/>
          <p:nvPr/>
        </p:nvSpPr>
        <p:spPr>
          <a:xfrm>
            <a:off x="471996" y="1881572"/>
            <a:ext cx="11248007" cy="4619663"/>
          </a:xfrm>
          <a:prstGeom prst="rect">
            <a:avLst/>
          </a:prstGeom>
          <a:noFill/>
        </p:spPr>
        <p:txBody>
          <a:bodyPr wrap="square">
            <a:spAutoFit/>
          </a:bodyPr>
          <a:lstStyle/>
          <a:p>
            <a:pPr marL="0" marR="0" algn="ctr">
              <a:lnSpc>
                <a:spcPct val="114000"/>
              </a:lnSpc>
              <a:spcBef>
                <a:spcPts val="600"/>
              </a:spcBef>
              <a:spcAft>
                <a:spcPts val="600"/>
              </a:spcAft>
              <a:buNone/>
            </a:pPr>
            <a:r>
              <a:rPr lang="en-US" sz="3600" b="1" dirty="0">
                <a:solidFill>
                  <a:srgbClr val="1F1F1F"/>
                </a:solidFill>
                <a:effectLst/>
                <a:latin typeface="Google Sans"/>
                <a:ea typeface="Google Sans"/>
                <a:cs typeface="Google Sans"/>
              </a:rPr>
              <a:t>Senior Vice Commander</a:t>
            </a:r>
            <a:endParaRPr lang="en-US" sz="3600" b="1" dirty="0">
              <a:effectLst/>
              <a:latin typeface="Arial" panose="020B0604020202020204" pitchFamily="34" charset="0"/>
            </a:endParaRPr>
          </a:p>
          <a:p>
            <a:pPr marL="0" marR="0">
              <a:lnSpc>
                <a:spcPct val="114000"/>
              </a:lnSpc>
              <a:spcAft>
                <a:spcPts val="750"/>
              </a:spcAft>
              <a:buNone/>
            </a:pPr>
            <a:r>
              <a:rPr lang="en-US" sz="2000" i="1" dirty="0">
                <a:solidFill>
                  <a:srgbClr val="1F1F1F"/>
                </a:solidFill>
                <a:effectLst/>
                <a:latin typeface="Arial" panose="020B0604020202020204" pitchFamily="34" charset="0"/>
                <a:ea typeface="Google Sans"/>
                <a:cs typeface="Arial" panose="020B0604020202020204" pitchFamily="34" charset="0"/>
              </a:rPr>
              <a:t>The "Right Hand"</a:t>
            </a:r>
            <a:endParaRPr lang="en-US" sz="2000" dirty="0">
              <a:effectLst/>
              <a:latin typeface="Arial" panose="020B0604020202020204" pitchFamily="34" charset="0"/>
              <a:ea typeface="Arial" panose="020B0604020202020204" pitchFamily="34" charset="0"/>
              <a:cs typeface="Arial" panose="020B0604020202020204" pitchFamily="34" charset="0"/>
            </a:endParaRPr>
          </a:p>
          <a:p>
            <a:pPr marL="0" marR="0">
              <a:lnSpc>
                <a:spcPct val="114000"/>
              </a:lnSpc>
              <a:spcAft>
                <a:spcPts val="750"/>
              </a:spcAft>
              <a:buNone/>
            </a:pPr>
            <a:r>
              <a:rPr lang="en-US" sz="2000" dirty="0">
                <a:solidFill>
                  <a:srgbClr val="1F1F1F"/>
                </a:solidFill>
                <a:effectLst/>
                <a:latin typeface="Arial" panose="020B0604020202020204" pitchFamily="34" charset="0"/>
                <a:ea typeface="Google Sans"/>
                <a:cs typeface="Arial" panose="020B0604020202020204" pitchFamily="34" charset="0"/>
              </a:rPr>
              <a:t>The Senior Vice is the second-in-command and the Commander’s primary assistant.</a:t>
            </a:r>
            <a:endParaRPr lang="en-US" sz="2000"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b="1" u="none" strike="noStrike" dirty="0">
                <a:solidFill>
                  <a:srgbClr val="1F1F1F"/>
                </a:solidFill>
                <a:effectLst/>
                <a:latin typeface="Arial" panose="020B0604020202020204" pitchFamily="34" charset="0"/>
                <a:ea typeface="Google Sans"/>
                <a:cs typeface="Arial" panose="020B0604020202020204" pitchFamily="34" charset="0"/>
              </a:rPr>
              <a:t>Membership Growth:</a:t>
            </a:r>
            <a:r>
              <a:rPr lang="en-US" sz="2400" u="none" strike="noStrike" dirty="0">
                <a:solidFill>
                  <a:srgbClr val="1F1F1F"/>
                </a:solidFill>
                <a:effectLst/>
                <a:latin typeface="Arial" panose="020B0604020202020204" pitchFamily="34" charset="0"/>
                <a:ea typeface="Google Sans"/>
                <a:cs typeface="Arial" panose="020B0604020202020204" pitchFamily="34" charset="0"/>
              </a:rPr>
              <a:t> Their #1 priority is usually membership recruitment and retention.</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b="1" u="none" strike="noStrike" dirty="0">
                <a:solidFill>
                  <a:srgbClr val="1F1F1F"/>
                </a:solidFill>
                <a:effectLst/>
                <a:latin typeface="Arial" panose="020B0604020202020204" pitchFamily="34" charset="0"/>
                <a:ea typeface="Google Sans"/>
                <a:cs typeface="Arial" panose="020B0604020202020204" pitchFamily="34" charset="0"/>
              </a:rPr>
              <a:t>Succession:</a:t>
            </a:r>
            <a:r>
              <a:rPr lang="en-US" sz="2400" u="none" strike="noStrike" dirty="0">
                <a:solidFill>
                  <a:srgbClr val="1F1F1F"/>
                </a:solidFill>
                <a:effectLst/>
                <a:latin typeface="Arial" panose="020B0604020202020204" pitchFamily="34" charset="0"/>
                <a:ea typeface="Google Sans"/>
                <a:cs typeface="Arial" panose="020B0604020202020204" pitchFamily="34" charset="0"/>
              </a:rPr>
              <a:t> They preside over meetings if the Commander is absent.</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b="1" u="none" strike="noStrike" dirty="0">
                <a:solidFill>
                  <a:srgbClr val="1F1F1F"/>
                </a:solidFill>
                <a:effectLst/>
                <a:latin typeface="Arial" panose="020B0604020202020204" pitchFamily="34" charset="0"/>
                <a:ea typeface="Google Sans"/>
                <a:cs typeface="Arial" panose="020B0604020202020204" pitchFamily="34" charset="0"/>
              </a:rPr>
              <a:t>Strategic Planning:</a:t>
            </a:r>
            <a:r>
              <a:rPr lang="en-US" sz="2400" u="none" strike="noStrike" dirty="0">
                <a:solidFill>
                  <a:srgbClr val="1F1F1F"/>
                </a:solidFill>
                <a:effectLst/>
                <a:latin typeface="Arial" panose="020B0604020202020204" pitchFamily="34" charset="0"/>
                <a:ea typeface="Google Sans"/>
                <a:cs typeface="Arial" panose="020B0604020202020204" pitchFamily="34" charset="0"/>
              </a:rPr>
              <a:t> Often oversees the post’s long-term goals and committee chairs.</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spcAft>
                <a:spcPts val="600"/>
              </a:spcAft>
              <a:buClr>
                <a:srgbClr val="000000"/>
              </a:buClr>
              <a:buSzPts val="1100"/>
              <a:buFont typeface="Arial" panose="020B0604020202020204" pitchFamily="34" charset="0"/>
              <a:buChar char="●"/>
            </a:pPr>
            <a:r>
              <a:rPr lang="en-US" sz="2400" b="1" u="none" strike="noStrike" dirty="0">
                <a:solidFill>
                  <a:srgbClr val="1F1F1F"/>
                </a:solidFill>
                <a:effectLst/>
                <a:latin typeface="Arial" panose="020B0604020202020204" pitchFamily="34" charset="0"/>
                <a:ea typeface="Google Sans"/>
                <a:cs typeface="Arial" panose="020B0604020202020204" pitchFamily="34" charset="0"/>
              </a:rPr>
              <a:t>The Goal:</a:t>
            </a:r>
            <a:r>
              <a:rPr lang="en-US" sz="2400" u="none" strike="noStrike" dirty="0">
                <a:solidFill>
                  <a:srgbClr val="1F1F1F"/>
                </a:solidFill>
                <a:effectLst/>
                <a:latin typeface="Arial" panose="020B0604020202020204" pitchFamily="34" charset="0"/>
                <a:ea typeface="Google Sans"/>
                <a:cs typeface="Arial" panose="020B0604020202020204" pitchFamily="34" charset="0"/>
              </a:rPr>
              <a:t> To learn the ropes of the Post so they are ready to step into the Commander role next year.</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4449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2D0196-A73B-FE0C-2AE9-5EAA279B24BF}"/>
              </a:ext>
            </a:extLst>
          </p:cNvPr>
          <p:cNvSpPr txBox="1"/>
          <p:nvPr/>
        </p:nvSpPr>
        <p:spPr>
          <a:xfrm>
            <a:off x="355106" y="2160429"/>
            <a:ext cx="11647503" cy="3961726"/>
          </a:xfrm>
          <a:prstGeom prst="rect">
            <a:avLst/>
          </a:prstGeom>
          <a:noFill/>
        </p:spPr>
        <p:txBody>
          <a:bodyPr wrap="square">
            <a:spAutoFit/>
          </a:bodyPr>
          <a:lstStyle/>
          <a:p>
            <a:pPr marL="0" marR="0" algn="ctr">
              <a:lnSpc>
                <a:spcPct val="114000"/>
              </a:lnSpc>
              <a:spcBef>
                <a:spcPts val="600"/>
              </a:spcBef>
              <a:spcAft>
                <a:spcPts val="600"/>
              </a:spcAft>
              <a:buNone/>
            </a:pPr>
            <a:r>
              <a:rPr lang="en-US" sz="3200" b="1" dirty="0">
                <a:solidFill>
                  <a:srgbClr val="1F1F1F"/>
                </a:solidFill>
                <a:effectLst/>
                <a:latin typeface="Google Sans"/>
                <a:ea typeface="Google Sans"/>
                <a:cs typeface="Google Sans"/>
              </a:rPr>
              <a:t>Senior Vice Commander (The Membership General)</a:t>
            </a:r>
            <a:endParaRPr lang="en-US" sz="3200" b="1" dirty="0">
              <a:effectLst/>
              <a:latin typeface="Arial" panose="020B0604020202020204" pitchFamily="34" charset="0"/>
            </a:endParaRPr>
          </a:p>
          <a:p>
            <a:pPr marL="0" marR="0">
              <a:lnSpc>
                <a:spcPct val="114000"/>
              </a:lnSpc>
              <a:spcAft>
                <a:spcPts val="750"/>
              </a:spcAft>
              <a:buNone/>
            </a:pPr>
            <a:r>
              <a:rPr lang="en-US" sz="2000" dirty="0">
                <a:solidFill>
                  <a:srgbClr val="1F1F1F"/>
                </a:solidFill>
                <a:effectLst/>
                <a:latin typeface="Arial" panose="020B0604020202020204" pitchFamily="34" charset="0"/>
                <a:ea typeface="Google Sans"/>
                <a:cs typeface="Arial" panose="020B0604020202020204" pitchFamily="34" charset="0"/>
              </a:rPr>
              <a:t>The Senior Vice is often judged by one number: </a:t>
            </a:r>
            <a:r>
              <a:rPr lang="en-US" sz="2000" b="1" dirty="0">
                <a:solidFill>
                  <a:srgbClr val="1F1F1F"/>
                </a:solidFill>
                <a:effectLst/>
                <a:latin typeface="Arial" panose="020B0604020202020204" pitchFamily="34" charset="0"/>
                <a:ea typeface="Google Sans"/>
                <a:cs typeface="Arial" panose="020B0604020202020204" pitchFamily="34" charset="0"/>
              </a:rPr>
              <a:t>100%</a:t>
            </a:r>
            <a:r>
              <a:rPr lang="en-US" sz="2000" dirty="0">
                <a:solidFill>
                  <a:srgbClr val="1F1F1F"/>
                </a:solidFill>
                <a:effectLst/>
                <a:latin typeface="Arial" panose="020B0604020202020204" pitchFamily="34" charset="0"/>
                <a:ea typeface="Google Sans"/>
                <a:cs typeface="Arial" panose="020B0604020202020204" pitchFamily="34" charset="0"/>
              </a:rPr>
              <a:t>. That is the goal for post membership.</a:t>
            </a:r>
            <a:endParaRPr lang="en-US" sz="2000"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000" b="1" u="none" strike="noStrike" dirty="0">
                <a:solidFill>
                  <a:srgbClr val="1F1F1F"/>
                </a:solidFill>
                <a:effectLst/>
                <a:latin typeface="Arial" panose="020B0604020202020204" pitchFamily="34" charset="0"/>
                <a:ea typeface="Google Sans"/>
                <a:cs typeface="Arial" panose="020B0604020202020204" pitchFamily="34" charset="0"/>
              </a:rPr>
              <a:t>Membership Chairperson:</a:t>
            </a:r>
            <a:r>
              <a:rPr lang="en-US" sz="2000" u="none" strike="noStrike" dirty="0">
                <a:solidFill>
                  <a:srgbClr val="1F1F1F"/>
                </a:solidFill>
                <a:effectLst/>
                <a:latin typeface="Arial" panose="020B0604020202020204" pitchFamily="34" charset="0"/>
                <a:ea typeface="Google Sans"/>
                <a:cs typeface="Arial" panose="020B0604020202020204" pitchFamily="34" charset="0"/>
              </a:rPr>
              <a:t> They don't just "help" with membership; they usually head the Membership Committee. They should be tracking who hasn't paid their dues and organizing "dues round-ups."</a:t>
            </a:r>
            <a:endParaRPr lang="en-US" sz="20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000" b="1" u="none" strike="noStrike" dirty="0">
                <a:solidFill>
                  <a:srgbClr val="1F1F1F"/>
                </a:solidFill>
                <a:effectLst/>
                <a:latin typeface="Arial" panose="020B0604020202020204" pitchFamily="34" charset="0"/>
                <a:ea typeface="Google Sans"/>
                <a:cs typeface="Arial" panose="020B0604020202020204" pitchFamily="34" charset="0"/>
              </a:rPr>
              <a:t>The "Shadow" Commander:</a:t>
            </a:r>
            <a:r>
              <a:rPr lang="en-US" sz="2000" u="none" strike="noStrike" dirty="0">
                <a:solidFill>
                  <a:srgbClr val="1F1F1F"/>
                </a:solidFill>
                <a:effectLst/>
                <a:latin typeface="Arial" panose="020B0604020202020204" pitchFamily="34" charset="0"/>
                <a:ea typeface="Google Sans"/>
                <a:cs typeface="Arial" panose="020B0604020202020204" pitchFamily="34" charset="0"/>
              </a:rPr>
              <a:t> They must attend every meeting. If the Commander has a family emergency, the Senior Vice takes the gavel immediately. They need to be as familiar with the </a:t>
            </a:r>
            <a:r>
              <a:rPr lang="en-US" sz="2000" i="1" u="none" strike="noStrike" dirty="0">
                <a:solidFill>
                  <a:srgbClr val="1F1F1F"/>
                </a:solidFill>
                <a:effectLst/>
                <a:latin typeface="Arial" panose="020B0604020202020204" pitchFamily="34" charset="0"/>
                <a:ea typeface="Google Sans"/>
                <a:cs typeface="Arial" panose="020B0604020202020204" pitchFamily="34" charset="0"/>
              </a:rPr>
              <a:t>Ritual</a:t>
            </a:r>
            <a:r>
              <a:rPr lang="en-US" sz="2000" u="none" strike="noStrike" dirty="0">
                <a:solidFill>
                  <a:srgbClr val="1F1F1F"/>
                </a:solidFill>
                <a:effectLst/>
                <a:latin typeface="Arial" panose="020B0604020202020204" pitchFamily="34" charset="0"/>
                <a:ea typeface="Google Sans"/>
                <a:cs typeface="Arial" panose="020B0604020202020204" pitchFamily="34" charset="0"/>
              </a:rPr>
              <a:t> and </a:t>
            </a:r>
            <a:r>
              <a:rPr lang="en-US" sz="2000" i="1" u="none" strike="noStrike" dirty="0">
                <a:solidFill>
                  <a:srgbClr val="1F1F1F"/>
                </a:solidFill>
                <a:effectLst/>
                <a:latin typeface="Arial" panose="020B0604020202020204" pitchFamily="34" charset="0"/>
                <a:ea typeface="Google Sans"/>
                <a:cs typeface="Arial" panose="020B0604020202020204" pitchFamily="34" charset="0"/>
              </a:rPr>
              <a:t>By-Laws</a:t>
            </a:r>
            <a:r>
              <a:rPr lang="en-US" sz="2000" u="none" strike="noStrike" dirty="0">
                <a:solidFill>
                  <a:srgbClr val="1F1F1F"/>
                </a:solidFill>
                <a:effectLst/>
                <a:latin typeface="Arial" panose="020B0604020202020204" pitchFamily="34" charset="0"/>
                <a:ea typeface="Google Sans"/>
                <a:cs typeface="Arial" panose="020B0604020202020204" pitchFamily="34" charset="0"/>
              </a:rPr>
              <a:t> as the Commander.</a:t>
            </a:r>
            <a:endParaRPr lang="en-US" sz="20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spcAft>
                <a:spcPts val="600"/>
              </a:spcAft>
              <a:buClr>
                <a:srgbClr val="000000"/>
              </a:buClr>
              <a:buSzPts val="1100"/>
              <a:buFont typeface="Arial" panose="020B0604020202020204" pitchFamily="34" charset="0"/>
              <a:buChar char="●"/>
            </a:pPr>
            <a:r>
              <a:rPr lang="en-US" sz="2000" b="1" u="none" strike="noStrike" dirty="0">
                <a:solidFill>
                  <a:srgbClr val="1F1F1F"/>
                </a:solidFill>
                <a:effectLst/>
                <a:latin typeface="Arial" panose="020B0604020202020204" pitchFamily="34" charset="0"/>
                <a:ea typeface="Google Sans"/>
                <a:cs typeface="Arial" panose="020B0604020202020204" pitchFamily="34" charset="0"/>
              </a:rPr>
              <a:t>Audit Support:</a:t>
            </a:r>
            <a:r>
              <a:rPr lang="en-US" sz="2000" u="none" strike="noStrike" dirty="0">
                <a:solidFill>
                  <a:srgbClr val="1F1F1F"/>
                </a:solidFill>
                <a:effectLst/>
                <a:latin typeface="Arial" panose="020B0604020202020204" pitchFamily="34" charset="0"/>
                <a:ea typeface="Google Sans"/>
                <a:cs typeface="Arial" panose="020B0604020202020204" pitchFamily="34" charset="0"/>
              </a:rPr>
              <a:t> While the Trustees perform the audit, the Senior Vice often assists in ensuring the Post’s "Proof of Eligibility" forms are in order for all new members.</a:t>
            </a:r>
            <a:endParaRPr lang="en-US" sz="2000" u="none" strike="noStrike"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7034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DCE9A3B-F2AF-E2C6-4C48-DC90111E531C}"/>
              </a:ext>
            </a:extLst>
          </p:cNvPr>
          <p:cNvSpPr txBox="1"/>
          <p:nvPr/>
        </p:nvSpPr>
        <p:spPr>
          <a:xfrm>
            <a:off x="374341" y="2072072"/>
            <a:ext cx="11443317" cy="4326826"/>
          </a:xfrm>
          <a:prstGeom prst="rect">
            <a:avLst/>
          </a:prstGeom>
          <a:noFill/>
        </p:spPr>
        <p:txBody>
          <a:bodyPr wrap="square">
            <a:spAutoFit/>
          </a:bodyPr>
          <a:lstStyle/>
          <a:p>
            <a:pPr marL="0" marR="0" algn="ctr">
              <a:lnSpc>
                <a:spcPct val="114000"/>
              </a:lnSpc>
              <a:spcBef>
                <a:spcPts val="600"/>
              </a:spcBef>
              <a:spcAft>
                <a:spcPts val="600"/>
              </a:spcAft>
              <a:buNone/>
            </a:pPr>
            <a:r>
              <a:rPr lang="en-US" sz="3200" b="1" dirty="0">
                <a:solidFill>
                  <a:srgbClr val="1F1F1F"/>
                </a:solidFill>
                <a:effectLst/>
                <a:latin typeface="Google Sans"/>
                <a:ea typeface="Google Sans"/>
                <a:cs typeface="Google Sans"/>
              </a:rPr>
              <a:t>Monthly Officer "Battle Rhythm"</a:t>
            </a:r>
            <a:endParaRPr lang="en-US" sz="3200" b="1" dirty="0">
              <a:effectLst/>
              <a:latin typeface="Arial" panose="020B0604020202020204" pitchFamily="34" charset="0"/>
            </a:endParaRPr>
          </a:p>
          <a:p>
            <a:pPr marL="0" marR="0">
              <a:lnSpc>
                <a:spcPct val="114000"/>
              </a:lnSpc>
              <a:spcAft>
                <a:spcPts val="750"/>
              </a:spcAft>
              <a:buNone/>
            </a:pPr>
            <a:r>
              <a:rPr lang="en-US" sz="2000" i="1" dirty="0">
                <a:solidFill>
                  <a:srgbClr val="1F1F1F"/>
                </a:solidFill>
                <a:effectLst/>
                <a:latin typeface="Arial" panose="020B0604020202020204" pitchFamily="34" charset="0"/>
                <a:ea typeface="Google Sans"/>
                <a:cs typeface="Arial" panose="020B0604020202020204" pitchFamily="34" charset="0"/>
              </a:rPr>
              <a:t>To be completed between Post meetings to ensure "All-State" eligibility.</a:t>
            </a:r>
            <a:endParaRPr lang="en-US" sz="2000" dirty="0">
              <a:effectLst/>
              <a:latin typeface="Arial" panose="020B0604020202020204" pitchFamily="34" charset="0"/>
              <a:ea typeface="Arial" panose="020B0604020202020204" pitchFamily="34" charset="0"/>
              <a:cs typeface="Arial" panose="020B0604020202020204" pitchFamily="34" charset="0"/>
            </a:endParaRPr>
          </a:p>
          <a:p>
            <a:pPr marL="0" marR="0">
              <a:lnSpc>
                <a:spcPct val="114000"/>
              </a:lnSpc>
              <a:spcBef>
                <a:spcPts val="1200"/>
              </a:spcBef>
              <a:spcAft>
                <a:spcPts val="600"/>
              </a:spcAft>
              <a:buNone/>
            </a:pPr>
            <a:r>
              <a:rPr lang="en-US" sz="2400" b="1" dirty="0">
                <a:solidFill>
                  <a:srgbClr val="1F1F1F"/>
                </a:solidFill>
                <a:effectLst/>
                <a:latin typeface="Arial" panose="020B0604020202020204" pitchFamily="34" charset="0"/>
                <a:ea typeface="Google Sans"/>
                <a:cs typeface="Arial" panose="020B0604020202020204" pitchFamily="34" charset="0"/>
              </a:rPr>
              <a:t>Senior Vice Commander</a:t>
            </a:r>
            <a:endParaRPr lang="en-US" sz="2400" b="1" dirty="0">
              <a:effectLst/>
              <a:latin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u="none" strike="noStrike" dirty="0">
                <a:solidFill>
                  <a:srgbClr val="1F1F1F"/>
                </a:solidFill>
                <a:effectLst/>
                <a:latin typeface="Arial" panose="020B0604020202020204" pitchFamily="34" charset="0"/>
                <a:ea typeface="Google Sans"/>
                <a:cs typeface="Arial" panose="020B0604020202020204" pitchFamily="34" charset="0"/>
              </a:rPr>
              <a:t>[ ] </a:t>
            </a:r>
            <a:r>
              <a:rPr lang="en-US" sz="2400" b="1" u="none" strike="noStrike" dirty="0">
                <a:solidFill>
                  <a:srgbClr val="1F1F1F"/>
                </a:solidFill>
                <a:effectLst/>
                <a:latin typeface="Arial" panose="020B0604020202020204" pitchFamily="34" charset="0"/>
                <a:ea typeface="Google Sans"/>
                <a:cs typeface="Arial" panose="020B0604020202020204" pitchFamily="34" charset="0"/>
              </a:rPr>
              <a:t>Review the "Unpaid" List:</a:t>
            </a:r>
            <a:r>
              <a:rPr lang="en-US" sz="2400" u="none" strike="noStrike" dirty="0">
                <a:solidFill>
                  <a:srgbClr val="1F1F1F"/>
                </a:solidFill>
                <a:effectLst/>
                <a:latin typeface="Arial" panose="020B0604020202020204" pitchFamily="34" charset="0"/>
                <a:ea typeface="Google Sans"/>
                <a:cs typeface="Arial" panose="020B0604020202020204" pitchFamily="34" charset="0"/>
              </a:rPr>
              <a:t> Get the roster from the Quartermaster and call 5 members who haven't renewed.</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u="none" strike="noStrike" dirty="0">
                <a:solidFill>
                  <a:srgbClr val="1F1F1F"/>
                </a:solidFill>
                <a:effectLst/>
                <a:latin typeface="Arial" panose="020B0604020202020204" pitchFamily="34" charset="0"/>
                <a:ea typeface="Google Sans"/>
                <a:cs typeface="Arial" panose="020B0604020202020204" pitchFamily="34" charset="0"/>
              </a:rPr>
              <a:t>[ ] </a:t>
            </a:r>
            <a:r>
              <a:rPr lang="en-US" sz="2400" b="1" u="none" strike="noStrike" dirty="0">
                <a:solidFill>
                  <a:srgbClr val="1F1F1F"/>
                </a:solidFill>
                <a:effectLst/>
                <a:latin typeface="Arial" panose="020B0604020202020204" pitchFamily="34" charset="0"/>
                <a:ea typeface="Google Sans"/>
                <a:cs typeface="Arial" panose="020B0604020202020204" pitchFamily="34" charset="0"/>
              </a:rPr>
              <a:t>Recruitment Audit:</a:t>
            </a:r>
            <a:r>
              <a:rPr lang="en-US" sz="2400" u="none" strike="noStrike" dirty="0">
                <a:solidFill>
                  <a:srgbClr val="1F1F1F"/>
                </a:solidFill>
                <a:effectLst/>
                <a:latin typeface="Arial" panose="020B0604020202020204" pitchFamily="34" charset="0"/>
                <a:ea typeface="Google Sans"/>
                <a:cs typeface="Arial" panose="020B0604020202020204" pitchFamily="34" charset="0"/>
              </a:rPr>
              <a:t> Check that all new member applications have copies of their DD-214 attached.</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spcAft>
                <a:spcPts val="600"/>
              </a:spcAft>
              <a:buClr>
                <a:srgbClr val="000000"/>
              </a:buClr>
              <a:buSzPts val="1100"/>
              <a:buFont typeface="Arial" panose="020B0604020202020204" pitchFamily="34" charset="0"/>
              <a:buChar char="●"/>
            </a:pPr>
            <a:r>
              <a:rPr lang="en-US" sz="2400" u="none" strike="noStrike" dirty="0">
                <a:solidFill>
                  <a:srgbClr val="1F1F1F"/>
                </a:solidFill>
                <a:effectLst/>
                <a:latin typeface="Arial" panose="020B0604020202020204" pitchFamily="34" charset="0"/>
                <a:ea typeface="Google Sans"/>
                <a:cs typeface="Arial" panose="020B0604020202020204" pitchFamily="34" charset="0"/>
              </a:rPr>
              <a:t>[ ] </a:t>
            </a:r>
            <a:r>
              <a:rPr lang="en-US" sz="2400" b="1" u="none" strike="noStrike" dirty="0">
                <a:solidFill>
                  <a:srgbClr val="1F1F1F"/>
                </a:solidFill>
                <a:effectLst/>
                <a:latin typeface="Arial" panose="020B0604020202020204" pitchFamily="34" charset="0"/>
                <a:ea typeface="Google Sans"/>
                <a:cs typeface="Arial" panose="020B0604020202020204" pitchFamily="34" charset="0"/>
              </a:rPr>
              <a:t>Command Readiness:</a:t>
            </a:r>
            <a:r>
              <a:rPr lang="en-US" sz="2400" u="none" strike="noStrike" dirty="0">
                <a:solidFill>
                  <a:srgbClr val="1F1F1F"/>
                </a:solidFill>
                <a:effectLst/>
                <a:latin typeface="Arial" panose="020B0604020202020204" pitchFamily="34" charset="0"/>
                <a:ea typeface="Google Sans"/>
                <a:cs typeface="Arial" panose="020B0604020202020204" pitchFamily="34" charset="0"/>
              </a:rPr>
              <a:t> Review the </a:t>
            </a:r>
            <a:r>
              <a:rPr lang="en-US" sz="2400" i="1" u="none" strike="noStrike" dirty="0">
                <a:solidFill>
                  <a:srgbClr val="1F1F1F"/>
                </a:solidFill>
                <a:effectLst/>
                <a:latin typeface="Arial" panose="020B0604020202020204" pitchFamily="34" charset="0"/>
                <a:ea typeface="Google Sans"/>
                <a:cs typeface="Arial" panose="020B0604020202020204" pitchFamily="34" charset="0"/>
              </a:rPr>
              <a:t>VFW Ritual</a:t>
            </a:r>
            <a:r>
              <a:rPr lang="en-US" sz="2400" u="none" strike="noStrike" dirty="0">
                <a:solidFill>
                  <a:srgbClr val="1F1F1F"/>
                </a:solidFill>
                <a:effectLst/>
                <a:latin typeface="Arial" panose="020B0604020202020204" pitchFamily="34" charset="0"/>
                <a:ea typeface="Google Sans"/>
                <a:cs typeface="Arial" panose="020B0604020202020204" pitchFamily="34" charset="0"/>
              </a:rPr>
              <a:t> for the "Opening and Closing" ceremonies in case the Commander is absent.</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2403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ED02B8-A4D3-F15F-3EB8-2EBCB9CA4510}"/>
              </a:ext>
            </a:extLst>
          </p:cNvPr>
          <p:cNvSpPr txBox="1"/>
          <p:nvPr/>
        </p:nvSpPr>
        <p:spPr>
          <a:xfrm>
            <a:off x="303320" y="2071652"/>
            <a:ext cx="11585359" cy="4587153"/>
          </a:xfrm>
          <a:prstGeom prst="rect">
            <a:avLst/>
          </a:prstGeom>
          <a:noFill/>
        </p:spPr>
        <p:txBody>
          <a:bodyPr wrap="square">
            <a:spAutoFit/>
          </a:bodyPr>
          <a:lstStyle/>
          <a:p>
            <a:pPr marL="0" marR="0" algn="ctr">
              <a:lnSpc>
                <a:spcPct val="114000"/>
              </a:lnSpc>
              <a:spcBef>
                <a:spcPts val="1200"/>
              </a:spcBef>
              <a:spcAft>
                <a:spcPts val="600"/>
              </a:spcAft>
              <a:buNone/>
            </a:pPr>
            <a:r>
              <a:rPr lang="en-US" sz="3200" b="1" dirty="0">
                <a:solidFill>
                  <a:srgbClr val="1F1F1F"/>
                </a:solidFill>
                <a:effectLst/>
                <a:latin typeface="Arial" panose="020B0604020202020204" pitchFamily="34" charset="0"/>
                <a:ea typeface="Google Sans"/>
                <a:cs typeface="Arial" panose="020B0604020202020204" pitchFamily="34" charset="0"/>
              </a:rPr>
              <a:t>Junior Vice Commander (The Fun &amp; Fundraising Lead)</a:t>
            </a:r>
            <a:endParaRPr lang="en-US" sz="3200" b="1" dirty="0">
              <a:effectLst/>
              <a:latin typeface="Arial" panose="020B0604020202020204" pitchFamily="34" charset="0"/>
              <a:cs typeface="Arial" panose="020B0604020202020204" pitchFamily="34" charset="0"/>
            </a:endParaRPr>
          </a:p>
          <a:p>
            <a:pPr marL="0" marR="0">
              <a:lnSpc>
                <a:spcPct val="114000"/>
              </a:lnSpc>
              <a:spcAft>
                <a:spcPts val="750"/>
              </a:spcAft>
              <a:buNone/>
            </a:pPr>
            <a:r>
              <a:rPr lang="en-US" sz="2400" dirty="0">
                <a:solidFill>
                  <a:srgbClr val="1F1F1F"/>
                </a:solidFill>
                <a:effectLst/>
                <a:latin typeface="Arial" panose="020B0604020202020204" pitchFamily="34" charset="0"/>
                <a:ea typeface="Google Sans"/>
                <a:cs typeface="Arial" panose="020B0604020202020204" pitchFamily="34" charset="0"/>
              </a:rPr>
              <a:t>If the Senior Vice is internal (membership), the Junior Vice is external (community).</a:t>
            </a:r>
            <a:endParaRPr lang="en-US" sz="2400"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b="1" u="none" strike="noStrike" dirty="0">
                <a:solidFill>
                  <a:srgbClr val="1F1F1F"/>
                </a:solidFill>
                <a:effectLst/>
                <a:latin typeface="Arial" panose="020B0604020202020204" pitchFamily="34" charset="0"/>
                <a:ea typeface="Google Sans"/>
                <a:cs typeface="Arial" panose="020B0604020202020204" pitchFamily="34" charset="0"/>
              </a:rPr>
              <a:t>Buddy Poppy Chairman:</a:t>
            </a:r>
            <a:r>
              <a:rPr lang="en-US" sz="2400" u="none" strike="noStrike" dirty="0">
                <a:solidFill>
                  <a:srgbClr val="1F1F1F"/>
                </a:solidFill>
                <a:effectLst/>
                <a:latin typeface="Arial" panose="020B0604020202020204" pitchFamily="34" charset="0"/>
                <a:ea typeface="Google Sans"/>
                <a:cs typeface="Arial" panose="020B0604020202020204" pitchFamily="34" charset="0"/>
              </a:rPr>
              <a:t> By tradition, the Junior Vice usually coordinates the Buddy Poppy drives (typically around Memorial Day and Veterans Day). This involves getting permits, scheduling volunteers, and ordering the poppies.</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b="1" u="none" strike="noStrike" dirty="0">
                <a:solidFill>
                  <a:srgbClr val="1F1F1F"/>
                </a:solidFill>
                <a:effectLst/>
                <a:latin typeface="Arial" panose="020B0604020202020204" pitchFamily="34" charset="0"/>
                <a:ea typeface="Google Sans"/>
                <a:cs typeface="Arial" panose="020B0604020202020204" pitchFamily="34" charset="0"/>
              </a:rPr>
              <a:t>Entertainment/House Committee:</a:t>
            </a:r>
            <a:r>
              <a:rPr lang="en-US" sz="2400" u="none" strike="noStrike" dirty="0">
                <a:solidFill>
                  <a:srgbClr val="1F1F1F"/>
                </a:solidFill>
                <a:effectLst/>
                <a:latin typeface="Arial" panose="020B0604020202020204" pitchFamily="34" charset="0"/>
                <a:ea typeface="Google Sans"/>
                <a:cs typeface="Arial" panose="020B0604020202020204" pitchFamily="34" charset="0"/>
              </a:rPr>
              <a:t> They often serve on the House Committee to ensure the canteen or social hall is profitable and following rules.</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spcAft>
                <a:spcPts val="600"/>
              </a:spcAft>
              <a:buClr>
                <a:srgbClr val="000000"/>
              </a:buClr>
              <a:buSzPts val="1100"/>
              <a:buFont typeface="Arial" panose="020B0604020202020204" pitchFamily="34" charset="0"/>
              <a:buChar char="●"/>
            </a:pPr>
            <a:r>
              <a:rPr lang="en-US" sz="2400" b="1" u="none" strike="noStrike" dirty="0">
                <a:solidFill>
                  <a:srgbClr val="1F1F1F"/>
                </a:solidFill>
                <a:effectLst/>
                <a:latin typeface="Arial" panose="020B0604020202020204" pitchFamily="34" charset="0"/>
                <a:ea typeface="Google Sans"/>
                <a:cs typeface="Arial" panose="020B0604020202020204" pitchFamily="34" charset="0"/>
              </a:rPr>
              <a:t>Recruitment Liaison:</a:t>
            </a:r>
            <a:r>
              <a:rPr lang="en-US" sz="2400" u="none" strike="noStrike" dirty="0">
                <a:solidFill>
                  <a:srgbClr val="1F1F1F"/>
                </a:solidFill>
                <a:effectLst/>
                <a:latin typeface="Arial" panose="020B0604020202020204" pitchFamily="34" charset="0"/>
                <a:ea typeface="Google Sans"/>
                <a:cs typeface="Arial" panose="020B0604020202020204" pitchFamily="34" charset="0"/>
              </a:rPr>
              <a:t> While the Senior Vice handles the paperwork of membership, the Junior Vice is out at the street fair or the local 5k booth talking to veterans to get them interested.</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48221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0B3880-7B31-6D48-EEFC-A864C035ABB0}"/>
              </a:ext>
            </a:extLst>
          </p:cNvPr>
          <p:cNvSpPr txBox="1"/>
          <p:nvPr/>
        </p:nvSpPr>
        <p:spPr>
          <a:xfrm>
            <a:off x="241177" y="2023615"/>
            <a:ext cx="11709646" cy="4268733"/>
          </a:xfrm>
          <a:prstGeom prst="rect">
            <a:avLst/>
          </a:prstGeom>
          <a:noFill/>
        </p:spPr>
        <p:txBody>
          <a:bodyPr wrap="square">
            <a:spAutoFit/>
          </a:bodyPr>
          <a:lstStyle/>
          <a:p>
            <a:pPr marL="0" marR="0" algn="ctr">
              <a:lnSpc>
                <a:spcPct val="114000"/>
              </a:lnSpc>
              <a:spcBef>
                <a:spcPts val="1200"/>
              </a:spcBef>
              <a:spcAft>
                <a:spcPts val="600"/>
              </a:spcAft>
              <a:buNone/>
            </a:pPr>
            <a:r>
              <a:rPr lang="en-US" sz="3200" b="1" dirty="0">
                <a:solidFill>
                  <a:srgbClr val="1F1F1F"/>
                </a:solidFill>
                <a:effectLst/>
                <a:latin typeface="Arial" panose="020B0604020202020204" pitchFamily="34" charset="0"/>
                <a:ea typeface="Google Sans"/>
                <a:cs typeface="Arial" panose="020B0604020202020204" pitchFamily="34" charset="0"/>
              </a:rPr>
              <a:t>Junior Vice Commander</a:t>
            </a:r>
            <a:endParaRPr lang="en-US" sz="3200" b="1" dirty="0">
              <a:effectLst/>
              <a:latin typeface="Arial" panose="020B0604020202020204" pitchFamily="34" charset="0"/>
              <a:cs typeface="Arial" panose="020B0604020202020204" pitchFamily="34" charset="0"/>
            </a:endParaRPr>
          </a:p>
          <a:p>
            <a:pPr marL="0" marR="0">
              <a:lnSpc>
                <a:spcPct val="114000"/>
              </a:lnSpc>
              <a:spcAft>
                <a:spcPts val="750"/>
              </a:spcAft>
              <a:buNone/>
            </a:pPr>
            <a:r>
              <a:rPr lang="en-US" sz="2400" i="1" dirty="0">
                <a:solidFill>
                  <a:srgbClr val="1F1F1F"/>
                </a:solidFill>
                <a:effectLst/>
                <a:latin typeface="Arial" panose="020B0604020202020204" pitchFamily="34" charset="0"/>
                <a:ea typeface="Google Sans"/>
                <a:cs typeface="Arial" panose="020B0604020202020204" pitchFamily="34" charset="0"/>
              </a:rPr>
              <a:t>The "Public Face"</a:t>
            </a:r>
            <a:endParaRPr lang="en-US" sz="2400" dirty="0">
              <a:effectLst/>
              <a:latin typeface="Arial" panose="020B0604020202020204" pitchFamily="34" charset="0"/>
              <a:ea typeface="Arial" panose="020B0604020202020204" pitchFamily="34" charset="0"/>
              <a:cs typeface="Arial" panose="020B0604020202020204" pitchFamily="34" charset="0"/>
            </a:endParaRPr>
          </a:p>
          <a:p>
            <a:pPr marL="0" marR="0">
              <a:lnSpc>
                <a:spcPct val="114000"/>
              </a:lnSpc>
              <a:spcAft>
                <a:spcPts val="750"/>
              </a:spcAft>
              <a:buNone/>
            </a:pPr>
            <a:r>
              <a:rPr lang="en-US" sz="2400" dirty="0">
                <a:solidFill>
                  <a:srgbClr val="1F1F1F"/>
                </a:solidFill>
                <a:effectLst/>
                <a:latin typeface="Arial" panose="020B0604020202020204" pitchFamily="34" charset="0"/>
                <a:ea typeface="Google Sans"/>
                <a:cs typeface="Arial" panose="020B0604020202020204" pitchFamily="34" charset="0"/>
              </a:rPr>
              <a:t>The Junior Vice is third in line and focuses on the "fun" and the "fundraising."</a:t>
            </a:r>
            <a:endParaRPr lang="en-US" sz="2400"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b="1" u="none" strike="noStrike" dirty="0">
                <a:solidFill>
                  <a:srgbClr val="1F1F1F"/>
                </a:solidFill>
                <a:effectLst/>
                <a:latin typeface="Arial" panose="020B0604020202020204" pitchFamily="34" charset="0"/>
                <a:ea typeface="Google Sans"/>
                <a:cs typeface="Arial" panose="020B0604020202020204" pitchFamily="34" charset="0"/>
              </a:rPr>
              <a:t>Community Outreach:</a:t>
            </a:r>
            <a:r>
              <a:rPr lang="en-US" sz="2400" u="none" strike="noStrike" dirty="0">
                <a:solidFill>
                  <a:srgbClr val="1F1F1F"/>
                </a:solidFill>
                <a:effectLst/>
                <a:latin typeface="Arial" panose="020B0604020202020204" pitchFamily="34" charset="0"/>
                <a:ea typeface="Google Sans"/>
                <a:cs typeface="Arial" panose="020B0604020202020204" pitchFamily="34" charset="0"/>
              </a:rPr>
              <a:t> They often manage the post’s presence at local events and parades.</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b="1" u="none" strike="noStrike" dirty="0">
                <a:solidFill>
                  <a:srgbClr val="1F1F1F"/>
                </a:solidFill>
                <a:effectLst/>
                <a:latin typeface="Arial" panose="020B0604020202020204" pitchFamily="34" charset="0"/>
                <a:ea typeface="Google Sans"/>
                <a:cs typeface="Arial" panose="020B0604020202020204" pitchFamily="34" charset="0"/>
              </a:rPr>
              <a:t>Social &amp; Recreation:</a:t>
            </a:r>
            <a:r>
              <a:rPr lang="en-US" sz="2400" u="none" strike="noStrike" dirty="0">
                <a:solidFill>
                  <a:srgbClr val="1F1F1F"/>
                </a:solidFill>
                <a:effectLst/>
                <a:latin typeface="Arial" panose="020B0604020202020204" pitchFamily="34" charset="0"/>
                <a:ea typeface="Google Sans"/>
                <a:cs typeface="Arial" panose="020B0604020202020204" pitchFamily="34" charset="0"/>
              </a:rPr>
              <a:t> Usually in charge of post activities, dinners, and entertainment.</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b="1" u="none" strike="noStrike" dirty="0">
                <a:solidFill>
                  <a:srgbClr val="1F1F1F"/>
                </a:solidFill>
                <a:effectLst/>
                <a:latin typeface="Arial" panose="020B0604020202020204" pitchFamily="34" charset="0"/>
                <a:ea typeface="Google Sans"/>
                <a:cs typeface="Arial" panose="020B0604020202020204" pitchFamily="34" charset="0"/>
              </a:rPr>
              <a:t>Assistance:</a:t>
            </a:r>
            <a:r>
              <a:rPr lang="en-US" sz="2400" u="none" strike="noStrike" dirty="0">
                <a:solidFill>
                  <a:srgbClr val="1F1F1F"/>
                </a:solidFill>
                <a:effectLst/>
                <a:latin typeface="Arial" panose="020B0604020202020204" pitchFamily="34" charset="0"/>
                <a:ea typeface="Google Sans"/>
                <a:cs typeface="Arial" panose="020B0604020202020204" pitchFamily="34" charset="0"/>
              </a:rPr>
              <a:t> They support the Commander and Senior Vice in all post-business.</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spcAft>
                <a:spcPts val="600"/>
              </a:spcAft>
              <a:buClr>
                <a:srgbClr val="000000"/>
              </a:buClr>
              <a:buSzPts val="1100"/>
              <a:buFont typeface="Arial" panose="020B0604020202020204" pitchFamily="34" charset="0"/>
              <a:buChar char="●"/>
            </a:pPr>
            <a:r>
              <a:rPr lang="en-US" sz="2400" b="1" u="none" strike="noStrike" dirty="0">
                <a:solidFill>
                  <a:srgbClr val="1F1F1F"/>
                </a:solidFill>
                <a:effectLst/>
                <a:latin typeface="Arial" panose="020B0604020202020204" pitchFamily="34" charset="0"/>
                <a:ea typeface="Google Sans"/>
                <a:cs typeface="Arial" panose="020B0604020202020204" pitchFamily="34" charset="0"/>
              </a:rPr>
              <a:t>The Goal:</a:t>
            </a:r>
            <a:r>
              <a:rPr lang="en-US" sz="2400" u="none" strike="noStrike" dirty="0">
                <a:solidFill>
                  <a:srgbClr val="1F1F1F"/>
                </a:solidFill>
                <a:effectLst/>
                <a:latin typeface="Arial" panose="020B0604020202020204" pitchFamily="34" charset="0"/>
                <a:ea typeface="Google Sans"/>
                <a:cs typeface="Arial" panose="020B0604020202020204" pitchFamily="34" charset="0"/>
              </a:rPr>
              <a:t> To build a positive reputation for the VFW within the local community.</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42542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49717-2957-1AC5-152F-1656895AE3F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783974E-67D8-75B7-9598-C99AB8DAEDCF}"/>
              </a:ext>
            </a:extLst>
          </p:cNvPr>
          <p:cNvSpPr txBox="1"/>
          <p:nvPr/>
        </p:nvSpPr>
        <p:spPr>
          <a:xfrm>
            <a:off x="374341" y="2072072"/>
            <a:ext cx="11443317" cy="4200317"/>
          </a:xfrm>
          <a:prstGeom prst="rect">
            <a:avLst/>
          </a:prstGeom>
          <a:noFill/>
        </p:spPr>
        <p:txBody>
          <a:bodyPr wrap="square">
            <a:spAutoFit/>
          </a:bodyPr>
          <a:lstStyle/>
          <a:p>
            <a:pPr marL="0" marR="0" algn="ctr">
              <a:lnSpc>
                <a:spcPct val="114000"/>
              </a:lnSpc>
              <a:spcBef>
                <a:spcPts val="600"/>
              </a:spcBef>
              <a:spcAft>
                <a:spcPts val="600"/>
              </a:spcAft>
              <a:buNone/>
            </a:pPr>
            <a:r>
              <a:rPr lang="en-US" sz="3200" b="1" dirty="0">
                <a:solidFill>
                  <a:srgbClr val="1F1F1F"/>
                </a:solidFill>
                <a:effectLst/>
                <a:latin typeface="Google Sans"/>
                <a:ea typeface="Google Sans"/>
                <a:cs typeface="Google Sans"/>
              </a:rPr>
              <a:t>Monthly Officer "Battle Rhythm"</a:t>
            </a:r>
            <a:endParaRPr lang="en-US" sz="3200" b="1" dirty="0">
              <a:effectLst/>
              <a:latin typeface="Arial" panose="020B0604020202020204" pitchFamily="34" charset="0"/>
            </a:endParaRPr>
          </a:p>
          <a:p>
            <a:pPr marL="0" marR="0">
              <a:lnSpc>
                <a:spcPct val="114000"/>
              </a:lnSpc>
              <a:spcAft>
                <a:spcPts val="750"/>
              </a:spcAft>
              <a:buNone/>
            </a:pPr>
            <a:r>
              <a:rPr lang="en-US" sz="2000" i="1" dirty="0">
                <a:solidFill>
                  <a:srgbClr val="1F1F1F"/>
                </a:solidFill>
                <a:effectLst/>
                <a:latin typeface="Arial" panose="020B0604020202020204" pitchFamily="34" charset="0"/>
                <a:ea typeface="Google Sans"/>
                <a:cs typeface="Arial" panose="020B0604020202020204" pitchFamily="34" charset="0"/>
              </a:rPr>
              <a:t>To be completed between Post meetings to ensure "All-State" eligibility.</a:t>
            </a:r>
            <a:endParaRPr lang="en-US" sz="2000" dirty="0">
              <a:effectLst/>
              <a:latin typeface="Arial" panose="020B0604020202020204" pitchFamily="34" charset="0"/>
              <a:ea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Junior Vice Commander</a:t>
            </a:r>
          </a:p>
          <a:p>
            <a:pPr lvl="0" fontAlgn="base"/>
            <a:r>
              <a:rPr lang="en-US" sz="2800" dirty="0">
                <a:latin typeface="Arial" panose="020B0604020202020204" pitchFamily="34" charset="0"/>
                <a:cs typeface="Arial" panose="020B0604020202020204" pitchFamily="34" charset="0"/>
              </a:rPr>
              <a:t>[ ] </a:t>
            </a:r>
            <a:r>
              <a:rPr lang="en-US" sz="2800" b="1" dirty="0">
                <a:latin typeface="Arial" panose="020B0604020202020204" pitchFamily="34" charset="0"/>
                <a:cs typeface="Arial" panose="020B0604020202020204" pitchFamily="34" charset="0"/>
              </a:rPr>
              <a:t>Community Calendar:</a:t>
            </a:r>
            <a:r>
              <a:rPr lang="en-US" sz="2800" dirty="0">
                <a:latin typeface="Arial" panose="020B0604020202020204" pitchFamily="34" charset="0"/>
                <a:cs typeface="Arial" panose="020B0604020202020204" pitchFamily="34" charset="0"/>
              </a:rPr>
              <a:t> Identify one local event (fair, parade, or market) for the Post to have a presence next month.</a:t>
            </a:r>
          </a:p>
          <a:p>
            <a:pPr lvl="0" fontAlgn="base"/>
            <a:r>
              <a:rPr lang="en-US" sz="2800" dirty="0">
                <a:latin typeface="Arial" panose="020B0604020202020204" pitchFamily="34" charset="0"/>
                <a:cs typeface="Arial" panose="020B0604020202020204" pitchFamily="34" charset="0"/>
              </a:rPr>
              <a:t>[ ] </a:t>
            </a:r>
            <a:r>
              <a:rPr lang="en-US" sz="2800" b="1" dirty="0">
                <a:latin typeface="Arial" panose="020B0604020202020204" pitchFamily="34" charset="0"/>
                <a:cs typeface="Arial" panose="020B0604020202020204" pitchFamily="34" charset="0"/>
              </a:rPr>
              <a:t>Poppy Prep:</a:t>
            </a:r>
            <a:r>
              <a:rPr lang="en-US" sz="2800" dirty="0">
                <a:latin typeface="Arial" panose="020B0604020202020204" pitchFamily="34" charset="0"/>
                <a:cs typeface="Arial" panose="020B0604020202020204" pitchFamily="34" charset="0"/>
              </a:rPr>
              <a:t> Check the inventory of Buddy Poppies; if low, coordinate with the Quartermaster to order more.</a:t>
            </a:r>
          </a:p>
          <a:p>
            <a:pPr lvl="0" fontAlgn="base"/>
            <a:r>
              <a:rPr lang="en-US" sz="2800" dirty="0">
                <a:latin typeface="Arial" panose="020B0604020202020204" pitchFamily="34" charset="0"/>
                <a:cs typeface="Arial" panose="020B0604020202020204" pitchFamily="34" charset="0"/>
              </a:rPr>
              <a:t>[ ] </a:t>
            </a:r>
            <a:r>
              <a:rPr lang="en-US" sz="2800" b="1" dirty="0">
                <a:latin typeface="Arial" panose="020B0604020202020204" pitchFamily="34" charset="0"/>
                <a:cs typeface="Arial" panose="020B0604020202020204" pitchFamily="34" charset="0"/>
              </a:rPr>
              <a:t>Post Social:</a:t>
            </a:r>
            <a:r>
              <a:rPr lang="en-US" sz="2800" dirty="0">
                <a:latin typeface="Arial" panose="020B0604020202020204" pitchFamily="34" charset="0"/>
                <a:cs typeface="Arial" panose="020B0604020202020204" pitchFamily="34" charset="0"/>
              </a:rPr>
              <a:t> Draft a flyer or social media post for the next Post dinner or fundraiser.</a:t>
            </a:r>
          </a:p>
        </p:txBody>
      </p:sp>
    </p:spTree>
    <p:extLst>
      <p:ext uri="{BB962C8B-B14F-4D97-AF65-F5344CB8AC3E}">
        <p14:creationId xmlns:p14="http://schemas.microsoft.com/office/powerpoint/2010/main" val="9596961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328CB4-E474-B792-2B16-77E1A215290B}"/>
              </a:ext>
            </a:extLst>
          </p:cNvPr>
          <p:cNvSpPr txBox="1"/>
          <p:nvPr/>
        </p:nvSpPr>
        <p:spPr>
          <a:xfrm>
            <a:off x="307759" y="1815401"/>
            <a:ext cx="11576482" cy="5112810"/>
          </a:xfrm>
          <a:prstGeom prst="rect">
            <a:avLst/>
          </a:prstGeom>
          <a:noFill/>
        </p:spPr>
        <p:txBody>
          <a:bodyPr wrap="square">
            <a:spAutoFit/>
          </a:bodyPr>
          <a:lstStyle/>
          <a:p>
            <a:pPr marL="0" marR="0" algn="ctr">
              <a:lnSpc>
                <a:spcPct val="114000"/>
              </a:lnSpc>
              <a:spcBef>
                <a:spcPts val="1200"/>
              </a:spcBef>
              <a:spcAft>
                <a:spcPts val="600"/>
              </a:spcAft>
              <a:buNone/>
            </a:pPr>
            <a:r>
              <a:rPr lang="en-US" sz="3600" b="1" dirty="0">
                <a:solidFill>
                  <a:srgbClr val="1F1F1F"/>
                </a:solidFill>
                <a:effectLst/>
                <a:latin typeface="Arial" panose="020B0604020202020204" pitchFamily="34" charset="0"/>
                <a:ea typeface="Google Sans"/>
                <a:cs typeface="Arial" panose="020B0604020202020204" pitchFamily="34" charset="0"/>
              </a:rPr>
              <a:t>Post Surgeon</a:t>
            </a:r>
            <a:endParaRPr lang="en-US" sz="3600" b="1" dirty="0">
              <a:effectLst/>
              <a:latin typeface="Arial" panose="020B0604020202020204" pitchFamily="34" charset="0"/>
              <a:cs typeface="Arial" panose="020B0604020202020204" pitchFamily="34" charset="0"/>
            </a:endParaRPr>
          </a:p>
          <a:p>
            <a:pPr marL="0" marR="0">
              <a:lnSpc>
                <a:spcPct val="114000"/>
              </a:lnSpc>
              <a:spcAft>
                <a:spcPts val="750"/>
              </a:spcAft>
              <a:buNone/>
            </a:pPr>
            <a:r>
              <a:rPr lang="en-US" sz="2000" i="1" dirty="0">
                <a:solidFill>
                  <a:srgbClr val="1F1F1F"/>
                </a:solidFill>
                <a:effectLst/>
                <a:latin typeface="Arial" panose="020B0604020202020204" pitchFamily="34" charset="0"/>
                <a:ea typeface="Google Sans"/>
                <a:cs typeface="Arial" panose="020B0604020202020204" pitchFamily="34" charset="0"/>
              </a:rPr>
              <a:t>The "Health &amp; Welfare Officer"</a:t>
            </a:r>
            <a:endParaRPr lang="en-US" sz="2000" dirty="0">
              <a:effectLst/>
              <a:latin typeface="Arial" panose="020B0604020202020204" pitchFamily="34" charset="0"/>
              <a:ea typeface="Arial" panose="020B0604020202020204" pitchFamily="34" charset="0"/>
              <a:cs typeface="Arial" panose="020B0604020202020204" pitchFamily="34" charset="0"/>
            </a:endParaRPr>
          </a:p>
          <a:p>
            <a:pPr marL="0" marR="0">
              <a:lnSpc>
                <a:spcPct val="114000"/>
              </a:lnSpc>
              <a:spcAft>
                <a:spcPts val="750"/>
              </a:spcAft>
              <a:buNone/>
            </a:pPr>
            <a:r>
              <a:rPr lang="en-US" sz="2400" dirty="0">
                <a:solidFill>
                  <a:srgbClr val="1F1F1F"/>
                </a:solidFill>
                <a:effectLst/>
                <a:latin typeface="Arial" panose="020B0604020202020204" pitchFamily="34" charset="0"/>
                <a:ea typeface="Google Sans"/>
                <a:cs typeface="Arial" panose="020B0604020202020204" pitchFamily="34" charset="0"/>
              </a:rPr>
              <a:t>Despite the medical title, this person doesn't need to be a doctor. They are the advocate for the well-being of the members.</a:t>
            </a:r>
            <a:endParaRPr lang="en-US" sz="2400"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b="1" u="none" strike="noStrike" dirty="0">
                <a:solidFill>
                  <a:srgbClr val="1F1F1F"/>
                </a:solidFill>
                <a:effectLst/>
                <a:latin typeface="Arial" panose="020B0604020202020204" pitchFamily="34" charset="0"/>
                <a:ea typeface="Google Sans"/>
                <a:cs typeface="Arial" panose="020B0604020202020204" pitchFamily="34" charset="0"/>
              </a:rPr>
              <a:t>Health Awareness:</a:t>
            </a:r>
            <a:r>
              <a:rPr lang="en-US" sz="2400" u="none" strike="noStrike" dirty="0">
                <a:solidFill>
                  <a:srgbClr val="1F1F1F"/>
                </a:solidFill>
                <a:effectLst/>
                <a:latin typeface="Arial" panose="020B0604020202020204" pitchFamily="34" charset="0"/>
                <a:ea typeface="Google Sans"/>
                <a:cs typeface="Arial" panose="020B0604020202020204" pitchFamily="34" charset="0"/>
              </a:rPr>
              <a:t> Provides information on veterans' health issues (e.g., PTSD, exposure-related illnesses).</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b="1" u="none" strike="noStrike" dirty="0">
                <a:solidFill>
                  <a:srgbClr val="1F1F1F"/>
                </a:solidFill>
                <a:effectLst/>
                <a:latin typeface="Arial" panose="020B0604020202020204" pitchFamily="34" charset="0"/>
                <a:ea typeface="Google Sans"/>
                <a:cs typeface="Arial" panose="020B0604020202020204" pitchFamily="34" charset="0"/>
              </a:rPr>
              <a:t>Hospital Visits:</a:t>
            </a:r>
            <a:r>
              <a:rPr lang="en-US" sz="2400" u="none" strike="noStrike" dirty="0">
                <a:solidFill>
                  <a:srgbClr val="1F1F1F"/>
                </a:solidFill>
                <a:effectLst/>
                <a:latin typeface="Arial" panose="020B0604020202020204" pitchFamily="34" charset="0"/>
                <a:ea typeface="Google Sans"/>
                <a:cs typeface="Arial" panose="020B0604020202020204" pitchFamily="34" charset="0"/>
              </a:rPr>
              <a:t> Coordinates visits to sick or shut-in comrades.</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b="1" u="none" strike="noStrike" dirty="0">
                <a:solidFill>
                  <a:srgbClr val="1F1F1F"/>
                </a:solidFill>
                <a:effectLst/>
                <a:latin typeface="Arial" panose="020B0604020202020204" pitchFamily="34" charset="0"/>
                <a:ea typeface="Google Sans"/>
                <a:cs typeface="Arial" panose="020B0604020202020204" pitchFamily="34" charset="0"/>
              </a:rPr>
              <a:t>Community Health:</a:t>
            </a:r>
            <a:r>
              <a:rPr lang="en-US" sz="2400" u="none" strike="noStrike" dirty="0">
                <a:solidFill>
                  <a:srgbClr val="1F1F1F"/>
                </a:solidFill>
                <a:effectLst/>
                <a:latin typeface="Arial" panose="020B0604020202020204" pitchFamily="34" charset="0"/>
                <a:ea typeface="Google Sans"/>
                <a:cs typeface="Arial" panose="020B0604020202020204" pitchFamily="34" charset="0"/>
              </a:rPr>
              <a:t> Often leads the post's involvement in blood drives or health-related charity work.</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a:buNone/>
            </a:pPr>
            <a:r>
              <a:rPr lang="en-US" sz="2400" b="1" dirty="0">
                <a:solidFill>
                  <a:srgbClr val="1F1F1F"/>
                </a:solidFill>
                <a:effectLst/>
                <a:latin typeface="Arial" panose="020B0604020202020204" pitchFamily="34" charset="0"/>
                <a:ea typeface="Google Sans"/>
                <a:cs typeface="Arial" panose="020B0604020202020204" pitchFamily="34" charset="0"/>
              </a:rPr>
              <a:t>The Goal:</a:t>
            </a:r>
            <a:r>
              <a:rPr lang="en-US" sz="2400" dirty="0">
                <a:solidFill>
                  <a:srgbClr val="1F1F1F"/>
                </a:solidFill>
                <a:effectLst/>
                <a:latin typeface="Arial" panose="020B0604020202020204" pitchFamily="34" charset="0"/>
                <a:ea typeface="Google Sans"/>
                <a:cs typeface="Arial" panose="020B0604020202020204" pitchFamily="34" charset="0"/>
              </a:rPr>
              <a:t> To ensure no veteran is left behind when it comes to physical or mental health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49291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949EE1-9F56-95D7-54BB-FC1DC1DC254D}"/>
              </a:ext>
            </a:extLst>
          </p:cNvPr>
          <p:cNvSpPr txBox="1"/>
          <p:nvPr/>
        </p:nvSpPr>
        <p:spPr>
          <a:xfrm>
            <a:off x="356586" y="1955055"/>
            <a:ext cx="11478827" cy="4902945"/>
          </a:xfrm>
          <a:prstGeom prst="rect">
            <a:avLst/>
          </a:prstGeom>
          <a:noFill/>
        </p:spPr>
        <p:txBody>
          <a:bodyPr wrap="square">
            <a:spAutoFit/>
          </a:bodyPr>
          <a:lstStyle/>
          <a:p>
            <a:pPr marL="0" marR="0" algn="ctr">
              <a:lnSpc>
                <a:spcPct val="114000"/>
              </a:lnSpc>
              <a:spcBef>
                <a:spcPts val="1200"/>
              </a:spcBef>
              <a:spcAft>
                <a:spcPts val="600"/>
              </a:spcAft>
              <a:buNone/>
            </a:pPr>
            <a:r>
              <a:rPr lang="en-US" sz="3200" b="1" dirty="0">
                <a:solidFill>
                  <a:srgbClr val="1F1F1F"/>
                </a:solidFill>
                <a:effectLst/>
                <a:latin typeface="Arial" panose="020B0604020202020204" pitchFamily="34" charset="0"/>
                <a:ea typeface="Google Sans"/>
                <a:cs typeface="Arial" panose="020B0604020202020204" pitchFamily="34" charset="0"/>
              </a:rPr>
              <a:t>Post Surgeon (The Welfare Advocate)</a:t>
            </a:r>
            <a:endParaRPr lang="en-US" sz="3200" b="1" dirty="0">
              <a:effectLst/>
              <a:latin typeface="Arial" panose="020B0604020202020204" pitchFamily="34" charset="0"/>
              <a:cs typeface="Arial" panose="020B0604020202020204" pitchFamily="34" charset="0"/>
            </a:endParaRPr>
          </a:p>
          <a:p>
            <a:pPr marL="0" marR="0">
              <a:lnSpc>
                <a:spcPct val="114000"/>
              </a:lnSpc>
              <a:spcAft>
                <a:spcPts val="750"/>
              </a:spcAft>
              <a:buNone/>
            </a:pPr>
            <a:r>
              <a:rPr lang="en-US" sz="1800" dirty="0">
                <a:solidFill>
                  <a:srgbClr val="1F1F1F"/>
                </a:solidFill>
                <a:effectLst/>
                <a:latin typeface="Arial" panose="020B0604020202020204" pitchFamily="34" charset="0"/>
                <a:ea typeface="Google Sans"/>
                <a:cs typeface="Arial" panose="020B0604020202020204" pitchFamily="34" charset="0"/>
              </a:rPr>
              <a:t>In the modern VFW, this role has shifted from "first aid" to </a:t>
            </a:r>
            <a:r>
              <a:rPr lang="en-US" sz="1800" b="1" dirty="0">
                <a:solidFill>
                  <a:srgbClr val="1F1F1F"/>
                </a:solidFill>
                <a:effectLst/>
                <a:latin typeface="Arial" panose="020B0604020202020204" pitchFamily="34" charset="0"/>
                <a:ea typeface="Google Sans"/>
                <a:cs typeface="Arial" panose="020B0604020202020204" pitchFamily="34" charset="0"/>
              </a:rPr>
              <a:t>"Veterans Affairs &amp; Rehabilitation (VA&amp;R)."</a:t>
            </a:r>
            <a:endParaRPr lang="en-US" sz="1800"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b="1" u="none" strike="noStrike" dirty="0">
                <a:solidFill>
                  <a:srgbClr val="1F1F1F"/>
                </a:solidFill>
                <a:effectLst/>
                <a:latin typeface="Arial" panose="020B0604020202020204" pitchFamily="34" charset="0"/>
                <a:ea typeface="Google Sans"/>
                <a:cs typeface="Arial" panose="020B0604020202020204" pitchFamily="34" charset="0"/>
              </a:rPr>
              <a:t>Hospital Reporting:</a:t>
            </a:r>
            <a:r>
              <a:rPr lang="en-US" sz="2400" u="none" strike="noStrike" dirty="0">
                <a:solidFill>
                  <a:srgbClr val="1F1F1F"/>
                </a:solidFill>
                <a:effectLst/>
                <a:latin typeface="Arial" panose="020B0604020202020204" pitchFamily="34" charset="0"/>
                <a:ea typeface="Google Sans"/>
                <a:cs typeface="Arial" panose="020B0604020202020204" pitchFamily="34" charset="0"/>
              </a:rPr>
              <a:t> They must track and report the number of hours members spend visiting veterans in hospitals or nursing homes. This data is critical for the Post’s tax-exempt status.</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b="1" u="none" strike="noStrike" dirty="0">
                <a:solidFill>
                  <a:srgbClr val="1F1F1F"/>
                </a:solidFill>
                <a:effectLst/>
                <a:latin typeface="Arial" panose="020B0604020202020204" pitchFamily="34" charset="0"/>
                <a:ea typeface="Google Sans"/>
                <a:cs typeface="Arial" panose="020B0604020202020204" pitchFamily="34" charset="0"/>
              </a:rPr>
              <a:t>Benefit Awareness:</a:t>
            </a:r>
            <a:r>
              <a:rPr lang="en-US" sz="2400" u="none" strike="noStrike" dirty="0">
                <a:solidFill>
                  <a:srgbClr val="1F1F1F"/>
                </a:solidFill>
                <a:effectLst/>
                <a:latin typeface="Arial" panose="020B0604020202020204" pitchFamily="34" charset="0"/>
                <a:ea typeface="Google Sans"/>
                <a:cs typeface="Arial" panose="020B0604020202020204" pitchFamily="34" charset="0"/>
              </a:rPr>
              <a:t> They should stay updated on VA benefit changes (like the PACT Act) and share "Health Minutes" during meetings to keep members informed.</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spcAft>
                <a:spcPts val="600"/>
              </a:spcAft>
              <a:buClr>
                <a:srgbClr val="000000"/>
              </a:buClr>
              <a:buSzPts val="1100"/>
              <a:buFont typeface="Arial" panose="020B0604020202020204" pitchFamily="34" charset="0"/>
              <a:buChar char="●"/>
            </a:pPr>
            <a:r>
              <a:rPr lang="en-US" sz="2400" b="1" u="none" strike="noStrike" dirty="0">
                <a:solidFill>
                  <a:srgbClr val="1F1F1F"/>
                </a:solidFill>
                <a:effectLst/>
                <a:latin typeface="Arial" panose="020B0604020202020204" pitchFamily="34" charset="0"/>
                <a:ea typeface="Google Sans"/>
                <a:cs typeface="Arial" panose="020B0604020202020204" pitchFamily="34" charset="0"/>
              </a:rPr>
              <a:t>The "VOD/PP" Support:</a:t>
            </a:r>
            <a:r>
              <a:rPr lang="en-US" sz="2400" u="none" strike="noStrike" dirty="0">
                <a:solidFill>
                  <a:srgbClr val="1F1F1F"/>
                </a:solidFill>
                <a:effectLst/>
                <a:latin typeface="Arial" panose="020B0604020202020204" pitchFamily="34" charset="0"/>
                <a:ea typeface="Google Sans"/>
                <a:cs typeface="Arial" panose="020B0604020202020204" pitchFamily="34" charset="0"/>
              </a:rPr>
              <a:t> They often assist in the Voice of Democracy and Patriot’s Pen youth scholarship programs, focusing on the health and wellness aspects of the community.</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47059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4D8AE-DFFB-FBE7-89CF-D35A531C85A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F589BF3-A6C6-024A-6453-26491DFC1653}"/>
              </a:ext>
            </a:extLst>
          </p:cNvPr>
          <p:cNvSpPr txBox="1"/>
          <p:nvPr/>
        </p:nvSpPr>
        <p:spPr>
          <a:xfrm>
            <a:off x="374341" y="2072072"/>
            <a:ext cx="11443317" cy="4270464"/>
          </a:xfrm>
          <a:prstGeom prst="rect">
            <a:avLst/>
          </a:prstGeom>
          <a:noFill/>
        </p:spPr>
        <p:txBody>
          <a:bodyPr wrap="square">
            <a:spAutoFit/>
          </a:bodyPr>
          <a:lstStyle/>
          <a:p>
            <a:pPr marL="0" marR="0" algn="ctr">
              <a:lnSpc>
                <a:spcPct val="114000"/>
              </a:lnSpc>
              <a:spcBef>
                <a:spcPts val="600"/>
              </a:spcBef>
              <a:spcAft>
                <a:spcPts val="600"/>
              </a:spcAft>
              <a:buNone/>
            </a:pPr>
            <a:r>
              <a:rPr lang="en-US" sz="3200" b="1" dirty="0">
                <a:solidFill>
                  <a:srgbClr val="1F1F1F"/>
                </a:solidFill>
                <a:effectLst/>
                <a:latin typeface="Google Sans"/>
                <a:ea typeface="Google Sans"/>
                <a:cs typeface="Google Sans"/>
              </a:rPr>
              <a:t>Monthly Officer "Battle Rhythm"</a:t>
            </a:r>
            <a:endParaRPr lang="en-US" sz="3200" b="1" dirty="0">
              <a:effectLst/>
              <a:latin typeface="Arial" panose="020B0604020202020204" pitchFamily="34" charset="0"/>
            </a:endParaRPr>
          </a:p>
          <a:p>
            <a:pPr marL="0" marR="0">
              <a:lnSpc>
                <a:spcPct val="114000"/>
              </a:lnSpc>
              <a:spcAft>
                <a:spcPts val="750"/>
              </a:spcAft>
              <a:buNone/>
            </a:pPr>
            <a:r>
              <a:rPr lang="en-US" sz="2400" i="1" dirty="0">
                <a:solidFill>
                  <a:srgbClr val="1F1F1F"/>
                </a:solidFill>
                <a:effectLst/>
                <a:latin typeface="Arial" panose="020B0604020202020204" pitchFamily="34" charset="0"/>
                <a:ea typeface="Google Sans"/>
                <a:cs typeface="Arial" panose="020B0604020202020204" pitchFamily="34" charset="0"/>
              </a:rPr>
              <a:t>To be completed between Post meetings to ensure "All-State" eligibility.</a:t>
            </a:r>
            <a:endParaRPr lang="en-US" sz="2400" dirty="0">
              <a:effectLst/>
              <a:latin typeface="Arial" panose="020B0604020202020204" pitchFamily="34" charset="0"/>
              <a:ea typeface="Arial" panose="020B0604020202020204" pitchFamily="34" charset="0"/>
              <a:cs typeface="Arial" panose="020B0604020202020204" pitchFamily="34" charset="0"/>
            </a:endParaRPr>
          </a:p>
          <a:p>
            <a:r>
              <a:rPr lang="en-US" sz="2800" b="1" dirty="0"/>
              <a:t>Post Surgeon</a:t>
            </a:r>
          </a:p>
          <a:p>
            <a:pPr lvl="0" fontAlgn="base"/>
            <a:r>
              <a:rPr lang="en-US" sz="2800" dirty="0"/>
              <a:t>[ ] </a:t>
            </a:r>
            <a:r>
              <a:rPr lang="en-US" sz="2800" b="1" dirty="0"/>
              <a:t>Hospital Report:</a:t>
            </a:r>
            <a:r>
              <a:rPr lang="en-US" sz="2800" dirty="0"/>
              <a:t> Total up all hours members spent visiting veterans or driving them to VA appointments.</a:t>
            </a:r>
          </a:p>
          <a:p>
            <a:pPr lvl="0" fontAlgn="base"/>
            <a:r>
              <a:rPr lang="en-US" sz="2800" dirty="0"/>
              <a:t>[ ] </a:t>
            </a:r>
            <a:r>
              <a:rPr lang="en-US" sz="2800" b="1" dirty="0"/>
              <a:t>Health "Minute":</a:t>
            </a:r>
            <a:r>
              <a:rPr lang="en-US" sz="2800" dirty="0"/>
              <a:t> Find one update on VA benefits (e.g., PACT Act updates or local clinic hours) to share at the next meeting.</a:t>
            </a:r>
          </a:p>
          <a:p>
            <a:pPr lvl="0" fontAlgn="base"/>
            <a:r>
              <a:rPr lang="en-US" sz="2800" dirty="0"/>
              <a:t>[ ] </a:t>
            </a:r>
            <a:r>
              <a:rPr lang="en-US" sz="2800" b="1" dirty="0"/>
              <a:t>Wellness Check:</a:t>
            </a:r>
            <a:r>
              <a:rPr lang="en-US" sz="2800" dirty="0"/>
              <a:t> Call at least one "shut-in" member to see if they need assistance or a home visit.</a:t>
            </a:r>
          </a:p>
        </p:txBody>
      </p:sp>
    </p:spTree>
    <p:extLst>
      <p:ext uri="{BB962C8B-B14F-4D97-AF65-F5344CB8AC3E}">
        <p14:creationId xmlns:p14="http://schemas.microsoft.com/office/powerpoint/2010/main" val="2630893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D336C0-AC64-D242-DE8C-8EA3B5EF8531}"/>
              </a:ext>
            </a:extLst>
          </p:cNvPr>
          <p:cNvSpPr txBox="1"/>
          <p:nvPr/>
        </p:nvSpPr>
        <p:spPr>
          <a:xfrm>
            <a:off x="2023410" y="3260318"/>
            <a:ext cx="7695633" cy="35394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Wingdings" panose="05000000000000000000" pitchFamily="2" charset="2"/>
              <a:buChar char="q"/>
            </a:pPr>
            <a:r>
              <a:rPr lang="en-US" sz="2800" dirty="0"/>
              <a:t>Know what’s happening in the Post</a:t>
            </a:r>
          </a:p>
          <a:p>
            <a:pPr marL="457200" indent="-457200">
              <a:buFont typeface="Wingdings" panose="05000000000000000000" pitchFamily="2" charset="2"/>
              <a:buChar char="q"/>
            </a:pPr>
            <a:r>
              <a:rPr lang="en-US" sz="2800" dirty="0"/>
              <a:t>Mentor Line Officers</a:t>
            </a:r>
          </a:p>
          <a:p>
            <a:pPr marL="457200" indent="-457200">
              <a:buFont typeface="Wingdings" panose="05000000000000000000" pitchFamily="2" charset="2"/>
              <a:buChar char="q"/>
            </a:pPr>
            <a:r>
              <a:rPr lang="en-US" sz="2800" dirty="0"/>
              <a:t>Solve problems at the lowest level</a:t>
            </a:r>
          </a:p>
          <a:p>
            <a:pPr marL="457200" indent="-457200">
              <a:buFont typeface="Wingdings" panose="05000000000000000000" pitchFamily="2" charset="2"/>
              <a:buChar char="q"/>
            </a:pPr>
            <a:r>
              <a:rPr lang="en-US" sz="2800" dirty="0"/>
              <a:t>Hold Yourself Accountable</a:t>
            </a:r>
          </a:p>
          <a:p>
            <a:pPr marL="457200" indent="-457200">
              <a:buFont typeface="Wingdings" panose="05000000000000000000" pitchFamily="2" charset="2"/>
              <a:buChar char="q"/>
            </a:pPr>
            <a:r>
              <a:rPr lang="en-US" sz="2800" dirty="0"/>
              <a:t>Seek Guidance and Delegate Effectively</a:t>
            </a:r>
          </a:p>
          <a:p>
            <a:pPr marL="457200" indent="-457200">
              <a:buFont typeface="Wingdings" panose="05000000000000000000" pitchFamily="2" charset="2"/>
              <a:buChar char="q"/>
            </a:pPr>
            <a:r>
              <a:rPr lang="en-US" sz="2800" dirty="0"/>
              <a:t>Understand your role as the Post Commander</a:t>
            </a:r>
          </a:p>
          <a:p>
            <a:pPr marL="457200" indent="-457200">
              <a:buFont typeface="Wingdings" panose="05000000000000000000" pitchFamily="2" charset="2"/>
              <a:buChar char="q"/>
            </a:pPr>
            <a:r>
              <a:rPr lang="en-US" sz="2800" dirty="0"/>
              <a:t>Lead from the Front</a:t>
            </a:r>
          </a:p>
          <a:p>
            <a:pPr marL="457200" indent="-457200">
              <a:buFont typeface="Wingdings" panose="05000000000000000000" pitchFamily="2" charset="2"/>
              <a:buChar char="q"/>
            </a:pPr>
            <a:r>
              <a:rPr lang="en-US" sz="2800" dirty="0"/>
              <a:t>Communicate Effectively</a:t>
            </a:r>
          </a:p>
        </p:txBody>
      </p:sp>
      <p:sp>
        <p:nvSpPr>
          <p:cNvPr id="3" name="TextBox 2">
            <a:extLst>
              <a:ext uri="{FF2B5EF4-FFF2-40B4-BE49-F238E27FC236}">
                <a16:creationId xmlns:a16="http://schemas.microsoft.com/office/drawing/2014/main" id="{358D36BF-FA9C-812E-765C-5E3FFAAADC89}"/>
              </a:ext>
            </a:extLst>
          </p:cNvPr>
          <p:cNvSpPr txBox="1"/>
          <p:nvPr/>
        </p:nvSpPr>
        <p:spPr>
          <a:xfrm>
            <a:off x="2537205" y="1726170"/>
            <a:ext cx="7117589" cy="1569660"/>
          </a:xfrm>
          <a:prstGeom prst="rect">
            <a:avLst/>
          </a:prstGeom>
          <a:noFill/>
        </p:spPr>
        <p:txBody>
          <a:bodyPr wrap="none" rtlCol="0">
            <a:spAutoFit/>
          </a:bodyPr>
          <a:lstStyle/>
          <a:p>
            <a:pPr algn="ctr"/>
            <a:r>
              <a:rPr lang="en-US" sz="4800" b="1" dirty="0"/>
              <a:t>Department Commander’s </a:t>
            </a:r>
          </a:p>
          <a:p>
            <a:pPr algn="ctr"/>
            <a:r>
              <a:rPr lang="en-US" sz="4800" b="1" dirty="0"/>
              <a:t>Expectations</a:t>
            </a:r>
          </a:p>
        </p:txBody>
      </p:sp>
    </p:spTree>
    <p:extLst>
      <p:ext uri="{BB962C8B-B14F-4D97-AF65-F5344CB8AC3E}">
        <p14:creationId xmlns:p14="http://schemas.microsoft.com/office/powerpoint/2010/main" val="16641299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571F5C9-55DD-36AE-89B4-17670A0DA4B1}"/>
              </a:ext>
            </a:extLst>
          </p:cNvPr>
          <p:cNvSpPr txBox="1"/>
          <p:nvPr/>
        </p:nvSpPr>
        <p:spPr>
          <a:xfrm>
            <a:off x="328472" y="1894504"/>
            <a:ext cx="11754035" cy="4695516"/>
          </a:xfrm>
          <a:prstGeom prst="rect">
            <a:avLst/>
          </a:prstGeom>
          <a:noFill/>
        </p:spPr>
        <p:txBody>
          <a:bodyPr wrap="square">
            <a:spAutoFit/>
          </a:bodyPr>
          <a:lstStyle/>
          <a:p>
            <a:pPr marL="0" marR="0" algn="ctr">
              <a:lnSpc>
                <a:spcPct val="114000"/>
              </a:lnSpc>
              <a:spcBef>
                <a:spcPts val="1200"/>
              </a:spcBef>
              <a:spcAft>
                <a:spcPts val="600"/>
              </a:spcAft>
              <a:buNone/>
            </a:pPr>
            <a:r>
              <a:rPr lang="en-US" sz="3600" b="1" dirty="0">
                <a:solidFill>
                  <a:srgbClr val="1F1F1F"/>
                </a:solidFill>
                <a:effectLst/>
                <a:latin typeface="Arial" panose="020B0604020202020204" pitchFamily="34" charset="0"/>
                <a:ea typeface="Google Sans"/>
                <a:cs typeface="Arial" panose="020B0604020202020204" pitchFamily="34" charset="0"/>
              </a:rPr>
              <a:t>Post Chaplain (The Moral Compass)</a:t>
            </a:r>
            <a:endParaRPr lang="en-US" sz="3600" b="1" dirty="0">
              <a:effectLst/>
              <a:latin typeface="Arial" panose="020B0604020202020204" pitchFamily="34" charset="0"/>
              <a:cs typeface="Arial" panose="020B0604020202020204" pitchFamily="34" charset="0"/>
            </a:endParaRPr>
          </a:p>
          <a:p>
            <a:pPr marL="0" marR="0">
              <a:lnSpc>
                <a:spcPct val="114000"/>
              </a:lnSpc>
              <a:spcAft>
                <a:spcPts val="750"/>
              </a:spcAft>
              <a:buNone/>
            </a:pPr>
            <a:r>
              <a:rPr lang="en-US" sz="2000" dirty="0">
                <a:solidFill>
                  <a:srgbClr val="1F1F1F"/>
                </a:solidFill>
                <a:effectLst/>
                <a:latin typeface="Google Sans"/>
                <a:ea typeface="Google Sans"/>
                <a:cs typeface="Google Sans"/>
              </a:rPr>
              <a:t>The Chaplain’s job is much more than just praying; they are the Post's "Social Secretary" for life events.</a:t>
            </a:r>
            <a:endParaRPr lang="en-US" sz="2000" dirty="0">
              <a:effectLst/>
              <a:latin typeface="Arial" panose="020B0604020202020204" pitchFamily="34" charset="0"/>
              <a:ea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200" b="1" u="none" strike="noStrike" dirty="0">
                <a:solidFill>
                  <a:srgbClr val="1F1F1F"/>
                </a:solidFill>
                <a:effectLst/>
                <a:latin typeface="Arial" panose="020B0604020202020204" pitchFamily="34" charset="0"/>
                <a:ea typeface="Google Sans"/>
                <a:cs typeface="Arial" panose="020B0604020202020204" pitchFamily="34" charset="0"/>
              </a:rPr>
              <a:t>The "Sick Call":</a:t>
            </a:r>
            <a:r>
              <a:rPr lang="en-US" sz="2200" u="none" strike="noStrike" dirty="0">
                <a:solidFill>
                  <a:srgbClr val="1F1F1F"/>
                </a:solidFill>
                <a:effectLst/>
                <a:latin typeface="Arial" panose="020B0604020202020204" pitchFamily="34" charset="0"/>
                <a:ea typeface="Google Sans"/>
                <a:cs typeface="Arial" panose="020B0604020202020204" pitchFamily="34" charset="0"/>
              </a:rPr>
              <a:t> At every meeting, the Chaplain reports on comrades who are ill or in distress. They are expected to actually call or visit these members between meetings.</a:t>
            </a:r>
            <a:endParaRPr lang="en-US" sz="22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200" b="1" u="none" strike="noStrike" dirty="0">
                <a:solidFill>
                  <a:srgbClr val="1F1F1F"/>
                </a:solidFill>
                <a:effectLst/>
                <a:latin typeface="Arial" panose="020B0604020202020204" pitchFamily="34" charset="0"/>
                <a:ea typeface="Google Sans"/>
                <a:cs typeface="Arial" panose="020B0604020202020204" pitchFamily="34" charset="0"/>
              </a:rPr>
              <a:t>Bereavement Coordinator:</a:t>
            </a:r>
            <a:r>
              <a:rPr lang="en-US" sz="2200" u="none" strike="noStrike" dirty="0">
                <a:solidFill>
                  <a:srgbClr val="1F1F1F"/>
                </a:solidFill>
                <a:effectLst/>
                <a:latin typeface="Arial" panose="020B0604020202020204" pitchFamily="34" charset="0"/>
                <a:ea typeface="Google Sans"/>
                <a:cs typeface="Arial" panose="020B0604020202020204" pitchFamily="34" charset="0"/>
              </a:rPr>
              <a:t> When a member passes away, the Chaplain coordinates with the family. They organize the VFW Ritual Service at the funeral home and ensure the "Taps" and flag-folding are arranged.</a:t>
            </a:r>
            <a:endParaRPr lang="en-US" sz="22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200" b="1" u="none" strike="noStrike" dirty="0">
                <a:solidFill>
                  <a:srgbClr val="1F1F1F"/>
                </a:solidFill>
                <a:effectLst/>
                <a:latin typeface="Arial" panose="020B0604020202020204" pitchFamily="34" charset="0"/>
                <a:ea typeface="Google Sans"/>
                <a:cs typeface="Arial" panose="020B0604020202020204" pitchFamily="34" charset="0"/>
              </a:rPr>
              <a:t>Charter Draping:</a:t>
            </a:r>
            <a:r>
              <a:rPr lang="en-US" sz="2200" u="none" strike="noStrike" dirty="0">
                <a:solidFill>
                  <a:srgbClr val="1F1F1F"/>
                </a:solidFill>
                <a:effectLst/>
                <a:latin typeface="Arial" panose="020B0604020202020204" pitchFamily="34" charset="0"/>
                <a:ea typeface="Google Sans"/>
                <a:cs typeface="Arial" panose="020B0604020202020204" pitchFamily="34" charset="0"/>
              </a:rPr>
              <a:t> They lead the specific ceremony at the meeting following a member’s death to drape the Post Charter in black cloth for 30 days.</a:t>
            </a:r>
            <a:endParaRPr lang="en-US" sz="22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spcAft>
                <a:spcPts val="600"/>
              </a:spcAft>
              <a:buClr>
                <a:srgbClr val="000000"/>
              </a:buClr>
              <a:buSzPts val="1100"/>
              <a:buFont typeface="Arial" panose="020B0604020202020204" pitchFamily="34" charset="0"/>
              <a:buChar char="●"/>
            </a:pPr>
            <a:r>
              <a:rPr lang="en-US" sz="2200" b="1" u="none" strike="noStrike" dirty="0">
                <a:solidFill>
                  <a:srgbClr val="1F1F1F"/>
                </a:solidFill>
                <a:effectLst/>
                <a:latin typeface="Arial" panose="020B0604020202020204" pitchFamily="34" charset="0"/>
                <a:ea typeface="Google Sans"/>
                <a:cs typeface="Arial" panose="020B0604020202020204" pitchFamily="34" charset="0"/>
              </a:rPr>
              <a:t>Non-Sectarianism:</a:t>
            </a:r>
            <a:r>
              <a:rPr lang="en-US" sz="2200" u="none" strike="noStrike" dirty="0">
                <a:solidFill>
                  <a:srgbClr val="1F1F1F"/>
                </a:solidFill>
                <a:effectLst/>
                <a:latin typeface="Arial" panose="020B0604020202020204" pitchFamily="34" charset="0"/>
                <a:ea typeface="Google Sans"/>
                <a:cs typeface="Arial" panose="020B0604020202020204" pitchFamily="34" charset="0"/>
              </a:rPr>
              <a:t> They must ensure all prayers are inclusive of all faiths, focusing on the "Great Architect of the Universe" to respect the diversity of the veterans.</a:t>
            </a:r>
            <a:endParaRPr lang="en-US" sz="2200" u="none" strike="noStrike"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40759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8E50A-F5F6-2942-F674-598951F8983D}"/>
              </a:ext>
            </a:extLst>
          </p:cNvPr>
          <p:cNvSpPr txBox="1"/>
          <p:nvPr/>
        </p:nvSpPr>
        <p:spPr>
          <a:xfrm>
            <a:off x="372863" y="1967877"/>
            <a:ext cx="11620870" cy="4692823"/>
          </a:xfrm>
          <a:prstGeom prst="rect">
            <a:avLst/>
          </a:prstGeom>
          <a:noFill/>
        </p:spPr>
        <p:txBody>
          <a:bodyPr wrap="square">
            <a:spAutoFit/>
          </a:bodyPr>
          <a:lstStyle/>
          <a:p>
            <a:pPr marL="0" marR="0" algn="ctr">
              <a:lnSpc>
                <a:spcPct val="114000"/>
              </a:lnSpc>
              <a:spcBef>
                <a:spcPts val="1200"/>
              </a:spcBef>
              <a:spcAft>
                <a:spcPts val="600"/>
              </a:spcAft>
              <a:buNone/>
            </a:pPr>
            <a:r>
              <a:rPr lang="en-US" sz="3200" b="1" dirty="0">
                <a:solidFill>
                  <a:srgbClr val="1F1F1F"/>
                </a:solidFill>
                <a:effectLst/>
                <a:latin typeface="Arial" panose="020B0604020202020204" pitchFamily="34" charset="0"/>
                <a:ea typeface="Google Sans"/>
                <a:cs typeface="Arial" panose="020B0604020202020204" pitchFamily="34" charset="0"/>
              </a:rPr>
              <a:t>Post Chaplain</a:t>
            </a:r>
            <a:endParaRPr lang="en-US" sz="3200" b="1" dirty="0">
              <a:effectLst/>
              <a:latin typeface="Arial" panose="020B0604020202020204" pitchFamily="34" charset="0"/>
              <a:cs typeface="Arial" panose="020B0604020202020204" pitchFamily="34" charset="0"/>
            </a:endParaRPr>
          </a:p>
          <a:p>
            <a:pPr marL="0" marR="0">
              <a:lnSpc>
                <a:spcPct val="114000"/>
              </a:lnSpc>
              <a:spcAft>
                <a:spcPts val="750"/>
              </a:spcAft>
              <a:buNone/>
            </a:pPr>
            <a:r>
              <a:rPr lang="en-US" sz="2000" i="1" dirty="0">
                <a:solidFill>
                  <a:srgbClr val="1F1F1F"/>
                </a:solidFill>
                <a:effectLst/>
                <a:latin typeface="Arial" panose="020B0604020202020204" pitchFamily="34" charset="0"/>
                <a:ea typeface="Google Sans"/>
                <a:cs typeface="Arial" panose="020B0604020202020204" pitchFamily="34" charset="0"/>
              </a:rPr>
              <a:t>The "Heart of the Post"</a:t>
            </a:r>
            <a:endParaRPr lang="en-US" sz="2000" dirty="0">
              <a:effectLst/>
              <a:latin typeface="Arial" panose="020B0604020202020204" pitchFamily="34" charset="0"/>
              <a:ea typeface="Arial" panose="020B0604020202020204" pitchFamily="34" charset="0"/>
              <a:cs typeface="Arial" panose="020B0604020202020204" pitchFamily="34" charset="0"/>
            </a:endParaRPr>
          </a:p>
          <a:p>
            <a:pPr marL="0" marR="0">
              <a:lnSpc>
                <a:spcPct val="114000"/>
              </a:lnSpc>
              <a:spcAft>
                <a:spcPts val="750"/>
              </a:spcAft>
              <a:buNone/>
            </a:pPr>
            <a:r>
              <a:rPr lang="en-US" sz="2200" dirty="0">
                <a:solidFill>
                  <a:srgbClr val="1F1F1F"/>
                </a:solidFill>
                <a:effectLst/>
                <a:latin typeface="Arial" panose="020B0604020202020204" pitchFamily="34" charset="0"/>
                <a:ea typeface="Google Sans"/>
                <a:cs typeface="Arial" panose="020B0604020202020204" pitchFamily="34" charset="0"/>
              </a:rPr>
              <a:t>The Chaplain provides spiritual leadership and emotional support, regardless of a member’s specific faith.</a:t>
            </a:r>
            <a:endParaRPr lang="en-US" sz="2200"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200" b="1" u="none" strike="noStrike" dirty="0">
                <a:solidFill>
                  <a:srgbClr val="1F1F1F"/>
                </a:solidFill>
                <a:effectLst/>
                <a:latin typeface="Arial" panose="020B0604020202020204" pitchFamily="34" charset="0"/>
                <a:ea typeface="Google Sans"/>
                <a:cs typeface="Arial" panose="020B0604020202020204" pitchFamily="34" charset="0"/>
              </a:rPr>
              <a:t>Ceremonial Duties:</a:t>
            </a:r>
            <a:r>
              <a:rPr lang="en-US" sz="2200" u="none" strike="noStrike" dirty="0">
                <a:solidFill>
                  <a:srgbClr val="1F1F1F"/>
                </a:solidFill>
                <a:effectLst/>
                <a:latin typeface="Arial" panose="020B0604020202020204" pitchFamily="34" charset="0"/>
                <a:ea typeface="Google Sans"/>
                <a:cs typeface="Arial" panose="020B0604020202020204" pitchFamily="34" charset="0"/>
              </a:rPr>
              <a:t> Delivers the opening and closing prayers at meetings and ceremonies.</a:t>
            </a:r>
            <a:endParaRPr lang="en-US" sz="22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200" b="1" u="none" strike="noStrike" dirty="0">
                <a:solidFill>
                  <a:srgbClr val="1F1F1F"/>
                </a:solidFill>
                <a:effectLst/>
                <a:latin typeface="Arial" panose="020B0604020202020204" pitchFamily="34" charset="0"/>
                <a:ea typeface="Google Sans"/>
                <a:cs typeface="Arial" panose="020B0604020202020204" pitchFamily="34" charset="0"/>
              </a:rPr>
              <a:t>Support &amp; Comfort:</a:t>
            </a:r>
            <a:r>
              <a:rPr lang="en-US" sz="2200" u="none" strike="noStrike" dirty="0">
                <a:solidFill>
                  <a:srgbClr val="1F1F1F"/>
                </a:solidFill>
                <a:effectLst/>
                <a:latin typeface="Arial" panose="020B0604020202020204" pitchFamily="34" charset="0"/>
                <a:ea typeface="Google Sans"/>
                <a:cs typeface="Arial" panose="020B0604020202020204" pitchFamily="34" charset="0"/>
              </a:rPr>
              <a:t> Acts as the primary contact for families during illness or bereavement.</a:t>
            </a:r>
            <a:endParaRPr lang="en-US" sz="22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200" b="1" u="none" strike="noStrike" dirty="0">
                <a:solidFill>
                  <a:srgbClr val="1F1F1F"/>
                </a:solidFill>
                <a:effectLst/>
                <a:latin typeface="Arial" panose="020B0604020202020204" pitchFamily="34" charset="0"/>
                <a:ea typeface="Google Sans"/>
                <a:cs typeface="Arial" panose="020B0604020202020204" pitchFamily="34" charset="0"/>
              </a:rPr>
              <a:t>Rituals:</a:t>
            </a:r>
            <a:r>
              <a:rPr lang="en-US" sz="2200" u="none" strike="noStrike" dirty="0">
                <a:solidFill>
                  <a:srgbClr val="1F1F1F"/>
                </a:solidFill>
                <a:effectLst/>
                <a:latin typeface="Arial" panose="020B0604020202020204" pitchFamily="34" charset="0"/>
                <a:ea typeface="Google Sans"/>
                <a:cs typeface="Arial" panose="020B0604020202020204" pitchFamily="34" charset="0"/>
              </a:rPr>
              <a:t> Leads the "Draping of the Charter" and conducts funeral honors for departed comrades.</a:t>
            </a:r>
            <a:endParaRPr lang="en-US" sz="22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spcAft>
                <a:spcPts val="600"/>
              </a:spcAft>
              <a:buClr>
                <a:srgbClr val="000000"/>
              </a:buClr>
              <a:buSzPts val="1100"/>
              <a:buFont typeface="Arial" panose="020B0604020202020204" pitchFamily="34" charset="0"/>
              <a:buChar char="●"/>
            </a:pPr>
            <a:r>
              <a:rPr lang="en-US" sz="2200" b="1" u="none" strike="noStrike" dirty="0">
                <a:solidFill>
                  <a:srgbClr val="1F1F1F"/>
                </a:solidFill>
                <a:effectLst/>
                <a:latin typeface="Arial" panose="020B0604020202020204" pitchFamily="34" charset="0"/>
                <a:ea typeface="Google Sans"/>
                <a:cs typeface="Arial" panose="020B0604020202020204" pitchFamily="34" charset="0"/>
              </a:rPr>
              <a:t>The Goal:</a:t>
            </a:r>
            <a:r>
              <a:rPr lang="en-US" sz="2200" u="none" strike="noStrike" dirty="0">
                <a:solidFill>
                  <a:srgbClr val="1F1F1F"/>
                </a:solidFill>
                <a:effectLst/>
                <a:latin typeface="Arial" panose="020B0604020202020204" pitchFamily="34" charset="0"/>
                <a:ea typeface="Google Sans"/>
                <a:cs typeface="Arial" panose="020B0604020202020204" pitchFamily="34" charset="0"/>
              </a:rPr>
              <a:t> To maintain the morale and spiritual well-being of the membership.</a:t>
            </a:r>
            <a:endParaRPr lang="en-US" sz="2200" u="none" strike="noStrike"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60848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B0B5009-62BE-5602-176F-C0F1EDEC7886}"/>
              </a:ext>
            </a:extLst>
          </p:cNvPr>
          <p:cNvSpPr txBox="1"/>
          <p:nvPr/>
        </p:nvSpPr>
        <p:spPr>
          <a:xfrm>
            <a:off x="498629" y="1830182"/>
            <a:ext cx="11194742" cy="4952766"/>
          </a:xfrm>
          <a:prstGeom prst="rect">
            <a:avLst/>
          </a:prstGeom>
          <a:noFill/>
        </p:spPr>
        <p:txBody>
          <a:bodyPr wrap="square">
            <a:spAutoFit/>
          </a:bodyPr>
          <a:lstStyle/>
          <a:p>
            <a:pPr algn="ctr">
              <a:lnSpc>
                <a:spcPct val="114000"/>
              </a:lnSpc>
              <a:spcBef>
                <a:spcPts val="600"/>
              </a:spcBef>
              <a:spcAft>
                <a:spcPts val="600"/>
              </a:spcAft>
            </a:pPr>
            <a:r>
              <a:rPr lang="en-US" sz="4400" b="1" dirty="0">
                <a:solidFill>
                  <a:srgbClr val="1F1F1F"/>
                </a:solidFill>
                <a:latin typeface="Google Sans"/>
                <a:ea typeface="Google Sans"/>
                <a:cs typeface="Google Sans"/>
              </a:rPr>
              <a:t>Monthly Officer "Battle Rhythm"</a:t>
            </a:r>
            <a:endParaRPr lang="en-US" sz="4400" b="1" dirty="0">
              <a:latin typeface="Arial" panose="020B0604020202020204" pitchFamily="34" charset="0"/>
            </a:endParaRPr>
          </a:p>
          <a:p>
            <a:pPr>
              <a:lnSpc>
                <a:spcPct val="114000"/>
              </a:lnSpc>
              <a:spcAft>
                <a:spcPts val="750"/>
              </a:spcAft>
            </a:pPr>
            <a:r>
              <a:rPr lang="en-US" sz="2000" i="1" dirty="0">
                <a:solidFill>
                  <a:srgbClr val="1F1F1F"/>
                </a:solidFill>
                <a:latin typeface="Arial" panose="020B0604020202020204" pitchFamily="34" charset="0"/>
                <a:ea typeface="Google Sans"/>
                <a:cs typeface="Arial" panose="020B0604020202020204" pitchFamily="34" charset="0"/>
              </a:rPr>
              <a:t>To be completed between Post meetings to ensure "All-State" eligibility.</a:t>
            </a:r>
            <a:endParaRPr lang="en-US" sz="2000" dirty="0">
              <a:latin typeface="Arial" panose="020B0604020202020204" pitchFamily="34" charset="0"/>
              <a:ea typeface="Arial" panose="020B0604020202020204" pitchFamily="34" charset="0"/>
              <a:cs typeface="Arial" panose="020B0604020202020204" pitchFamily="34" charset="0"/>
            </a:endParaRPr>
          </a:p>
          <a:p>
            <a:pPr marL="0" marR="0">
              <a:lnSpc>
                <a:spcPct val="114000"/>
              </a:lnSpc>
              <a:spcBef>
                <a:spcPts val="1200"/>
              </a:spcBef>
              <a:spcAft>
                <a:spcPts val="600"/>
              </a:spcAft>
              <a:buNone/>
            </a:pPr>
            <a:r>
              <a:rPr lang="en-US" sz="2400" b="1" dirty="0">
                <a:solidFill>
                  <a:srgbClr val="1F1F1F"/>
                </a:solidFill>
                <a:effectLst/>
                <a:latin typeface="Arial" panose="020B0604020202020204" pitchFamily="34" charset="0"/>
                <a:ea typeface="Google Sans"/>
                <a:cs typeface="Arial" panose="020B0604020202020204" pitchFamily="34" charset="0"/>
              </a:rPr>
              <a:t>Post Chaplain</a:t>
            </a:r>
            <a:endParaRPr lang="en-US" sz="2400" b="1" dirty="0">
              <a:effectLst/>
              <a:latin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800" u="none" strike="noStrike" dirty="0">
                <a:solidFill>
                  <a:srgbClr val="1F1F1F"/>
                </a:solidFill>
                <a:effectLst/>
                <a:latin typeface="Arial" panose="020B0604020202020204" pitchFamily="34" charset="0"/>
                <a:ea typeface="Google Sans"/>
                <a:cs typeface="Arial" panose="020B0604020202020204" pitchFamily="34" charset="0"/>
              </a:rPr>
              <a:t>[ ] </a:t>
            </a:r>
            <a:r>
              <a:rPr lang="en-US" sz="2800" b="1" u="none" strike="noStrike" dirty="0">
                <a:solidFill>
                  <a:srgbClr val="1F1F1F"/>
                </a:solidFill>
                <a:effectLst/>
                <a:latin typeface="Arial" panose="020B0604020202020204" pitchFamily="34" charset="0"/>
                <a:ea typeface="Google Sans"/>
                <a:cs typeface="Arial" panose="020B0604020202020204" pitchFamily="34" charset="0"/>
              </a:rPr>
              <a:t>Sickness &amp; Distress:</a:t>
            </a:r>
            <a:r>
              <a:rPr lang="en-US" sz="2800" u="none" strike="noStrike" dirty="0">
                <a:solidFill>
                  <a:srgbClr val="1F1F1F"/>
                </a:solidFill>
                <a:effectLst/>
                <a:latin typeface="Arial" panose="020B0604020202020204" pitchFamily="34" charset="0"/>
                <a:ea typeface="Google Sans"/>
                <a:cs typeface="Arial" panose="020B0604020202020204" pitchFamily="34" charset="0"/>
              </a:rPr>
              <a:t> Reach out to any member reported ill at the last meeting for a status update.</a:t>
            </a:r>
            <a:endParaRPr lang="en-US" sz="28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800" u="none" strike="noStrike" dirty="0">
                <a:solidFill>
                  <a:srgbClr val="1F1F1F"/>
                </a:solidFill>
                <a:effectLst/>
                <a:latin typeface="Arial" panose="020B0604020202020204" pitchFamily="34" charset="0"/>
                <a:ea typeface="Google Sans"/>
                <a:cs typeface="Arial" panose="020B0604020202020204" pitchFamily="34" charset="0"/>
              </a:rPr>
              <a:t>[ ] </a:t>
            </a:r>
            <a:r>
              <a:rPr lang="en-US" sz="2800" b="1" u="none" strike="noStrike" dirty="0">
                <a:solidFill>
                  <a:srgbClr val="1F1F1F"/>
                </a:solidFill>
                <a:effectLst/>
                <a:latin typeface="Arial" panose="020B0604020202020204" pitchFamily="34" charset="0"/>
                <a:ea typeface="Google Sans"/>
                <a:cs typeface="Arial" panose="020B0604020202020204" pitchFamily="34" charset="0"/>
              </a:rPr>
              <a:t>Card Service:</a:t>
            </a:r>
            <a:r>
              <a:rPr lang="en-US" sz="2800" u="none" strike="noStrike" dirty="0">
                <a:solidFill>
                  <a:srgbClr val="1F1F1F"/>
                </a:solidFill>
                <a:effectLst/>
                <a:latin typeface="Arial" panose="020B0604020202020204" pitchFamily="34" charset="0"/>
                <a:ea typeface="Google Sans"/>
                <a:cs typeface="Arial" panose="020B0604020202020204" pitchFamily="34" charset="0"/>
              </a:rPr>
              <a:t> Send "Get Well" or "Sympathy" cards on behalf of the Post to members or their families.</a:t>
            </a:r>
            <a:endParaRPr lang="en-US" sz="28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spcAft>
                <a:spcPts val="600"/>
              </a:spcAft>
              <a:buClr>
                <a:srgbClr val="000000"/>
              </a:buClr>
              <a:buSzPts val="1100"/>
              <a:buFont typeface="Arial" panose="020B0604020202020204" pitchFamily="34" charset="0"/>
              <a:buChar char="●"/>
            </a:pPr>
            <a:r>
              <a:rPr lang="en-US" sz="2800" u="none" strike="noStrike" dirty="0">
                <a:solidFill>
                  <a:srgbClr val="1F1F1F"/>
                </a:solidFill>
                <a:effectLst/>
                <a:latin typeface="Arial" panose="020B0604020202020204" pitchFamily="34" charset="0"/>
                <a:ea typeface="Google Sans"/>
                <a:cs typeface="Arial" panose="020B0604020202020204" pitchFamily="34" charset="0"/>
              </a:rPr>
              <a:t>[ ] </a:t>
            </a:r>
            <a:r>
              <a:rPr lang="en-US" sz="2800" b="1" u="none" strike="noStrike" dirty="0">
                <a:solidFill>
                  <a:srgbClr val="1F1F1F"/>
                </a:solidFill>
                <a:effectLst/>
                <a:latin typeface="Arial" panose="020B0604020202020204" pitchFamily="34" charset="0"/>
                <a:ea typeface="Google Sans"/>
                <a:cs typeface="Arial" panose="020B0604020202020204" pitchFamily="34" charset="0"/>
              </a:rPr>
              <a:t>Ceremonial Prep:</a:t>
            </a:r>
            <a:r>
              <a:rPr lang="en-US" sz="2800" u="none" strike="noStrike" dirty="0">
                <a:solidFill>
                  <a:srgbClr val="1F1F1F"/>
                </a:solidFill>
                <a:effectLst/>
                <a:latin typeface="Arial" panose="020B0604020202020204" pitchFamily="34" charset="0"/>
                <a:ea typeface="Google Sans"/>
                <a:cs typeface="Arial" panose="020B0604020202020204" pitchFamily="34" charset="0"/>
              </a:rPr>
              <a:t> Ensure the Bible, Altar cloth, and Charter drape are clean and ready for the next meeting.</a:t>
            </a:r>
            <a:endParaRPr lang="en-US" sz="2800" u="none" strike="noStrike"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96824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24D756A-A071-B55C-F035-112A5A8FF7D8}"/>
              </a:ext>
            </a:extLst>
          </p:cNvPr>
          <p:cNvSpPr txBox="1"/>
          <p:nvPr/>
        </p:nvSpPr>
        <p:spPr>
          <a:xfrm>
            <a:off x="396536" y="2056367"/>
            <a:ext cx="11398928" cy="4128181"/>
          </a:xfrm>
          <a:prstGeom prst="rect">
            <a:avLst/>
          </a:prstGeom>
          <a:noFill/>
        </p:spPr>
        <p:txBody>
          <a:bodyPr wrap="square">
            <a:spAutoFit/>
          </a:bodyPr>
          <a:lstStyle/>
          <a:p>
            <a:pPr marL="0" marR="0" algn="ctr">
              <a:lnSpc>
                <a:spcPct val="114000"/>
              </a:lnSpc>
              <a:spcBef>
                <a:spcPts val="600"/>
              </a:spcBef>
              <a:spcAft>
                <a:spcPts val="600"/>
              </a:spcAft>
              <a:buNone/>
            </a:pPr>
            <a:r>
              <a:rPr lang="en-US" sz="3200" b="1" dirty="0">
                <a:solidFill>
                  <a:srgbClr val="1F1F1F"/>
                </a:solidFill>
                <a:effectLst/>
                <a:latin typeface="Arial" panose="020B0604020202020204" pitchFamily="34" charset="0"/>
                <a:ea typeface="Google Sans"/>
                <a:cs typeface="Arial" panose="020B0604020202020204" pitchFamily="34" charset="0"/>
              </a:rPr>
              <a:t>The Judge Advocate (The "Rule Keeper")</a:t>
            </a:r>
            <a:endParaRPr lang="en-US" sz="3200" b="1" dirty="0">
              <a:effectLst/>
              <a:latin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endParaRPr lang="en-US" sz="2800" b="1" u="none" strike="noStrike" dirty="0">
              <a:solidFill>
                <a:srgbClr val="1F1F1F"/>
              </a:solidFill>
              <a:effectLst/>
              <a:latin typeface="Arial" panose="020B0604020202020204" pitchFamily="34" charset="0"/>
              <a:ea typeface="Google Sans"/>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800" b="1" u="none" strike="noStrike" dirty="0">
                <a:solidFill>
                  <a:srgbClr val="1F1F1F"/>
                </a:solidFill>
                <a:effectLst/>
                <a:latin typeface="Arial" panose="020B0604020202020204" pitchFamily="34" charset="0"/>
                <a:ea typeface="Google Sans"/>
                <a:cs typeface="Arial" panose="020B0604020202020204" pitchFamily="34" charset="0"/>
              </a:rPr>
              <a:t>The Mission:</a:t>
            </a:r>
            <a:r>
              <a:rPr lang="en-US" sz="2800" u="none" strike="noStrike" dirty="0">
                <a:solidFill>
                  <a:srgbClr val="1F1F1F"/>
                </a:solidFill>
                <a:effectLst/>
                <a:latin typeface="Arial" panose="020B0604020202020204" pitchFamily="34" charset="0"/>
                <a:ea typeface="Google Sans"/>
                <a:cs typeface="Arial" panose="020B0604020202020204" pitchFamily="34" charset="0"/>
              </a:rPr>
              <a:t> To interpret the VFW National By-Laws, Manual of Procedure, and Post By-Laws.</a:t>
            </a:r>
            <a:endParaRPr lang="en-US" sz="28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800" b="1" u="none" strike="noStrike" dirty="0">
                <a:solidFill>
                  <a:srgbClr val="1F1F1F"/>
                </a:solidFill>
                <a:effectLst/>
                <a:latin typeface="Arial" panose="020B0604020202020204" pitchFamily="34" charset="0"/>
                <a:ea typeface="Google Sans"/>
                <a:cs typeface="Arial" panose="020B0604020202020204" pitchFamily="34" charset="0"/>
              </a:rPr>
              <a:t>The Authority:</a:t>
            </a:r>
            <a:r>
              <a:rPr lang="en-US" sz="2800" u="none" strike="noStrike" dirty="0">
                <a:solidFill>
                  <a:srgbClr val="1F1F1F"/>
                </a:solidFill>
                <a:effectLst/>
                <a:latin typeface="Arial" panose="020B0604020202020204" pitchFamily="34" charset="0"/>
                <a:ea typeface="Google Sans"/>
                <a:cs typeface="Arial" panose="020B0604020202020204" pitchFamily="34" charset="0"/>
              </a:rPr>
              <a:t> They provide the "official opinion" on how a meeting should be run or how a rule should be applied.</a:t>
            </a:r>
            <a:endParaRPr lang="en-US" sz="28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spcAft>
                <a:spcPts val="600"/>
              </a:spcAft>
              <a:buClr>
                <a:srgbClr val="000000"/>
              </a:buClr>
              <a:buSzPts val="1100"/>
              <a:buFont typeface="Arial" panose="020B0604020202020204" pitchFamily="34" charset="0"/>
              <a:buChar char="●"/>
            </a:pPr>
            <a:r>
              <a:rPr lang="en-US" sz="2800" b="1" u="none" strike="noStrike" dirty="0">
                <a:solidFill>
                  <a:srgbClr val="1F1F1F"/>
                </a:solidFill>
                <a:effectLst/>
                <a:latin typeface="Arial" panose="020B0604020202020204" pitchFamily="34" charset="0"/>
                <a:ea typeface="Google Sans"/>
                <a:cs typeface="Arial" panose="020B0604020202020204" pitchFamily="34" charset="0"/>
              </a:rPr>
              <a:t>The Core Responsibility:</a:t>
            </a:r>
            <a:r>
              <a:rPr lang="en-US" sz="2800" u="none" strike="noStrike" dirty="0">
                <a:solidFill>
                  <a:srgbClr val="1F1F1F"/>
                </a:solidFill>
                <a:effectLst/>
                <a:latin typeface="Arial" panose="020B0604020202020204" pitchFamily="34" charset="0"/>
                <a:ea typeface="Google Sans"/>
                <a:cs typeface="Arial" panose="020B0604020202020204" pitchFamily="34" charset="0"/>
              </a:rPr>
              <a:t> Protecting the Post from procedural errors and ensuring "Fair Play" for all members.</a:t>
            </a:r>
            <a:endParaRPr lang="en-US" sz="2800" u="none" strike="noStrike"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47265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75BB0F-A75F-EE15-1628-04B2F3C16437}"/>
              </a:ext>
            </a:extLst>
          </p:cNvPr>
          <p:cNvSpPr txBox="1"/>
          <p:nvPr/>
        </p:nvSpPr>
        <p:spPr>
          <a:xfrm>
            <a:off x="423169" y="2197546"/>
            <a:ext cx="11345662" cy="4063548"/>
          </a:xfrm>
          <a:prstGeom prst="rect">
            <a:avLst/>
          </a:prstGeom>
          <a:noFill/>
        </p:spPr>
        <p:txBody>
          <a:bodyPr wrap="square">
            <a:spAutoFit/>
          </a:bodyPr>
          <a:lstStyle/>
          <a:p>
            <a:pPr marL="0" marR="0" algn="ctr">
              <a:lnSpc>
                <a:spcPct val="114000"/>
              </a:lnSpc>
              <a:spcBef>
                <a:spcPts val="600"/>
              </a:spcBef>
              <a:spcAft>
                <a:spcPts val="600"/>
              </a:spcAft>
              <a:buNone/>
            </a:pPr>
            <a:r>
              <a:rPr lang="en-US" sz="3200" b="1" dirty="0">
                <a:solidFill>
                  <a:srgbClr val="1F1F1F"/>
                </a:solidFill>
                <a:effectLst/>
                <a:latin typeface="Arial" panose="020B0604020202020204" pitchFamily="34" charset="0"/>
                <a:ea typeface="Google Sans"/>
                <a:cs typeface="Arial" panose="020B0604020202020204" pitchFamily="34" charset="0"/>
              </a:rPr>
              <a:t>Judge Advocate Primary Duties (The "What")</a:t>
            </a:r>
            <a:endParaRPr lang="en-US" sz="3200" b="1" dirty="0">
              <a:effectLst/>
              <a:latin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b="1" u="none" strike="noStrike" dirty="0">
                <a:solidFill>
                  <a:srgbClr val="1F1F1F"/>
                </a:solidFill>
                <a:effectLst/>
                <a:latin typeface="Arial" panose="020B0604020202020204" pitchFamily="34" charset="0"/>
                <a:ea typeface="Google Sans"/>
                <a:cs typeface="Arial" panose="020B0604020202020204" pitchFamily="34" charset="0"/>
              </a:rPr>
              <a:t>By-Law Custodian:</a:t>
            </a:r>
            <a:r>
              <a:rPr lang="en-US" sz="2400" u="none" strike="noStrike" dirty="0">
                <a:solidFill>
                  <a:srgbClr val="1F1F1F"/>
                </a:solidFill>
                <a:effectLst/>
                <a:latin typeface="Arial" panose="020B0604020202020204" pitchFamily="34" charset="0"/>
                <a:ea typeface="Google Sans"/>
                <a:cs typeface="Arial" panose="020B0604020202020204" pitchFamily="34" charset="0"/>
              </a:rPr>
              <a:t> They must have a current copy of the </a:t>
            </a:r>
            <a:r>
              <a:rPr lang="en-US" sz="2400" i="1" u="none" strike="noStrike" dirty="0">
                <a:solidFill>
                  <a:srgbClr val="1F1F1F"/>
                </a:solidFill>
                <a:effectLst/>
                <a:latin typeface="Arial" panose="020B0604020202020204" pitchFamily="34" charset="0"/>
                <a:ea typeface="Google Sans"/>
                <a:cs typeface="Arial" panose="020B0604020202020204" pitchFamily="34" charset="0"/>
              </a:rPr>
              <a:t>VFW National By-Laws &amp; Manual of Procedure</a:t>
            </a:r>
            <a:r>
              <a:rPr lang="en-US" sz="2400" u="none" strike="noStrike" dirty="0">
                <a:solidFill>
                  <a:srgbClr val="1F1F1F"/>
                </a:solidFill>
                <a:effectLst/>
                <a:latin typeface="Arial" panose="020B0604020202020204" pitchFamily="34" charset="0"/>
                <a:ea typeface="Google Sans"/>
                <a:cs typeface="Arial" panose="020B0604020202020204" pitchFamily="34" charset="0"/>
              </a:rPr>
              <a:t> and the </a:t>
            </a:r>
            <a:r>
              <a:rPr lang="en-US" sz="2400" i="1" u="none" strike="noStrike" dirty="0">
                <a:solidFill>
                  <a:srgbClr val="1F1F1F"/>
                </a:solidFill>
                <a:effectLst/>
                <a:latin typeface="Arial" panose="020B0604020202020204" pitchFamily="34" charset="0"/>
                <a:ea typeface="Google Sans"/>
                <a:cs typeface="Arial" panose="020B0604020202020204" pitchFamily="34" charset="0"/>
              </a:rPr>
              <a:t>Post By-Laws</a:t>
            </a:r>
            <a:r>
              <a:rPr lang="en-US" sz="2400" u="none" strike="noStrike" dirty="0">
                <a:solidFill>
                  <a:srgbClr val="1F1F1F"/>
                </a:solidFill>
                <a:effectLst/>
                <a:latin typeface="Arial" panose="020B0604020202020204" pitchFamily="34" charset="0"/>
                <a:ea typeface="Google Sans"/>
                <a:cs typeface="Arial" panose="020B0604020202020204" pitchFamily="34" charset="0"/>
              </a:rPr>
              <a:t> at every meeting.</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b="1" u="none" strike="noStrike" dirty="0">
                <a:solidFill>
                  <a:srgbClr val="1F1F1F"/>
                </a:solidFill>
                <a:effectLst/>
                <a:latin typeface="Arial" panose="020B0604020202020204" pitchFamily="34" charset="0"/>
                <a:ea typeface="Google Sans"/>
                <a:cs typeface="Arial" panose="020B0604020202020204" pitchFamily="34" charset="0"/>
              </a:rPr>
              <a:t>Parliamentary Procedure:</a:t>
            </a:r>
            <a:r>
              <a:rPr lang="en-US" sz="2400" u="none" strike="noStrike" dirty="0">
                <a:solidFill>
                  <a:srgbClr val="1F1F1F"/>
                </a:solidFill>
                <a:effectLst/>
                <a:latin typeface="Arial" panose="020B0604020202020204" pitchFamily="34" charset="0"/>
                <a:ea typeface="Google Sans"/>
                <a:cs typeface="Arial" panose="020B0604020202020204" pitchFamily="34" charset="0"/>
              </a:rPr>
              <a:t> They advise the Commander on </a:t>
            </a:r>
            <a:r>
              <a:rPr lang="en-US" sz="2400" b="1" u="none" strike="noStrike" dirty="0">
                <a:solidFill>
                  <a:srgbClr val="1F1F1F"/>
                </a:solidFill>
                <a:effectLst/>
                <a:latin typeface="Arial" panose="020B0604020202020204" pitchFamily="34" charset="0"/>
                <a:ea typeface="Google Sans"/>
                <a:cs typeface="Arial" panose="020B0604020202020204" pitchFamily="34" charset="0"/>
              </a:rPr>
              <a:t>Robert’s Rules of Order</a:t>
            </a:r>
            <a:r>
              <a:rPr lang="en-US" sz="2400" u="none" strike="noStrike" dirty="0">
                <a:solidFill>
                  <a:srgbClr val="1F1F1F"/>
                </a:solidFill>
                <a:effectLst/>
                <a:latin typeface="Arial" panose="020B0604020202020204" pitchFamily="34" charset="0"/>
                <a:ea typeface="Google Sans"/>
                <a:cs typeface="Arial" panose="020B0604020202020204" pitchFamily="34" charset="0"/>
              </a:rPr>
              <a:t> to keep meetings professional and efficient.</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b="1" u="none" strike="noStrike" dirty="0">
                <a:solidFill>
                  <a:srgbClr val="1F1F1F"/>
                </a:solidFill>
                <a:effectLst/>
                <a:latin typeface="Arial" panose="020B0604020202020204" pitchFamily="34" charset="0"/>
                <a:ea typeface="Google Sans"/>
                <a:cs typeface="Arial" panose="020B0604020202020204" pitchFamily="34" charset="0"/>
              </a:rPr>
              <a:t>By-Law Review:</a:t>
            </a:r>
            <a:r>
              <a:rPr lang="en-US" sz="2400" u="none" strike="noStrike" dirty="0">
                <a:solidFill>
                  <a:srgbClr val="1F1F1F"/>
                </a:solidFill>
                <a:effectLst/>
                <a:latin typeface="Arial" panose="020B0604020202020204" pitchFamily="34" charset="0"/>
                <a:ea typeface="Google Sans"/>
                <a:cs typeface="Arial" panose="020B0604020202020204" pitchFamily="34" charset="0"/>
              </a:rPr>
              <a:t> Every year, they should lead a committee to review the Post By-Laws to see if they need updates or amendments.</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spcAft>
                <a:spcPts val="600"/>
              </a:spcAft>
              <a:buClr>
                <a:srgbClr val="000000"/>
              </a:buClr>
              <a:buSzPts val="1100"/>
              <a:buFont typeface="Arial" panose="020B0604020202020204" pitchFamily="34" charset="0"/>
              <a:buChar char="●"/>
            </a:pPr>
            <a:r>
              <a:rPr lang="en-US" sz="2400" b="1" u="none" strike="noStrike" dirty="0">
                <a:solidFill>
                  <a:srgbClr val="1F1F1F"/>
                </a:solidFill>
                <a:effectLst/>
                <a:latin typeface="Arial" panose="020B0604020202020204" pitchFamily="34" charset="0"/>
                <a:ea typeface="Google Sans"/>
                <a:cs typeface="Arial" panose="020B0604020202020204" pitchFamily="34" charset="0"/>
              </a:rPr>
              <a:t>Contract Review:</a:t>
            </a:r>
            <a:r>
              <a:rPr lang="en-US" sz="2400" u="none" strike="noStrike" dirty="0">
                <a:solidFill>
                  <a:srgbClr val="1F1F1F"/>
                </a:solidFill>
                <a:effectLst/>
                <a:latin typeface="Arial" panose="020B0604020202020204" pitchFamily="34" charset="0"/>
                <a:ea typeface="Google Sans"/>
                <a:cs typeface="Arial" panose="020B0604020202020204" pitchFamily="34" charset="0"/>
              </a:rPr>
              <a:t> They should review any contracts the Post enters into (e.g., roof repairs, hall rentals) before the Commander signs them.</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90463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7CD7CD-222E-526C-DC90-CB82B88B1FAD}"/>
              </a:ext>
            </a:extLst>
          </p:cNvPr>
          <p:cNvSpPr txBox="1"/>
          <p:nvPr/>
        </p:nvSpPr>
        <p:spPr>
          <a:xfrm>
            <a:off x="338831" y="1941362"/>
            <a:ext cx="11514338" cy="4619406"/>
          </a:xfrm>
          <a:prstGeom prst="rect">
            <a:avLst/>
          </a:prstGeom>
          <a:noFill/>
        </p:spPr>
        <p:txBody>
          <a:bodyPr wrap="square">
            <a:spAutoFit/>
          </a:bodyPr>
          <a:lstStyle/>
          <a:p>
            <a:pPr marL="0" marR="0" algn="ctr">
              <a:lnSpc>
                <a:spcPct val="114000"/>
              </a:lnSpc>
              <a:spcBef>
                <a:spcPts val="600"/>
              </a:spcBef>
              <a:spcAft>
                <a:spcPts val="600"/>
              </a:spcAft>
              <a:buNone/>
            </a:pPr>
            <a:r>
              <a:rPr lang="en-US" sz="3200" b="1" dirty="0">
                <a:solidFill>
                  <a:srgbClr val="1F1F1F"/>
                </a:solidFill>
                <a:effectLst/>
                <a:latin typeface="Arial" panose="020B0604020202020204" pitchFamily="34" charset="0"/>
                <a:ea typeface="Google Sans"/>
                <a:cs typeface="Arial" panose="020B0604020202020204" pitchFamily="34" charset="0"/>
              </a:rPr>
              <a:t>Judge Advocate During the Meeting (The "How")</a:t>
            </a:r>
            <a:endParaRPr lang="en-US" sz="3200" b="1" dirty="0">
              <a:effectLst/>
              <a:latin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800" b="1" u="none" strike="noStrike" dirty="0">
                <a:solidFill>
                  <a:srgbClr val="1F1F1F"/>
                </a:solidFill>
                <a:effectLst/>
                <a:latin typeface="Arial" panose="020B0604020202020204" pitchFamily="34" charset="0"/>
                <a:ea typeface="Google Sans"/>
                <a:cs typeface="Arial" panose="020B0604020202020204" pitchFamily="34" charset="0"/>
              </a:rPr>
              <a:t>Point of Order:</a:t>
            </a:r>
            <a:r>
              <a:rPr lang="en-US" sz="2800" u="none" strike="noStrike" dirty="0">
                <a:solidFill>
                  <a:srgbClr val="1F1F1F"/>
                </a:solidFill>
                <a:effectLst/>
                <a:latin typeface="Arial" panose="020B0604020202020204" pitchFamily="34" charset="0"/>
                <a:ea typeface="Google Sans"/>
                <a:cs typeface="Arial" panose="020B0604020202020204" pitchFamily="34" charset="0"/>
              </a:rPr>
              <a:t> If a member is out of line or a motion is made incorrectly, the Judge Advocate advises the Commander on how to correct it.</a:t>
            </a:r>
            <a:endParaRPr lang="en-US" sz="28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800" b="1" u="none" strike="noStrike" dirty="0">
                <a:solidFill>
                  <a:srgbClr val="1F1F1F"/>
                </a:solidFill>
                <a:effectLst/>
                <a:latin typeface="Arial" panose="020B0604020202020204" pitchFamily="34" charset="0"/>
                <a:ea typeface="Google Sans"/>
                <a:cs typeface="Arial" panose="020B0604020202020204" pitchFamily="34" charset="0"/>
              </a:rPr>
              <a:t>Voting Integrity:</a:t>
            </a:r>
            <a:r>
              <a:rPr lang="en-US" sz="2800" u="none" strike="noStrike" dirty="0">
                <a:solidFill>
                  <a:srgbClr val="1F1F1F"/>
                </a:solidFill>
                <a:effectLst/>
                <a:latin typeface="Arial" panose="020B0604020202020204" pitchFamily="34" charset="0"/>
                <a:ea typeface="Google Sans"/>
                <a:cs typeface="Arial" panose="020B0604020202020204" pitchFamily="34" charset="0"/>
              </a:rPr>
              <a:t> They ensure that all votes are conducted according to the By-Laws (e.g., ensuring only members in good standing are voting).</a:t>
            </a:r>
            <a:endParaRPr lang="en-US" sz="28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spcAft>
                <a:spcPts val="600"/>
              </a:spcAft>
              <a:buClr>
                <a:srgbClr val="000000"/>
              </a:buClr>
              <a:buSzPts val="1100"/>
              <a:buFont typeface="Arial" panose="020B0604020202020204" pitchFamily="34" charset="0"/>
              <a:buChar char="●"/>
            </a:pPr>
            <a:r>
              <a:rPr lang="en-US" sz="2800" b="1" u="none" strike="noStrike" dirty="0">
                <a:solidFill>
                  <a:srgbClr val="1F1F1F"/>
                </a:solidFill>
                <a:effectLst/>
                <a:latin typeface="Arial" panose="020B0604020202020204" pitchFamily="34" charset="0"/>
                <a:ea typeface="Google Sans"/>
                <a:cs typeface="Arial" panose="020B0604020202020204" pitchFamily="34" charset="0"/>
              </a:rPr>
              <a:t>Neutrality:</a:t>
            </a:r>
            <a:r>
              <a:rPr lang="en-US" sz="2800" u="none" strike="noStrike" dirty="0">
                <a:solidFill>
                  <a:srgbClr val="1F1F1F"/>
                </a:solidFill>
                <a:effectLst/>
                <a:latin typeface="Arial" panose="020B0604020202020204" pitchFamily="34" charset="0"/>
                <a:ea typeface="Google Sans"/>
                <a:cs typeface="Arial" panose="020B0604020202020204" pitchFamily="34" charset="0"/>
              </a:rPr>
              <a:t> The Judge Advocate remains a neutral party during debates. They don't take sides; they take the side of the </a:t>
            </a:r>
            <a:r>
              <a:rPr lang="en-US" sz="2800" b="1" u="none" strike="noStrike" dirty="0">
                <a:solidFill>
                  <a:srgbClr val="1F1F1F"/>
                </a:solidFill>
                <a:effectLst/>
                <a:latin typeface="Arial" panose="020B0604020202020204" pitchFamily="34" charset="0"/>
                <a:ea typeface="Google Sans"/>
                <a:cs typeface="Arial" panose="020B0604020202020204" pitchFamily="34" charset="0"/>
              </a:rPr>
              <a:t>Rules.</a:t>
            </a:r>
            <a:endParaRPr lang="en-US" sz="2800" u="none" strike="noStrike"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93425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DEBADC-BE81-86A9-2809-C3D806DD9112}"/>
              </a:ext>
            </a:extLst>
          </p:cNvPr>
          <p:cNvSpPr txBox="1"/>
          <p:nvPr/>
        </p:nvSpPr>
        <p:spPr>
          <a:xfrm>
            <a:off x="374341" y="1971581"/>
            <a:ext cx="11443317" cy="4484561"/>
          </a:xfrm>
          <a:prstGeom prst="rect">
            <a:avLst/>
          </a:prstGeom>
          <a:noFill/>
        </p:spPr>
        <p:txBody>
          <a:bodyPr wrap="square">
            <a:spAutoFit/>
          </a:bodyPr>
          <a:lstStyle/>
          <a:p>
            <a:pPr marL="0" marR="0" algn="ctr">
              <a:lnSpc>
                <a:spcPct val="114000"/>
              </a:lnSpc>
              <a:spcBef>
                <a:spcPts val="600"/>
              </a:spcBef>
              <a:spcAft>
                <a:spcPts val="600"/>
              </a:spcAft>
              <a:buNone/>
            </a:pPr>
            <a:r>
              <a:rPr lang="en-US" sz="3200" b="1" dirty="0">
                <a:solidFill>
                  <a:srgbClr val="1F1F1F"/>
                </a:solidFill>
                <a:effectLst/>
                <a:latin typeface="Arial" panose="020B0604020202020204" pitchFamily="34" charset="0"/>
                <a:ea typeface="Google Sans"/>
                <a:cs typeface="Arial" panose="020B0604020202020204" pitchFamily="34" charset="0"/>
              </a:rPr>
              <a:t>Judge Advocate Monthly "Battle Rhythm" Checklist</a:t>
            </a:r>
            <a:endParaRPr lang="en-US" sz="3200" b="1" dirty="0">
              <a:effectLst/>
              <a:latin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u="none" strike="noStrike" dirty="0">
                <a:solidFill>
                  <a:srgbClr val="1F1F1F"/>
                </a:solidFill>
                <a:effectLst/>
                <a:latin typeface="Arial" panose="020B0604020202020204" pitchFamily="34" charset="0"/>
                <a:ea typeface="Google Sans"/>
                <a:cs typeface="Arial" panose="020B0604020202020204" pitchFamily="34" charset="0"/>
              </a:rPr>
              <a:t>[ ] </a:t>
            </a:r>
            <a:r>
              <a:rPr lang="en-US" sz="2400" b="1" u="none" strike="noStrike" dirty="0">
                <a:solidFill>
                  <a:srgbClr val="1F1F1F"/>
                </a:solidFill>
                <a:effectLst/>
                <a:latin typeface="Arial" panose="020B0604020202020204" pitchFamily="34" charset="0"/>
                <a:ea typeface="Google Sans"/>
                <a:cs typeface="Arial" panose="020B0604020202020204" pitchFamily="34" charset="0"/>
              </a:rPr>
              <a:t>Rule Check:</a:t>
            </a:r>
            <a:r>
              <a:rPr lang="en-US" sz="2400" u="none" strike="noStrike" dirty="0">
                <a:solidFill>
                  <a:srgbClr val="1F1F1F"/>
                </a:solidFill>
                <a:effectLst/>
                <a:latin typeface="Arial" panose="020B0604020202020204" pitchFamily="34" charset="0"/>
                <a:ea typeface="Google Sans"/>
                <a:cs typeface="Arial" panose="020B0604020202020204" pitchFamily="34" charset="0"/>
              </a:rPr>
              <a:t> Bring the current year's </a:t>
            </a:r>
            <a:r>
              <a:rPr lang="en-US" sz="2400" i="1" u="none" strike="noStrike" dirty="0">
                <a:solidFill>
                  <a:srgbClr val="1F1F1F"/>
                </a:solidFill>
                <a:effectLst/>
                <a:latin typeface="Arial" panose="020B0604020202020204" pitchFamily="34" charset="0"/>
                <a:ea typeface="Google Sans"/>
                <a:cs typeface="Arial" panose="020B0604020202020204" pitchFamily="34" charset="0"/>
              </a:rPr>
              <a:t>Manual of Procedure</a:t>
            </a:r>
            <a:r>
              <a:rPr lang="en-US" sz="2400" u="none" strike="noStrike" dirty="0">
                <a:solidFill>
                  <a:srgbClr val="1F1F1F"/>
                </a:solidFill>
                <a:effectLst/>
                <a:latin typeface="Arial" panose="020B0604020202020204" pitchFamily="34" charset="0"/>
                <a:ea typeface="Google Sans"/>
                <a:cs typeface="Arial" panose="020B0604020202020204" pitchFamily="34" charset="0"/>
              </a:rPr>
              <a:t> to the meeting (the rules change every year at National Convention!).</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u="none" strike="noStrike" dirty="0">
                <a:solidFill>
                  <a:srgbClr val="1F1F1F"/>
                </a:solidFill>
                <a:effectLst/>
                <a:latin typeface="Arial" panose="020B0604020202020204" pitchFamily="34" charset="0"/>
                <a:ea typeface="Google Sans"/>
                <a:cs typeface="Arial" panose="020B0604020202020204" pitchFamily="34" charset="0"/>
              </a:rPr>
              <a:t>[ ] </a:t>
            </a:r>
            <a:r>
              <a:rPr lang="en-US" sz="2400" b="1" u="none" strike="noStrike" dirty="0">
                <a:solidFill>
                  <a:srgbClr val="1F1F1F"/>
                </a:solidFill>
                <a:effectLst/>
                <a:latin typeface="Arial" panose="020B0604020202020204" pitchFamily="34" charset="0"/>
                <a:ea typeface="Google Sans"/>
                <a:cs typeface="Arial" panose="020B0604020202020204" pitchFamily="34" charset="0"/>
              </a:rPr>
              <a:t>Order Maintenance:</a:t>
            </a:r>
            <a:r>
              <a:rPr lang="en-US" sz="2400" u="none" strike="noStrike" dirty="0">
                <a:solidFill>
                  <a:srgbClr val="1F1F1F"/>
                </a:solidFill>
                <a:effectLst/>
                <a:latin typeface="Arial" panose="020B0604020202020204" pitchFamily="34" charset="0"/>
                <a:ea typeface="Google Sans"/>
                <a:cs typeface="Arial" panose="020B0604020202020204" pitchFamily="34" charset="0"/>
              </a:rPr>
              <a:t> Assist the Commander in keeping the meeting from devolving into "parking lot talk."</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u="none" strike="noStrike" dirty="0">
                <a:solidFill>
                  <a:srgbClr val="1F1F1F"/>
                </a:solidFill>
                <a:effectLst/>
                <a:latin typeface="Arial" panose="020B0604020202020204" pitchFamily="34" charset="0"/>
                <a:ea typeface="Google Sans"/>
                <a:cs typeface="Arial" panose="020B0604020202020204" pitchFamily="34" charset="0"/>
              </a:rPr>
              <a:t>[ ] </a:t>
            </a:r>
            <a:r>
              <a:rPr lang="en-US" sz="2400" b="1" u="none" strike="noStrike" dirty="0">
                <a:solidFill>
                  <a:srgbClr val="1F1F1F"/>
                </a:solidFill>
                <a:effectLst/>
                <a:latin typeface="Arial" panose="020B0604020202020204" pitchFamily="34" charset="0"/>
                <a:ea typeface="Google Sans"/>
                <a:cs typeface="Arial" panose="020B0604020202020204" pitchFamily="34" charset="0"/>
              </a:rPr>
              <a:t>By-Law Audit:</a:t>
            </a:r>
            <a:r>
              <a:rPr lang="en-US" sz="2400" u="none" strike="noStrike" dirty="0">
                <a:solidFill>
                  <a:srgbClr val="1F1F1F"/>
                </a:solidFill>
                <a:effectLst/>
                <a:latin typeface="Arial" panose="020B0604020202020204" pitchFamily="34" charset="0"/>
                <a:ea typeface="Google Sans"/>
                <a:cs typeface="Arial" panose="020B0604020202020204" pitchFamily="34" charset="0"/>
              </a:rPr>
              <a:t> Ensure the Post By-Laws on file with the Department match the ones the Post is actually following.</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spcAft>
                <a:spcPts val="600"/>
              </a:spcAft>
              <a:buClr>
                <a:srgbClr val="000000"/>
              </a:buClr>
              <a:buSzPts val="1100"/>
              <a:buFont typeface="Arial" panose="020B0604020202020204" pitchFamily="34" charset="0"/>
              <a:buChar char="●"/>
            </a:pPr>
            <a:r>
              <a:rPr lang="en-US" sz="2400" u="none" strike="noStrike" dirty="0">
                <a:solidFill>
                  <a:srgbClr val="1F1F1F"/>
                </a:solidFill>
                <a:effectLst/>
                <a:latin typeface="Arial" panose="020B0604020202020204" pitchFamily="34" charset="0"/>
                <a:ea typeface="Google Sans"/>
                <a:cs typeface="Arial" panose="020B0604020202020204" pitchFamily="34" charset="0"/>
              </a:rPr>
              <a:t>[ ] </a:t>
            </a:r>
            <a:r>
              <a:rPr lang="en-US" sz="2400" b="1" u="none" strike="noStrike" dirty="0">
                <a:solidFill>
                  <a:srgbClr val="1F1F1F"/>
                </a:solidFill>
                <a:effectLst/>
                <a:latin typeface="Arial" panose="020B0604020202020204" pitchFamily="34" charset="0"/>
                <a:ea typeface="Google Sans"/>
                <a:cs typeface="Arial" panose="020B0604020202020204" pitchFamily="34" charset="0"/>
              </a:rPr>
              <a:t>Disciplinary Liaison:</a:t>
            </a:r>
            <a:r>
              <a:rPr lang="en-US" sz="2400" u="none" strike="noStrike" dirty="0">
                <a:solidFill>
                  <a:srgbClr val="1F1F1F"/>
                </a:solidFill>
                <a:effectLst/>
                <a:latin typeface="Arial" panose="020B0604020202020204" pitchFamily="34" charset="0"/>
                <a:ea typeface="Google Sans"/>
                <a:cs typeface="Arial" panose="020B0604020202020204" pitchFamily="34" charset="0"/>
              </a:rPr>
              <a:t> If a member faces disciplinary action (Section 901), the Judge Advocate ensures the </a:t>
            </a:r>
            <a:r>
              <a:rPr lang="en-US" sz="2400" i="1" u="none" strike="noStrike" dirty="0">
                <a:solidFill>
                  <a:srgbClr val="1F1F1F"/>
                </a:solidFill>
                <a:effectLst/>
                <a:latin typeface="Arial" panose="020B0604020202020204" pitchFamily="34" charset="0"/>
                <a:ea typeface="Google Sans"/>
                <a:cs typeface="Arial" panose="020B0604020202020204" pitchFamily="34" charset="0"/>
              </a:rPr>
              <a:t>exact</a:t>
            </a:r>
            <a:r>
              <a:rPr lang="en-US" sz="2400" u="none" strike="noStrike" dirty="0">
                <a:solidFill>
                  <a:srgbClr val="1F1F1F"/>
                </a:solidFill>
                <a:effectLst/>
                <a:latin typeface="Arial" panose="020B0604020202020204" pitchFamily="34" charset="0"/>
                <a:ea typeface="Google Sans"/>
                <a:cs typeface="Arial" panose="020B0604020202020204" pitchFamily="34" charset="0"/>
              </a:rPr>
              <a:t> legal process is followed to protect the Post from appeals.</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63512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36794F-16A7-E373-D54B-B790DE215572}"/>
              </a:ext>
            </a:extLst>
          </p:cNvPr>
          <p:cNvSpPr txBox="1"/>
          <p:nvPr/>
        </p:nvSpPr>
        <p:spPr>
          <a:xfrm>
            <a:off x="862613" y="2376795"/>
            <a:ext cx="10466773" cy="3215945"/>
          </a:xfrm>
          <a:prstGeom prst="rect">
            <a:avLst/>
          </a:prstGeom>
          <a:noFill/>
        </p:spPr>
        <p:txBody>
          <a:bodyPr wrap="square">
            <a:spAutoFit/>
          </a:bodyPr>
          <a:lstStyle/>
          <a:p>
            <a:pPr marL="0" marR="0">
              <a:lnSpc>
                <a:spcPct val="114000"/>
              </a:lnSpc>
              <a:spcBef>
                <a:spcPts val="600"/>
              </a:spcBef>
              <a:spcAft>
                <a:spcPts val="600"/>
              </a:spcAft>
              <a:buNone/>
            </a:pPr>
            <a:r>
              <a:rPr lang="en-US" sz="3600" b="1" dirty="0">
                <a:solidFill>
                  <a:srgbClr val="1F1F1F"/>
                </a:solidFill>
                <a:effectLst/>
                <a:latin typeface="Arial" panose="020B0604020202020204" pitchFamily="34" charset="0"/>
                <a:ea typeface="Google Sans"/>
                <a:cs typeface="Arial" panose="020B0604020202020204" pitchFamily="34" charset="0"/>
              </a:rPr>
              <a:t>Pro-Tip for the Judge Advocate:</a:t>
            </a:r>
            <a:endParaRPr lang="en-US" sz="3600" b="1" dirty="0">
              <a:effectLst/>
              <a:latin typeface="Arial" panose="020B0604020202020204" pitchFamily="34" charset="0"/>
              <a:cs typeface="Arial" panose="020B0604020202020204" pitchFamily="34" charset="0"/>
            </a:endParaRPr>
          </a:p>
          <a:p>
            <a:pPr marL="0" marR="0">
              <a:lnSpc>
                <a:spcPct val="114000"/>
              </a:lnSpc>
              <a:spcAft>
                <a:spcPts val="750"/>
              </a:spcAft>
              <a:buNone/>
            </a:pPr>
            <a:r>
              <a:rPr lang="en-US" sz="2800" dirty="0">
                <a:solidFill>
                  <a:srgbClr val="1F1F1F"/>
                </a:solidFill>
                <a:effectLst/>
                <a:latin typeface="Arial" panose="020B0604020202020204" pitchFamily="34" charset="0"/>
                <a:ea typeface="Google Sans"/>
                <a:cs typeface="Arial" panose="020B0604020202020204" pitchFamily="34" charset="0"/>
              </a:rPr>
              <a:t>The most important phrase a Judge Advocate can learn is: </a:t>
            </a:r>
            <a:r>
              <a:rPr lang="en-US" sz="2800" b="1" dirty="0">
                <a:solidFill>
                  <a:srgbClr val="1F1F1F"/>
                </a:solidFill>
                <a:effectLst/>
                <a:latin typeface="Arial" panose="020B0604020202020204" pitchFamily="34" charset="0"/>
                <a:ea typeface="Google Sans"/>
                <a:cs typeface="Arial" panose="020B0604020202020204" pitchFamily="34" charset="0"/>
              </a:rPr>
              <a:t>"Commander, according to Section [Number] of the National By-Laws..."</a:t>
            </a:r>
            <a:r>
              <a:rPr lang="en-US" sz="2800" dirty="0">
                <a:solidFill>
                  <a:srgbClr val="1F1F1F"/>
                </a:solidFill>
                <a:effectLst/>
                <a:latin typeface="Arial" panose="020B0604020202020204" pitchFamily="34" charset="0"/>
                <a:ea typeface="Google Sans"/>
                <a:cs typeface="Arial" panose="020B0604020202020204" pitchFamily="34" charset="0"/>
              </a:rPr>
              <a:t> Never give an opinion based on "how we've always done it." Always give an opinion based on what is </a:t>
            </a:r>
            <a:r>
              <a:rPr lang="en-US" sz="2800" b="1" dirty="0">
                <a:solidFill>
                  <a:srgbClr val="1F1F1F"/>
                </a:solidFill>
                <a:effectLst/>
                <a:latin typeface="Arial" panose="020B0604020202020204" pitchFamily="34" charset="0"/>
                <a:ea typeface="Google Sans"/>
                <a:cs typeface="Arial" panose="020B0604020202020204" pitchFamily="34" charset="0"/>
              </a:rPr>
              <a:t>written in the book.</a:t>
            </a:r>
            <a:endParaRPr lang="en-US" sz="28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69905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578FE6D-EE42-278F-C5A5-7230E49C96CD}"/>
              </a:ext>
            </a:extLst>
          </p:cNvPr>
          <p:cNvSpPr txBox="1"/>
          <p:nvPr/>
        </p:nvSpPr>
        <p:spPr>
          <a:xfrm>
            <a:off x="423168" y="2280310"/>
            <a:ext cx="11345663" cy="3642536"/>
          </a:xfrm>
          <a:prstGeom prst="rect">
            <a:avLst/>
          </a:prstGeom>
          <a:noFill/>
        </p:spPr>
        <p:txBody>
          <a:bodyPr wrap="square">
            <a:spAutoFit/>
          </a:bodyPr>
          <a:lstStyle/>
          <a:p>
            <a:pPr marL="0" marR="0">
              <a:lnSpc>
                <a:spcPct val="114000"/>
              </a:lnSpc>
              <a:spcBef>
                <a:spcPts val="600"/>
              </a:spcBef>
              <a:spcAft>
                <a:spcPts val="600"/>
              </a:spcAft>
              <a:buNone/>
            </a:pPr>
            <a:r>
              <a:rPr lang="en-US" sz="3200" b="1" dirty="0">
                <a:solidFill>
                  <a:srgbClr val="1F1F1F"/>
                </a:solidFill>
                <a:effectLst/>
                <a:latin typeface="Arial" panose="020B0604020202020204" pitchFamily="34" charset="0"/>
              </a:rPr>
              <a:t>Article IX – The Judge Advocate’s Critical Role</a:t>
            </a:r>
            <a:endParaRPr lang="en-US" sz="3200" b="1" dirty="0">
              <a:effectLst/>
              <a:latin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b="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The "Due Process" Guardian:</a:t>
            </a:r>
            <a:r>
              <a:rPr lang="en-US" sz="24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The JA does not decide if someone is guilty; they ensure the </a:t>
            </a:r>
            <a:r>
              <a:rPr lang="en-US" sz="2400" i="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process</a:t>
            </a:r>
            <a:r>
              <a:rPr lang="en-US" sz="24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is followed exactly as written in the National By-Laws.</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b="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Neutral Advisor:</a:t>
            </a:r>
            <a:r>
              <a:rPr lang="en-US" sz="24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The JA should not be the one "digging for dirt." They advise the Commander and the Investigating Committee on how to gather evidence legally.</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spcAft>
                <a:spcPts val="600"/>
              </a:spcAft>
              <a:buClr>
                <a:srgbClr val="000000"/>
              </a:buClr>
              <a:buSzPts val="1100"/>
              <a:buFont typeface="Arial" panose="020B0604020202020204" pitchFamily="34" charset="0"/>
              <a:buChar char="●"/>
            </a:pPr>
            <a:r>
              <a:rPr lang="en-US" sz="2400" b="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The Safety Net:</a:t>
            </a:r>
            <a:r>
              <a:rPr lang="en-US" sz="24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Their goal is to prevent the Post from being sued or having a disciplinary action overturned by the Department or National.</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22055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2F7067-C456-270E-D9E3-3C8216D2E5C8}"/>
              </a:ext>
            </a:extLst>
          </p:cNvPr>
          <p:cNvSpPr txBox="1"/>
          <p:nvPr/>
        </p:nvSpPr>
        <p:spPr>
          <a:xfrm>
            <a:off x="325514" y="2084090"/>
            <a:ext cx="11540971" cy="4484561"/>
          </a:xfrm>
          <a:prstGeom prst="rect">
            <a:avLst/>
          </a:prstGeom>
          <a:noFill/>
        </p:spPr>
        <p:txBody>
          <a:bodyPr wrap="square">
            <a:spAutoFit/>
          </a:bodyPr>
          <a:lstStyle/>
          <a:p>
            <a:pPr marL="0" marR="0" algn="ctr">
              <a:lnSpc>
                <a:spcPct val="114000"/>
              </a:lnSpc>
              <a:spcBef>
                <a:spcPts val="600"/>
              </a:spcBef>
              <a:spcAft>
                <a:spcPts val="600"/>
              </a:spcAft>
              <a:buNone/>
            </a:pPr>
            <a:r>
              <a:rPr lang="en-US" sz="3200" b="1" dirty="0">
                <a:solidFill>
                  <a:srgbClr val="1F1F1F"/>
                </a:solidFill>
                <a:effectLst/>
                <a:latin typeface="Arial" panose="020B0604020202020204" pitchFamily="34" charset="0"/>
                <a:cs typeface="Arial" panose="020B0604020202020204" pitchFamily="34" charset="0"/>
              </a:rPr>
              <a:t>Judge Advocate Pre-Trial Duties (The Investigation)</a:t>
            </a:r>
            <a:endParaRPr lang="en-US" sz="3200" b="1" dirty="0">
              <a:effectLst/>
              <a:latin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b="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Section 903 Compliance:</a:t>
            </a:r>
            <a:r>
              <a:rPr lang="en-US" sz="24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Ensure the Commander appoints an "Investigating Committee" before any charges are officially preferred.</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b="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Reviewing the Report:</a:t>
            </a:r>
            <a:r>
              <a:rPr lang="en-US" sz="24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Once the investigation is done, the JA reviews the written report to see if "reasonable grounds" exist.</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b="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Drafting Charges:</a:t>
            </a:r>
            <a:r>
              <a:rPr lang="en-US" sz="24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The JA assists in drafting the </a:t>
            </a:r>
            <a:r>
              <a:rPr lang="en-US" sz="2400" b="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Charges and Specifications</a:t>
            </a:r>
            <a:r>
              <a:rPr lang="en-US" sz="24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742950" marR="0" lvl="1" indent="-285750" fontAlgn="base">
              <a:lnSpc>
                <a:spcPct val="114000"/>
              </a:lnSpc>
              <a:buClr>
                <a:srgbClr val="000000"/>
              </a:buClr>
              <a:buSzPts val="1100"/>
              <a:buFont typeface="Arial" panose="020B0604020202020204" pitchFamily="34" charset="0"/>
              <a:buChar char="○"/>
            </a:pPr>
            <a:r>
              <a:rPr lang="en-US" sz="2400" i="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Charge:</a:t>
            </a:r>
            <a:r>
              <a:rPr lang="en-US" sz="24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The specific rule violated (e.g., "Section 902, Sub-section 4").</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742950" marR="0" lvl="1" indent="-285750" fontAlgn="base">
              <a:lnSpc>
                <a:spcPct val="114000"/>
              </a:lnSpc>
              <a:buClr>
                <a:srgbClr val="000000"/>
              </a:buClr>
              <a:buSzPts val="1100"/>
              <a:buFont typeface="Arial" panose="020B0604020202020204" pitchFamily="34" charset="0"/>
              <a:buChar char="○"/>
            </a:pPr>
            <a:r>
              <a:rPr lang="en-US" sz="2400" i="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Specification:</a:t>
            </a:r>
            <a:r>
              <a:rPr lang="en-US" sz="24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A concise statement of </a:t>
            </a:r>
            <a:r>
              <a:rPr lang="en-US" sz="2400" i="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who, what, when, and where</a:t>
            </a:r>
            <a:r>
              <a:rPr lang="en-US" sz="24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spcAft>
                <a:spcPts val="600"/>
              </a:spcAft>
              <a:buClr>
                <a:srgbClr val="000000"/>
              </a:buClr>
              <a:buSzPts val="1100"/>
              <a:buFont typeface="Arial" panose="020B0604020202020204" pitchFamily="34" charset="0"/>
              <a:buChar char="●"/>
            </a:pPr>
            <a:r>
              <a:rPr lang="en-US" sz="2400" b="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Materials Relied Upon:</a:t>
            </a:r>
            <a:r>
              <a:rPr lang="en-US" sz="24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Ensure all evidence (emails, photos, statements) is gathered and ready to be served to the accused.</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4602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C58632-2EFB-5880-9969-4206071D601A}"/>
              </a:ext>
            </a:extLst>
          </p:cNvPr>
          <p:cNvSpPr txBox="1"/>
          <p:nvPr/>
        </p:nvSpPr>
        <p:spPr>
          <a:xfrm>
            <a:off x="1510683" y="3525775"/>
            <a:ext cx="9170633" cy="3108543"/>
          </a:xfrm>
          <a:prstGeom prst="rect">
            <a:avLst/>
          </a:prstGeom>
          <a:noFill/>
        </p:spPr>
        <p:txBody>
          <a:bodyPr wrap="square">
            <a:spAutoFit/>
          </a:bodyPr>
          <a:lstStyle/>
          <a:p>
            <a:pPr algn="ctr"/>
            <a:r>
              <a:rPr lang="en-US" sz="2800" dirty="0">
                <a:latin typeface="Arial" panose="020B0604020202020204" pitchFamily="34" charset="0"/>
                <a:cs typeface="Arial" panose="020B0604020202020204" pitchFamily="34" charset="0"/>
              </a:rPr>
              <a:t>The Post Commander is the key officer of the Post. They, alone, represent the judicial branch of the organization and also have some of the responsibilities of the executive branch. They preside at all meetings, enforce the rules, appoint committees not otherwise provided for, and make certain that the other officers and committeemen perform their duties. </a:t>
            </a:r>
            <a:r>
              <a:rPr lang="en-US" sz="2800" b="1" dirty="0">
                <a:latin typeface="Arial" panose="020B0604020202020204" pitchFamily="34" charset="0"/>
                <a:cs typeface="Arial" panose="020B0604020202020204" pitchFamily="34" charset="0"/>
              </a:rPr>
              <a:t>.</a:t>
            </a:r>
          </a:p>
        </p:txBody>
      </p:sp>
      <p:sp>
        <p:nvSpPr>
          <p:cNvPr id="4" name="TextBox 3">
            <a:extLst>
              <a:ext uri="{FF2B5EF4-FFF2-40B4-BE49-F238E27FC236}">
                <a16:creationId xmlns:a16="http://schemas.microsoft.com/office/drawing/2014/main" id="{6CCFA527-3713-B540-B636-8CAD48C3063B}"/>
              </a:ext>
            </a:extLst>
          </p:cNvPr>
          <p:cNvSpPr txBox="1"/>
          <p:nvPr/>
        </p:nvSpPr>
        <p:spPr>
          <a:xfrm>
            <a:off x="2607544" y="2437320"/>
            <a:ext cx="6976910" cy="646331"/>
          </a:xfrm>
          <a:prstGeom prst="rect">
            <a:avLst/>
          </a:prstGeom>
          <a:noFill/>
        </p:spPr>
        <p:txBody>
          <a:bodyPr wrap="none" rtlCol="0">
            <a:spAutoFit/>
          </a:bodyPr>
          <a:lstStyle/>
          <a:p>
            <a:r>
              <a:rPr lang="en-US" sz="3600" b="1" dirty="0">
                <a:latin typeface="Arial Black" panose="020B0A04020102020204" pitchFamily="34" charset="0"/>
              </a:rPr>
              <a:t>What is a Post Commander</a:t>
            </a:r>
          </a:p>
        </p:txBody>
      </p:sp>
    </p:spTree>
    <p:extLst>
      <p:ext uri="{BB962C8B-B14F-4D97-AF65-F5344CB8AC3E}">
        <p14:creationId xmlns:p14="http://schemas.microsoft.com/office/powerpoint/2010/main" val="26932425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419AA35-7E9C-FEB5-E33D-006DD1CEA377}"/>
              </a:ext>
            </a:extLst>
          </p:cNvPr>
          <p:cNvSpPr txBox="1"/>
          <p:nvPr/>
        </p:nvSpPr>
        <p:spPr>
          <a:xfrm>
            <a:off x="267810" y="2057099"/>
            <a:ext cx="11656380" cy="4484561"/>
          </a:xfrm>
          <a:prstGeom prst="rect">
            <a:avLst/>
          </a:prstGeom>
          <a:noFill/>
        </p:spPr>
        <p:txBody>
          <a:bodyPr wrap="square">
            <a:spAutoFit/>
          </a:bodyPr>
          <a:lstStyle/>
          <a:p>
            <a:pPr marL="0" marR="0" algn="ctr">
              <a:lnSpc>
                <a:spcPct val="114000"/>
              </a:lnSpc>
              <a:spcBef>
                <a:spcPts val="600"/>
              </a:spcBef>
              <a:spcAft>
                <a:spcPts val="600"/>
              </a:spcAft>
              <a:buNone/>
            </a:pPr>
            <a:r>
              <a:rPr lang="en-US" sz="3200" b="1" dirty="0">
                <a:solidFill>
                  <a:srgbClr val="1F1F1F"/>
                </a:solidFill>
                <a:effectLst/>
                <a:latin typeface="Arial" panose="020B0604020202020204" pitchFamily="34" charset="0"/>
              </a:rPr>
              <a:t>Judge Advocate During the Proceedings (The Hearing)</a:t>
            </a:r>
            <a:endParaRPr lang="en-US" sz="3200" b="1" dirty="0">
              <a:effectLst/>
              <a:latin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b="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Procedural Advisor:</a:t>
            </a:r>
            <a:r>
              <a:rPr lang="en-US" sz="24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If a Disciplinary Hearing is requested, the JA advises the </a:t>
            </a:r>
            <a:r>
              <a:rPr lang="en-US" sz="2400" b="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Hearing Panel President</a:t>
            </a:r>
            <a:r>
              <a:rPr lang="en-US" sz="24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on rules of evidence and member rights.</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b="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Ensuring Rights of the Accused:</a:t>
            </a:r>
            <a:r>
              <a:rPr lang="en-US" sz="24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The JA verifies the accused was given their 15-day notice and has the right to "Lay Counsel" (someone to represent them).</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b="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Maintaining the Record:</a:t>
            </a:r>
            <a:r>
              <a:rPr lang="en-US" sz="24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The JA ensures that a proper record of the hearing is kept. This is vital if the case goes to an appeal.</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spcAft>
                <a:spcPts val="600"/>
              </a:spcAft>
              <a:buClr>
                <a:srgbClr val="000000"/>
              </a:buClr>
              <a:buSzPts val="1100"/>
              <a:buFont typeface="Arial" panose="020B0604020202020204" pitchFamily="34" charset="0"/>
              <a:buChar char="●"/>
            </a:pPr>
            <a:r>
              <a:rPr lang="en-US" sz="2400" b="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Avoid the "Prosecutor" Trap:</a:t>
            </a:r>
            <a:r>
              <a:rPr lang="en-US" sz="24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In many Posts, the JA is mistakenly asked to be the prosecutor. Ideally, the Commander should appoint a different member as the "Prosecutor" so the JA can remain the neutral procedural expert.</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46577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3EAB9D-82C7-99DE-6E2E-A317C83D8669}"/>
              </a:ext>
            </a:extLst>
          </p:cNvPr>
          <p:cNvSpPr txBox="1"/>
          <p:nvPr/>
        </p:nvSpPr>
        <p:spPr>
          <a:xfrm>
            <a:off x="361025" y="2129477"/>
            <a:ext cx="11469950" cy="4063548"/>
          </a:xfrm>
          <a:prstGeom prst="rect">
            <a:avLst/>
          </a:prstGeom>
          <a:noFill/>
        </p:spPr>
        <p:txBody>
          <a:bodyPr wrap="square">
            <a:spAutoFit/>
          </a:bodyPr>
          <a:lstStyle/>
          <a:p>
            <a:pPr marL="0" marR="0" algn="ctr">
              <a:lnSpc>
                <a:spcPct val="114000"/>
              </a:lnSpc>
              <a:spcBef>
                <a:spcPts val="600"/>
              </a:spcBef>
              <a:spcAft>
                <a:spcPts val="600"/>
              </a:spcAft>
              <a:buNone/>
            </a:pPr>
            <a:r>
              <a:rPr lang="en-US" sz="3200" b="1" dirty="0">
                <a:solidFill>
                  <a:srgbClr val="1F1F1F"/>
                </a:solidFill>
                <a:effectLst/>
                <a:latin typeface="Arial" panose="020B0604020202020204" pitchFamily="34" charset="0"/>
              </a:rPr>
              <a:t>Post-Hearing &amp; Appeals</a:t>
            </a:r>
            <a:endParaRPr lang="en-US" sz="3200" b="1" dirty="0">
              <a:effectLst/>
              <a:latin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b="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Reviewing the Penalty:</a:t>
            </a:r>
            <a:r>
              <a:rPr lang="en-US" sz="24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Ensure the penalty recommended by the panel (e.g., suspension or expulsion) matches the offense and follows Section 907.</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b="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The Appeal Package:</a:t>
            </a:r>
            <a:r>
              <a:rPr lang="en-US" sz="24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If the member appeals to the Department Commander, the JA ensures all documents, the Special Order, and the evidence are packaged correctly and sent up the chain.</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spcAft>
                <a:spcPts val="600"/>
              </a:spcAft>
              <a:buClr>
                <a:srgbClr val="000000"/>
              </a:buClr>
              <a:buSzPts val="1100"/>
              <a:buFont typeface="Arial" panose="020B0604020202020204" pitchFamily="34" charset="0"/>
              <a:buChar char="●"/>
            </a:pPr>
            <a:r>
              <a:rPr lang="en-US" sz="2400" b="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Confidentiality:</a:t>
            </a:r>
            <a:r>
              <a:rPr lang="en-US" sz="24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The JA must remind all members that Article IX proceedings are </a:t>
            </a:r>
            <a:r>
              <a:rPr lang="en-US" sz="2400" b="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confidential</a:t>
            </a:r>
            <a:r>
              <a:rPr lang="en-US" sz="24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Divulging details to the general membership before the process is complete is itself a punishable offense.</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77839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E21927-CC44-1DEA-6350-834C2F51E057}"/>
              </a:ext>
            </a:extLst>
          </p:cNvPr>
          <p:cNvSpPr txBox="1"/>
          <p:nvPr/>
        </p:nvSpPr>
        <p:spPr>
          <a:xfrm>
            <a:off x="374341" y="2505491"/>
            <a:ext cx="11443317" cy="3593228"/>
          </a:xfrm>
          <a:prstGeom prst="rect">
            <a:avLst/>
          </a:prstGeom>
          <a:noFill/>
        </p:spPr>
        <p:txBody>
          <a:bodyPr wrap="square">
            <a:spAutoFit/>
          </a:bodyPr>
          <a:lstStyle/>
          <a:p>
            <a:pPr marL="0" marR="0" algn="ctr">
              <a:lnSpc>
                <a:spcPct val="114000"/>
              </a:lnSpc>
              <a:spcBef>
                <a:spcPts val="600"/>
              </a:spcBef>
              <a:spcAft>
                <a:spcPts val="600"/>
              </a:spcAft>
              <a:buNone/>
            </a:pPr>
            <a:r>
              <a:rPr lang="en-US" sz="3200" b="1" dirty="0">
                <a:solidFill>
                  <a:srgbClr val="1F1F1F"/>
                </a:solidFill>
                <a:effectLst/>
                <a:latin typeface="Arial" panose="020B0604020202020204" pitchFamily="34" charset="0"/>
              </a:rPr>
              <a:t>The Judge Advocate’s "Golden Rule" for Article IX</a:t>
            </a:r>
            <a:endParaRPr lang="en-US" sz="3200" b="1" dirty="0">
              <a:effectLst/>
              <a:latin typeface="Arial" panose="020B0604020202020204" pitchFamily="34" charset="0"/>
            </a:endParaRPr>
          </a:p>
          <a:p>
            <a:pPr marL="304800" marR="381000">
              <a:lnSpc>
                <a:spcPct val="114000"/>
              </a:lnSpc>
              <a:spcAft>
                <a:spcPts val="750"/>
              </a:spcAft>
              <a:buNone/>
            </a:pPr>
            <a:r>
              <a:rPr lang="en-US" sz="3200" b="1" dirty="0">
                <a:solidFill>
                  <a:srgbClr val="1F1F1F"/>
                </a:solidFill>
                <a:effectLst/>
                <a:latin typeface="Arial" panose="020B0604020202020204" pitchFamily="34" charset="0"/>
                <a:ea typeface="Arial" panose="020B0604020202020204" pitchFamily="34" charset="0"/>
              </a:rPr>
              <a:t>"When in doubt, don't guess—call the Department Judge Advocate."</a:t>
            </a:r>
            <a:endParaRPr lang="en-US" sz="3200" dirty="0">
              <a:effectLst/>
              <a:latin typeface="Arial" panose="020B0604020202020204" pitchFamily="34" charset="0"/>
              <a:ea typeface="Arial" panose="020B0604020202020204" pitchFamily="34" charset="0"/>
            </a:endParaRPr>
          </a:p>
          <a:p>
            <a:pPr marL="304800" marR="381000">
              <a:lnSpc>
                <a:spcPct val="114000"/>
              </a:lnSpc>
              <a:spcAft>
                <a:spcPts val="750"/>
              </a:spcAft>
              <a:buNone/>
            </a:pPr>
            <a:r>
              <a:rPr lang="en-US" sz="3200" dirty="0">
                <a:solidFill>
                  <a:srgbClr val="1F1F1F"/>
                </a:solidFill>
                <a:effectLst/>
                <a:latin typeface="Arial" panose="020B0604020202020204" pitchFamily="34" charset="0"/>
                <a:ea typeface="Arial" panose="020B0604020202020204" pitchFamily="34" charset="0"/>
              </a:rPr>
              <a:t>Most disciplinary actions fail because of "Administrative Errors." A 5-minute phone call to the Department (State) level can save the Post months of legal headaches.</a:t>
            </a:r>
            <a:endParaRPr lang="en-US" sz="32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241223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541394-2FE7-024F-C723-913661971E86}"/>
              </a:ext>
            </a:extLst>
          </p:cNvPr>
          <p:cNvSpPr txBox="1"/>
          <p:nvPr/>
        </p:nvSpPr>
        <p:spPr>
          <a:xfrm>
            <a:off x="418730" y="2212460"/>
            <a:ext cx="11354540" cy="4128181"/>
          </a:xfrm>
          <a:prstGeom prst="rect">
            <a:avLst/>
          </a:prstGeom>
          <a:noFill/>
        </p:spPr>
        <p:txBody>
          <a:bodyPr wrap="square">
            <a:spAutoFit/>
          </a:bodyPr>
          <a:lstStyle/>
          <a:p>
            <a:pPr marL="0" marR="0" algn="ctr">
              <a:lnSpc>
                <a:spcPct val="114000"/>
              </a:lnSpc>
              <a:spcBef>
                <a:spcPts val="600"/>
              </a:spcBef>
              <a:spcAft>
                <a:spcPts val="600"/>
              </a:spcAft>
              <a:buNone/>
            </a:pPr>
            <a:r>
              <a:rPr lang="en-US" sz="3200" b="1" dirty="0">
                <a:solidFill>
                  <a:srgbClr val="1F1F1F"/>
                </a:solidFill>
                <a:effectLst/>
                <a:latin typeface="Arial" panose="020B0604020202020204" pitchFamily="34" charset="0"/>
              </a:rPr>
              <a:t>The Sergeant-at-Arms (The "Sentinel")</a:t>
            </a:r>
            <a:endParaRPr lang="en-US" sz="3200" b="1" dirty="0">
              <a:effectLst/>
              <a:latin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800" b="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The Mission:</a:t>
            </a:r>
            <a:r>
              <a:rPr lang="en-US" sz="28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To maintain order, dignity, and security during all Post meetings.</a:t>
            </a:r>
            <a:endParaRPr lang="en-US" sz="28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800" b="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The Authority:</a:t>
            </a:r>
            <a:r>
              <a:rPr lang="en-US" sz="28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They act as the "strong arm" of the Commander. If the Commander says "remove that person," the Sgt-at-Arms carries it out.</a:t>
            </a:r>
            <a:endParaRPr lang="en-US" sz="28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spcAft>
                <a:spcPts val="600"/>
              </a:spcAft>
              <a:buClr>
                <a:srgbClr val="000000"/>
              </a:buClr>
              <a:buSzPts val="1100"/>
              <a:buFont typeface="Arial" panose="020B0604020202020204" pitchFamily="34" charset="0"/>
              <a:buChar char="●"/>
            </a:pPr>
            <a:r>
              <a:rPr lang="en-US" sz="2800" b="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The Presence:</a:t>
            </a:r>
            <a:r>
              <a:rPr lang="en-US" sz="28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They are the first person a member sees when entering the meeting room.</a:t>
            </a:r>
            <a:endParaRPr lang="en-US" sz="2800" u="none" strike="noStrike"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84651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30F48EF-A2E1-9256-1C30-8E6CC2846DEA}"/>
              </a:ext>
            </a:extLst>
          </p:cNvPr>
          <p:cNvSpPr txBox="1"/>
          <p:nvPr/>
        </p:nvSpPr>
        <p:spPr>
          <a:xfrm>
            <a:off x="427607" y="1967317"/>
            <a:ext cx="11336785" cy="4837415"/>
          </a:xfrm>
          <a:prstGeom prst="rect">
            <a:avLst/>
          </a:prstGeom>
          <a:noFill/>
        </p:spPr>
        <p:txBody>
          <a:bodyPr wrap="square">
            <a:spAutoFit/>
          </a:bodyPr>
          <a:lstStyle/>
          <a:p>
            <a:pPr algn="ctr">
              <a:lnSpc>
                <a:spcPct val="114000"/>
              </a:lnSpc>
              <a:spcBef>
                <a:spcPts val="600"/>
              </a:spcBef>
              <a:spcAft>
                <a:spcPts val="600"/>
              </a:spcAft>
            </a:pPr>
            <a:r>
              <a:rPr lang="en-US" sz="3200" b="1" dirty="0">
                <a:solidFill>
                  <a:srgbClr val="1F1F1F"/>
                </a:solidFill>
                <a:latin typeface="Arial" panose="020B0604020202020204" pitchFamily="34" charset="0"/>
              </a:rPr>
              <a:t>Sergeant-at-Arms </a:t>
            </a:r>
            <a:r>
              <a:rPr lang="en-US" sz="3200" b="1" dirty="0">
                <a:solidFill>
                  <a:srgbClr val="1F1F1F"/>
                </a:solidFill>
                <a:effectLst/>
                <a:latin typeface="Arial" panose="020B0604020202020204" pitchFamily="34" charset="0"/>
              </a:rPr>
              <a:t>Primary Duties (The "What")</a:t>
            </a:r>
            <a:endParaRPr lang="en-US" sz="3200" b="1" dirty="0">
              <a:effectLst/>
              <a:latin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b="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Guard the Door:</a:t>
            </a:r>
            <a:r>
              <a:rPr lang="en-US" sz="24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Ensure that only members in good standing (current dues paid) enter the meeting room.</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b="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The Password:</a:t>
            </a:r>
            <a:r>
              <a:rPr lang="en-US" sz="24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In many Posts, they are responsible for "taking the word"—checking membership cards and receiving the current VFW password from attendees.</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b="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Setup &amp; Teardown:</a:t>
            </a:r>
            <a:r>
              <a:rPr lang="en-US" sz="24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They are responsible for placing the Altar cloth, the Bible, the Colors (flags), and the Charter in their proper positions before the meeting starts.</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a:buNone/>
            </a:pPr>
            <a:r>
              <a:rPr lang="en-US" sz="2400" b="1" dirty="0">
                <a:solidFill>
                  <a:srgbClr val="1F1F1F"/>
                </a:solidFill>
                <a:effectLst/>
                <a:latin typeface="Arial" panose="020B0604020202020204" pitchFamily="34" charset="0"/>
                <a:ea typeface="Arial" panose="020B0604020202020204" pitchFamily="34" charset="0"/>
              </a:rPr>
              <a:t>The Gavel:</a:t>
            </a:r>
            <a:r>
              <a:rPr lang="en-US" sz="2400" dirty="0">
                <a:solidFill>
                  <a:srgbClr val="1F1F1F"/>
                </a:solidFill>
                <a:effectLst/>
                <a:latin typeface="Arial" panose="020B0604020202020204" pitchFamily="34" charset="0"/>
                <a:ea typeface="Arial" panose="020B0604020202020204" pitchFamily="34" charset="0"/>
              </a:rPr>
              <a:t> They assist the Commander in enforcing "Silence" when the gavel drops.</a:t>
            </a:r>
            <a:endParaRPr lang="en-US" sz="2400" dirty="0"/>
          </a:p>
        </p:txBody>
      </p:sp>
    </p:spTree>
    <p:extLst>
      <p:ext uri="{BB962C8B-B14F-4D97-AF65-F5344CB8AC3E}">
        <p14:creationId xmlns:p14="http://schemas.microsoft.com/office/powerpoint/2010/main" val="42440555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FA05B5-4DCD-4740-FCC9-94B3968C5874}"/>
              </a:ext>
            </a:extLst>
          </p:cNvPr>
          <p:cNvSpPr txBox="1"/>
          <p:nvPr/>
        </p:nvSpPr>
        <p:spPr>
          <a:xfrm>
            <a:off x="361025" y="2062578"/>
            <a:ext cx="11469950" cy="4557786"/>
          </a:xfrm>
          <a:prstGeom prst="rect">
            <a:avLst/>
          </a:prstGeom>
          <a:noFill/>
        </p:spPr>
        <p:txBody>
          <a:bodyPr wrap="square">
            <a:spAutoFit/>
          </a:bodyPr>
          <a:lstStyle/>
          <a:p>
            <a:pPr algn="ctr">
              <a:lnSpc>
                <a:spcPct val="114000"/>
              </a:lnSpc>
              <a:spcBef>
                <a:spcPts val="600"/>
              </a:spcBef>
              <a:spcAft>
                <a:spcPts val="600"/>
              </a:spcAft>
            </a:pPr>
            <a:r>
              <a:rPr lang="en-US" sz="3200" b="1" dirty="0">
                <a:solidFill>
                  <a:srgbClr val="1F1F1F"/>
                </a:solidFill>
                <a:latin typeface="Arial" panose="020B0604020202020204" pitchFamily="34" charset="0"/>
              </a:rPr>
              <a:t>Sergeant-at-Arms </a:t>
            </a:r>
            <a:r>
              <a:rPr lang="en-US" sz="3200" b="1" dirty="0">
                <a:solidFill>
                  <a:srgbClr val="1F1F1F"/>
                </a:solidFill>
                <a:effectLst/>
                <a:latin typeface="Arial" panose="020B0604020202020204" pitchFamily="34" charset="0"/>
              </a:rPr>
              <a:t>During the Meeting (The "How")</a:t>
            </a:r>
            <a:endParaRPr lang="en-US" sz="3200" b="1" dirty="0">
              <a:effectLst/>
              <a:latin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200" b="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Escort Duty:</a:t>
            </a:r>
            <a:r>
              <a:rPr lang="en-US" sz="22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When a guest speaker or a distinguished visitor (like the District or Department Commander) arrives, the Sgt-at-Arms escorts them to the front to be introduced.</a:t>
            </a:r>
            <a:endParaRPr lang="en-US" sz="22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200" b="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Managing the Floor:</a:t>
            </a:r>
            <a:r>
              <a:rPr lang="en-US" sz="22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If a member wants to speak, the Sgt-at-Arms ensures they are recognized by the Commander and are standing at the proper location (usually near the Altar or a microphone).</a:t>
            </a:r>
            <a:endParaRPr lang="en-US" sz="22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200" b="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Handling Disruptions:</a:t>
            </a:r>
            <a:r>
              <a:rPr lang="en-US" sz="22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If a meeting becomes heated, the Sgt-at-Arms moves to a position between the disputing parties to de-escalate the situation physically.</a:t>
            </a:r>
            <a:endParaRPr lang="en-US" sz="22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spcAft>
                <a:spcPts val="600"/>
              </a:spcAft>
              <a:buClr>
                <a:srgbClr val="000000"/>
              </a:buClr>
              <a:buSzPts val="1100"/>
              <a:buFont typeface="Arial" panose="020B0604020202020204" pitchFamily="34" charset="0"/>
              <a:buChar char="●"/>
            </a:pPr>
            <a:r>
              <a:rPr lang="en-US" sz="2200" b="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Ballot Box:</a:t>
            </a:r>
            <a:r>
              <a:rPr lang="en-US" sz="22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During elections, they prepare the ballot box and supervise the distribution and collection of physical ballots.</a:t>
            </a:r>
            <a:endParaRPr lang="en-US" sz="2200" u="none" strike="noStrike"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38911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681039-E221-8408-90E3-77C1A58011F1}"/>
              </a:ext>
            </a:extLst>
          </p:cNvPr>
          <p:cNvSpPr txBox="1"/>
          <p:nvPr/>
        </p:nvSpPr>
        <p:spPr>
          <a:xfrm>
            <a:off x="312198" y="2000029"/>
            <a:ext cx="11567604" cy="4484561"/>
          </a:xfrm>
          <a:prstGeom prst="rect">
            <a:avLst/>
          </a:prstGeom>
          <a:noFill/>
        </p:spPr>
        <p:txBody>
          <a:bodyPr wrap="square">
            <a:spAutoFit/>
          </a:bodyPr>
          <a:lstStyle/>
          <a:p>
            <a:pPr algn="ctr">
              <a:lnSpc>
                <a:spcPct val="114000"/>
              </a:lnSpc>
              <a:spcBef>
                <a:spcPts val="600"/>
              </a:spcBef>
              <a:spcAft>
                <a:spcPts val="600"/>
              </a:spcAft>
            </a:pPr>
            <a:r>
              <a:rPr lang="en-US" sz="3200" b="1" dirty="0">
                <a:solidFill>
                  <a:srgbClr val="1F1F1F"/>
                </a:solidFill>
                <a:latin typeface="Arial" panose="020B0604020202020204" pitchFamily="34" charset="0"/>
              </a:rPr>
              <a:t>Sergeant-at-Arms </a:t>
            </a:r>
            <a:r>
              <a:rPr lang="en-US" sz="3200" b="1" dirty="0">
                <a:solidFill>
                  <a:srgbClr val="1F1F1F"/>
                </a:solidFill>
                <a:effectLst/>
                <a:latin typeface="Arial" panose="020B0604020202020204" pitchFamily="34" charset="0"/>
              </a:rPr>
              <a:t>Role in Article IX (The "Enforcer")</a:t>
            </a:r>
            <a:endParaRPr lang="en-US" sz="3200" b="1" dirty="0">
              <a:effectLst/>
              <a:latin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b="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Security of the Hearing:</a:t>
            </a:r>
            <a:r>
              <a:rPr lang="en-US" sz="24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During a Disciplinary Hearing, the Sgt-at-Arms is the only person authorized to stay at the door to ensure no unauthorized persons enter and that the "secrecy" of the proceeding is maintained.</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b="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Evidence Custodian:</a:t>
            </a:r>
            <a:r>
              <a:rPr lang="en-US" sz="24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They may be tasked with physically securing any documents or items presented as evidence during a hearing, so they aren't tampered with.</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spcAft>
                <a:spcPts val="600"/>
              </a:spcAft>
              <a:buClr>
                <a:srgbClr val="000000"/>
              </a:buClr>
              <a:buSzPts val="1100"/>
              <a:buFont typeface="Arial" panose="020B0604020202020204" pitchFamily="34" charset="0"/>
              <a:buChar char="●"/>
            </a:pPr>
            <a:r>
              <a:rPr lang="en-US" sz="2400" b="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Removal of the Accused:</a:t>
            </a:r>
            <a:r>
              <a:rPr lang="en-US" sz="24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If a member is suspended or expelled via an Article IX proceeding, the Sgt-at-Arms is responsible for ensuring that person physically leaves the Post premises and does not return during their suspension.</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82949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CDF3CA1-0942-D546-F6F8-92480F29B544}"/>
              </a:ext>
            </a:extLst>
          </p:cNvPr>
          <p:cNvSpPr txBox="1"/>
          <p:nvPr/>
        </p:nvSpPr>
        <p:spPr>
          <a:xfrm>
            <a:off x="312198" y="1985445"/>
            <a:ext cx="11567604" cy="4778809"/>
          </a:xfrm>
          <a:prstGeom prst="rect">
            <a:avLst/>
          </a:prstGeom>
          <a:noFill/>
        </p:spPr>
        <p:txBody>
          <a:bodyPr wrap="square">
            <a:spAutoFit/>
          </a:bodyPr>
          <a:lstStyle/>
          <a:p>
            <a:pPr marL="0" marR="0" algn="ctr">
              <a:lnSpc>
                <a:spcPct val="114000"/>
              </a:lnSpc>
              <a:spcBef>
                <a:spcPts val="600"/>
              </a:spcBef>
              <a:spcAft>
                <a:spcPts val="600"/>
              </a:spcAft>
              <a:buNone/>
            </a:pPr>
            <a:r>
              <a:rPr lang="en-US" sz="3200" b="1" dirty="0">
                <a:solidFill>
                  <a:srgbClr val="1F1F1F"/>
                </a:solidFill>
                <a:effectLst/>
                <a:latin typeface="Arial" panose="020B0604020202020204" pitchFamily="34" charset="0"/>
              </a:rPr>
              <a:t>Monthly "Battle Rhythm" Checklist</a:t>
            </a:r>
          </a:p>
          <a:p>
            <a:pPr>
              <a:lnSpc>
                <a:spcPct val="114000"/>
              </a:lnSpc>
              <a:spcBef>
                <a:spcPts val="600"/>
              </a:spcBef>
              <a:spcAft>
                <a:spcPts val="600"/>
              </a:spcAft>
            </a:pPr>
            <a:r>
              <a:rPr lang="en-US" sz="3200" b="1" dirty="0">
                <a:solidFill>
                  <a:srgbClr val="1F1F1F"/>
                </a:solidFill>
                <a:latin typeface="Arial" panose="020B0604020202020204" pitchFamily="34" charset="0"/>
              </a:rPr>
              <a:t>Sergeant-at-Arms</a:t>
            </a:r>
            <a:endParaRPr lang="en-US" sz="3200" b="1" dirty="0">
              <a:effectLst/>
              <a:latin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 </a:t>
            </a:r>
            <a:r>
              <a:rPr lang="en-US" sz="2400" b="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Equipment Check:</a:t>
            </a:r>
            <a:r>
              <a:rPr lang="en-US" sz="24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Ensure the Post flags are clean, not frayed, and stored properly.</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 </a:t>
            </a:r>
            <a:r>
              <a:rPr lang="en-US" sz="2400" b="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Meeting Prep:</a:t>
            </a:r>
            <a:r>
              <a:rPr lang="en-US" sz="24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Arrive 30 minutes early to set up the "Station" chairs and the Altar.</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 </a:t>
            </a:r>
            <a:r>
              <a:rPr lang="en-US" sz="2400" b="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Membership Check:</a:t>
            </a:r>
            <a:r>
              <a:rPr lang="en-US" sz="24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Have a "Dues Spotter" list from the Quartermaster to quickly verify members at the door.</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spcAft>
                <a:spcPts val="600"/>
              </a:spcAft>
              <a:buClr>
                <a:srgbClr val="000000"/>
              </a:buClr>
              <a:buSzPts val="1100"/>
              <a:buFont typeface="Arial" panose="020B0604020202020204" pitchFamily="34" charset="0"/>
              <a:buChar char="●"/>
            </a:pPr>
            <a:r>
              <a:rPr lang="en-US" sz="24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 </a:t>
            </a:r>
            <a:r>
              <a:rPr lang="en-US" sz="2400" b="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Ritual Mastery:</a:t>
            </a:r>
            <a:r>
              <a:rPr lang="en-US" sz="24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Memorize the "Order of Business" so you know exactly when to present colors or escort guests without being told.</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85801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140C021-5FC8-0D44-A853-47C2BCAC0124}"/>
              </a:ext>
            </a:extLst>
          </p:cNvPr>
          <p:cNvSpPr txBox="1"/>
          <p:nvPr/>
        </p:nvSpPr>
        <p:spPr>
          <a:xfrm>
            <a:off x="523782" y="2673028"/>
            <a:ext cx="11496583" cy="2929263"/>
          </a:xfrm>
          <a:prstGeom prst="rect">
            <a:avLst/>
          </a:prstGeom>
          <a:noFill/>
        </p:spPr>
        <p:txBody>
          <a:bodyPr wrap="square">
            <a:spAutoFit/>
          </a:bodyPr>
          <a:lstStyle/>
          <a:p>
            <a:pPr marL="0" marR="0">
              <a:lnSpc>
                <a:spcPct val="114000"/>
              </a:lnSpc>
              <a:spcBef>
                <a:spcPts val="600"/>
              </a:spcBef>
              <a:spcAft>
                <a:spcPts val="600"/>
              </a:spcAft>
              <a:buNone/>
            </a:pPr>
            <a:r>
              <a:rPr lang="en-US" sz="3200" b="1" dirty="0">
                <a:solidFill>
                  <a:srgbClr val="1F1F1F"/>
                </a:solidFill>
                <a:effectLst/>
                <a:latin typeface="Arial" panose="020B0604020202020204" pitchFamily="34" charset="0"/>
              </a:rPr>
              <a:t>Pro-Tip for the Sgt-at-Arms:</a:t>
            </a:r>
            <a:endParaRPr lang="en-US" sz="3200" b="1" dirty="0">
              <a:effectLst/>
              <a:latin typeface="Arial" panose="020B0604020202020204" pitchFamily="34" charset="0"/>
            </a:endParaRPr>
          </a:p>
          <a:p>
            <a:pPr marL="0" marR="0">
              <a:lnSpc>
                <a:spcPct val="114000"/>
              </a:lnSpc>
              <a:spcAft>
                <a:spcPts val="750"/>
              </a:spcAft>
              <a:buNone/>
            </a:pPr>
            <a:r>
              <a:rPr lang="en-US" sz="3200" dirty="0">
                <a:solidFill>
                  <a:srgbClr val="1F1F1F"/>
                </a:solidFill>
                <a:effectLst/>
                <a:latin typeface="Arial" panose="020B0604020202020204" pitchFamily="34" charset="0"/>
                <a:ea typeface="Arial" panose="020B0604020202020204" pitchFamily="34" charset="0"/>
              </a:rPr>
              <a:t>A good Sergeant-at-Arms is </a:t>
            </a:r>
            <a:r>
              <a:rPr lang="en-US" sz="3200" b="1" dirty="0">
                <a:solidFill>
                  <a:srgbClr val="1F1F1F"/>
                </a:solidFill>
                <a:effectLst/>
                <a:latin typeface="Arial" panose="020B0604020202020204" pitchFamily="34" charset="0"/>
                <a:ea typeface="Arial" panose="020B0604020202020204" pitchFamily="34" charset="0"/>
              </a:rPr>
              <a:t>seen but not heard.</a:t>
            </a:r>
            <a:r>
              <a:rPr lang="en-US" sz="3200" dirty="0">
                <a:solidFill>
                  <a:srgbClr val="1F1F1F"/>
                </a:solidFill>
                <a:effectLst/>
                <a:latin typeface="Arial" panose="020B0604020202020204" pitchFamily="34" charset="0"/>
                <a:ea typeface="Arial" panose="020B0604020202020204" pitchFamily="34" charset="0"/>
              </a:rPr>
              <a:t> You shouldn't be the one arguing; you should be the one standing calmly in the back of the room, letting everyone know that the meeting is a professional environment.</a:t>
            </a:r>
            <a:endParaRPr lang="en-US" sz="32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8188525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555F3D-3000-A81D-DF7F-9DCC0B94440C}"/>
              </a:ext>
            </a:extLst>
          </p:cNvPr>
          <p:cNvSpPr txBox="1"/>
          <p:nvPr/>
        </p:nvSpPr>
        <p:spPr>
          <a:xfrm>
            <a:off x="254493" y="2193687"/>
            <a:ext cx="11683014" cy="4118756"/>
          </a:xfrm>
          <a:prstGeom prst="rect">
            <a:avLst/>
          </a:prstGeom>
          <a:noFill/>
        </p:spPr>
        <p:txBody>
          <a:bodyPr wrap="square">
            <a:spAutoFit/>
          </a:bodyPr>
          <a:lstStyle/>
          <a:p>
            <a:pPr marL="0" marR="0" algn="ctr">
              <a:lnSpc>
                <a:spcPct val="114000"/>
              </a:lnSpc>
              <a:spcBef>
                <a:spcPts val="600"/>
              </a:spcBef>
              <a:spcAft>
                <a:spcPts val="600"/>
              </a:spcAft>
              <a:buNone/>
            </a:pPr>
            <a:r>
              <a:rPr lang="en-US" sz="3600" b="1" dirty="0">
                <a:solidFill>
                  <a:srgbClr val="1F1F1F"/>
                </a:solidFill>
                <a:effectLst/>
                <a:latin typeface="Arial" panose="020B0604020202020204" pitchFamily="34" charset="0"/>
              </a:rPr>
              <a:t>The Officer of the Day (The "Master of Ceremony")</a:t>
            </a:r>
            <a:endParaRPr lang="en-US" sz="3600" b="1" dirty="0">
              <a:effectLst/>
              <a:latin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endParaRPr lang="en-US" sz="2800" b="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800" b="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The Mission:</a:t>
            </a:r>
            <a:r>
              <a:rPr lang="en-US" sz="28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To ensure the meeting follows the </a:t>
            </a:r>
            <a:r>
              <a:rPr lang="en-US" sz="2800" i="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VFW Ritual</a:t>
            </a:r>
            <a:r>
              <a:rPr lang="en-US" sz="28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with precision and military dignity.</a:t>
            </a:r>
            <a:endParaRPr lang="en-US" sz="28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800" b="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The Authority:</a:t>
            </a:r>
            <a:r>
              <a:rPr lang="en-US" sz="28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They are the expert on the floor. While the Judge Advocate knows the </a:t>
            </a:r>
            <a:r>
              <a:rPr lang="en-US" sz="2800" i="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Laws</a:t>
            </a:r>
            <a:r>
              <a:rPr lang="en-US" sz="28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the OD knows the </a:t>
            </a:r>
            <a:r>
              <a:rPr lang="en-US" sz="2800" i="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Movements</a:t>
            </a:r>
            <a:r>
              <a:rPr lang="en-US" sz="28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a:t>
            </a:r>
            <a:endParaRPr lang="en-US" sz="2800" u="none" strike="noStrike" dirty="0">
              <a:effectLst/>
              <a:latin typeface="Arial" panose="020B0604020202020204" pitchFamily="34" charset="0"/>
              <a:ea typeface="Arial" panose="020B0604020202020204" pitchFamily="34" charset="0"/>
              <a:cs typeface="Arial" panose="020B0604020202020204" pitchFamily="34" charset="0"/>
            </a:endParaRPr>
          </a:p>
          <a:p>
            <a:pPr>
              <a:buNone/>
            </a:pPr>
            <a:r>
              <a:rPr lang="en-US" sz="2800" b="1" dirty="0">
                <a:solidFill>
                  <a:srgbClr val="1F1F1F"/>
                </a:solidFill>
                <a:effectLst/>
                <a:latin typeface="Arial" panose="020B0604020202020204" pitchFamily="34" charset="0"/>
                <a:ea typeface="Arial" panose="020B0604020202020204" pitchFamily="34" charset="0"/>
              </a:rPr>
              <a:t>The Presence:</a:t>
            </a:r>
            <a:r>
              <a:rPr lang="en-US" sz="2800" dirty="0">
                <a:solidFill>
                  <a:srgbClr val="1F1F1F"/>
                </a:solidFill>
                <a:effectLst/>
                <a:latin typeface="Arial" panose="020B0604020202020204" pitchFamily="34" charset="0"/>
                <a:ea typeface="Arial" panose="020B0604020202020204" pitchFamily="34" charset="0"/>
              </a:rPr>
              <a:t> They oversee the "floor work"—how people move, salute, and stand during the meeting.</a:t>
            </a:r>
            <a:endParaRPr lang="en-US" sz="2800" dirty="0"/>
          </a:p>
        </p:txBody>
      </p:sp>
    </p:spTree>
    <p:extLst>
      <p:ext uri="{BB962C8B-B14F-4D97-AF65-F5344CB8AC3E}">
        <p14:creationId xmlns:p14="http://schemas.microsoft.com/office/powerpoint/2010/main" val="3124223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EB01A-8595-3695-AEC2-B17FC85E136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65801B3-74EB-001A-999C-C21950C24053}"/>
              </a:ext>
            </a:extLst>
          </p:cNvPr>
          <p:cNvSpPr txBox="1"/>
          <p:nvPr/>
        </p:nvSpPr>
        <p:spPr>
          <a:xfrm>
            <a:off x="390618" y="3071761"/>
            <a:ext cx="11426340" cy="3108543"/>
          </a:xfrm>
          <a:prstGeom prst="rect">
            <a:avLst/>
          </a:prstGeom>
          <a:noFill/>
        </p:spPr>
        <p:txBody>
          <a:bodyPr wrap="square">
            <a:spAutoFit/>
          </a:bodyPr>
          <a:lstStyle/>
          <a:p>
            <a:pPr algn="ctr"/>
            <a:r>
              <a:rPr lang="en-US" sz="2800" dirty="0">
                <a:latin typeface="Arial" panose="020B0604020202020204" pitchFamily="34" charset="0"/>
                <a:cs typeface="Arial" panose="020B0604020202020204" pitchFamily="34" charset="0"/>
              </a:rPr>
              <a:t>Their authority extends to the Post Home or Club to the extent of enforcing the rules of the Post and the National and Department VFW and public laws. They represent the authority of the Post between meetings, and their voice is that of the Post membership. They see that the Post Trustees conduct their audits, that the Post Quartermaster is bonded, and that the House Committee properly supervises the activities of the Post Home.</a:t>
            </a:r>
            <a:endParaRPr lang="en-US" sz="28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C7A96BB-2F7A-09CA-F337-2C02FC7757DE}"/>
              </a:ext>
            </a:extLst>
          </p:cNvPr>
          <p:cNvSpPr txBox="1"/>
          <p:nvPr/>
        </p:nvSpPr>
        <p:spPr>
          <a:xfrm>
            <a:off x="2319453" y="2179389"/>
            <a:ext cx="7553093" cy="646331"/>
          </a:xfrm>
          <a:prstGeom prst="rect">
            <a:avLst/>
          </a:prstGeom>
          <a:noFill/>
        </p:spPr>
        <p:txBody>
          <a:bodyPr wrap="none" rtlCol="0">
            <a:spAutoFit/>
          </a:bodyPr>
          <a:lstStyle/>
          <a:p>
            <a:r>
              <a:rPr lang="en-US" sz="3600" b="1" dirty="0">
                <a:latin typeface="Arial Black" panose="020B0A04020102020204" pitchFamily="34" charset="0"/>
              </a:rPr>
              <a:t>What is a Commander (Cont.)</a:t>
            </a:r>
          </a:p>
        </p:txBody>
      </p:sp>
    </p:spTree>
    <p:extLst>
      <p:ext uri="{BB962C8B-B14F-4D97-AF65-F5344CB8AC3E}">
        <p14:creationId xmlns:p14="http://schemas.microsoft.com/office/powerpoint/2010/main" val="17192468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17EBEE-2156-203B-7B31-856F714E917B}"/>
              </a:ext>
            </a:extLst>
          </p:cNvPr>
          <p:cNvSpPr txBox="1"/>
          <p:nvPr/>
        </p:nvSpPr>
        <p:spPr>
          <a:xfrm>
            <a:off x="329953" y="2135698"/>
            <a:ext cx="11532093" cy="4039183"/>
          </a:xfrm>
          <a:prstGeom prst="rect">
            <a:avLst/>
          </a:prstGeom>
          <a:noFill/>
        </p:spPr>
        <p:txBody>
          <a:bodyPr wrap="square">
            <a:spAutoFit/>
          </a:bodyPr>
          <a:lstStyle/>
          <a:p>
            <a:pPr marL="0" marR="0" algn="ctr">
              <a:lnSpc>
                <a:spcPct val="114000"/>
              </a:lnSpc>
              <a:spcBef>
                <a:spcPts val="600"/>
              </a:spcBef>
              <a:spcAft>
                <a:spcPts val="600"/>
              </a:spcAft>
              <a:buNone/>
            </a:pPr>
            <a:r>
              <a:rPr lang="en-US" sz="3200" b="1" dirty="0">
                <a:solidFill>
                  <a:srgbClr val="1F1F1F"/>
                </a:solidFill>
                <a:effectLst/>
                <a:latin typeface="Google Sans"/>
                <a:ea typeface="Google Sans"/>
                <a:cs typeface="Google Sans"/>
              </a:rPr>
              <a:t>Who is the Officer of the Day usually?</a:t>
            </a:r>
            <a:endParaRPr lang="en-US" sz="3200" b="1" dirty="0">
              <a:effectLst/>
              <a:latin typeface="Arial" panose="020B0604020202020204" pitchFamily="34" charset="0"/>
            </a:endParaRPr>
          </a:p>
          <a:p>
            <a:pPr marL="0" marR="0">
              <a:lnSpc>
                <a:spcPct val="114000"/>
              </a:lnSpc>
              <a:spcAft>
                <a:spcPts val="750"/>
              </a:spcAft>
              <a:buNone/>
            </a:pPr>
            <a:r>
              <a:rPr lang="en-US" sz="2400" dirty="0">
                <a:solidFill>
                  <a:srgbClr val="1F1F1F"/>
                </a:solidFill>
                <a:effectLst/>
                <a:latin typeface="Google Sans"/>
                <a:ea typeface="Google Sans"/>
                <a:cs typeface="Google Sans"/>
              </a:rPr>
              <a:t>In most VFW Posts, the Officer of the Day is:</a:t>
            </a:r>
            <a:endParaRPr lang="en-US" sz="2400" dirty="0">
              <a:effectLst/>
              <a:latin typeface="Arial" panose="020B0604020202020204" pitchFamily="34" charset="0"/>
              <a:ea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000" b="1" u="none" strike="noStrike" dirty="0">
                <a:solidFill>
                  <a:srgbClr val="1F1F1F"/>
                </a:solidFill>
                <a:effectLst/>
                <a:latin typeface="Google Sans"/>
                <a:ea typeface="Google Sans"/>
                <a:cs typeface="Google Sans"/>
              </a:rPr>
              <a:t>The Sergeant-at-Arms:</a:t>
            </a:r>
            <a:r>
              <a:rPr lang="en-US" sz="2000" u="none" strike="noStrike" dirty="0">
                <a:solidFill>
                  <a:srgbClr val="1F1F1F"/>
                </a:solidFill>
                <a:effectLst/>
                <a:latin typeface="Google Sans"/>
                <a:ea typeface="Google Sans"/>
                <a:cs typeface="Google Sans"/>
              </a:rPr>
              <a:t> In many smaller or "working" Posts, the Commander appoints the same person to hold both titles (</a:t>
            </a:r>
            <a:r>
              <a:rPr lang="en-US" sz="2000" b="1" u="none" strike="noStrike" dirty="0">
                <a:solidFill>
                  <a:srgbClr val="1F1F1F"/>
                </a:solidFill>
                <a:effectLst/>
                <a:latin typeface="Google Sans"/>
                <a:ea typeface="Google Sans"/>
                <a:cs typeface="Google Sans"/>
              </a:rPr>
              <a:t>Sgt-at-Arms/OD</a:t>
            </a:r>
            <a:r>
              <a:rPr lang="en-US" sz="2000" u="none" strike="noStrike" dirty="0">
                <a:solidFill>
                  <a:srgbClr val="1F1F1F"/>
                </a:solidFill>
                <a:effectLst/>
                <a:latin typeface="Google Sans"/>
                <a:ea typeface="Google Sans"/>
                <a:cs typeface="Google Sans"/>
              </a:rPr>
              <a:t>). This is because their duties—guarding the door and managing the ritual—overlap naturally.</a:t>
            </a:r>
            <a:endParaRPr lang="en-US" sz="20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000" b="1" u="none" strike="noStrike" dirty="0">
                <a:solidFill>
                  <a:srgbClr val="1F1F1F"/>
                </a:solidFill>
                <a:effectLst/>
                <a:latin typeface="Google Sans"/>
                <a:ea typeface="Google Sans"/>
                <a:cs typeface="Google Sans"/>
              </a:rPr>
              <a:t>A Past Post Commander:</a:t>
            </a:r>
            <a:r>
              <a:rPr lang="en-US" sz="2000" u="none" strike="noStrike" dirty="0">
                <a:solidFill>
                  <a:srgbClr val="1F1F1F"/>
                </a:solidFill>
                <a:effectLst/>
                <a:latin typeface="Google Sans"/>
                <a:ea typeface="Google Sans"/>
                <a:cs typeface="Google Sans"/>
              </a:rPr>
              <a:t> Because the OD needs to know the </a:t>
            </a:r>
            <a:r>
              <a:rPr lang="en-US" sz="2000" i="1" u="none" strike="noStrike" dirty="0">
                <a:solidFill>
                  <a:srgbClr val="1F1F1F"/>
                </a:solidFill>
                <a:effectLst/>
                <a:latin typeface="Google Sans"/>
                <a:ea typeface="Google Sans"/>
                <a:cs typeface="Google Sans"/>
              </a:rPr>
              <a:t>Ritual</a:t>
            </a:r>
            <a:r>
              <a:rPr lang="en-US" sz="2000" u="none" strike="noStrike" dirty="0">
                <a:solidFill>
                  <a:srgbClr val="1F1F1F"/>
                </a:solidFill>
                <a:effectLst/>
                <a:latin typeface="Google Sans"/>
                <a:ea typeface="Google Sans"/>
                <a:cs typeface="Google Sans"/>
              </a:rPr>
              <a:t> (the floor movements, the prayers, the manual of procedure) by heart, a "Past </a:t>
            </a:r>
            <a:r>
              <a:rPr lang="en-US" sz="2000" u="none" strike="noStrike" dirty="0" err="1">
                <a:solidFill>
                  <a:srgbClr val="1F1F1F"/>
                </a:solidFill>
                <a:effectLst/>
                <a:latin typeface="Google Sans"/>
                <a:ea typeface="Google Sans"/>
                <a:cs typeface="Google Sans"/>
              </a:rPr>
              <a:t>Postie</a:t>
            </a:r>
            <a:r>
              <a:rPr lang="en-US" sz="2000" u="none" strike="noStrike" dirty="0">
                <a:solidFill>
                  <a:srgbClr val="1F1F1F"/>
                </a:solidFill>
                <a:effectLst/>
                <a:latin typeface="Google Sans"/>
                <a:ea typeface="Google Sans"/>
                <a:cs typeface="Google Sans"/>
              </a:rPr>
              <a:t>" is often asked to do it. They have the experience to keep the meeting running smoothly without looking at the book.</a:t>
            </a:r>
            <a:endParaRPr lang="en-US" sz="20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spcAft>
                <a:spcPts val="600"/>
              </a:spcAft>
              <a:buClr>
                <a:srgbClr val="000000"/>
              </a:buClr>
              <a:buSzPts val="1100"/>
              <a:buFont typeface="Arial" panose="020B0604020202020204" pitchFamily="34" charset="0"/>
              <a:buChar char="●"/>
            </a:pPr>
            <a:r>
              <a:rPr lang="en-US" sz="2000" b="1" u="none" strike="noStrike" dirty="0">
                <a:solidFill>
                  <a:srgbClr val="1F1F1F"/>
                </a:solidFill>
                <a:effectLst/>
                <a:latin typeface="Google Sans"/>
                <a:ea typeface="Google Sans"/>
                <a:cs typeface="Google Sans"/>
              </a:rPr>
              <a:t>A "Rising Star":</a:t>
            </a:r>
            <a:r>
              <a:rPr lang="en-US" sz="2000" u="none" strike="noStrike" dirty="0">
                <a:solidFill>
                  <a:srgbClr val="1F1F1F"/>
                </a:solidFill>
                <a:effectLst/>
                <a:latin typeface="Google Sans"/>
                <a:ea typeface="Google Sans"/>
                <a:cs typeface="Google Sans"/>
              </a:rPr>
              <a:t> A Commander might appoint a newer member who is sharp, shows leadership potential, and wants to learn the inner workings of the Post before running for an elected office like Junior Vice.</a:t>
            </a:r>
            <a:endParaRPr lang="en-US" sz="2000" u="none" strike="noStrike"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2406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C1BCAD5-9E2A-A60B-5EA8-5176833EA61A}"/>
              </a:ext>
            </a:extLst>
          </p:cNvPr>
          <p:cNvSpPr txBox="1"/>
          <p:nvPr/>
        </p:nvSpPr>
        <p:spPr>
          <a:xfrm>
            <a:off x="369903" y="1922403"/>
            <a:ext cx="11452194" cy="4596002"/>
          </a:xfrm>
          <a:prstGeom prst="rect">
            <a:avLst/>
          </a:prstGeom>
          <a:noFill/>
        </p:spPr>
        <p:txBody>
          <a:bodyPr wrap="square">
            <a:spAutoFit/>
          </a:bodyPr>
          <a:lstStyle/>
          <a:p>
            <a:pPr marL="0" marR="0" algn="ctr">
              <a:lnSpc>
                <a:spcPct val="114000"/>
              </a:lnSpc>
              <a:spcBef>
                <a:spcPts val="600"/>
              </a:spcBef>
              <a:spcAft>
                <a:spcPts val="600"/>
              </a:spcAft>
              <a:buNone/>
            </a:pPr>
            <a:r>
              <a:rPr lang="en-US" sz="3200" b="1" dirty="0">
                <a:solidFill>
                  <a:srgbClr val="1F1F1F"/>
                </a:solidFill>
                <a:effectLst/>
                <a:latin typeface="Google Sans"/>
                <a:ea typeface="Google Sans"/>
                <a:cs typeface="Google Sans"/>
              </a:rPr>
              <a:t>Officer of the Day -- Who </a:t>
            </a:r>
            <a:r>
              <a:rPr lang="en-US" sz="3200" b="1" i="1" dirty="0">
                <a:solidFill>
                  <a:srgbClr val="1F1F1F"/>
                </a:solidFill>
                <a:effectLst/>
                <a:latin typeface="Google Sans"/>
                <a:ea typeface="Google Sans"/>
                <a:cs typeface="Google Sans"/>
              </a:rPr>
              <a:t>can</a:t>
            </a:r>
            <a:r>
              <a:rPr lang="en-US" sz="3200" b="1" dirty="0">
                <a:solidFill>
                  <a:srgbClr val="1F1F1F"/>
                </a:solidFill>
                <a:effectLst/>
                <a:latin typeface="Google Sans"/>
                <a:ea typeface="Google Sans"/>
                <a:cs typeface="Google Sans"/>
              </a:rPr>
              <a:t> it be? (The Rules)</a:t>
            </a:r>
            <a:endParaRPr lang="en-US" sz="3200" b="1" dirty="0">
              <a:effectLst/>
              <a:latin typeface="Arial" panose="020B0604020202020204" pitchFamily="34" charset="0"/>
            </a:endParaRPr>
          </a:p>
          <a:p>
            <a:pPr marL="0" marR="0">
              <a:lnSpc>
                <a:spcPct val="114000"/>
              </a:lnSpc>
              <a:spcAft>
                <a:spcPts val="750"/>
              </a:spcAft>
              <a:buNone/>
            </a:pPr>
            <a:r>
              <a:rPr lang="en-US" sz="2400" dirty="0">
                <a:solidFill>
                  <a:srgbClr val="1F1F1F"/>
                </a:solidFill>
                <a:effectLst/>
                <a:latin typeface="Google Sans"/>
                <a:ea typeface="Google Sans"/>
                <a:cs typeface="Google Sans"/>
              </a:rPr>
              <a:t>According to the </a:t>
            </a:r>
            <a:r>
              <a:rPr lang="en-US" sz="2400" b="1" dirty="0">
                <a:solidFill>
                  <a:srgbClr val="1F1F1F"/>
                </a:solidFill>
                <a:effectLst/>
                <a:latin typeface="Google Sans"/>
                <a:ea typeface="Google Sans"/>
                <a:cs typeface="Google Sans"/>
              </a:rPr>
              <a:t>VFW National By-Laws (Section 216)</a:t>
            </a:r>
            <a:r>
              <a:rPr lang="en-US" sz="2400" dirty="0">
                <a:solidFill>
                  <a:srgbClr val="1F1F1F"/>
                </a:solidFill>
                <a:effectLst/>
                <a:latin typeface="Google Sans"/>
                <a:ea typeface="Google Sans"/>
                <a:cs typeface="Google Sans"/>
              </a:rPr>
              <a:t>:</a:t>
            </a:r>
            <a:endParaRPr lang="en-US" sz="2400" dirty="0">
              <a:effectLst/>
              <a:latin typeface="Arial" panose="020B0604020202020204" pitchFamily="34" charset="0"/>
              <a:ea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b="1" u="none" strike="noStrike" dirty="0">
                <a:solidFill>
                  <a:srgbClr val="1F1F1F"/>
                </a:solidFill>
                <a:effectLst/>
                <a:latin typeface="Google Sans"/>
                <a:ea typeface="Google Sans"/>
                <a:cs typeface="Google Sans"/>
              </a:rPr>
              <a:t>Any Member in Good Standing:</a:t>
            </a:r>
            <a:r>
              <a:rPr lang="en-US" sz="2400" u="none" strike="noStrike" dirty="0">
                <a:solidFill>
                  <a:srgbClr val="1F1F1F"/>
                </a:solidFill>
                <a:effectLst/>
                <a:latin typeface="Google Sans"/>
                <a:ea typeface="Google Sans"/>
                <a:cs typeface="Google Sans"/>
              </a:rPr>
              <a:t> Any active member whose dues are current can be appointed as the Officer of the Day.</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b="1" u="none" strike="noStrike" dirty="0">
                <a:solidFill>
                  <a:srgbClr val="1F1F1F"/>
                </a:solidFill>
                <a:effectLst/>
                <a:latin typeface="Google Sans"/>
                <a:ea typeface="Google Sans"/>
                <a:cs typeface="Google Sans"/>
              </a:rPr>
              <a:t>Appointed by the Commander:</a:t>
            </a:r>
            <a:r>
              <a:rPr lang="en-US" sz="2400" u="none" strike="noStrike" dirty="0">
                <a:solidFill>
                  <a:srgbClr val="1F1F1F"/>
                </a:solidFill>
                <a:effectLst/>
                <a:latin typeface="Google Sans"/>
                <a:ea typeface="Google Sans"/>
                <a:cs typeface="Google Sans"/>
              </a:rPr>
              <a:t> The Post Commander has the sole authority to choose the OD. They do not need a vote from the membership to fill this spot.</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spcAft>
                <a:spcPts val="600"/>
              </a:spcAft>
              <a:buClr>
                <a:srgbClr val="000000"/>
              </a:buClr>
              <a:buSzPts val="1100"/>
              <a:buFont typeface="Arial" panose="020B0604020202020204" pitchFamily="34" charset="0"/>
              <a:buChar char="●"/>
            </a:pPr>
            <a:r>
              <a:rPr lang="en-US" sz="2400" b="1" u="none" strike="noStrike" dirty="0">
                <a:solidFill>
                  <a:srgbClr val="1F1F1F"/>
                </a:solidFill>
                <a:effectLst/>
                <a:latin typeface="Google Sans"/>
                <a:ea typeface="Google Sans"/>
                <a:cs typeface="Google Sans"/>
              </a:rPr>
              <a:t>Not the Commander or Quartermaster:</a:t>
            </a:r>
            <a:r>
              <a:rPr lang="en-US" sz="2400" u="none" strike="noStrike" dirty="0">
                <a:solidFill>
                  <a:srgbClr val="1F1F1F"/>
                </a:solidFill>
                <a:effectLst/>
                <a:latin typeface="Google Sans"/>
                <a:ea typeface="Google Sans"/>
                <a:cs typeface="Google Sans"/>
              </a:rPr>
              <a:t> While not strictly forbidden in every scenario, the OD should be a separate person because their duties (examining the room, handling the Bible, leading the Color Guard) happen while the Commander and Quartermaster are stationary at their desks.</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0894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6E34315-9AA7-2813-B232-FD72FD724F31}"/>
              </a:ext>
            </a:extLst>
          </p:cNvPr>
          <p:cNvSpPr txBox="1"/>
          <p:nvPr/>
        </p:nvSpPr>
        <p:spPr>
          <a:xfrm>
            <a:off x="236737" y="1833157"/>
            <a:ext cx="11718525" cy="4236353"/>
          </a:xfrm>
          <a:prstGeom prst="rect">
            <a:avLst/>
          </a:prstGeom>
          <a:noFill/>
        </p:spPr>
        <p:txBody>
          <a:bodyPr wrap="square">
            <a:spAutoFit/>
          </a:bodyPr>
          <a:lstStyle/>
          <a:p>
            <a:pPr marL="0" marR="0" algn="ctr">
              <a:lnSpc>
                <a:spcPct val="114000"/>
              </a:lnSpc>
              <a:spcBef>
                <a:spcPts val="600"/>
              </a:spcBef>
              <a:spcAft>
                <a:spcPts val="600"/>
              </a:spcAft>
              <a:buNone/>
            </a:pPr>
            <a:r>
              <a:rPr lang="en-US" sz="3600" b="1" dirty="0">
                <a:solidFill>
                  <a:srgbClr val="1F1F1F"/>
                </a:solidFill>
                <a:effectLst/>
                <a:latin typeface="Arial" panose="020B0604020202020204" pitchFamily="34" charset="0"/>
                <a:ea typeface="Google Sans"/>
                <a:cs typeface="Arial" panose="020B0604020202020204" pitchFamily="34" charset="0"/>
              </a:rPr>
              <a:t>Can one person hold multiple roles?</a:t>
            </a:r>
            <a:endParaRPr lang="en-US" sz="3600" b="1" dirty="0">
              <a:effectLst/>
              <a:latin typeface="Arial" panose="020B0604020202020204" pitchFamily="34" charset="0"/>
              <a:cs typeface="Arial" panose="020B0604020202020204" pitchFamily="34" charset="0"/>
            </a:endParaRPr>
          </a:p>
          <a:p>
            <a:pPr marL="0" marR="0">
              <a:lnSpc>
                <a:spcPct val="114000"/>
              </a:lnSpc>
              <a:spcAft>
                <a:spcPts val="750"/>
              </a:spcAft>
              <a:buNone/>
            </a:pPr>
            <a:r>
              <a:rPr lang="en-US" sz="2400" dirty="0">
                <a:solidFill>
                  <a:srgbClr val="1F1F1F"/>
                </a:solidFill>
                <a:effectLst/>
                <a:latin typeface="Arial" panose="020B0604020202020204" pitchFamily="34" charset="0"/>
                <a:ea typeface="Google Sans"/>
                <a:cs typeface="Arial" panose="020B0604020202020204" pitchFamily="34" charset="0"/>
              </a:rPr>
              <a:t>Yes, with some "Common Sense" exceptions:</a:t>
            </a:r>
            <a:endParaRPr lang="en-US" sz="2400"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b="1" u="none" strike="noStrike" dirty="0">
                <a:solidFill>
                  <a:srgbClr val="1F1F1F"/>
                </a:solidFill>
                <a:effectLst/>
                <a:latin typeface="Arial" panose="020B0604020202020204" pitchFamily="34" charset="0"/>
                <a:ea typeface="Google Sans"/>
                <a:cs typeface="Arial" panose="020B0604020202020204" pitchFamily="34" charset="0"/>
              </a:rPr>
              <a:t>The "Rule of One":</a:t>
            </a:r>
            <a:r>
              <a:rPr lang="en-US" sz="2400" u="none" strike="noStrike" dirty="0">
                <a:solidFill>
                  <a:srgbClr val="1F1F1F"/>
                </a:solidFill>
                <a:effectLst/>
                <a:latin typeface="Arial" panose="020B0604020202020204" pitchFamily="34" charset="0"/>
                <a:ea typeface="Google Sans"/>
                <a:cs typeface="Arial" panose="020B0604020202020204" pitchFamily="34" charset="0"/>
              </a:rPr>
              <a:t> A member can only hold </a:t>
            </a:r>
            <a:r>
              <a:rPr lang="en-US" sz="2400" b="1" u="none" strike="noStrike" dirty="0">
                <a:solidFill>
                  <a:srgbClr val="1F1F1F"/>
                </a:solidFill>
                <a:effectLst/>
                <a:latin typeface="Arial" panose="020B0604020202020204" pitchFamily="34" charset="0"/>
                <a:ea typeface="Google Sans"/>
                <a:cs typeface="Arial" panose="020B0604020202020204" pitchFamily="34" charset="0"/>
              </a:rPr>
              <a:t>one elective</a:t>
            </a:r>
            <a:r>
              <a:rPr lang="en-US" sz="2400" u="none" strike="noStrike" dirty="0">
                <a:solidFill>
                  <a:srgbClr val="1F1F1F"/>
                </a:solidFill>
                <a:effectLst/>
                <a:latin typeface="Arial" panose="020B0604020202020204" pitchFamily="34" charset="0"/>
                <a:ea typeface="Google Sans"/>
                <a:cs typeface="Arial" panose="020B0604020202020204" pitchFamily="34" charset="0"/>
              </a:rPr>
              <a:t> Post office (e.g., you can't be the Senior Vice and the Quartermaster at the same time).</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b="1" u="none" strike="noStrike" dirty="0">
                <a:solidFill>
                  <a:srgbClr val="1F1F1F"/>
                </a:solidFill>
                <a:effectLst/>
                <a:latin typeface="Arial" panose="020B0604020202020204" pitchFamily="34" charset="0"/>
                <a:ea typeface="Google Sans"/>
                <a:cs typeface="Arial" panose="020B0604020202020204" pitchFamily="34" charset="0"/>
              </a:rPr>
              <a:t>Appointed Roles are Different:</a:t>
            </a:r>
            <a:r>
              <a:rPr lang="en-US" sz="2400" u="none" strike="noStrike" dirty="0">
                <a:solidFill>
                  <a:srgbClr val="1F1F1F"/>
                </a:solidFill>
                <a:effectLst/>
                <a:latin typeface="Arial" panose="020B0604020202020204" pitchFamily="34" charset="0"/>
                <a:ea typeface="Google Sans"/>
                <a:cs typeface="Arial" panose="020B0604020202020204" pitchFamily="34" charset="0"/>
              </a:rPr>
              <a:t> Since the OD is an </a:t>
            </a:r>
            <a:r>
              <a:rPr lang="en-US" sz="2400" b="1" u="none" strike="noStrike" dirty="0">
                <a:solidFill>
                  <a:srgbClr val="1F1F1F"/>
                </a:solidFill>
                <a:effectLst/>
                <a:latin typeface="Arial" panose="020B0604020202020204" pitchFamily="34" charset="0"/>
                <a:ea typeface="Google Sans"/>
                <a:cs typeface="Arial" panose="020B0604020202020204" pitchFamily="34" charset="0"/>
              </a:rPr>
              <a:t>appointed</a:t>
            </a:r>
            <a:r>
              <a:rPr lang="en-US" sz="2400" u="none" strike="noStrike" dirty="0">
                <a:solidFill>
                  <a:srgbClr val="1F1F1F"/>
                </a:solidFill>
                <a:effectLst/>
                <a:latin typeface="Arial" panose="020B0604020202020204" pitchFamily="34" charset="0"/>
                <a:ea typeface="Google Sans"/>
                <a:cs typeface="Arial" panose="020B0604020202020204" pitchFamily="34" charset="0"/>
              </a:rPr>
              <a:t> role, an elected officer (like the Surgeon or even the Junior Vice) </a:t>
            </a:r>
            <a:r>
              <a:rPr lang="en-US" sz="2400" i="1" u="none" strike="noStrike" dirty="0">
                <a:solidFill>
                  <a:srgbClr val="1F1F1F"/>
                </a:solidFill>
                <a:effectLst/>
                <a:latin typeface="Arial" panose="020B0604020202020204" pitchFamily="34" charset="0"/>
                <a:ea typeface="Google Sans"/>
                <a:cs typeface="Arial" panose="020B0604020202020204" pitchFamily="34" charset="0"/>
              </a:rPr>
              <a:t>could</a:t>
            </a:r>
            <a:r>
              <a:rPr lang="en-US" sz="2400" u="none" strike="noStrike" dirty="0">
                <a:solidFill>
                  <a:srgbClr val="1F1F1F"/>
                </a:solidFill>
                <a:effectLst/>
                <a:latin typeface="Arial" panose="020B0604020202020204" pitchFamily="34" charset="0"/>
                <a:ea typeface="Google Sans"/>
                <a:cs typeface="Arial" panose="020B0604020202020204" pitchFamily="34" charset="0"/>
              </a:rPr>
              <a:t> technically be appointed as the OD if the Post is short-staffed.</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742950" marR="0" lvl="1" indent="-285750" fontAlgn="base">
              <a:lnSpc>
                <a:spcPct val="114000"/>
              </a:lnSpc>
              <a:spcAft>
                <a:spcPts val="600"/>
              </a:spcAft>
              <a:buClr>
                <a:srgbClr val="000000"/>
              </a:buClr>
              <a:buSzPts val="1100"/>
              <a:buFont typeface="Arial" panose="020B0604020202020204" pitchFamily="34" charset="0"/>
              <a:buChar char="○"/>
            </a:pPr>
            <a:r>
              <a:rPr lang="en-US" sz="2400" i="1" u="none" strike="noStrike" dirty="0">
                <a:solidFill>
                  <a:srgbClr val="1F1F1F"/>
                </a:solidFill>
                <a:effectLst/>
                <a:latin typeface="Arial" panose="020B0604020202020204" pitchFamily="34" charset="0"/>
                <a:ea typeface="Google Sans"/>
                <a:cs typeface="Arial" panose="020B0604020202020204" pitchFamily="34" charset="0"/>
              </a:rPr>
              <a:t>Note:</a:t>
            </a:r>
            <a:r>
              <a:rPr lang="en-US" sz="2400" u="none" strike="noStrike" dirty="0">
                <a:solidFill>
                  <a:srgbClr val="1F1F1F"/>
                </a:solidFill>
                <a:effectLst/>
                <a:latin typeface="Arial" panose="020B0604020202020204" pitchFamily="34" charset="0"/>
                <a:ea typeface="Google Sans"/>
                <a:cs typeface="Arial" panose="020B0604020202020204" pitchFamily="34" charset="0"/>
              </a:rPr>
              <a:t> It is usually better to have a separate OD so more members are involved in the leadership of the Post.</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7352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AAE863-5EB7-15C4-E0B1-54EAAD4515D2}"/>
              </a:ext>
            </a:extLst>
          </p:cNvPr>
          <p:cNvSpPr txBox="1"/>
          <p:nvPr/>
        </p:nvSpPr>
        <p:spPr>
          <a:xfrm>
            <a:off x="321075" y="1989832"/>
            <a:ext cx="11549849" cy="4063548"/>
          </a:xfrm>
          <a:prstGeom prst="rect">
            <a:avLst/>
          </a:prstGeom>
          <a:noFill/>
        </p:spPr>
        <p:txBody>
          <a:bodyPr wrap="square">
            <a:spAutoFit/>
          </a:bodyPr>
          <a:lstStyle/>
          <a:p>
            <a:pPr marL="0" marR="0" algn="ctr">
              <a:lnSpc>
                <a:spcPct val="114000"/>
              </a:lnSpc>
              <a:spcBef>
                <a:spcPts val="600"/>
              </a:spcBef>
              <a:spcAft>
                <a:spcPts val="600"/>
              </a:spcAft>
              <a:buNone/>
            </a:pPr>
            <a:r>
              <a:rPr lang="en-US" sz="3200" b="1" dirty="0">
                <a:solidFill>
                  <a:srgbClr val="1F1F1F"/>
                </a:solidFill>
                <a:effectLst/>
                <a:latin typeface="Arial" panose="020B0604020202020204" pitchFamily="34" charset="0"/>
                <a:ea typeface="Google Sans"/>
                <a:cs typeface="Arial" panose="020B0604020202020204" pitchFamily="34" charset="0"/>
              </a:rPr>
              <a:t>"The Commander's Appointment"</a:t>
            </a:r>
            <a:endParaRPr lang="en-US" sz="3200" b="1" dirty="0">
              <a:effectLst/>
              <a:latin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b="1" u="none" strike="noStrike" dirty="0">
                <a:solidFill>
                  <a:srgbClr val="1F1F1F"/>
                </a:solidFill>
                <a:effectLst/>
                <a:latin typeface="Arial" panose="020B0604020202020204" pitchFamily="34" charset="0"/>
                <a:ea typeface="Google Sans"/>
                <a:cs typeface="Arial" panose="020B0604020202020204" pitchFamily="34" charset="0"/>
              </a:rPr>
              <a:t>Title:</a:t>
            </a:r>
            <a:r>
              <a:rPr lang="en-US" sz="2400" u="none" strike="noStrike" dirty="0">
                <a:solidFill>
                  <a:srgbClr val="1F1F1F"/>
                </a:solidFill>
                <a:effectLst/>
                <a:latin typeface="Arial" panose="020B0604020202020204" pitchFamily="34" charset="0"/>
                <a:ea typeface="Google Sans"/>
                <a:cs typeface="Arial" panose="020B0604020202020204" pitchFamily="34" charset="0"/>
              </a:rPr>
              <a:t> Appointing the Officer of the Day</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b="1" u="none" strike="noStrike" dirty="0">
                <a:solidFill>
                  <a:srgbClr val="1F1F1F"/>
                </a:solidFill>
                <a:effectLst/>
                <a:latin typeface="Arial" panose="020B0604020202020204" pitchFamily="34" charset="0"/>
                <a:ea typeface="Google Sans"/>
                <a:cs typeface="Arial" panose="020B0604020202020204" pitchFamily="34" charset="0"/>
              </a:rPr>
              <a:t>Points:</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742950" marR="0" lvl="1" indent="-285750" fontAlgn="base">
              <a:lnSpc>
                <a:spcPct val="114000"/>
              </a:lnSpc>
              <a:buClr>
                <a:srgbClr val="000000"/>
              </a:buClr>
              <a:buSzPts val="1100"/>
              <a:buFont typeface="Arial" panose="020B0604020202020204" pitchFamily="34" charset="0"/>
              <a:buChar char="○"/>
            </a:pPr>
            <a:r>
              <a:rPr lang="en-US" sz="2400" u="none" strike="noStrike" dirty="0">
                <a:solidFill>
                  <a:srgbClr val="1F1F1F"/>
                </a:solidFill>
                <a:effectLst/>
                <a:latin typeface="Arial" panose="020B0604020202020204" pitchFamily="34" charset="0"/>
                <a:ea typeface="Google Sans"/>
                <a:cs typeface="Arial" panose="020B0604020202020204" pitchFamily="34" charset="0"/>
              </a:rPr>
              <a:t>Appointed annually by the Post Commander.</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742950" marR="0" lvl="1" indent="-285750" fontAlgn="base">
              <a:lnSpc>
                <a:spcPct val="114000"/>
              </a:lnSpc>
              <a:buClr>
                <a:srgbClr val="000000"/>
              </a:buClr>
              <a:buSzPts val="1100"/>
              <a:buFont typeface="Arial" panose="020B0604020202020204" pitchFamily="34" charset="0"/>
              <a:buChar char="○"/>
            </a:pPr>
            <a:r>
              <a:rPr lang="en-US" sz="2400" u="none" strike="noStrike" dirty="0">
                <a:solidFill>
                  <a:srgbClr val="1F1F1F"/>
                </a:solidFill>
                <a:effectLst/>
                <a:latin typeface="Arial" panose="020B0604020202020204" pitchFamily="34" charset="0"/>
                <a:ea typeface="Google Sans"/>
                <a:cs typeface="Arial" panose="020B0604020202020204" pitchFamily="34" charset="0"/>
              </a:rPr>
              <a:t>Serves at the "pleasure of the Commander" (can be replaced if they aren't performing).</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742950" marR="0" lvl="1" indent="-285750" fontAlgn="base">
              <a:lnSpc>
                <a:spcPct val="114000"/>
              </a:lnSpc>
              <a:buClr>
                <a:srgbClr val="000000"/>
              </a:buClr>
              <a:buSzPts val="1100"/>
              <a:buFont typeface="Arial" panose="020B0604020202020204" pitchFamily="34" charset="0"/>
              <a:buChar char="○"/>
            </a:pPr>
            <a:r>
              <a:rPr lang="en-US" sz="2400" u="none" strike="noStrike" dirty="0">
                <a:solidFill>
                  <a:srgbClr val="1F1F1F"/>
                </a:solidFill>
                <a:effectLst/>
                <a:latin typeface="Arial" panose="020B0604020202020204" pitchFamily="34" charset="0"/>
                <a:ea typeface="Google Sans"/>
                <a:cs typeface="Arial" panose="020B0604020202020204" pitchFamily="34" charset="0"/>
              </a:rPr>
              <a:t>Should be someone with a "Command Presence" and a deep respect for VFW Ritual.</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742950" marR="0" lvl="1" indent="-285750" fontAlgn="base">
              <a:lnSpc>
                <a:spcPct val="114000"/>
              </a:lnSpc>
              <a:spcAft>
                <a:spcPts val="600"/>
              </a:spcAft>
              <a:buClr>
                <a:srgbClr val="000000"/>
              </a:buClr>
              <a:buSzPts val="1100"/>
              <a:buFont typeface="Arial" panose="020B0604020202020204" pitchFamily="34" charset="0"/>
              <a:buChar char="○"/>
            </a:pPr>
            <a:r>
              <a:rPr lang="en-US" sz="2400" u="none" strike="noStrike" dirty="0">
                <a:solidFill>
                  <a:srgbClr val="1F1F1F"/>
                </a:solidFill>
                <a:effectLst/>
                <a:latin typeface="Arial" panose="020B0604020202020204" pitchFamily="34" charset="0"/>
                <a:ea typeface="Google Sans"/>
                <a:cs typeface="Arial" panose="020B0604020202020204" pitchFamily="34" charset="0"/>
              </a:rPr>
              <a:t>Often paired with the Sergeant-at-Arms role in smaller Posts.</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66062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360F5EF-F755-4D31-226C-473917BF4052}"/>
              </a:ext>
            </a:extLst>
          </p:cNvPr>
          <p:cNvSpPr txBox="1"/>
          <p:nvPr/>
        </p:nvSpPr>
        <p:spPr>
          <a:xfrm>
            <a:off x="432046" y="1952426"/>
            <a:ext cx="11327907" cy="4905574"/>
          </a:xfrm>
          <a:prstGeom prst="rect">
            <a:avLst/>
          </a:prstGeom>
          <a:noFill/>
        </p:spPr>
        <p:txBody>
          <a:bodyPr wrap="square">
            <a:spAutoFit/>
          </a:bodyPr>
          <a:lstStyle/>
          <a:p>
            <a:pPr algn="ctr">
              <a:lnSpc>
                <a:spcPct val="114000"/>
              </a:lnSpc>
              <a:spcBef>
                <a:spcPts val="600"/>
              </a:spcBef>
              <a:spcAft>
                <a:spcPts val="600"/>
              </a:spcAft>
            </a:pPr>
            <a:r>
              <a:rPr lang="en-US" sz="3200" b="1" dirty="0">
                <a:solidFill>
                  <a:srgbClr val="1F1F1F"/>
                </a:solidFill>
                <a:latin typeface="Arial" panose="020B0604020202020204" pitchFamily="34" charset="0"/>
              </a:rPr>
              <a:t>Officer of the Day </a:t>
            </a:r>
            <a:r>
              <a:rPr lang="en-US" sz="3200" b="1" dirty="0">
                <a:solidFill>
                  <a:srgbClr val="1F1F1F"/>
                </a:solidFill>
                <a:effectLst/>
                <a:latin typeface="Arial" panose="020B0604020202020204" pitchFamily="34" charset="0"/>
              </a:rPr>
              <a:t>Primary Duties (The "What")</a:t>
            </a:r>
            <a:endParaRPr lang="en-US" sz="3200" b="1" dirty="0">
              <a:effectLst/>
              <a:latin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b="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The Password &amp; Grip:</a:t>
            </a:r>
            <a:r>
              <a:rPr lang="en-US" sz="24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It is the OD’s specific duty to examine every person in the room to ensure they have the "Password" and the "Grip" (the VFW handshake) before the meeting is officially opened.</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b="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Custodian of Properties:</a:t>
            </a:r>
            <a:r>
              <a:rPr lang="en-US" sz="24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They are responsible for the Post’s ritual equipment: the Bible, the Altar cloth, the Gavel, and the Charter.</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b="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Ballot Management:</a:t>
            </a:r>
            <a:r>
              <a:rPr lang="en-US" sz="24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During elections, the OD prepares the ballot box, ensures it is empty before voting begins, and carries it to the Commander and officers for the first votes.</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spcAft>
                <a:spcPts val="600"/>
              </a:spcAft>
              <a:buClr>
                <a:srgbClr val="000000"/>
              </a:buClr>
              <a:buSzPts val="1100"/>
              <a:buFont typeface="Arial" panose="020B0604020202020204" pitchFamily="34" charset="0"/>
              <a:buChar char="●"/>
            </a:pPr>
            <a:r>
              <a:rPr lang="en-US" sz="2400" b="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Dignified Entry:</a:t>
            </a:r>
            <a:r>
              <a:rPr lang="en-US" sz="24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They announce and introduce all visiting officers and guests at the Altar.</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81977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A30A69-435C-3F9B-845E-120092604EF7}"/>
              </a:ext>
            </a:extLst>
          </p:cNvPr>
          <p:cNvSpPr txBox="1"/>
          <p:nvPr/>
        </p:nvSpPr>
        <p:spPr>
          <a:xfrm>
            <a:off x="390617" y="2161501"/>
            <a:ext cx="11452195" cy="4484561"/>
          </a:xfrm>
          <a:prstGeom prst="rect">
            <a:avLst/>
          </a:prstGeom>
          <a:noFill/>
        </p:spPr>
        <p:txBody>
          <a:bodyPr wrap="square">
            <a:spAutoFit/>
          </a:bodyPr>
          <a:lstStyle/>
          <a:p>
            <a:pPr marL="0" marR="0" algn="ctr">
              <a:lnSpc>
                <a:spcPct val="114000"/>
              </a:lnSpc>
              <a:spcBef>
                <a:spcPts val="600"/>
              </a:spcBef>
              <a:spcAft>
                <a:spcPts val="600"/>
              </a:spcAft>
              <a:buNone/>
            </a:pPr>
            <a:r>
              <a:rPr lang="en-US" sz="3200" b="1" dirty="0">
                <a:solidFill>
                  <a:srgbClr val="1F1F1F"/>
                </a:solidFill>
                <a:effectLst/>
                <a:latin typeface="Arial" panose="020B0604020202020204" pitchFamily="34" charset="0"/>
              </a:rPr>
              <a:t>Officer of the Day During the Meeting (The "Flow")</a:t>
            </a:r>
            <a:endParaRPr lang="en-US" sz="3200" b="1" dirty="0">
              <a:effectLst/>
              <a:latin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b="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Advancement of Colors:</a:t>
            </a:r>
            <a:r>
              <a:rPr lang="en-US" sz="24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The OD leads the Color Guard. They give the commands for "Present Arms" and "Order Arms" during the National Anthem and the Pledge.</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b="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The Altar:</a:t>
            </a:r>
            <a:r>
              <a:rPr lang="en-US" sz="24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The OD is the only person who officially opens and closes the Bible at the start and end of the meeting.</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b="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Member Initiation:</a:t>
            </a:r>
            <a:r>
              <a:rPr lang="en-US" sz="24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They lead new recruits through the "Obligation" (the oath) at the Altar, ensuring the ceremony is solemn and impressive.</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spcAft>
                <a:spcPts val="600"/>
              </a:spcAft>
              <a:buClr>
                <a:srgbClr val="000000"/>
              </a:buClr>
              <a:buSzPts val="1100"/>
              <a:buFont typeface="Arial" panose="020B0604020202020204" pitchFamily="34" charset="0"/>
              <a:buChar char="●"/>
            </a:pPr>
            <a:r>
              <a:rPr lang="en-US" sz="2400" b="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Retiring the Colors:</a:t>
            </a:r>
            <a:r>
              <a:rPr lang="en-US" sz="24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They ensure the flags are properly furled and stored at the conclusion of the meeting.</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84124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EB977F8-ECB5-338B-0344-CEA20F803D98}"/>
              </a:ext>
            </a:extLst>
          </p:cNvPr>
          <p:cNvSpPr txBox="1"/>
          <p:nvPr/>
        </p:nvSpPr>
        <p:spPr>
          <a:xfrm>
            <a:off x="426128" y="1902737"/>
            <a:ext cx="11478827" cy="4479431"/>
          </a:xfrm>
          <a:prstGeom prst="rect">
            <a:avLst/>
          </a:prstGeom>
          <a:noFill/>
        </p:spPr>
        <p:txBody>
          <a:bodyPr wrap="square">
            <a:spAutoFit/>
          </a:bodyPr>
          <a:lstStyle/>
          <a:p>
            <a:pPr marL="0" marR="0" algn="ctr">
              <a:lnSpc>
                <a:spcPct val="114000"/>
              </a:lnSpc>
              <a:spcBef>
                <a:spcPts val="600"/>
              </a:spcBef>
              <a:spcAft>
                <a:spcPts val="600"/>
              </a:spcAft>
              <a:buNone/>
            </a:pPr>
            <a:r>
              <a:rPr lang="en-US" sz="3200" b="1" dirty="0">
                <a:solidFill>
                  <a:srgbClr val="1F1F1F"/>
                </a:solidFill>
                <a:effectLst/>
                <a:latin typeface="Arial" panose="020B0604020202020204" pitchFamily="34" charset="0"/>
              </a:rPr>
              <a:t>Officer of the Day Role in Article IX (The "Witness")</a:t>
            </a:r>
            <a:endParaRPr lang="en-US" sz="3200" b="1" dirty="0">
              <a:effectLst/>
              <a:latin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800" b="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Integrity of the Room:</a:t>
            </a:r>
            <a:r>
              <a:rPr lang="en-US" sz="28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During a Disciplinary Hearing, the OD works with the Sgt-at-Arms to ensure the room is "tiled" (secured).</a:t>
            </a:r>
            <a:endParaRPr lang="en-US" sz="28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800" b="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The Oath:</a:t>
            </a:r>
            <a:r>
              <a:rPr lang="en-US" sz="28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If witnesses are called during an Article IX hearing, the OD may be asked to administer the VFW "Obligation of a Witness" to ensure everyone tells the truth.</a:t>
            </a:r>
            <a:endParaRPr lang="en-US" sz="2800" u="none" strike="noStrike" dirty="0">
              <a:effectLst/>
              <a:latin typeface="Arial" panose="020B0604020202020204" pitchFamily="34" charset="0"/>
              <a:ea typeface="Arial" panose="020B0604020202020204" pitchFamily="34" charset="0"/>
              <a:cs typeface="Arial" panose="020B0604020202020204" pitchFamily="34" charset="0"/>
            </a:endParaRPr>
          </a:p>
          <a:p>
            <a:pPr>
              <a:buNone/>
            </a:pPr>
            <a:r>
              <a:rPr lang="en-US" sz="2800" b="1" dirty="0">
                <a:solidFill>
                  <a:srgbClr val="1F1F1F"/>
                </a:solidFill>
                <a:effectLst/>
                <a:latin typeface="Arial" panose="020B0604020202020204" pitchFamily="34" charset="0"/>
                <a:ea typeface="Arial" panose="020B0604020202020204" pitchFamily="34" charset="0"/>
              </a:rPr>
              <a:t>Evidence Handling:</a:t>
            </a:r>
            <a:r>
              <a:rPr lang="en-US" sz="2800" dirty="0">
                <a:solidFill>
                  <a:srgbClr val="1F1F1F"/>
                </a:solidFill>
                <a:effectLst/>
                <a:latin typeface="Arial" panose="020B0604020202020204" pitchFamily="34" charset="0"/>
                <a:ea typeface="Arial" panose="020B0604020202020204" pitchFamily="34" charset="0"/>
              </a:rPr>
              <a:t> Along with the Judge Advocate, the OD ensures that any physical evidence brought before a hearing is handled with respect and kept in the proper "custody" of the Post.</a:t>
            </a:r>
            <a:endParaRPr lang="en-US" sz="2800" dirty="0"/>
          </a:p>
        </p:txBody>
      </p:sp>
    </p:spTree>
    <p:extLst>
      <p:ext uri="{BB962C8B-B14F-4D97-AF65-F5344CB8AC3E}">
        <p14:creationId xmlns:p14="http://schemas.microsoft.com/office/powerpoint/2010/main" val="33729209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7E4937-3490-4232-5027-BD6AD830CDF2}"/>
              </a:ext>
            </a:extLst>
          </p:cNvPr>
          <p:cNvSpPr txBox="1"/>
          <p:nvPr/>
        </p:nvSpPr>
        <p:spPr>
          <a:xfrm>
            <a:off x="423169" y="1971581"/>
            <a:ext cx="11345662" cy="4778809"/>
          </a:xfrm>
          <a:prstGeom prst="rect">
            <a:avLst/>
          </a:prstGeom>
          <a:noFill/>
        </p:spPr>
        <p:txBody>
          <a:bodyPr wrap="square">
            <a:spAutoFit/>
          </a:bodyPr>
          <a:lstStyle/>
          <a:p>
            <a:pPr marL="0" marR="0">
              <a:lnSpc>
                <a:spcPct val="114000"/>
              </a:lnSpc>
              <a:spcBef>
                <a:spcPts val="600"/>
              </a:spcBef>
              <a:spcAft>
                <a:spcPts val="600"/>
              </a:spcAft>
              <a:buNone/>
            </a:pPr>
            <a:r>
              <a:rPr lang="en-US" sz="3200" b="1" dirty="0">
                <a:solidFill>
                  <a:srgbClr val="1F1F1F"/>
                </a:solidFill>
                <a:effectLst/>
                <a:latin typeface="Arial" panose="020B0604020202020204" pitchFamily="34" charset="0"/>
              </a:rPr>
              <a:t>Monthly "Battle Rhythm" Checklist</a:t>
            </a:r>
          </a:p>
          <a:p>
            <a:pPr marL="0" marR="0">
              <a:lnSpc>
                <a:spcPct val="114000"/>
              </a:lnSpc>
              <a:spcBef>
                <a:spcPts val="600"/>
              </a:spcBef>
              <a:spcAft>
                <a:spcPts val="600"/>
              </a:spcAft>
              <a:buNone/>
            </a:pPr>
            <a:r>
              <a:rPr lang="en-US" sz="3200" b="1" dirty="0">
                <a:solidFill>
                  <a:srgbClr val="1F1F1F"/>
                </a:solidFill>
                <a:latin typeface="Arial" panose="020B0604020202020204" pitchFamily="34" charset="0"/>
              </a:rPr>
              <a:t>Officer of the Day</a:t>
            </a:r>
            <a:endParaRPr lang="en-US" sz="3200" b="1" dirty="0">
              <a:effectLst/>
              <a:latin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 </a:t>
            </a:r>
            <a:r>
              <a:rPr lang="en-US" sz="2400" b="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Ritual Rehearsal:</a:t>
            </a:r>
            <a:r>
              <a:rPr lang="en-US" sz="24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Practice the "Opening and Closing" ceremonies so you don't have to read from the book.</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 </a:t>
            </a:r>
            <a:r>
              <a:rPr lang="en-US" sz="2400" b="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Equipment Audit:</a:t>
            </a:r>
            <a:r>
              <a:rPr lang="en-US" sz="24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Check that the Bible is in good repair and the Altar cloth is clean and pressed.</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buClr>
                <a:srgbClr val="000000"/>
              </a:buClr>
              <a:buSzPts val="1100"/>
              <a:buFont typeface="Arial" panose="020B0604020202020204" pitchFamily="34" charset="0"/>
              <a:buChar char="●"/>
            </a:pPr>
            <a:r>
              <a:rPr lang="en-US" sz="24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 </a:t>
            </a:r>
            <a:r>
              <a:rPr lang="en-US" sz="2400" b="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Password Update:</a:t>
            </a:r>
            <a:r>
              <a:rPr lang="en-US" sz="24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Obtain the new semi-annual password from the Commander/Quartermaster to test members at the door.</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14000"/>
              </a:lnSpc>
              <a:spcAft>
                <a:spcPts val="600"/>
              </a:spcAft>
              <a:buClr>
                <a:srgbClr val="000000"/>
              </a:buClr>
              <a:buSzPts val="1100"/>
              <a:buFont typeface="Arial" panose="020B0604020202020204" pitchFamily="34" charset="0"/>
              <a:buChar char="●"/>
            </a:pPr>
            <a:r>
              <a:rPr lang="en-US" sz="24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 </a:t>
            </a:r>
            <a:r>
              <a:rPr lang="en-US" sz="2400" b="1"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New Member Prep:</a:t>
            </a:r>
            <a:r>
              <a:rPr lang="en-US" sz="2400" u="none" strike="noStrike" dirty="0">
                <a:solidFill>
                  <a:srgbClr val="1F1F1F"/>
                </a:solidFill>
                <a:effectLst/>
                <a:latin typeface="Arial" panose="020B0604020202020204" pitchFamily="34" charset="0"/>
                <a:ea typeface="Arial" panose="020B0604020202020204" pitchFamily="34" charset="0"/>
                <a:cs typeface="Arial" panose="020B0604020202020204" pitchFamily="34" charset="0"/>
              </a:rPr>
              <a:t> Have a stack of "Member Pins" and "Cross of Malta" decals ready for anyone being initiated that night.</a:t>
            </a:r>
            <a:endParaRPr lang="en-US" sz="2400" u="none" strike="noStrike"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88635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2457CF-1D8B-ED17-5594-152043FFF9BA}"/>
              </a:ext>
            </a:extLst>
          </p:cNvPr>
          <p:cNvSpPr txBox="1"/>
          <p:nvPr/>
        </p:nvSpPr>
        <p:spPr>
          <a:xfrm>
            <a:off x="318328" y="2025908"/>
            <a:ext cx="11555344" cy="4832092"/>
          </a:xfrm>
          <a:prstGeom prst="rect">
            <a:avLst/>
          </a:prstGeom>
          <a:noFill/>
        </p:spPr>
        <p:txBody>
          <a:bodyPr wrap="square">
            <a:spAutoFit/>
          </a:bodyPr>
          <a:lstStyle/>
          <a:p>
            <a:pPr algn="ctr"/>
            <a:r>
              <a:rPr lang="en-US" sz="4400" b="1" dirty="0">
                <a:latin typeface="Arial Black" panose="020B0A04020102020204" pitchFamily="34" charset="0"/>
              </a:rPr>
              <a:t>Benefits Advisor</a:t>
            </a:r>
            <a:endParaRPr lang="en-US" sz="2000" b="1" dirty="0">
              <a:latin typeface="Arial Black" panose="020B0A04020102020204" pitchFamily="34" charset="0"/>
            </a:endParaRPr>
          </a:p>
          <a:p>
            <a:r>
              <a:rPr lang="en-US" sz="2400" dirty="0">
                <a:latin typeface="Arial" panose="020B0604020202020204" pitchFamily="34" charset="0"/>
                <a:cs typeface="Arial" panose="020B0604020202020204" pitchFamily="34" charset="0"/>
              </a:rPr>
              <a:t>The Post Benefits Advisor shall advise members of the Post, their family members and survivors of benefits and services that are available in the local community such as homeless services, employment opportunities, and companies that offer discounted goods or services to veterans. The Post Benefits Advisor shall direct individuals seeking Federal benefits assistance to the Department Service Officer. The work of a Post Benefits Advisor shall be performed in accordance with the instructions contained in the VFW Guide for Post Benefits Advisor under the general supervision of the Post Commander. The Post Benefits Advisor shall perform such other duties as may be incident to the office and as may from time to time be required by the laws and usages of this organization or lawful orders from proper authority</a:t>
            </a:r>
          </a:p>
        </p:txBody>
      </p:sp>
    </p:spTree>
    <p:extLst>
      <p:ext uri="{BB962C8B-B14F-4D97-AF65-F5344CB8AC3E}">
        <p14:creationId xmlns:p14="http://schemas.microsoft.com/office/powerpoint/2010/main" val="13454665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A6A387-C3DB-7949-4837-D2B37B4561FE}"/>
              </a:ext>
            </a:extLst>
          </p:cNvPr>
          <p:cNvSpPr txBox="1"/>
          <p:nvPr/>
        </p:nvSpPr>
        <p:spPr>
          <a:xfrm>
            <a:off x="355107" y="2880315"/>
            <a:ext cx="11384132" cy="3416320"/>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The master set of rules for the guidance of all Post activities is the VFW National Bylaws and Manual of Procedure. The Bylaws are the basic rules, and the Manual of Procedure goes into further detail. These govern all activities of the Veterans of Foreign Wars and are inflexible. They are worded very clearly, and they mean just what they say. The Bylaws and Manual of Procedure, along with the VFW Ritual are combined into one document referred to as the Podium Editions which is available to download for free behind the login at vfw.org or a hard copy can be purchased from the VFW Store (Item #4108) at </a:t>
            </a:r>
            <a:r>
              <a:rPr lang="en-US" sz="2400" u="sng" dirty="0">
                <a:solidFill>
                  <a:srgbClr val="0070C0"/>
                </a:solidFill>
                <a:latin typeface="Arial" panose="020B0604020202020204" pitchFamily="34" charset="0"/>
                <a:cs typeface="Arial" panose="020B0604020202020204" pitchFamily="34" charset="0"/>
              </a:rPr>
              <a:t>vfwstore.org </a:t>
            </a:r>
            <a:r>
              <a:rPr lang="en-US" sz="2400" dirty="0">
                <a:latin typeface="Arial" panose="020B0604020202020204" pitchFamily="34" charset="0"/>
                <a:cs typeface="Arial" panose="020B0604020202020204" pitchFamily="34" charset="0"/>
              </a:rPr>
              <a:t>or 833.VFW.VETS (833.839.8387) </a:t>
            </a:r>
          </a:p>
        </p:txBody>
      </p:sp>
      <p:sp>
        <p:nvSpPr>
          <p:cNvPr id="4" name="TextBox 3">
            <a:extLst>
              <a:ext uri="{FF2B5EF4-FFF2-40B4-BE49-F238E27FC236}">
                <a16:creationId xmlns:a16="http://schemas.microsoft.com/office/drawing/2014/main" id="{4415D3DE-92FC-D1C4-95DE-77BA2BB94550}"/>
              </a:ext>
            </a:extLst>
          </p:cNvPr>
          <p:cNvSpPr txBox="1"/>
          <p:nvPr/>
        </p:nvSpPr>
        <p:spPr>
          <a:xfrm>
            <a:off x="3111850" y="2047553"/>
            <a:ext cx="5870646" cy="646331"/>
          </a:xfrm>
          <a:prstGeom prst="rect">
            <a:avLst/>
          </a:prstGeom>
          <a:noFill/>
        </p:spPr>
        <p:txBody>
          <a:bodyPr wrap="none" rtlCol="0">
            <a:spAutoFit/>
          </a:bodyPr>
          <a:lstStyle/>
          <a:p>
            <a:r>
              <a:rPr lang="en-US" sz="3600" b="1" dirty="0">
                <a:latin typeface="Arial Black" panose="020B0A04020102020204" pitchFamily="34" charset="0"/>
              </a:rPr>
              <a:t>VFW National By-Laws</a:t>
            </a:r>
          </a:p>
        </p:txBody>
      </p:sp>
    </p:spTree>
    <p:extLst>
      <p:ext uri="{BB962C8B-B14F-4D97-AF65-F5344CB8AC3E}">
        <p14:creationId xmlns:p14="http://schemas.microsoft.com/office/powerpoint/2010/main" val="1484908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15BD7F-551B-8138-EC8B-2C743EC21C5F}"/>
              </a:ext>
            </a:extLst>
          </p:cNvPr>
          <p:cNvSpPr txBox="1"/>
          <p:nvPr/>
        </p:nvSpPr>
        <p:spPr>
          <a:xfrm>
            <a:off x="541538" y="3088187"/>
            <a:ext cx="11099267" cy="3108543"/>
          </a:xfrm>
          <a:prstGeom prst="rect">
            <a:avLst/>
          </a:prstGeom>
          <a:noFill/>
        </p:spPr>
        <p:txBody>
          <a:bodyPr wrap="square">
            <a:spAutoFit/>
          </a:bodyPr>
          <a:lstStyle/>
          <a:p>
            <a:pPr algn="ctr"/>
            <a:r>
              <a:rPr lang="en-US" sz="2800" dirty="0">
                <a:latin typeface="Arial" panose="020B0604020202020204" pitchFamily="34" charset="0"/>
                <a:cs typeface="Arial" panose="020B0604020202020204" pitchFamily="34" charset="0"/>
              </a:rPr>
              <a:t>Their authority also is limited according to the rules of the organization and the bounds of common sense. </a:t>
            </a:r>
            <a:r>
              <a:rPr lang="en-US" sz="2800" b="1" u="sng" dirty="0">
                <a:latin typeface="Arial" panose="020B0604020202020204" pitchFamily="34" charset="0"/>
                <a:cs typeface="Arial" panose="020B0604020202020204" pitchFamily="34" charset="0"/>
              </a:rPr>
              <a:t>They are in no sense a dictator</a:t>
            </a:r>
            <a:r>
              <a:rPr lang="en-US" sz="2800" dirty="0">
                <a:latin typeface="Arial" panose="020B0604020202020204" pitchFamily="34" charset="0"/>
                <a:cs typeface="Arial" panose="020B0604020202020204" pitchFamily="34" charset="0"/>
              </a:rPr>
              <a:t>. They </a:t>
            </a:r>
            <a:r>
              <a:rPr lang="en-US" sz="2800" b="1" dirty="0">
                <a:latin typeface="Arial" panose="020B0604020202020204" pitchFamily="34" charset="0"/>
                <a:cs typeface="Arial" panose="020B0604020202020204" pitchFamily="34" charset="0"/>
              </a:rPr>
              <a:t>cannot order nor permit </a:t>
            </a:r>
            <a:r>
              <a:rPr lang="en-US" sz="2800" dirty="0">
                <a:latin typeface="Arial" panose="020B0604020202020204" pitchFamily="34" charset="0"/>
                <a:cs typeface="Arial" panose="020B0604020202020204" pitchFamily="34" charset="0"/>
              </a:rPr>
              <a:t>the breaking of laws, </a:t>
            </a:r>
            <a:r>
              <a:rPr lang="en-US" sz="2800" b="1" dirty="0">
                <a:latin typeface="Arial" panose="020B0604020202020204" pitchFamily="34" charset="0"/>
                <a:cs typeface="Arial" panose="020B0604020202020204" pitchFamily="34" charset="0"/>
              </a:rPr>
              <a:t>nor can they supersede the recognized authority of other officers or committees</a:t>
            </a:r>
            <a:r>
              <a:rPr lang="en-US" sz="2800" dirty="0">
                <a:latin typeface="Arial" panose="020B0604020202020204" pitchFamily="34" charset="0"/>
                <a:cs typeface="Arial" panose="020B0604020202020204" pitchFamily="34" charset="0"/>
              </a:rPr>
              <a:t>. They cannot, for instance, order the Club Manager to keep the clubrooms open after hours, </a:t>
            </a:r>
            <a:r>
              <a:rPr lang="en-US" sz="2800" b="1" dirty="0">
                <a:latin typeface="Arial" panose="020B0604020202020204" pitchFamily="34" charset="0"/>
                <a:cs typeface="Arial" panose="020B0604020202020204" pitchFamily="34" charset="0"/>
              </a:rPr>
              <a:t>nor can they direct the Post Quartermaster to pay an unauthorized bill</a:t>
            </a:r>
            <a:r>
              <a:rPr lang="en-US" sz="2800" dirty="0">
                <a:latin typeface="Arial" panose="020B0604020202020204" pitchFamily="34" charset="0"/>
                <a:cs typeface="Arial" panose="020B0604020202020204" pitchFamily="34" charset="0"/>
              </a:rPr>
              <a:t>.</a:t>
            </a:r>
          </a:p>
        </p:txBody>
      </p:sp>
      <p:sp>
        <p:nvSpPr>
          <p:cNvPr id="4" name="TextBox 3">
            <a:extLst>
              <a:ext uri="{FF2B5EF4-FFF2-40B4-BE49-F238E27FC236}">
                <a16:creationId xmlns:a16="http://schemas.microsoft.com/office/drawing/2014/main" id="{4ACB2557-2C57-F2B5-135E-3918107513A1}"/>
              </a:ext>
            </a:extLst>
          </p:cNvPr>
          <p:cNvSpPr txBox="1"/>
          <p:nvPr/>
        </p:nvSpPr>
        <p:spPr>
          <a:xfrm>
            <a:off x="2319453" y="2206021"/>
            <a:ext cx="7553093" cy="646331"/>
          </a:xfrm>
          <a:prstGeom prst="rect">
            <a:avLst/>
          </a:prstGeom>
          <a:noFill/>
        </p:spPr>
        <p:txBody>
          <a:bodyPr wrap="none" rtlCol="0">
            <a:spAutoFit/>
          </a:bodyPr>
          <a:lstStyle/>
          <a:p>
            <a:r>
              <a:rPr lang="en-US" sz="3600" b="1" dirty="0">
                <a:latin typeface="Arial Black" panose="020B0A04020102020204" pitchFamily="34" charset="0"/>
              </a:rPr>
              <a:t>What is a Commander (Cont.)</a:t>
            </a:r>
          </a:p>
        </p:txBody>
      </p:sp>
    </p:spTree>
    <p:extLst>
      <p:ext uri="{BB962C8B-B14F-4D97-AF65-F5344CB8AC3E}">
        <p14:creationId xmlns:p14="http://schemas.microsoft.com/office/powerpoint/2010/main" val="14735119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176F8D-F495-7F48-8EDE-781B399F46E1}"/>
              </a:ext>
            </a:extLst>
          </p:cNvPr>
          <p:cNvSpPr txBox="1"/>
          <p:nvPr/>
        </p:nvSpPr>
        <p:spPr>
          <a:xfrm>
            <a:off x="363984" y="2703016"/>
            <a:ext cx="11455065" cy="3785652"/>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Because of the fact that state laws differ and there is a wide variance between Departments in their organizational make-up, most Departments have adopted Department Bylaws which apply only to Posts within that Department’s jurisdiction. These must not conflict with the National Bylaws, nor can they permit anything which is prohibited by the National Bylaws.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In most cases, Department Bylaws deal with policies to be followed at the Department or District level and do not attempt to go into detail in the operation of the Post. They can impose more restrictions on Posts but never less than are provided in the National Bylaws. </a:t>
            </a:r>
          </a:p>
        </p:txBody>
      </p:sp>
      <p:sp>
        <p:nvSpPr>
          <p:cNvPr id="4" name="TextBox 3">
            <a:extLst>
              <a:ext uri="{FF2B5EF4-FFF2-40B4-BE49-F238E27FC236}">
                <a16:creationId xmlns:a16="http://schemas.microsoft.com/office/drawing/2014/main" id="{11996187-D959-F3C8-17F2-9EF2F9CDE355}"/>
              </a:ext>
            </a:extLst>
          </p:cNvPr>
          <p:cNvSpPr txBox="1"/>
          <p:nvPr/>
        </p:nvSpPr>
        <p:spPr>
          <a:xfrm>
            <a:off x="2717547" y="1969568"/>
            <a:ext cx="6747938" cy="646331"/>
          </a:xfrm>
          <a:prstGeom prst="rect">
            <a:avLst/>
          </a:prstGeom>
          <a:noFill/>
        </p:spPr>
        <p:txBody>
          <a:bodyPr wrap="none" rtlCol="0">
            <a:spAutoFit/>
          </a:bodyPr>
          <a:lstStyle/>
          <a:p>
            <a:r>
              <a:rPr lang="en-US" sz="3600" b="1" dirty="0">
                <a:latin typeface="Arial Black" panose="020B0A04020102020204" pitchFamily="34" charset="0"/>
              </a:rPr>
              <a:t>VFW Department By-Laws</a:t>
            </a:r>
          </a:p>
        </p:txBody>
      </p:sp>
    </p:spTree>
    <p:extLst>
      <p:ext uri="{BB962C8B-B14F-4D97-AF65-F5344CB8AC3E}">
        <p14:creationId xmlns:p14="http://schemas.microsoft.com/office/powerpoint/2010/main" val="35745857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8F17BC-034D-6B92-1EEF-9FF40D826E23}"/>
              </a:ext>
            </a:extLst>
          </p:cNvPr>
          <p:cNvSpPr txBox="1"/>
          <p:nvPr/>
        </p:nvSpPr>
        <p:spPr>
          <a:xfrm>
            <a:off x="252340" y="2747415"/>
            <a:ext cx="11687319" cy="3970318"/>
          </a:xfrm>
          <a:prstGeom prst="rect">
            <a:avLst/>
          </a:prstGeom>
          <a:noFill/>
        </p:spPr>
        <p:txBody>
          <a:bodyPr wrap="square">
            <a:spAutoFit/>
          </a:bodyPr>
          <a:lstStyle/>
          <a:p>
            <a:r>
              <a:rPr lang="en-US" sz="2800" dirty="0">
                <a:latin typeface="Arial" panose="020B0604020202020204" pitchFamily="34" charset="0"/>
                <a:cs typeface="Arial" panose="020B0604020202020204" pitchFamily="34" charset="0"/>
              </a:rPr>
              <a:t>Every Post operating any type of activity -- particularly a Club or Post Home -- should adopt Post Bylaws. Section 202 of the National Manual of Procedure requires that such Bylaws be submitted to the Department Commander and Commander-in-Chief for review and approval. </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The Post Bylaws can cover the gaps left in the National Bylaws and Department Bylaws and Rules. Where the former are the building code, the Post Bylaws are the house plan. They show just what you are trying to accomplish.</a:t>
            </a:r>
          </a:p>
        </p:txBody>
      </p:sp>
      <p:sp>
        <p:nvSpPr>
          <p:cNvPr id="4" name="TextBox 3">
            <a:extLst>
              <a:ext uri="{FF2B5EF4-FFF2-40B4-BE49-F238E27FC236}">
                <a16:creationId xmlns:a16="http://schemas.microsoft.com/office/drawing/2014/main" id="{F4F331AD-B9CC-0550-766F-FC8CB79ED317}"/>
              </a:ext>
            </a:extLst>
          </p:cNvPr>
          <p:cNvSpPr txBox="1"/>
          <p:nvPr/>
        </p:nvSpPr>
        <p:spPr>
          <a:xfrm>
            <a:off x="3703456" y="2038104"/>
            <a:ext cx="4866332" cy="646331"/>
          </a:xfrm>
          <a:prstGeom prst="rect">
            <a:avLst/>
          </a:prstGeom>
          <a:noFill/>
        </p:spPr>
        <p:txBody>
          <a:bodyPr wrap="none" rtlCol="0">
            <a:spAutoFit/>
          </a:bodyPr>
          <a:lstStyle/>
          <a:p>
            <a:r>
              <a:rPr lang="en-US" sz="3600" b="1" dirty="0">
                <a:latin typeface="Arial Black" panose="020B0A04020102020204" pitchFamily="34" charset="0"/>
              </a:rPr>
              <a:t>VFW Post By-Laws</a:t>
            </a:r>
          </a:p>
        </p:txBody>
      </p:sp>
    </p:spTree>
    <p:extLst>
      <p:ext uri="{BB962C8B-B14F-4D97-AF65-F5344CB8AC3E}">
        <p14:creationId xmlns:p14="http://schemas.microsoft.com/office/powerpoint/2010/main" val="38953788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639FB4-FBB3-951F-04D3-61B4788A7051}"/>
              </a:ext>
            </a:extLst>
          </p:cNvPr>
          <p:cNvSpPr txBox="1"/>
          <p:nvPr/>
        </p:nvSpPr>
        <p:spPr>
          <a:xfrm>
            <a:off x="467691" y="3051082"/>
            <a:ext cx="11256618" cy="3108543"/>
          </a:xfrm>
          <a:prstGeom prst="rect">
            <a:avLst/>
          </a:prstGeom>
          <a:noFill/>
        </p:spPr>
        <p:txBody>
          <a:bodyPr wrap="square">
            <a:spAutoFit/>
          </a:bodyPr>
          <a:lstStyle/>
          <a:p>
            <a:r>
              <a:rPr lang="en-US" sz="2800" dirty="0">
                <a:latin typeface="Arial" panose="020B0604020202020204" pitchFamily="34" charset="0"/>
                <a:cs typeface="Arial" panose="020B0604020202020204" pitchFamily="34" charset="0"/>
              </a:rPr>
              <a:t>The National or the Department Organizations can furnish you with a Post Bylaw template. However, they are the responsibility of the Post and may be set up in the way best suited to the type of operation contemplated by the Post. They </a:t>
            </a:r>
            <a:r>
              <a:rPr lang="en-US" sz="2800" b="1" dirty="0">
                <a:latin typeface="Arial" panose="020B0604020202020204" pitchFamily="34" charset="0"/>
                <a:cs typeface="Arial" panose="020B0604020202020204" pitchFamily="34" charset="0"/>
              </a:rPr>
              <a:t>cannot</a:t>
            </a:r>
            <a:r>
              <a:rPr lang="en-US" sz="2800" dirty="0">
                <a:latin typeface="Arial" panose="020B0604020202020204" pitchFamily="34" charset="0"/>
                <a:cs typeface="Arial" panose="020B0604020202020204" pitchFamily="34" charset="0"/>
              </a:rPr>
              <a:t> permit anything prohibited by National or Department rules, nor can they take away any of the responsibilities or authority of Post Officers. They </a:t>
            </a:r>
            <a:r>
              <a:rPr lang="en-US" sz="2800" b="1" dirty="0">
                <a:latin typeface="Arial" panose="020B0604020202020204" pitchFamily="34" charset="0"/>
                <a:cs typeface="Arial" panose="020B0604020202020204" pitchFamily="34" charset="0"/>
              </a:rPr>
              <a:t>can</a:t>
            </a:r>
            <a:r>
              <a:rPr lang="en-US" sz="2800" dirty="0">
                <a:latin typeface="Arial" panose="020B0604020202020204" pitchFamily="34" charset="0"/>
                <a:cs typeface="Arial" panose="020B0604020202020204" pitchFamily="34" charset="0"/>
              </a:rPr>
              <a:t> set up general procedures and policies within the Post. </a:t>
            </a:r>
          </a:p>
        </p:txBody>
      </p:sp>
      <p:sp>
        <p:nvSpPr>
          <p:cNvPr id="4" name="TextBox 3">
            <a:extLst>
              <a:ext uri="{FF2B5EF4-FFF2-40B4-BE49-F238E27FC236}">
                <a16:creationId xmlns:a16="http://schemas.microsoft.com/office/drawing/2014/main" id="{7FD6304E-AB9B-C420-19BE-EF532BC6E778}"/>
              </a:ext>
            </a:extLst>
          </p:cNvPr>
          <p:cNvSpPr txBox="1"/>
          <p:nvPr/>
        </p:nvSpPr>
        <p:spPr>
          <a:xfrm>
            <a:off x="2739504" y="2073029"/>
            <a:ext cx="6712992" cy="646331"/>
          </a:xfrm>
          <a:prstGeom prst="rect">
            <a:avLst/>
          </a:prstGeom>
          <a:noFill/>
        </p:spPr>
        <p:txBody>
          <a:bodyPr wrap="none" rtlCol="0">
            <a:spAutoFit/>
          </a:bodyPr>
          <a:lstStyle/>
          <a:p>
            <a:r>
              <a:rPr lang="en-US" sz="3600" b="1" dirty="0">
                <a:latin typeface="Arial Black" panose="020B0A04020102020204" pitchFamily="34" charset="0"/>
              </a:rPr>
              <a:t>VFW Post By-Laws (Cont.)</a:t>
            </a:r>
          </a:p>
        </p:txBody>
      </p:sp>
    </p:spTree>
    <p:extLst>
      <p:ext uri="{BB962C8B-B14F-4D97-AF65-F5344CB8AC3E}">
        <p14:creationId xmlns:p14="http://schemas.microsoft.com/office/powerpoint/2010/main" val="27163142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D4DE64-14D8-9808-0B14-42A987CB60A3}"/>
              </a:ext>
            </a:extLst>
          </p:cNvPr>
          <p:cNvSpPr txBox="1"/>
          <p:nvPr/>
        </p:nvSpPr>
        <p:spPr>
          <a:xfrm>
            <a:off x="461639" y="3188358"/>
            <a:ext cx="11337953" cy="2677656"/>
          </a:xfrm>
          <a:prstGeom prst="rect">
            <a:avLst/>
          </a:prstGeom>
          <a:noFill/>
        </p:spPr>
        <p:txBody>
          <a:bodyPr wrap="square">
            <a:spAutoFit/>
          </a:bodyPr>
          <a:lstStyle/>
          <a:p>
            <a:r>
              <a:rPr lang="en-US" sz="2800" dirty="0">
                <a:latin typeface="Arial" panose="020B0604020202020204" pitchFamily="34" charset="0"/>
                <a:cs typeface="Arial" panose="020B0604020202020204" pitchFamily="34" charset="0"/>
              </a:rPr>
              <a:t>Post Bylaws may provide for the establishment of certain standing committees within the Post, state how they are to be selected and the limits of their powers and duties; they may give authority for the sponsorship of recurring activities; limit the expenditures of funds; establish the procedure for carrying out certain objectives; and provide for their own amendment. </a:t>
            </a:r>
          </a:p>
        </p:txBody>
      </p:sp>
      <p:sp>
        <p:nvSpPr>
          <p:cNvPr id="4" name="TextBox 3">
            <a:extLst>
              <a:ext uri="{FF2B5EF4-FFF2-40B4-BE49-F238E27FC236}">
                <a16:creationId xmlns:a16="http://schemas.microsoft.com/office/drawing/2014/main" id="{EA1ED2E3-7B24-0FF5-5844-931EA7E829A7}"/>
              </a:ext>
            </a:extLst>
          </p:cNvPr>
          <p:cNvSpPr txBox="1"/>
          <p:nvPr/>
        </p:nvSpPr>
        <p:spPr>
          <a:xfrm>
            <a:off x="2739504" y="2108539"/>
            <a:ext cx="6712992" cy="646331"/>
          </a:xfrm>
          <a:prstGeom prst="rect">
            <a:avLst/>
          </a:prstGeom>
          <a:noFill/>
        </p:spPr>
        <p:txBody>
          <a:bodyPr wrap="none" rtlCol="0">
            <a:spAutoFit/>
          </a:bodyPr>
          <a:lstStyle/>
          <a:p>
            <a:r>
              <a:rPr lang="en-US" sz="3600" b="1" dirty="0">
                <a:latin typeface="Arial Black" panose="020B0A04020102020204" pitchFamily="34" charset="0"/>
              </a:rPr>
              <a:t>VFW Post By-Laws (Cont.)</a:t>
            </a:r>
          </a:p>
        </p:txBody>
      </p:sp>
    </p:spTree>
    <p:extLst>
      <p:ext uri="{BB962C8B-B14F-4D97-AF65-F5344CB8AC3E}">
        <p14:creationId xmlns:p14="http://schemas.microsoft.com/office/powerpoint/2010/main" val="31947333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81617D-F62C-0B02-8827-9D603F5F2CA1}"/>
              </a:ext>
            </a:extLst>
          </p:cNvPr>
          <p:cNvSpPr txBox="1"/>
          <p:nvPr/>
        </p:nvSpPr>
        <p:spPr>
          <a:xfrm>
            <a:off x="239698" y="2951300"/>
            <a:ext cx="11685830" cy="3539430"/>
          </a:xfrm>
          <a:prstGeom prst="rect">
            <a:avLst/>
          </a:prstGeom>
          <a:noFill/>
        </p:spPr>
        <p:txBody>
          <a:bodyPr wrap="square">
            <a:spAutoFit/>
          </a:bodyPr>
          <a:lstStyle/>
          <a:p>
            <a:r>
              <a:rPr lang="en-US" sz="2800" dirty="0">
                <a:latin typeface="Arial" panose="020B0604020202020204" pitchFamily="34" charset="0"/>
                <a:cs typeface="Arial" panose="020B0604020202020204" pitchFamily="34" charset="0"/>
              </a:rPr>
              <a:t>Generally speaking, they set up the policies of the Post and provide for carrying them out. They protect the member against ill-conceived or hasty actions since they generally provide for prior notice and a 2/3 vote for amendment, and they promote a clearer understanding of operating procedures. </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Matters of policy are covered in the Bylaws; details of management of a Post Home or Club are left to the Post Club or Home regulations. </a:t>
            </a:r>
          </a:p>
        </p:txBody>
      </p:sp>
      <p:sp>
        <p:nvSpPr>
          <p:cNvPr id="4" name="TextBox 3">
            <a:extLst>
              <a:ext uri="{FF2B5EF4-FFF2-40B4-BE49-F238E27FC236}">
                <a16:creationId xmlns:a16="http://schemas.microsoft.com/office/drawing/2014/main" id="{1E9D967D-DA59-6269-AF79-E6578BB5338F}"/>
              </a:ext>
            </a:extLst>
          </p:cNvPr>
          <p:cNvSpPr txBox="1"/>
          <p:nvPr/>
        </p:nvSpPr>
        <p:spPr>
          <a:xfrm>
            <a:off x="2739504" y="2117417"/>
            <a:ext cx="6712992" cy="646331"/>
          </a:xfrm>
          <a:prstGeom prst="rect">
            <a:avLst/>
          </a:prstGeom>
          <a:noFill/>
        </p:spPr>
        <p:txBody>
          <a:bodyPr wrap="none" rtlCol="0">
            <a:spAutoFit/>
          </a:bodyPr>
          <a:lstStyle/>
          <a:p>
            <a:r>
              <a:rPr lang="en-US" sz="3600" b="1" dirty="0">
                <a:latin typeface="Arial Black" panose="020B0A04020102020204" pitchFamily="34" charset="0"/>
              </a:rPr>
              <a:t>VFW Post By-Laws (Cont.)</a:t>
            </a:r>
          </a:p>
        </p:txBody>
      </p:sp>
    </p:spTree>
    <p:extLst>
      <p:ext uri="{BB962C8B-B14F-4D97-AF65-F5344CB8AC3E}">
        <p14:creationId xmlns:p14="http://schemas.microsoft.com/office/powerpoint/2010/main" val="14899892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5F3C47-80DC-ECEB-9167-8702CE03CCF7}"/>
              </a:ext>
            </a:extLst>
          </p:cNvPr>
          <p:cNvSpPr txBox="1"/>
          <p:nvPr/>
        </p:nvSpPr>
        <p:spPr>
          <a:xfrm>
            <a:off x="1458866" y="2210418"/>
            <a:ext cx="9274267" cy="584775"/>
          </a:xfrm>
          <a:prstGeom prst="rect">
            <a:avLst/>
          </a:prstGeom>
          <a:noFill/>
        </p:spPr>
        <p:txBody>
          <a:bodyPr wrap="square">
            <a:spAutoFit/>
          </a:bodyPr>
          <a:lstStyle/>
          <a:p>
            <a:pPr algn="ctr"/>
            <a:r>
              <a:rPr lang="en-US" sz="3200" b="1" dirty="0">
                <a:latin typeface="Arial Black" panose="020B0A04020102020204" pitchFamily="34" charset="0"/>
              </a:rPr>
              <a:t>Club Regulations A.K.A “Canteen Rules”</a:t>
            </a:r>
          </a:p>
        </p:txBody>
      </p:sp>
      <p:sp>
        <p:nvSpPr>
          <p:cNvPr id="5" name="TextBox 4">
            <a:extLst>
              <a:ext uri="{FF2B5EF4-FFF2-40B4-BE49-F238E27FC236}">
                <a16:creationId xmlns:a16="http://schemas.microsoft.com/office/drawing/2014/main" id="{78474EDE-3550-C8CB-0809-B87DB41B9B4E}"/>
              </a:ext>
            </a:extLst>
          </p:cNvPr>
          <p:cNvSpPr txBox="1"/>
          <p:nvPr/>
        </p:nvSpPr>
        <p:spPr>
          <a:xfrm>
            <a:off x="407938" y="2795193"/>
            <a:ext cx="11376122" cy="3970318"/>
          </a:xfrm>
          <a:prstGeom prst="rect">
            <a:avLst/>
          </a:prstGeom>
          <a:noFill/>
        </p:spPr>
        <p:txBody>
          <a:bodyPr wrap="square">
            <a:spAutoFit/>
          </a:bodyPr>
          <a:lstStyle/>
          <a:p>
            <a:r>
              <a:rPr lang="en-US" sz="2800" dirty="0">
                <a:latin typeface="Arial" panose="020B0604020202020204" pitchFamily="34" charset="0"/>
                <a:cs typeface="Arial" panose="020B0604020202020204" pitchFamily="34" charset="0"/>
              </a:rPr>
              <a:t>These, again, are left to the Post for adoption although they must not conflict with the National Bylaws, Department Post Home Rules or Post Bylaws. Suggested forms are available although they are not designed for adoption in their entirety. The variance between Posts makes it impossible to adopt a standard form for all Posts. Some operate entire buildings with activities scheduled every day of the week; others may own or rent very modest quarters and only be open occasionally. Some have a full-time paid staff of employees while others may operate entirely on volunteer help. </a:t>
            </a:r>
          </a:p>
        </p:txBody>
      </p:sp>
    </p:spTree>
    <p:extLst>
      <p:ext uri="{BB962C8B-B14F-4D97-AF65-F5344CB8AC3E}">
        <p14:creationId xmlns:p14="http://schemas.microsoft.com/office/powerpoint/2010/main" val="18101332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36A5A7-93C8-A3DF-9CCE-492B679CD393}"/>
              </a:ext>
            </a:extLst>
          </p:cNvPr>
          <p:cNvSpPr txBox="1"/>
          <p:nvPr/>
        </p:nvSpPr>
        <p:spPr>
          <a:xfrm>
            <a:off x="213054" y="2718857"/>
            <a:ext cx="11765890" cy="3970318"/>
          </a:xfrm>
          <a:prstGeom prst="rect">
            <a:avLst/>
          </a:prstGeom>
          <a:noFill/>
        </p:spPr>
        <p:txBody>
          <a:bodyPr wrap="square">
            <a:spAutoFit/>
          </a:bodyPr>
          <a:lstStyle/>
          <a:p>
            <a:r>
              <a:rPr lang="en-US" sz="2800" dirty="0">
                <a:latin typeface="Arial" panose="020B0604020202020204" pitchFamily="34" charset="0"/>
                <a:cs typeface="Arial" panose="020B0604020202020204" pitchFamily="34" charset="0"/>
              </a:rPr>
              <a:t>The Club regulations cover the details of operation. They outline the responsibilities and limits of authority of the Post membership, the House Committee, the Club Manager, and the guests. They cover opening and closing hours, decorum, enforcement of rules, hiring of paid help, financial authority and keeping of records. </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For any Post operating a Club or Post Home, local regulations </a:t>
            </a:r>
            <a:r>
              <a:rPr lang="en-US" sz="2800" b="1" u="sng" dirty="0">
                <a:latin typeface="Arial" panose="020B0604020202020204" pitchFamily="34" charset="0"/>
                <a:cs typeface="Arial" panose="020B0604020202020204" pitchFamily="34" charset="0"/>
              </a:rPr>
              <a:t>are a must</a:t>
            </a:r>
            <a:r>
              <a:rPr lang="en-US" sz="2800" dirty="0">
                <a:latin typeface="Arial" panose="020B0604020202020204" pitchFamily="34" charset="0"/>
                <a:cs typeface="Arial" panose="020B0604020202020204" pitchFamily="34" charset="0"/>
              </a:rPr>
              <a:t>. They will save many hours of argument and remove most causes for misunderstanding and dissension.</a:t>
            </a:r>
          </a:p>
        </p:txBody>
      </p:sp>
      <p:sp>
        <p:nvSpPr>
          <p:cNvPr id="4" name="TextBox 3">
            <a:extLst>
              <a:ext uri="{FF2B5EF4-FFF2-40B4-BE49-F238E27FC236}">
                <a16:creationId xmlns:a16="http://schemas.microsoft.com/office/drawing/2014/main" id="{850A8C6C-5FA5-E0A0-E4EB-8588364EE2E3}"/>
              </a:ext>
            </a:extLst>
          </p:cNvPr>
          <p:cNvSpPr txBox="1"/>
          <p:nvPr/>
        </p:nvSpPr>
        <p:spPr>
          <a:xfrm>
            <a:off x="654419" y="2009795"/>
            <a:ext cx="10883159" cy="584775"/>
          </a:xfrm>
          <a:prstGeom prst="rect">
            <a:avLst/>
          </a:prstGeom>
          <a:noFill/>
        </p:spPr>
        <p:txBody>
          <a:bodyPr wrap="square">
            <a:spAutoFit/>
          </a:bodyPr>
          <a:lstStyle/>
          <a:p>
            <a:pPr algn="ctr"/>
            <a:r>
              <a:rPr lang="en-US" sz="3200" b="1" dirty="0">
                <a:latin typeface="Arial Black" panose="020B0A04020102020204" pitchFamily="34" charset="0"/>
              </a:rPr>
              <a:t>Club Regulations A.K.A “Canteen Rules” (Cont.)</a:t>
            </a:r>
          </a:p>
        </p:txBody>
      </p:sp>
    </p:spTree>
    <p:extLst>
      <p:ext uri="{BB962C8B-B14F-4D97-AF65-F5344CB8AC3E}">
        <p14:creationId xmlns:p14="http://schemas.microsoft.com/office/powerpoint/2010/main" val="21287626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989EC2-2916-047C-6F66-B63CC6F23602}"/>
              </a:ext>
            </a:extLst>
          </p:cNvPr>
          <p:cNvSpPr txBox="1"/>
          <p:nvPr/>
        </p:nvSpPr>
        <p:spPr>
          <a:xfrm>
            <a:off x="257452" y="2783511"/>
            <a:ext cx="11690137" cy="3416320"/>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Any Post owning and/or operating, directly or by reason of a holding company or other entity substantially controlled by the Post or its members, a canteen, clubroom or other facility available to members or guests must maintain general liability insurance, including, if necessary or appropriate, liquor liability insurance. </a:t>
            </a: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Such insurance must be of a type and amount sufficient to protect the Post and must name, as additional insureds, the Veterans of Foreign Wars of the United States and the Department in which such Post is located.</a:t>
            </a:r>
          </a:p>
        </p:txBody>
      </p:sp>
      <p:sp>
        <p:nvSpPr>
          <p:cNvPr id="4" name="TextBox 3">
            <a:extLst>
              <a:ext uri="{FF2B5EF4-FFF2-40B4-BE49-F238E27FC236}">
                <a16:creationId xmlns:a16="http://schemas.microsoft.com/office/drawing/2014/main" id="{54ED22CB-0153-1F7D-314B-777B8C54170B}"/>
              </a:ext>
            </a:extLst>
          </p:cNvPr>
          <p:cNvSpPr txBox="1"/>
          <p:nvPr/>
        </p:nvSpPr>
        <p:spPr>
          <a:xfrm>
            <a:off x="2616353" y="2021914"/>
            <a:ext cx="6959294" cy="646331"/>
          </a:xfrm>
          <a:prstGeom prst="rect">
            <a:avLst/>
          </a:prstGeom>
          <a:noFill/>
        </p:spPr>
        <p:txBody>
          <a:bodyPr wrap="square">
            <a:spAutoFit/>
          </a:bodyPr>
          <a:lstStyle/>
          <a:p>
            <a:pPr algn="ctr"/>
            <a:r>
              <a:rPr lang="en-US" sz="3600" b="1" dirty="0">
                <a:latin typeface="Arial Black" panose="020B0A04020102020204" pitchFamily="34" charset="0"/>
              </a:rPr>
              <a:t>Insurance</a:t>
            </a:r>
          </a:p>
        </p:txBody>
      </p:sp>
    </p:spTree>
    <p:extLst>
      <p:ext uri="{BB962C8B-B14F-4D97-AF65-F5344CB8AC3E}">
        <p14:creationId xmlns:p14="http://schemas.microsoft.com/office/powerpoint/2010/main" val="32354313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2B8C62-CE61-CD22-33E8-1CE8E71F3812}"/>
              </a:ext>
            </a:extLst>
          </p:cNvPr>
          <p:cNvSpPr txBox="1"/>
          <p:nvPr/>
        </p:nvSpPr>
        <p:spPr>
          <a:xfrm>
            <a:off x="452761" y="2219583"/>
            <a:ext cx="11245133" cy="3662541"/>
          </a:xfrm>
          <a:prstGeom prst="rect">
            <a:avLst/>
          </a:prstGeom>
          <a:noFill/>
        </p:spPr>
        <p:txBody>
          <a:bodyPr wrap="square">
            <a:spAutoFit/>
          </a:bodyPr>
          <a:lstStyle/>
          <a:p>
            <a:pPr algn="ctr"/>
            <a:r>
              <a:rPr lang="en-US" sz="4000" b="1" dirty="0">
                <a:latin typeface="Arial Black" panose="020B0A04020102020204" pitchFamily="34" charset="0"/>
              </a:rPr>
              <a:t>Regular Meetings</a:t>
            </a:r>
          </a:p>
          <a:p>
            <a:r>
              <a:rPr lang="en-US" sz="3200" dirty="0"/>
              <a:t> </a:t>
            </a:r>
          </a:p>
          <a:p>
            <a:r>
              <a:rPr lang="en-US" sz="3200" dirty="0">
                <a:latin typeface="Arial" panose="020B0604020202020204" pitchFamily="34" charset="0"/>
                <a:cs typeface="Arial" panose="020B0604020202020204" pitchFamily="34" charset="0"/>
              </a:rPr>
              <a:t>Posts shall hold at least one regular meeting each month. </a:t>
            </a:r>
            <a:r>
              <a:rPr lang="en-US" sz="3200" b="1" u="sng" dirty="0">
                <a:latin typeface="Arial" panose="020B0604020202020204" pitchFamily="34" charset="0"/>
                <a:cs typeface="Arial" panose="020B0604020202020204" pitchFamily="34" charset="0"/>
              </a:rPr>
              <a:t>Failure to comply can result in immediate revocation of the Post Charter </a:t>
            </a:r>
            <a:r>
              <a:rPr lang="en-US" sz="3200" dirty="0">
                <a:latin typeface="Arial" panose="020B0604020202020204" pitchFamily="34" charset="0"/>
                <a:cs typeface="Arial" panose="020B0604020202020204" pitchFamily="34" charset="0"/>
              </a:rPr>
              <a:t>notwithstanding the provisions of Section 211 of the Manual of Procedure. Read Section 205 Paragraph 3</a:t>
            </a:r>
          </a:p>
        </p:txBody>
      </p:sp>
    </p:spTree>
    <p:extLst>
      <p:ext uri="{BB962C8B-B14F-4D97-AF65-F5344CB8AC3E}">
        <p14:creationId xmlns:p14="http://schemas.microsoft.com/office/powerpoint/2010/main" val="4919672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4A1EEC-97D2-0CF3-B09C-A4291C8ABA04}"/>
              </a:ext>
            </a:extLst>
          </p:cNvPr>
          <p:cNvSpPr txBox="1"/>
          <p:nvPr/>
        </p:nvSpPr>
        <p:spPr>
          <a:xfrm>
            <a:off x="488272" y="2616662"/>
            <a:ext cx="11196336" cy="2677656"/>
          </a:xfrm>
          <a:prstGeom prst="rect">
            <a:avLst/>
          </a:prstGeom>
          <a:noFill/>
        </p:spPr>
        <p:txBody>
          <a:bodyPr wrap="square">
            <a:spAutoFit/>
          </a:bodyPr>
          <a:lstStyle/>
          <a:p>
            <a:pPr algn="ctr"/>
            <a:r>
              <a:rPr lang="en-US" sz="4000" b="1" dirty="0">
                <a:latin typeface="Arial Black" panose="020B0A04020102020204" pitchFamily="34" charset="0"/>
              </a:rPr>
              <a:t>Special Meetings</a:t>
            </a:r>
          </a:p>
          <a:p>
            <a:pPr algn="ctr"/>
            <a:r>
              <a:rPr lang="en-US" sz="3200" dirty="0">
                <a:latin typeface="Arial Black" panose="020B0A04020102020204" pitchFamily="34" charset="0"/>
              </a:rPr>
              <a:t> </a:t>
            </a:r>
          </a:p>
          <a:p>
            <a:pPr algn="ctr"/>
            <a:r>
              <a:rPr lang="en-US" sz="3200" dirty="0">
                <a:latin typeface="Arial" panose="020B0604020202020204" pitchFamily="34" charset="0"/>
                <a:cs typeface="Arial" panose="020B0604020202020204" pitchFamily="34" charset="0"/>
              </a:rPr>
              <a:t>Special meetings will be called in accordance with the procedures set forth in the Manual of Procedure. </a:t>
            </a:r>
            <a:r>
              <a:rPr lang="en-US" sz="3200" b="1" dirty="0">
                <a:latin typeface="Arial" panose="020B0604020202020204" pitchFamily="34" charset="0"/>
                <a:cs typeface="Arial" panose="020B0604020202020204" pitchFamily="34" charset="0"/>
              </a:rPr>
              <a:t>Read Section 203 of the National Bylaws.</a:t>
            </a:r>
          </a:p>
        </p:txBody>
      </p:sp>
    </p:spTree>
    <p:extLst>
      <p:ext uri="{BB962C8B-B14F-4D97-AF65-F5344CB8AC3E}">
        <p14:creationId xmlns:p14="http://schemas.microsoft.com/office/powerpoint/2010/main" val="1735850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70027A-319B-96C7-A2C7-29FA19850456}"/>
              </a:ext>
            </a:extLst>
          </p:cNvPr>
          <p:cNvSpPr txBox="1"/>
          <p:nvPr/>
        </p:nvSpPr>
        <p:spPr>
          <a:xfrm>
            <a:off x="346228" y="2827113"/>
            <a:ext cx="11422541" cy="3785652"/>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The Commander should be familiar with all activities of the Post. They should sit in with the Trustees at their audits or, at least, have a sufficient knowledge of their procedure to know whether they are doing their job. They should attend the meetings of the House Committee, calling to their attention any discrepancies he/she may have observed or complaints they may have received. They must know that when they sign a check, it is in payment of a legitimate expenditure.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Commander is the arbitrator of arguments and the judge in disputes. As a general rule, their decisions are considered correct until over-ruled by the Post meeting, the District, Department Commander or Commander-in-Chief.</a:t>
            </a:r>
          </a:p>
        </p:txBody>
      </p:sp>
      <p:sp>
        <p:nvSpPr>
          <p:cNvPr id="4" name="TextBox 3">
            <a:extLst>
              <a:ext uri="{FF2B5EF4-FFF2-40B4-BE49-F238E27FC236}">
                <a16:creationId xmlns:a16="http://schemas.microsoft.com/office/drawing/2014/main" id="{C65FF505-4FAE-0C00-F8DF-58C42AA4F9B6}"/>
              </a:ext>
            </a:extLst>
          </p:cNvPr>
          <p:cNvSpPr txBox="1"/>
          <p:nvPr/>
        </p:nvSpPr>
        <p:spPr>
          <a:xfrm>
            <a:off x="3132948" y="2010713"/>
            <a:ext cx="7553093" cy="646331"/>
          </a:xfrm>
          <a:prstGeom prst="rect">
            <a:avLst/>
          </a:prstGeom>
          <a:noFill/>
        </p:spPr>
        <p:txBody>
          <a:bodyPr wrap="none" rtlCol="0">
            <a:spAutoFit/>
          </a:bodyPr>
          <a:lstStyle/>
          <a:p>
            <a:r>
              <a:rPr lang="en-US" sz="3600" b="1" dirty="0">
                <a:latin typeface="Arial Black" panose="020B0A04020102020204" pitchFamily="34" charset="0"/>
              </a:rPr>
              <a:t>What is a Commander (Cont.)</a:t>
            </a:r>
          </a:p>
        </p:txBody>
      </p:sp>
    </p:spTree>
    <p:extLst>
      <p:ext uri="{BB962C8B-B14F-4D97-AF65-F5344CB8AC3E}">
        <p14:creationId xmlns:p14="http://schemas.microsoft.com/office/powerpoint/2010/main" val="9598751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E8890D-070A-0DCB-89B3-E3270B4F0848}"/>
              </a:ext>
            </a:extLst>
          </p:cNvPr>
          <p:cNvSpPr txBox="1"/>
          <p:nvPr/>
        </p:nvSpPr>
        <p:spPr>
          <a:xfrm>
            <a:off x="822557" y="2555971"/>
            <a:ext cx="10546885" cy="2400657"/>
          </a:xfrm>
          <a:prstGeom prst="rect">
            <a:avLst/>
          </a:prstGeom>
          <a:noFill/>
        </p:spPr>
        <p:txBody>
          <a:bodyPr wrap="square">
            <a:spAutoFit/>
          </a:bodyPr>
          <a:lstStyle/>
          <a:p>
            <a:pPr algn="ctr"/>
            <a:r>
              <a:rPr lang="en-US" sz="3600" b="1" dirty="0">
                <a:latin typeface="Arial Black" panose="020B0A04020102020204" pitchFamily="34" charset="0"/>
              </a:rPr>
              <a:t>Committee Meetings</a:t>
            </a:r>
          </a:p>
          <a:p>
            <a:endParaRPr lang="en-US" dirty="0"/>
          </a:p>
          <a:p>
            <a:pPr algn="ctr"/>
            <a:r>
              <a:rPr lang="en-US" sz="3200" dirty="0"/>
              <a:t>Meetings called by Post Committee Chairmen, or as authorized by the Post Bylaws, for the purpose of conducting the business of that committee</a:t>
            </a:r>
          </a:p>
        </p:txBody>
      </p:sp>
    </p:spTree>
    <p:extLst>
      <p:ext uri="{BB962C8B-B14F-4D97-AF65-F5344CB8AC3E}">
        <p14:creationId xmlns:p14="http://schemas.microsoft.com/office/powerpoint/2010/main" val="27742981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5B30FC-B74F-4F87-3FFA-E4DEE14BCFE0}"/>
              </a:ext>
            </a:extLst>
          </p:cNvPr>
          <p:cNvSpPr txBox="1"/>
          <p:nvPr/>
        </p:nvSpPr>
        <p:spPr>
          <a:xfrm>
            <a:off x="907002" y="2226950"/>
            <a:ext cx="10377996" cy="3785652"/>
          </a:xfrm>
          <a:prstGeom prst="rect">
            <a:avLst/>
          </a:prstGeom>
          <a:noFill/>
        </p:spPr>
        <p:txBody>
          <a:bodyPr wrap="square">
            <a:spAutoFit/>
          </a:bodyPr>
          <a:lstStyle/>
          <a:p>
            <a:pPr algn="ctr"/>
            <a:r>
              <a:rPr lang="en-US" sz="4800" b="1" dirty="0">
                <a:latin typeface="Arial Black" panose="020B0A04020102020204" pitchFamily="34" charset="0"/>
              </a:rPr>
              <a:t>Quorum</a:t>
            </a:r>
          </a:p>
          <a:p>
            <a:endParaRPr lang="en-US" sz="3200" dirty="0"/>
          </a:p>
          <a:p>
            <a:pPr algn="ctr"/>
            <a:r>
              <a:rPr lang="en-US" sz="3200" dirty="0">
                <a:latin typeface="Arial" panose="020B0604020202020204" pitchFamily="34" charset="0"/>
                <a:cs typeface="Arial" panose="020B0604020202020204" pitchFamily="34" charset="0"/>
              </a:rPr>
              <a:t>The Post Bylaws may specify the minimum number of members required to constitute a quorum for the transaction of business at a regular or special meeting, provided that in no case shall the quorum be less than five (5) members.</a:t>
            </a:r>
          </a:p>
        </p:txBody>
      </p:sp>
    </p:spTree>
    <p:extLst>
      <p:ext uri="{BB962C8B-B14F-4D97-AF65-F5344CB8AC3E}">
        <p14:creationId xmlns:p14="http://schemas.microsoft.com/office/powerpoint/2010/main" val="1433892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7ECA87-D177-4687-9C82-88FB2723031A}"/>
              </a:ext>
            </a:extLst>
          </p:cNvPr>
          <p:cNvSpPr txBox="1"/>
          <p:nvPr/>
        </p:nvSpPr>
        <p:spPr>
          <a:xfrm>
            <a:off x="843379" y="2290704"/>
            <a:ext cx="10306974" cy="3477875"/>
          </a:xfrm>
          <a:prstGeom prst="rect">
            <a:avLst/>
          </a:prstGeom>
          <a:noFill/>
        </p:spPr>
        <p:txBody>
          <a:bodyPr wrap="square">
            <a:spAutoFit/>
          </a:bodyPr>
          <a:lstStyle/>
          <a:p>
            <a:pPr algn="ctr"/>
            <a:r>
              <a:rPr lang="en-US" sz="4000" b="1" dirty="0">
                <a:latin typeface="Arial Black" panose="020B0A04020102020204" pitchFamily="34" charset="0"/>
              </a:rPr>
              <a:t>Electronic Attendance</a:t>
            </a:r>
          </a:p>
          <a:p>
            <a:endParaRPr lang="en-US" sz="3600" dirty="0"/>
          </a:p>
          <a:p>
            <a:pPr algn="ctr"/>
            <a:r>
              <a:rPr lang="en-US" sz="3600" dirty="0">
                <a:latin typeface="Arial" panose="020B0604020202020204" pitchFamily="34" charset="0"/>
                <a:cs typeface="Arial" panose="020B0604020202020204" pitchFamily="34" charset="0"/>
              </a:rPr>
              <a:t>Any of the above stated meetings may be conducted or attended electronically that allows participating members to communicate with each other simultaneously</a:t>
            </a:r>
          </a:p>
        </p:txBody>
      </p:sp>
    </p:spTree>
    <p:extLst>
      <p:ext uri="{BB962C8B-B14F-4D97-AF65-F5344CB8AC3E}">
        <p14:creationId xmlns:p14="http://schemas.microsoft.com/office/powerpoint/2010/main" val="421432296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14D90E-4F41-2C72-C18C-183597A41083}"/>
              </a:ext>
            </a:extLst>
          </p:cNvPr>
          <p:cNvSpPr txBox="1"/>
          <p:nvPr/>
        </p:nvSpPr>
        <p:spPr>
          <a:xfrm>
            <a:off x="2616353" y="2420043"/>
            <a:ext cx="6959294" cy="3170099"/>
          </a:xfrm>
          <a:prstGeom prst="rect">
            <a:avLst/>
          </a:prstGeom>
          <a:noFill/>
        </p:spPr>
        <p:txBody>
          <a:bodyPr wrap="square">
            <a:spAutoFit/>
          </a:bodyPr>
          <a:lstStyle/>
          <a:p>
            <a:pPr algn="ctr"/>
            <a:r>
              <a:rPr lang="en-US" sz="4000" b="1" dirty="0">
                <a:latin typeface="Arial Black" panose="020B0A04020102020204" pitchFamily="34" charset="0"/>
              </a:rPr>
              <a:t>Authorized Attendees</a:t>
            </a:r>
          </a:p>
          <a:p>
            <a:pPr algn="ctr"/>
            <a:endParaRPr lang="en-US" sz="3200" dirty="0"/>
          </a:p>
          <a:p>
            <a:pPr algn="ctr"/>
            <a:r>
              <a:rPr lang="en-US" sz="3200" dirty="0">
                <a:latin typeface="Arial" panose="020B0604020202020204" pitchFamily="34" charset="0"/>
                <a:cs typeface="Arial" panose="020B0604020202020204" pitchFamily="34" charset="0"/>
              </a:rPr>
              <a:t>Any member of the Post and those on official business shall be recognized by the Post Commander for the conduct of business.</a:t>
            </a:r>
          </a:p>
        </p:txBody>
      </p:sp>
    </p:spTree>
    <p:extLst>
      <p:ext uri="{BB962C8B-B14F-4D97-AF65-F5344CB8AC3E}">
        <p14:creationId xmlns:p14="http://schemas.microsoft.com/office/powerpoint/2010/main" val="37940643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63037E-101A-8A3D-A293-8DBE874CD961}"/>
              </a:ext>
            </a:extLst>
          </p:cNvPr>
          <p:cNvSpPr txBox="1"/>
          <p:nvPr/>
        </p:nvSpPr>
        <p:spPr>
          <a:xfrm>
            <a:off x="1497991" y="1960760"/>
            <a:ext cx="9196017" cy="3785652"/>
          </a:xfrm>
          <a:prstGeom prst="rect">
            <a:avLst/>
          </a:prstGeom>
          <a:noFill/>
        </p:spPr>
        <p:txBody>
          <a:bodyPr wrap="square">
            <a:spAutoFit/>
          </a:bodyPr>
          <a:lstStyle/>
          <a:p>
            <a:pPr algn="ctr"/>
            <a:r>
              <a:rPr lang="en-US" sz="4400" b="1" dirty="0">
                <a:latin typeface="Arial Black" panose="020B0A04020102020204" pitchFamily="34" charset="0"/>
              </a:rPr>
              <a:t>Guests</a:t>
            </a:r>
          </a:p>
          <a:p>
            <a:pPr algn="ctr"/>
            <a:endParaRPr lang="en-US" sz="2000" dirty="0"/>
          </a:p>
          <a:p>
            <a:pPr algn="ctr"/>
            <a:r>
              <a:rPr lang="en-US" sz="2800" dirty="0">
                <a:latin typeface="Arial" panose="020B0604020202020204" pitchFamily="34" charset="0"/>
                <a:cs typeface="Arial" panose="020B0604020202020204" pitchFamily="34" charset="0"/>
              </a:rPr>
              <a:t>With the approval of the Post Commander/Committee Chairman, any visiting member or guest may attend a Post/Committee meeting. Such visiting member or guest shall have no voice unless recognized by the Post Commander/Committee Chairman, and shall have no voting privileges</a:t>
            </a:r>
            <a:r>
              <a:rPr lang="en-US" sz="3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630080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8ED2C2-3F7C-9BAF-5319-A49C86249B65}"/>
              </a:ext>
            </a:extLst>
          </p:cNvPr>
          <p:cNvSpPr txBox="1"/>
          <p:nvPr/>
        </p:nvSpPr>
        <p:spPr>
          <a:xfrm>
            <a:off x="2616353" y="2031091"/>
            <a:ext cx="6959294" cy="584775"/>
          </a:xfrm>
          <a:prstGeom prst="rect">
            <a:avLst/>
          </a:prstGeom>
          <a:noFill/>
        </p:spPr>
        <p:txBody>
          <a:bodyPr wrap="square">
            <a:spAutoFit/>
          </a:bodyPr>
          <a:lstStyle/>
          <a:p>
            <a:pPr algn="ctr"/>
            <a:r>
              <a:rPr kumimoji="0" lang="en-US" sz="3200" b="1" i="0" u="none" strike="noStrike" kern="1200" cap="none" spc="0" normalizeH="0" baseline="0" noProof="0" dirty="0">
                <a:ln w="11430"/>
                <a:solidFill>
                  <a:srgbClr val="990000"/>
                </a:solidFill>
                <a:effectLst>
                  <a:outerShdw blurRad="50800" dist="39000" dir="5460000" algn="tl">
                    <a:srgbClr val="000000">
                      <a:alpha val="38000"/>
                    </a:srgbClr>
                  </a:outerShdw>
                </a:effectLst>
                <a:uLnTx/>
                <a:uFillTx/>
                <a:latin typeface="Arial Black" panose="020B0A04020102020204" pitchFamily="34" charset="0"/>
                <a:ea typeface="+mj-ea"/>
                <a:cs typeface="Arial" panose="020B0604020202020204" pitchFamily="34" charset="0"/>
              </a:rPr>
              <a:t>Parliamentary Procedure</a:t>
            </a:r>
            <a:endParaRPr lang="en-US" dirty="0">
              <a:latin typeface="Arial Black" panose="020B0A04020102020204" pitchFamily="34" charset="0"/>
            </a:endParaRPr>
          </a:p>
        </p:txBody>
      </p:sp>
      <p:sp>
        <p:nvSpPr>
          <p:cNvPr id="5" name="TextBox 4">
            <a:extLst>
              <a:ext uri="{FF2B5EF4-FFF2-40B4-BE49-F238E27FC236}">
                <a16:creationId xmlns:a16="http://schemas.microsoft.com/office/drawing/2014/main" id="{1E09AF81-3E32-B3EC-74AB-077501F806F1}"/>
              </a:ext>
            </a:extLst>
          </p:cNvPr>
          <p:cNvSpPr txBox="1"/>
          <p:nvPr/>
        </p:nvSpPr>
        <p:spPr>
          <a:xfrm>
            <a:off x="1884011" y="2846685"/>
            <a:ext cx="8423978" cy="3970318"/>
          </a:xfrm>
          <a:prstGeom prst="rect">
            <a:avLst/>
          </a:prstGeom>
          <a:noFill/>
        </p:spPr>
        <p:txBody>
          <a:bodyPr wrap="square">
            <a:spAutoFit/>
          </a:bodyPr>
          <a:lstStyle/>
          <a:p>
            <a:pPr marL="457200" indent="-457200">
              <a:buAutoNum type="arabicPeriod"/>
            </a:pPr>
            <a:r>
              <a:rPr lang="en-US" sz="2800" dirty="0">
                <a:latin typeface="Arial" panose="020B0604020202020204" pitchFamily="34" charset="0"/>
                <a:cs typeface="Arial" panose="020B0604020202020204" pitchFamily="34" charset="0"/>
              </a:rPr>
              <a:t> Helps an organization achieve its purpose.  </a:t>
            </a:r>
          </a:p>
          <a:p>
            <a:pPr marL="457200" indent="-457200">
              <a:buAutoNum type="arabicPeriod"/>
            </a:pPr>
            <a:endParaRPr lang="en-US" sz="2800" dirty="0">
              <a:latin typeface="Arial" panose="020B0604020202020204" pitchFamily="34" charset="0"/>
              <a:cs typeface="Arial" panose="020B0604020202020204" pitchFamily="34" charset="0"/>
            </a:endParaRPr>
          </a:p>
          <a:p>
            <a:pPr marL="457200" indent="-457200">
              <a:buAutoNum type="arabicPeriod"/>
            </a:pPr>
            <a:r>
              <a:rPr lang="en-US" sz="2800" dirty="0">
                <a:latin typeface="Arial" panose="020B0604020202020204" pitchFamily="34" charset="0"/>
                <a:cs typeface="Arial" panose="020B0604020202020204" pitchFamily="34" charset="0"/>
              </a:rPr>
              <a:t> Provides equal treatment for all.  </a:t>
            </a:r>
          </a:p>
          <a:p>
            <a:pPr marL="457200" indent="-457200">
              <a:buAutoNum type="arabicPeriod"/>
            </a:pPr>
            <a:endParaRPr lang="en-US" sz="2800" dirty="0">
              <a:latin typeface="Arial" panose="020B0604020202020204" pitchFamily="34" charset="0"/>
              <a:cs typeface="Arial" panose="020B0604020202020204" pitchFamily="34" charset="0"/>
            </a:endParaRPr>
          </a:p>
          <a:p>
            <a:pPr marL="457200" indent="-457200">
              <a:buAutoNum type="arabicPeriod"/>
            </a:pPr>
            <a:r>
              <a:rPr lang="en-US" sz="2800" dirty="0">
                <a:latin typeface="Arial" panose="020B0604020202020204" pitchFamily="34" charset="0"/>
                <a:cs typeface="Arial" panose="020B0604020202020204" pitchFamily="34" charset="0"/>
              </a:rPr>
              <a:t> Expedites business and saves time.  </a:t>
            </a:r>
          </a:p>
          <a:p>
            <a:pPr marL="457200" indent="-457200">
              <a:buAutoNum type="arabicPeriod"/>
            </a:pPr>
            <a:endParaRPr lang="en-US" sz="2800" dirty="0">
              <a:latin typeface="Arial" panose="020B0604020202020204" pitchFamily="34" charset="0"/>
              <a:cs typeface="Arial" panose="020B0604020202020204" pitchFamily="34" charset="0"/>
            </a:endParaRPr>
          </a:p>
          <a:p>
            <a:pPr marL="457200" indent="-457200">
              <a:buAutoNum type="arabicPeriod"/>
            </a:pPr>
            <a:r>
              <a:rPr lang="en-US" sz="2800" dirty="0">
                <a:latin typeface="Arial" panose="020B0604020202020204" pitchFamily="34" charset="0"/>
                <a:cs typeface="Arial" panose="020B0604020202020204" pitchFamily="34" charset="0"/>
              </a:rPr>
              <a:t> Maintains order.  </a:t>
            </a:r>
          </a:p>
          <a:p>
            <a:pPr marL="457200" indent="-457200">
              <a:buAutoNum type="arabicPeriod"/>
            </a:pPr>
            <a:endParaRPr lang="en-US" sz="2800" dirty="0"/>
          </a:p>
          <a:p>
            <a:pPr marL="457200" indent="-457200">
              <a:buAutoNum type="arabicPeriod"/>
            </a:pPr>
            <a:r>
              <a:rPr lang="en-US" sz="2800" dirty="0"/>
              <a:t> Protects the right of the majority to decide</a:t>
            </a:r>
            <a:r>
              <a:rPr lang="en-US" sz="1800" dirty="0"/>
              <a:t>.  </a:t>
            </a:r>
          </a:p>
        </p:txBody>
      </p:sp>
    </p:spTree>
    <p:extLst>
      <p:ext uri="{BB962C8B-B14F-4D97-AF65-F5344CB8AC3E}">
        <p14:creationId xmlns:p14="http://schemas.microsoft.com/office/powerpoint/2010/main" val="169971924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16A6BF-EECB-9AEA-ED42-10CDFE81A607}"/>
              </a:ext>
            </a:extLst>
          </p:cNvPr>
          <p:cNvSpPr txBox="1"/>
          <p:nvPr/>
        </p:nvSpPr>
        <p:spPr>
          <a:xfrm>
            <a:off x="1701496" y="2762281"/>
            <a:ext cx="8789008" cy="3949799"/>
          </a:xfrm>
          <a:prstGeom prst="rect">
            <a:avLst/>
          </a:prstGeom>
          <a:noFill/>
        </p:spPr>
        <p:txBody>
          <a:bodyPr wrap="square">
            <a:spAutoFit/>
          </a:bodyPr>
          <a:lstStyle/>
          <a:p>
            <a:pPr marL="457200" indent="-457200">
              <a:spcAft>
                <a:spcPts val="3200"/>
              </a:spcAft>
              <a:buFont typeface="+mj-lt"/>
              <a:buAutoNum type="arabicPeriod" startAt="6"/>
            </a:pPr>
            <a:r>
              <a:rPr lang="en-US" sz="2400" dirty="0">
                <a:latin typeface="Arial" panose="020B0604020202020204" pitchFamily="34" charset="0"/>
                <a:cs typeface="Arial" panose="020B0604020202020204" pitchFamily="34" charset="0"/>
              </a:rPr>
              <a:t> Protects the right of the minority to be heard.</a:t>
            </a:r>
          </a:p>
          <a:p>
            <a:pPr marL="457200" indent="-457200">
              <a:spcAft>
                <a:spcPts val="3200"/>
              </a:spcAft>
              <a:buFont typeface="+mj-lt"/>
              <a:buAutoNum type="arabicPeriod" startAt="6"/>
            </a:pPr>
            <a:r>
              <a:rPr lang="en-US" sz="2400" dirty="0">
                <a:latin typeface="Arial" panose="020B0604020202020204" pitchFamily="34" charset="0"/>
                <a:cs typeface="Arial" panose="020B0604020202020204" pitchFamily="34" charset="0"/>
              </a:rPr>
              <a:t> Protects the rights of members. </a:t>
            </a:r>
          </a:p>
          <a:p>
            <a:pPr marL="457200" indent="-457200">
              <a:spcAft>
                <a:spcPts val="3200"/>
              </a:spcAft>
              <a:buFont typeface="+mj-lt"/>
              <a:buAutoNum type="arabicPeriod" startAt="6"/>
            </a:pPr>
            <a:r>
              <a:rPr lang="en-US" sz="2400" dirty="0">
                <a:latin typeface="Arial" panose="020B0604020202020204" pitchFamily="34" charset="0"/>
                <a:cs typeface="Arial" panose="020B0604020202020204" pitchFamily="34" charset="0"/>
              </a:rPr>
              <a:t> Protects the rights of absentees. </a:t>
            </a:r>
          </a:p>
          <a:p>
            <a:pPr marL="457200" indent="-457200">
              <a:spcAft>
                <a:spcPts val="3200"/>
              </a:spcAft>
              <a:buFont typeface="+mj-lt"/>
              <a:buAutoNum type="arabicPeriod" startAt="6"/>
            </a:pPr>
            <a:r>
              <a:rPr lang="en-US" sz="2400" dirty="0">
                <a:latin typeface="Arial" panose="020B0604020202020204" pitchFamily="34" charset="0"/>
                <a:cs typeface="Arial" panose="020B0604020202020204" pitchFamily="34" charset="0"/>
              </a:rPr>
              <a:t> Helps members understand the universal rules that are useful in any organization. </a:t>
            </a:r>
          </a:p>
          <a:p>
            <a:pPr marL="457200" indent="-457200">
              <a:spcAft>
                <a:spcPts val="3200"/>
              </a:spcAft>
              <a:buFont typeface="+mj-lt"/>
              <a:buAutoNum type="arabicPeriod" startAt="6"/>
            </a:pPr>
            <a:r>
              <a:rPr lang="en-US" sz="2400" dirty="0">
                <a:latin typeface="Arial" panose="020B0604020202020204" pitchFamily="34" charset="0"/>
                <a:cs typeface="Arial" panose="020B0604020202020204" pitchFamily="34" charset="0"/>
              </a:rPr>
              <a:t> Makes for meetings that members want to attend.  </a:t>
            </a:r>
          </a:p>
        </p:txBody>
      </p:sp>
      <p:sp>
        <p:nvSpPr>
          <p:cNvPr id="4" name="TextBox 3">
            <a:extLst>
              <a:ext uri="{FF2B5EF4-FFF2-40B4-BE49-F238E27FC236}">
                <a16:creationId xmlns:a16="http://schemas.microsoft.com/office/drawing/2014/main" id="{12DC8EA6-A768-C8F3-0E12-3C761B4A66E9}"/>
              </a:ext>
            </a:extLst>
          </p:cNvPr>
          <p:cNvSpPr txBox="1"/>
          <p:nvPr/>
        </p:nvSpPr>
        <p:spPr>
          <a:xfrm>
            <a:off x="2254711" y="2035503"/>
            <a:ext cx="7682578" cy="584775"/>
          </a:xfrm>
          <a:prstGeom prst="rect">
            <a:avLst/>
          </a:prstGeom>
          <a:noFill/>
        </p:spPr>
        <p:txBody>
          <a:bodyPr wrap="square">
            <a:spAutoFit/>
          </a:bodyPr>
          <a:lstStyle/>
          <a:p>
            <a:pPr algn="ctr"/>
            <a:r>
              <a:rPr kumimoji="0" lang="en-US" sz="3200" b="1" i="0" u="none" strike="noStrike" kern="1200" cap="none" spc="0" normalizeH="0" baseline="0" noProof="0" dirty="0">
                <a:ln w="11430"/>
                <a:solidFill>
                  <a:srgbClr val="990000"/>
                </a:solidFill>
                <a:effectLst>
                  <a:outerShdw blurRad="50800" dist="39000" dir="5460000" algn="tl">
                    <a:srgbClr val="000000">
                      <a:alpha val="38000"/>
                    </a:srgbClr>
                  </a:outerShdw>
                </a:effectLst>
                <a:uLnTx/>
                <a:uFillTx/>
                <a:latin typeface="Arial Black" panose="020B0A04020102020204" pitchFamily="34" charset="0"/>
                <a:ea typeface="+mj-ea"/>
                <a:cs typeface="Arial" panose="020B0604020202020204" pitchFamily="34" charset="0"/>
              </a:rPr>
              <a:t>Parliamentary Procedure (Cont.)</a:t>
            </a:r>
            <a:endParaRPr lang="en-US" dirty="0">
              <a:latin typeface="Arial Black" panose="020B0A04020102020204" pitchFamily="34" charset="0"/>
            </a:endParaRPr>
          </a:p>
        </p:txBody>
      </p:sp>
    </p:spTree>
    <p:extLst>
      <p:ext uri="{BB962C8B-B14F-4D97-AF65-F5344CB8AC3E}">
        <p14:creationId xmlns:p14="http://schemas.microsoft.com/office/powerpoint/2010/main" val="5138337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D02976-BD59-FC0F-7093-E1B8BDD02232}"/>
              </a:ext>
            </a:extLst>
          </p:cNvPr>
          <p:cNvSpPr txBox="1"/>
          <p:nvPr/>
        </p:nvSpPr>
        <p:spPr>
          <a:xfrm>
            <a:off x="479394" y="3296227"/>
            <a:ext cx="11157636" cy="2375009"/>
          </a:xfrm>
          <a:prstGeom prst="rect">
            <a:avLst/>
          </a:prstGeom>
          <a:noFill/>
        </p:spPr>
        <p:txBody>
          <a:bodyPr wrap="square">
            <a:spAutoFit/>
          </a:bodyPr>
          <a:lstStyle/>
          <a:p>
            <a:pPr marL="0" indent="0">
              <a:spcAft>
                <a:spcPts val="1000"/>
              </a:spcAft>
              <a:buNone/>
            </a:pPr>
            <a:r>
              <a:rPr lang="en-US" sz="2800" i="1" dirty="0">
                <a:latin typeface="Arial" panose="020B0604020202020204" pitchFamily="34" charset="0"/>
                <a:cs typeface="Arial" panose="020B0604020202020204" pitchFamily="34" charset="0"/>
              </a:rPr>
              <a:t>Presiding officers who are ignorant of parliamentary law or who defy the body’s will or deny to the members the proper exercise of their rights are a sad spectacle before intelligent assemblies and frequently cause discontent and disunity. </a:t>
            </a:r>
          </a:p>
          <a:p>
            <a:pPr marL="0" indent="0">
              <a:spcAft>
                <a:spcPts val="1000"/>
              </a:spcAft>
              <a:buNone/>
            </a:pPr>
            <a:r>
              <a:rPr lang="en-US" sz="2800" i="1" dirty="0">
                <a:latin typeface="Arial" panose="020B0604020202020204" pitchFamily="34" charset="0"/>
                <a:cs typeface="Arial" panose="020B0604020202020204" pitchFamily="34" charset="0"/>
              </a:rPr>
              <a:t>Capable presiding officers make good meetings. </a:t>
            </a:r>
          </a:p>
        </p:txBody>
      </p:sp>
      <p:sp>
        <p:nvSpPr>
          <p:cNvPr id="4" name="TextBox 3">
            <a:extLst>
              <a:ext uri="{FF2B5EF4-FFF2-40B4-BE49-F238E27FC236}">
                <a16:creationId xmlns:a16="http://schemas.microsoft.com/office/drawing/2014/main" id="{33A56538-4DDC-536D-A37F-44AB946CA93E}"/>
              </a:ext>
            </a:extLst>
          </p:cNvPr>
          <p:cNvSpPr txBox="1"/>
          <p:nvPr/>
        </p:nvSpPr>
        <p:spPr>
          <a:xfrm>
            <a:off x="2286084" y="2367432"/>
            <a:ext cx="7544257" cy="584775"/>
          </a:xfrm>
          <a:prstGeom prst="rect">
            <a:avLst/>
          </a:prstGeom>
          <a:noFill/>
        </p:spPr>
        <p:txBody>
          <a:bodyPr wrap="square">
            <a:spAutoFit/>
          </a:bodyPr>
          <a:lstStyle/>
          <a:p>
            <a:pPr algn="ctr"/>
            <a:r>
              <a:rPr kumimoji="0" lang="en-US" sz="3200" b="1" i="0" u="none" strike="noStrike" kern="1200" cap="none" spc="0" normalizeH="0" baseline="0" noProof="0" dirty="0">
                <a:ln w="11430"/>
                <a:solidFill>
                  <a:srgbClr val="990000"/>
                </a:solidFill>
                <a:effectLst>
                  <a:outerShdw blurRad="50800" dist="39000" dir="5460000" algn="tl">
                    <a:srgbClr val="000000">
                      <a:alpha val="38000"/>
                    </a:srgbClr>
                  </a:outerShdw>
                </a:effectLst>
                <a:uLnTx/>
                <a:uFillTx/>
                <a:latin typeface="Arial Black" panose="020B0A04020102020204" pitchFamily="34" charset="0"/>
                <a:ea typeface="+mj-ea"/>
                <a:cs typeface="Arial" panose="020B0604020202020204" pitchFamily="34" charset="0"/>
              </a:rPr>
              <a:t>Parliamentary Procedure (Cont.)</a:t>
            </a:r>
            <a:endParaRPr lang="en-US" dirty="0">
              <a:latin typeface="Arial Black" panose="020B0A04020102020204" pitchFamily="34" charset="0"/>
            </a:endParaRPr>
          </a:p>
        </p:txBody>
      </p:sp>
    </p:spTree>
    <p:extLst>
      <p:ext uri="{BB962C8B-B14F-4D97-AF65-F5344CB8AC3E}">
        <p14:creationId xmlns:p14="http://schemas.microsoft.com/office/powerpoint/2010/main" val="18277273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01BDC8-01C5-F3F3-2CFA-AC9869695C3A}"/>
              </a:ext>
            </a:extLst>
          </p:cNvPr>
          <p:cNvSpPr txBox="1"/>
          <p:nvPr/>
        </p:nvSpPr>
        <p:spPr>
          <a:xfrm>
            <a:off x="335934" y="3170115"/>
            <a:ext cx="11520131" cy="2805896"/>
          </a:xfrm>
          <a:prstGeom prst="rect">
            <a:avLst/>
          </a:prstGeom>
          <a:noFill/>
        </p:spPr>
        <p:txBody>
          <a:bodyPr wrap="square">
            <a:spAutoFit/>
          </a:bodyPr>
          <a:lstStyle/>
          <a:p>
            <a:pPr marL="0" indent="0">
              <a:spcAft>
                <a:spcPts val="1000"/>
              </a:spcAft>
              <a:buNone/>
            </a:pPr>
            <a:r>
              <a:rPr lang="en-US" sz="2800" i="1" dirty="0">
                <a:latin typeface="Arial" panose="020B0604020202020204" pitchFamily="34" charset="0"/>
                <a:cs typeface="Arial" panose="020B0604020202020204" pitchFamily="34" charset="0"/>
              </a:rPr>
              <a:t>Incompetent, abusive or obnoxious presiding officers can be censured; and their tenure of office can be shortened or abolished altogether by a 2/3 vote, and thus they may be legislated out of office at any meeting with prior notice. </a:t>
            </a:r>
          </a:p>
          <a:p>
            <a:pPr marL="0" indent="0">
              <a:spcAft>
                <a:spcPts val="1000"/>
              </a:spcAft>
              <a:buNone/>
            </a:pPr>
            <a:r>
              <a:rPr lang="en-US" sz="2800" i="1" dirty="0">
                <a:latin typeface="Arial" panose="020B0604020202020204" pitchFamily="34" charset="0"/>
                <a:cs typeface="Arial" panose="020B0604020202020204" pitchFamily="34" charset="0"/>
              </a:rPr>
              <a:t>You are not expected to know all the law, but you are expected to be able to at least match the members’ combined basic knowledge of it.</a:t>
            </a:r>
          </a:p>
        </p:txBody>
      </p:sp>
      <p:sp>
        <p:nvSpPr>
          <p:cNvPr id="2" name="TextBox 1">
            <a:extLst>
              <a:ext uri="{FF2B5EF4-FFF2-40B4-BE49-F238E27FC236}">
                <a16:creationId xmlns:a16="http://schemas.microsoft.com/office/drawing/2014/main" id="{9DEC26FE-0260-E89B-C038-F18D6F2F27CB}"/>
              </a:ext>
            </a:extLst>
          </p:cNvPr>
          <p:cNvSpPr txBox="1"/>
          <p:nvPr/>
        </p:nvSpPr>
        <p:spPr>
          <a:xfrm>
            <a:off x="2286084" y="2367432"/>
            <a:ext cx="7544257" cy="584775"/>
          </a:xfrm>
          <a:prstGeom prst="rect">
            <a:avLst/>
          </a:prstGeom>
          <a:noFill/>
        </p:spPr>
        <p:txBody>
          <a:bodyPr wrap="square">
            <a:spAutoFit/>
          </a:bodyPr>
          <a:lstStyle/>
          <a:p>
            <a:pPr algn="ctr"/>
            <a:r>
              <a:rPr kumimoji="0" lang="en-US" sz="3200" b="1" i="0" u="none" strike="noStrike" kern="1200" cap="none" spc="0" normalizeH="0" baseline="0" noProof="0" dirty="0">
                <a:ln w="11430"/>
                <a:solidFill>
                  <a:srgbClr val="990000"/>
                </a:solidFill>
                <a:effectLst>
                  <a:outerShdw blurRad="50800" dist="39000" dir="5460000" algn="tl">
                    <a:srgbClr val="000000">
                      <a:alpha val="38000"/>
                    </a:srgbClr>
                  </a:outerShdw>
                </a:effectLst>
                <a:uLnTx/>
                <a:uFillTx/>
                <a:latin typeface="Arial Black" panose="020B0A04020102020204" pitchFamily="34" charset="0"/>
                <a:ea typeface="+mj-ea"/>
                <a:cs typeface="Arial" panose="020B0604020202020204" pitchFamily="34" charset="0"/>
              </a:rPr>
              <a:t>Parliamentary Procedure (Cont.)</a:t>
            </a:r>
            <a:endParaRPr lang="en-US" dirty="0">
              <a:latin typeface="Arial Black" panose="020B0A04020102020204" pitchFamily="34" charset="0"/>
            </a:endParaRPr>
          </a:p>
        </p:txBody>
      </p:sp>
    </p:spTree>
    <p:extLst>
      <p:ext uri="{BB962C8B-B14F-4D97-AF65-F5344CB8AC3E}">
        <p14:creationId xmlns:p14="http://schemas.microsoft.com/office/powerpoint/2010/main" val="16574765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B663F8-F289-6447-9804-78B8F3D7FAA6}"/>
              </a:ext>
            </a:extLst>
          </p:cNvPr>
          <p:cNvSpPr txBox="1"/>
          <p:nvPr/>
        </p:nvSpPr>
        <p:spPr>
          <a:xfrm>
            <a:off x="408373" y="3206041"/>
            <a:ext cx="11326559" cy="2375009"/>
          </a:xfrm>
          <a:prstGeom prst="rect">
            <a:avLst/>
          </a:prstGeom>
          <a:noFill/>
        </p:spPr>
        <p:txBody>
          <a:bodyPr wrap="square">
            <a:spAutoFit/>
          </a:bodyPr>
          <a:lstStyle/>
          <a:p>
            <a:pPr marL="0" indent="0">
              <a:spcAft>
                <a:spcPts val="1000"/>
              </a:spcAft>
              <a:buNone/>
            </a:pPr>
            <a:r>
              <a:rPr lang="en-US" sz="2800" dirty="0">
                <a:latin typeface="Arial" panose="020B0604020202020204" pitchFamily="34" charset="0"/>
                <a:cs typeface="Arial" panose="020B0604020202020204" pitchFamily="34" charset="0"/>
              </a:rPr>
              <a:t>Parliamentary procedure is the body of ethics, rules, and customs governing meetings and other operations of clubs, organizations, legislative bodies, and other deliberative assemblies.</a:t>
            </a:r>
          </a:p>
          <a:p>
            <a:pPr marL="0" indent="0">
              <a:spcAft>
                <a:spcPts val="1000"/>
              </a:spcAft>
              <a:buNone/>
            </a:pPr>
            <a:r>
              <a:rPr lang="en-US" sz="2800" dirty="0">
                <a:latin typeface="Arial" panose="020B0604020202020204" pitchFamily="34" charset="0"/>
                <a:cs typeface="Arial" panose="020B0604020202020204" pitchFamily="34" charset="0"/>
              </a:rPr>
              <a:t>Our bylaws govern our proceedings and Section 1001 of our Manual of Procedure define our “Rules of Order Governing All Meetings.”</a:t>
            </a:r>
          </a:p>
        </p:txBody>
      </p:sp>
      <p:sp>
        <p:nvSpPr>
          <p:cNvPr id="2" name="TextBox 1">
            <a:extLst>
              <a:ext uri="{FF2B5EF4-FFF2-40B4-BE49-F238E27FC236}">
                <a16:creationId xmlns:a16="http://schemas.microsoft.com/office/drawing/2014/main" id="{8A22EE95-A4D4-2FCE-7255-D75D0B9D8333}"/>
              </a:ext>
            </a:extLst>
          </p:cNvPr>
          <p:cNvSpPr txBox="1"/>
          <p:nvPr/>
        </p:nvSpPr>
        <p:spPr>
          <a:xfrm>
            <a:off x="2286084" y="2367432"/>
            <a:ext cx="7544257" cy="584775"/>
          </a:xfrm>
          <a:prstGeom prst="rect">
            <a:avLst/>
          </a:prstGeom>
          <a:noFill/>
        </p:spPr>
        <p:txBody>
          <a:bodyPr wrap="square">
            <a:spAutoFit/>
          </a:bodyPr>
          <a:lstStyle/>
          <a:p>
            <a:pPr algn="ctr"/>
            <a:r>
              <a:rPr kumimoji="0" lang="en-US" sz="3200" b="1" i="0" u="none" strike="noStrike" kern="1200" cap="none" spc="0" normalizeH="0" baseline="0" noProof="0" dirty="0">
                <a:ln w="11430"/>
                <a:solidFill>
                  <a:srgbClr val="990000"/>
                </a:solidFill>
                <a:effectLst>
                  <a:outerShdw blurRad="50800" dist="39000" dir="5460000" algn="tl">
                    <a:srgbClr val="000000">
                      <a:alpha val="38000"/>
                    </a:srgbClr>
                  </a:outerShdw>
                </a:effectLst>
                <a:uLnTx/>
                <a:uFillTx/>
                <a:latin typeface="Arial Black" panose="020B0A04020102020204" pitchFamily="34" charset="0"/>
                <a:ea typeface="+mj-ea"/>
                <a:cs typeface="Arial" panose="020B0604020202020204" pitchFamily="34" charset="0"/>
              </a:rPr>
              <a:t>Parliamentary Procedure (Cont.)</a:t>
            </a:r>
            <a:endParaRPr lang="en-US" dirty="0">
              <a:latin typeface="Arial Black" panose="020B0A04020102020204" pitchFamily="34" charset="0"/>
            </a:endParaRPr>
          </a:p>
        </p:txBody>
      </p:sp>
    </p:spTree>
    <p:extLst>
      <p:ext uri="{BB962C8B-B14F-4D97-AF65-F5344CB8AC3E}">
        <p14:creationId xmlns:p14="http://schemas.microsoft.com/office/powerpoint/2010/main" val="2960926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C1E902-6A67-886F-264F-A6187139EBE1}"/>
              </a:ext>
            </a:extLst>
          </p:cNvPr>
          <p:cNvSpPr txBox="1"/>
          <p:nvPr/>
        </p:nvSpPr>
        <p:spPr>
          <a:xfrm>
            <a:off x="426129" y="2348960"/>
            <a:ext cx="11362512" cy="4339650"/>
          </a:xfrm>
          <a:prstGeom prst="rect">
            <a:avLst/>
          </a:prstGeom>
          <a:noFill/>
        </p:spPr>
        <p:txBody>
          <a:bodyPr wrap="square">
            <a:spAutoFit/>
          </a:bodyPr>
          <a:lstStyle/>
          <a:p>
            <a:pPr algn="ctr"/>
            <a:r>
              <a:rPr lang="en-US" sz="2800" b="1" dirty="0">
                <a:latin typeface="Arial Black" panose="020B0A04020102020204" pitchFamily="34" charset="0"/>
              </a:rPr>
              <a:t>Commander Duties and Obligations</a:t>
            </a:r>
          </a:p>
          <a:p>
            <a:pPr algn="ctr"/>
            <a:r>
              <a:rPr lang="en-US" sz="2800" b="1" dirty="0">
                <a:latin typeface="Arial Black" panose="020B0A04020102020204" pitchFamily="34" charset="0"/>
              </a:rPr>
              <a:t>Sec 218 of the VFW National </a:t>
            </a:r>
            <a:r>
              <a:rPr lang="en-US" sz="2800" b="1" dirty="0" err="1">
                <a:latin typeface="Arial Black" panose="020B0A04020102020204" pitchFamily="34" charset="0"/>
              </a:rPr>
              <a:t>ByLaws</a:t>
            </a:r>
            <a:endParaRPr lang="en-US" sz="2800" b="1" dirty="0">
              <a:latin typeface="Arial Black" panose="020B0A04020102020204" pitchFamily="34" charset="0"/>
            </a:endParaRPr>
          </a:p>
          <a:p>
            <a:pPr algn="ctr"/>
            <a:endParaRPr lang="en-US" sz="2800" b="1" dirty="0">
              <a:latin typeface="Arial Black" panose="020B0A04020102020204" pitchFamily="34" charset="0"/>
            </a:endParaRPr>
          </a:p>
          <a:p>
            <a:pPr marL="457200" indent="-457200">
              <a:buAutoNum type="alphaLcPeriod"/>
            </a:pPr>
            <a:r>
              <a:rPr lang="en-US" sz="2400" dirty="0">
                <a:latin typeface="Arial" panose="020B0604020202020204" pitchFamily="34" charset="0"/>
                <a:cs typeface="Arial" panose="020B0604020202020204" pitchFamily="34" charset="0"/>
              </a:rPr>
              <a:t>Preside at all meetings of the Post, conducting such meetings in accordance with Article X of the Bylaws and Manual of Procedure and other applicable parliamentary rules. </a:t>
            </a:r>
          </a:p>
          <a:p>
            <a:pPr marL="457200" indent="-457200">
              <a:buAutoNum type="alphaLcPeriod"/>
            </a:pPr>
            <a:endParaRPr lang="en-US" sz="2400" dirty="0">
              <a:latin typeface="Arial" panose="020B0604020202020204" pitchFamily="34" charset="0"/>
              <a:cs typeface="Arial" panose="020B0604020202020204" pitchFamily="34" charset="0"/>
            </a:endParaRPr>
          </a:p>
          <a:p>
            <a:pPr marL="457200" indent="-457200">
              <a:buAutoNum type="alphaLcPeriod"/>
            </a:pPr>
            <a:r>
              <a:rPr lang="en-US" sz="2400" dirty="0">
                <a:latin typeface="Arial" panose="020B0604020202020204" pitchFamily="34" charset="0"/>
                <a:cs typeface="Arial" panose="020B0604020202020204" pitchFamily="34" charset="0"/>
              </a:rPr>
              <a:t>Enforce strict observance of the laws and usages of this organization, including Post, County Council (if applicable), District and Department Bylaws and the Congressional Charter, National Bylaws, Manual of Procedure and Ritual and all lawful orders from proper authorities.</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65907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44AB865-479A-876A-64EC-8C403154FB75}"/>
              </a:ext>
            </a:extLst>
          </p:cNvPr>
          <p:cNvSpPr txBox="1"/>
          <p:nvPr/>
        </p:nvSpPr>
        <p:spPr>
          <a:xfrm>
            <a:off x="416665" y="3429000"/>
            <a:ext cx="11283093" cy="2318583"/>
          </a:xfrm>
          <a:prstGeom prst="rect">
            <a:avLst/>
          </a:prstGeom>
          <a:noFill/>
        </p:spPr>
        <p:txBody>
          <a:bodyPr wrap="square">
            <a:spAutoFit/>
          </a:bodyPr>
          <a:lstStyle/>
          <a:p>
            <a:pPr marL="0" indent="0">
              <a:spcAft>
                <a:spcPts val="1000"/>
              </a:spcAft>
              <a:buNone/>
            </a:pPr>
            <a:r>
              <a:rPr lang="en-US" sz="3200" dirty="0">
                <a:latin typeface="Arial" panose="020B0604020202020204" pitchFamily="34" charset="0"/>
                <a:cs typeface="Arial" panose="020B0604020202020204" pitchFamily="34" charset="0"/>
              </a:rPr>
              <a:t>Any procedural matter not provided for within our bylaws are governed by </a:t>
            </a:r>
            <a:r>
              <a:rPr lang="en-US" sz="3200" b="1" dirty="0">
                <a:latin typeface="Arial" panose="020B0604020202020204" pitchFamily="34" charset="0"/>
                <a:cs typeface="Arial" panose="020B0604020202020204" pitchFamily="34" charset="0"/>
              </a:rPr>
              <a:t>Robert’s Rules of Order Newly Revised</a:t>
            </a:r>
            <a:r>
              <a:rPr lang="en-US" sz="3200" dirty="0">
                <a:latin typeface="Arial" panose="020B0604020202020204" pitchFamily="34" charset="0"/>
                <a:cs typeface="Arial" panose="020B0604020202020204" pitchFamily="34" charset="0"/>
              </a:rPr>
              <a:t>. </a:t>
            </a:r>
          </a:p>
          <a:p>
            <a:pPr marL="0" indent="0">
              <a:spcAft>
                <a:spcPts val="1000"/>
              </a:spcAft>
              <a:buNone/>
            </a:pPr>
            <a:endParaRPr lang="en-US" sz="3200" dirty="0">
              <a:latin typeface="Arial" panose="020B0604020202020204" pitchFamily="34" charset="0"/>
              <a:cs typeface="Arial" panose="020B0604020202020204" pitchFamily="34" charset="0"/>
            </a:endParaRPr>
          </a:p>
          <a:p>
            <a:pPr marL="0" indent="0">
              <a:spcAft>
                <a:spcPts val="1000"/>
              </a:spcAft>
              <a:buNone/>
            </a:pPr>
            <a:r>
              <a:rPr lang="en-US" sz="3200" b="1" u="sng" dirty="0">
                <a:latin typeface="Arial" panose="020B0604020202020204" pitchFamily="34" charset="0"/>
                <a:cs typeface="Arial" panose="020B0604020202020204" pitchFamily="34" charset="0"/>
              </a:rPr>
              <a:t>Our bylaws always take precedence. </a:t>
            </a:r>
          </a:p>
        </p:txBody>
      </p:sp>
      <p:sp>
        <p:nvSpPr>
          <p:cNvPr id="3" name="TextBox 2">
            <a:extLst>
              <a:ext uri="{FF2B5EF4-FFF2-40B4-BE49-F238E27FC236}">
                <a16:creationId xmlns:a16="http://schemas.microsoft.com/office/drawing/2014/main" id="{59574D66-F9B7-A527-D2E1-87424C969016}"/>
              </a:ext>
            </a:extLst>
          </p:cNvPr>
          <p:cNvSpPr txBox="1"/>
          <p:nvPr/>
        </p:nvSpPr>
        <p:spPr>
          <a:xfrm>
            <a:off x="2286084" y="2367432"/>
            <a:ext cx="7544257" cy="584775"/>
          </a:xfrm>
          <a:prstGeom prst="rect">
            <a:avLst/>
          </a:prstGeom>
          <a:noFill/>
        </p:spPr>
        <p:txBody>
          <a:bodyPr wrap="square">
            <a:spAutoFit/>
          </a:bodyPr>
          <a:lstStyle/>
          <a:p>
            <a:pPr algn="ctr"/>
            <a:r>
              <a:rPr kumimoji="0" lang="en-US" sz="3200" b="1" i="0" u="none" strike="noStrike" kern="1200" cap="none" spc="0" normalizeH="0" baseline="0" noProof="0" dirty="0">
                <a:ln w="11430"/>
                <a:solidFill>
                  <a:srgbClr val="990000"/>
                </a:solidFill>
                <a:effectLst>
                  <a:outerShdw blurRad="50800" dist="39000" dir="5460000" algn="tl">
                    <a:srgbClr val="000000">
                      <a:alpha val="38000"/>
                    </a:srgbClr>
                  </a:outerShdw>
                </a:effectLst>
                <a:uLnTx/>
                <a:uFillTx/>
                <a:latin typeface="Arial Black" panose="020B0A04020102020204" pitchFamily="34" charset="0"/>
                <a:ea typeface="+mj-ea"/>
                <a:cs typeface="Arial" panose="020B0604020202020204" pitchFamily="34" charset="0"/>
              </a:rPr>
              <a:t>Parliamentary Procedure (Cont.)</a:t>
            </a:r>
            <a:endParaRPr lang="en-US" dirty="0">
              <a:latin typeface="Arial Black" panose="020B0A04020102020204" pitchFamily="34" charset="0"/>
            </a:endParaRPr>
          </a:p>
        </p:txBody>
      </p:sp>
    </p:spTree>
    <p:extLst>
      <p:ext uri="{BB962C8B-B14F-4D97-AF65-F5344CB8AC3E}">
        <p14:creationId xmlns:p14="http://schemas.microsoft.com/office/powerpoint/2010/main" val="14071282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B2C506-80E4-523A-CA4E-EDF987C1CF64}"/>
              </a:ext>
            </a:extLst>
          </p:cNvPr>
          <p:cNvSpPr txBox="1"/>
          <p:nvPr/>
        </p:nvSpPr>
        <p:spPr>
          <a:xfrm>
            <a:off x="2616353" y="2928256"/>
            <a:ext cx="6959294" cy="1569660"/>
          </a:xfrm>
          <a:prstGeom prst="rect">
            <a:avLst/>
          </a:prstGeom>
          <a:noFill/>
        </p:spPr>
        <p:txBody>
          <a:bodyPr wrap="square">
            <a:spAutoFit/>
          </a:bodyPr>
          <a:lstStyle/>
          <a:p>
            <a:pPr algn="ctr"/>
            <a:r>
              <a:rPr lang="en-US" sz="4800" b="1" dirty="0">
                <a:latin typeface="Arial Black" panose="020B0A04020102020204" pitchFamily="34" charset="0"/>
              </a:rPr>
              <a:t>Conducting Opening Ceremonies</a:t>
            </a:r>
          </a:p>
        </p:txBody>
      </p:sp>
    </p:spTree>
    <p:extLst>
      <p:ext uri="{BB962C8B-B14F-4D97-AF65-F5344CB8AC3E}">
        <p14:creationId xmlns:p14="http://schemas.microsoft.com/office/powerpoint/2010/main" val="28670103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How to Conduct the Opening of a Post Meeting">
            <a:hlinkClick r:id="" action="ppaction://media"/>
            <a:extLst>
              <a:ext uri="{FF2B5EF4-FFF2-40B4-BE49-F238E27FC236}">
                <a16:creationId xmlns:a16="http://schemas.microsoft.com/office/drawing/2014/main" id="{2802EADB-40B1-8B80-5F47-34A7CAA66301}"/>
              </a:ext>
            </a:extLst>
          </p:cNvPr>
          <p:cNvPicPr>
            <a:picLocks noRot="1" noChangeAspect="1"/>
          </p:cNvPicPr>
          <p:nvPr>
            <a:videoFile r:link="rId1"/>
          </p:nvPr>
        </p:nvPicPr>
        <p:blipFill>
          <a:blip r:embed="rId3"/>
          <a:stretch>
            <a:fillRect/>
          </a:stretch>
        </p:blipFill>
        <p:spPr>
          <a:xfrm>
            <a:off x="2066982" y="2250979"/>
            <a:ext cx="7620000" cy="4305300"/>
          </a:xfrm>
          <a:prstGeom prst="rect">
            <a:avLst/>
          </a:prstGeom>
        </p:spPr>
      </p:pic>
    </p:spTree>
    <p:extLst>
      <p:ext uri="{BB962C8B-B14F-4D97-AF65-F5344CB8AC3E}">
        <p14:creationId xmlns:p14="http://schemas.microsoft.com/office/powerpoint/2010/main" val="130494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9AFE74-6E99-E512-8756-FB2DA28B85AC}"/>
              </a:ext>
            </a:extLst>
          </p:cNvPr>
          <p:cNvSpPr txBox="1"/>
          <p:nvPr/>
        </p:nvSpPr>
        <p:spPr>
          <a:xfrm>
            <a:off x="2616353" y="3283322"/>
            <a:ext cx="6959294" cy="1446550"/>
          </a:xfrm>
          <a:prstGeom prst="rect">
            <a:avLst/>
          </a:prstGeom>
          <a:noFill/>
        </p:spPr>
        <p:txBody>
          <a:bodyPr wrap="square">
            <a:spAutoFit/>
          </a:bodyPr>
          <a:lstStyle/>
          <a:p>
            <a:pPr algn="ctr"/>
            <a:r>
              <a:rPr lang="en-US" sz="4400" b="1" dirty="0">
                <a:latin typeface="Arial Black" panose="020B0A04020102020204" pitchFamily="34" charset="0"/>
              </a:rPr>
              <a:t>Conducting the Post Meeting</a:t>
            </a:r>
          </a:p>
        </p:txBody>
      </p:sp>
    </p:spTree>
    <p:extLst>
      <p:ext uri="{BB962C8B-B14F-4D97-AF65-F5344CB8AC3E}">
        <p14:creationId xmlns:p14="http://schemas.microsoft.com/office/powerpoint/2010/main" val="30466961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How to Conduct a Post Meeting">
            <a:hlinkClick r:id="" action="ppaction://media"/>
            <a:extLst>
              <a:ext uri="{FF2B5EF4-FFF2-40B4-BE49-F238E27FC236}">
                <a16:creationId xmlns:a16="http://schemas.microsoft.com/office/drawing/2014/main" id="{DEBF32CD-0B23-2684-70BE-37BF90F3FEBE}"/>
              </a:ext>
            </a:extLst>
          </p:cNvPr>
          <p:cNvPicPr>
            <a:picLocks noRot="1" noChangeAspect="1"/>
          </p:cNvPicPr>
          <p:nvPr>
            <a:videoFile r:link="rId1"/>
          </p:nvPr>
        </p:nvPicPr>
        <p:blipFill>
          <a:blip r:embed="rId3"/>
          <a:stretch>
            <a:fillRect/>
          </a:stretch>
        </p:blipFill>
        <p:spPr>
          <a:xfrm>
            <a:off x="2324328" y="2196225"/>
            <a:ext cx="7620000" cy="4305300"/>
          </a:xfrm>
          <a:prstGeom prst="rect">
            <a:avLst/>
          </a:prstGeom>
        </p:spPr>
      </p:pic>
    </p:spTree>
    <p:extLst>
      <p:ext uri="{BB962C8B-B14F-4D97-AF65-F5344CB8AC3E}">
        <p14:creationId xmlns:p14="http://schemas.microsoft.com/office/powerpoint/2010/main" val="239605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F1676B-6C93-87A8-BFE0-1B608B3C56FC}"/>
              </a:ext>
            </a:extLst>
          </p:cNvPr>
          <p:cNvSpPr txBox="1"/>
          <p:nvPr/>
        </p:nvSpPr>
        <p:spPr>
          <a:xfrm>
            <a:off x="3090909" y="3330668"/>
            <a:ext cx="6010182" cy="769441"/>
          </a:xfrm>
          <a:prstGeom prst="rect">
            <a:avLst/>
          </a:prstGeom>
          <a:noFill/>
        </p:spPr>
        <p:txBody>
          <a:bodyPr wrap="square" rtlCol="0">
            <a:spAutoFit/>
          </a:bodyPr>
          <a:lstStyle/>
          <a:p>
            <a:pPr algn="ctr"/>
            <a:r>
              <a:rPr lang="en-US" sz="4400" b="1" dirty="0">
                <a:latin typeface="Arial Black" panose="020B0A04020102020204" pitchFamily="34" charset="0"/>
              </a:rPr>
              <a:t>Closing Ceremony</a:t>
            </a:r>
          </a:p>
        </p:txBody>
      </p:sp>
    </p:spTree>
    <p:extLst>
      <p:ext uri="{BB962C8B-B14F-4D97-AF65-F5344CB8AC3E}">
        <p14:creationId xmlns:p14="http://schemas.microsoft.com/office/powerpoint/2010/main" val="193625641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How to Conduct the Closing of a Post Meeting">
            <a:hlinkClick r:id="" action="ppaction://media"/>
            <a:extLst>
              <a:ext uri="{FF2B5EF4-FFF2-40B4-BE49-F238E27FC236}">
                <a16:creationId xmlns:a16="http://schemas.microsoft.com/office/drawing/2014/main" id="{B6524638-1749-F185-830A-D785DEF88E38}"/>
              </a:ext>
            </a:extLst>
          </p:cNvPr>
          <p:cNvPicPr>
            <a:picLocks noRot="1" noChangeAspect="1"/>
          </p:cNvPicPr>
          <p:nvPr>
            <a:videoFile r:link="rId1"/>
          </p:nvPr>
        </p:nvPicPr>
        <p:blipFill>
          <a:blip r:embed="rId3"/>
          <a:stretch>
            <a:fillRect/>
          </a:stretch>
        </p:blipFill>
        <p:spPr>
          <a:xfrm>
            <a:off x="2045080" y="2289308"/>
            <a:ext cx="7620000" cy="4305300"/>
          </a:xfrm>
          <a:prstGeom prst="rect">
            <a:avLst/>
          </a:prstGeom>
        </p:spPr>
      </p:pic>
    </p:spTree>
    <p:extLst>
      <p:ext uri="{BB962C8B-B14F-4D97-AF65-F5344CB8AC3E}">
        <p14:creationId xmlns:p14="http://schemas.microsoft.com/office/powerpoint/2010/main" val="185969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94024D-3A47-FDA2-841E-4B76ADA299B7}"/>
              </a:ext>
            </a:extLst>
          </p:cNvPr>
          <p:cNvSpPr txBox="1"/>
          <p:nvPr/>
        </p:nvSpPr>
        <p:spPr>
          <a:xfrm>
            <a:off x="408373" y="3149174"/>
            <a:ext cx="11481804" cy="2934137"/>
          </a:xfrm>
          <a:prstGeom prst="rect">
            <a:avLst/>
          </a:prstGeom>
          <a:noFill/>
        </p:spPr>
        <p:txBody>
          <a:bodyPr wrap="square">
            <a:spAutoFit/>
          </a:bodyPr>
          <a:lstStyle/>
          <a:p>
            <a:pPr marL="0" indent="0">
              <a:spcAft>
                <a:spcPts val="1000"/>
              </a:spcAft>
              <a:buNone/>
            </a:pPr>
            <a:r>
              <a:rPr lang="en-US" sz="2400" dirty="0"/>
              <a:t>Once properly recognized by the Chair, a motion may be made. It is important the proposed motion is made in a clear and concise manner. The motion should be repeated and clarified by the Chair before being seconded. </a:t>
            </a:r>
          </a:p>
          <a:p>
            <a:pPr marL="0" indent="0">
              <a:spcAft>
                <a:spcPts val="1000"/>
              </a:spcAft>
              <a:buNone/>
            </a:pPr>
            <a:r>
              <a:rPr lang="en-US" sz="2400" b="1" dirty="0"/>
              <a:t>Correct:</a:t>
            </a:r>
            <a:r>
              <a:rPr lang="en-US" sz="2400" dirty="0"/>
              <a:t> “I move that (clear and plain language that is specific and limiting with a time constraint if necessary).”</a:t>
            </a:r>
          </a:p>
          <a:p>
            <a:pPr marL="0" indent="0">
              <a:spcAft>
                <a:spcPts val="1000"/>
              </a:spcAft>
              <a:buNone/>
            </a:pPr>
            <a:r>
              <a:rPr lang="en-US" sz="2400" b="1" dirty="0"/>
              <a:t>Incorrect:</a:t>
            </a:r>
            <a:r>
              <a:rPr lang="en-US" sz="2400" dirty="0"/>
              <a:t> “(long drawn out explanation with no clear indication of where the motion starts and ends)… I so move.” </a:t>
            </a:r>
          </a:p>
        </p:txBody>
      </p:sp>
      <p:sp>
        <p:nvSpPr>
          <p:cNvPr id="4" name="TextBox 3">
            <a:extLst>
              <a:ext uri="{FF2B5EF4-FFF2-40B4-BE49-F238E27FC236}">
                <a16:creationId xmlns:a16="http://schemas.microsoft.com/office/drawing/2014/main" id="{B4234B50-34C9-297A-C335-18071E33D006}"/>
              </a:ext>
            </a:extLst>
          </p:cNvPr>
          <p:cNvSpPr txBox="1"/>
          <p:nvPr/>
        </p:nvSpPr>
        <p:spPr>
          <a:xfrm>
            <a:off x="683581" y="2384444"/>
            <a:ext cx="11017453" cy="646331"/>
          </a:xfrm>
          <a:prstGeom prst="rect">
            <a:avLst/>
          </a:prstGeom>
          <a:noFill/>
        </p:spPr>
        <p:txBody>
          <a:bodyPr wrap="square">
            <a:spAutoFit/>
          </a:bodyPr>
          <a:lstStyle/>
          <a:p>
            <a:r>
              <a:rPr lang="en-US" sz="3600" b="1" dirty="0">
                <a:latin typeface="Arial Black" panose="020B0A04020102020204" pitchFamily="34" charset="0"/>
              </a:rPr>
              <a:t>How to Make and Handle Motions (Cont.)</a:t>
            </a:r>
          </a:p>
        </p:txBody>
      </p:sp>
    </p:spTree>
    <p:extLst>
      <p:ext uri="{BB962C8B-B14F-4D97-AF65-F5344CB8AC3E}">
        <p14:creationId xmlns:p14="http://schemas.microsoft.com/office/powerpoint/2010/main" val="132537151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How to Make &amp; Handle Motions">
            <a:hlinkClick r:id="" action="ppaction://media"/>
            <a:extLst>
              <a:ext uri="{FF2B5EF4-FFF2-40B4-BE49-F238E27FC236}">
                <a16:creationId xmlns:a16="http://schemas.microsoft.com/office/drawing/2014/main" id="{FA3E50DD-17B7-4EA4-C16E-105BDA17DA97}"/>
              </a:ext>
            </a:extLst>
          </p:cNvPr>
          <p:cNvPicPr>
            <a:picLocks noRot="1" noChangeAspect="1"/>
          </p:cNvPicPr>
          <p:nvPr>
            <a:videoFile r:link="rId1"/>
          </p:nvPr>
        </p:nvPicPr>
        <p:blipFill>
          <a:blip r:embed="rId3"/>
          <a:stretch>
            <a:fillRect/>
          </a:stretch>
        </p:blipFill>
        <p:spPr>
          <a:xfrm>
            <a:off x="2154589" y="2212652"/>
            <a:ext cx="7620000" cy="4305300"/>
          </a:xfrm>
          <a:prstGeom prst="rect">
            <a:avLst/>
          </a:prstGeom>
        </p:spPr>
      </p:pic>
    </p:spTree>
    <p:extLst>
      <p:ext uri="{BB962C8B-B14F-4D97-AF65-F5344CB8AC3E}">
        <p14:creationId xmlns:p14="http://schemas.microsoft.com/office/powerpoint/2010/main" val="61009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EE4B8B-FCA7-7ECD-F5F2-DEF88F020A06}"/>
              </a:ext>
            </a:extLst>
          </p:cNvPr>
          <p:cNvSpPr txBox="1"/>
          <p:nvPr/>
        </p:nvSpPr>
        <p:spPr>
          <a:xfrm>
            <a:off x="2126605" y="3105834"/>
            <a:ext cx="7938789" cy="646331"/>
          </a:xfrm>
          <a:prstGeom prst="rect">
            <a:avLst/>
          </a:prstGeom>
          <a:noFill/>
        </p:spPr>
        <p:txBody>
          <a:bodyPr wrap="square">
            <a:spAutoFit/>
          </a:bodyPr>
          <a:lstStyle/>
          <a:p>
            <a:pPr algn="ctr"/>
            <a:r>
              <a:rPr lang="en-US" sz="3600" b="1" dirty="0">
                <a:latin typeface="Arial Black" panose="020B0A04020102020204" pitchFamily="34" charset="0"/>
              </a:rPr>
              <a:t>Misconceptions of the Second</a:t>
            </a:r>
          </a:p>
        </p:txBody>
      </p:sp>
    </p:spTree>
    <p:extLst>
      <p:ext uri="{BB962C8B-B14F-4D97-AF65-F5344CB8AC3E}">
        <p14:creationId xmlns:p14="http://schemas.microsoft.com/office/powerpoint/2010/main" val="72900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B86F49821CEC44805C5212D665CAC4" ma:contentTypeVersion="11" ma:contentTypeDescription="Create a new document." ma:contentTypeScope="" ma:versionID="0fc4173b8c42cb77839e8b5fc7a6c5fe">
  <xsd:schema xmlns:xsd="http://www.w3.org/2001/XMLSchema" xmlns:xs="http://www.w3.org/2001/XMLSchema" xmlns:p="http://schemas.microsoft.com/office/2006/metadata/properties" xmlns:ns2="d90714df-e79a-4ef3-aa3f-b7f860196f2e" xmlns:ns3="1cbc2358-1452-4882-96bf-62c1355d989b" targetNamespace="http://schemas.microsoft.com/office/2006/metadata/properties" ma:root="true" ma:fieldsID="87aa7e5cb73f75f12b8f723ee05624fc" ns2:_="" ns3:_="">
    <xsd:import namespace="d90714df-e79a-4ef3-aa3f-b7f860196f2e"/>
    <xsd:import namespace="1cbc2358-1452-4882-96bf-62c1355d989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0714df-e79a-4ef3-aa3f-b7f860196f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fieldId="{5cf76f15-5ced-4ddc-b409-7134ff3c332f}" ma:taxonomyMulti="true"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cbc2358-1452-4882-96bf-62c1355d989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7132d49-9838-4f2d-9ece-0b58abb51372}" ma:internalName="TaxCatchAll" ma:showField="CatchAllData" ma:web="1cbc2358-1452-4882-96bf-62c1355d98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90714df-e79a-4ef3-aa3f-b7f860196f2e">
      <Terms xmlns="http://schemas.microsoft.com/office/infopath/2007/PartnerControls"/>
    </lcf76f155ced4ddcb4097134ff3c332f>
    <TaxCatchAll xmlns="1cbc2358-1452-4882-96bf-62c1355d989b" xsi:nil="true"/>
  </documentManagement>
</p:properties>
</file>

<file path=customXml/itemProps1.xml><?xml version="1.0" encoding="utf-8"?>
<ds:datastoreItem xmlns:ds="http://schemas.openxmlformats.org/officeDocument/2006/customXml" ds:itemID="{2E958ADE-9A10-4BDF-BBE8-C286CB391C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0714df-e79a-4ef3-aa3f-b7f860196f2e"/>
    <ds:schemaRef ds:uri="1cbc2358-1452-4882-96bf-62c1355d98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F0827E-A10B-451B-BA5D-EAAC4D973073}">
  <ds:schemaRefs>
    <ds:schemaRef ds:uri="http://schemas.microsoft.com/sharepoint/v3/contenttype/forms"/>
  </ds:schemaRefs>
</ds:datastoreItem>
</file>

<file path=customXml/itemProps3.xml><?xml version="1.0" encoding="utf-8"?>
<ds:datastoreItem xmlns:ds="http://schemas.openxmlformats.org/officeDocument/2006/customXml" ds:itemID="{405C5740-40B8-40B5-97A2-318C3B89B53E}">
  <ds:schemaRefs>
    <ds:schemaRef ds:uri="http://schemas.microsoft.com/office/2006/metadata/properties"/>
    <ds:schemaRef ds:uri="http://schemas.microsoft.com/office/infopath/2007/PartnerControls"/>
    <ds:schemaRef ds:uri="d90714df-e79a-4ef3-aa3f-b7f860196f2e"/>
    <ds:schemaRef ds:uri="1cbc2358-1452-4882-96bf-62c1355d989b"/>
  </ds:schemaRefs>
</ds:datastoreItem>
</file>

<file path=docProps/app.xml><?xml version="1.0" encoding="utf-8"?>
<Properties xmlns="http://schemas.openxmlformats.org/officeDocument/2006/extended-properties" xmlns:vt="http://schemas.openxmlformats.org/officeDocument/2006/docPropsVTypes">
  <TotalTime>181</TotalTime>
  <Words>10057</Words>
  <Application>Microsoft Office PowerPoint</Application>
  <PresentationFormat>Widescreen</PresentationFormat>
  <Paragraphs>610</Paragraphs>
  <Slides>151</Slides>
  <Notes>2</Notes>
  <HiddenSlides>0</HiddenSlides>
  <MMClips>14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151</vt:i4>
      </vt:variant>
    </vt:vector>
  </HeadingPairs>
  <TitlesOfParts>
    <vt:vector size="159" baseType="lpstr">
      <vt:lpstr>Aptos</vt:lpstr>
      <vt:lpstr>Aptos Display</vt:lpstr>
      <vt:lpstr>Arial</vt:lpstr>
      <vt:lpstr>Arial Black</vt:lpstr>
      <vt:lpstr>Calibri</vt:lpstr>
      <vt:lpstr>Google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Laurie Kirkman Michael</dc:creator>
  <cp:lastModifiedBy>Rosalie</cp:lastModifiedBy>
  <cp:revision>3</cp:revision>
  <dcterms:created xsi:type="dcterms:W3CDTF">2026-03-04T19:04:48Z</dcterms:created>
  <dcterms:modified xsi:type="dcterms:W3CDTF">2026-06-23T12:57:57Z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0x010100C2B86F49821CEC44805C5212D665CAC4</vt:lpwstr>
  </property>
  <property fmtid="{D5CDD505-2E9C-101B-9397-08002B2CF9AE}" pid="3" name="MediaServiceImageTags">
    <vt:lpwstr/>
  </property>
</Properties>
</file>