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403" r:id="rId6"/>
    <p:sldId id="404" r:id="rId7"/>
    <p:sldId id="414" r:id="rId8"/>
    <p:sldId id="415" r:id="rId9"/>
    <p:sldId id="416" r:id="rId10"/>
    <p:sldId id="417" r:id="rId11"/>
    <p:sldId id="402" r:id="rId12"/>
    <p:sldId id="375" r:id="rId13"/>
    <p:sldId id="401" r:id="rId14"/>
    <p:sldId id="376" r:id="rId15"/>
    <p:sldId id="380" r:id="rId16"/>
    <p:sldId id="377" r:id="rId17"/>
    <p:sldId id="405" r:id="rId18"/>
    <p:sldId id="379" r:id="rId19"/>
    <p:sldId id="391" r:id="rId20"/>
    <p:sldId id="381" r:id="rId21"/>
    <p:sldId id="392" r:id="rId22"/>
    <p:sldId id="382" r:id="rId23"/>
    <p:sldId id="393" r:id="rId24"/>
    <p:sldId id="383" r:id="rId25"/>
    <p:sldId id="406" r:id="rId26"/>
    <p:sldId id="407" r:id="rId27"/>
    <p:sldId id="408" r:id="rId28"/>
    <p:sldId id="409" r:id="rId29"/>
    <p:sldId id="394" r:id="rId30"/>
    <p:sldId id="384" r:id="rId31"/>
    <p:sldId id="395" r:id="rId32"/>
    <p:sldId id="385" r:id="rId33"/>
    <p:sldId id="396" r:id="rId34"/>
    <p:sldId id="386" r:id="rId35"/>
    <p:sldId id="397" r:id="rId36"/>
    <p:sldId id="410" r:id="rId37"/>
    <p:sldId id="387" r:id="rId38"/>
    <p:sldId id="398" r:id="rId39"/>
    <p:sldId id="390" r:id="rId40"/>
    <p:sldId id="399" r:id="rId41"/>
    <p:sldId id="388" r:id="rId42"/>
    <p:sldId id="400" r:id="rId43"/>
    <p:sldId id="3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63E05-3185-4577-913B-A878196E9C15}" v="1" dt="2026-04-01T16:04:56.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1" d="100"/>
          <a:sy n="101" d="100"/>
        </p:scale>
        <p:origin x="87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05FC-473B-DBD4-5829-D5971BCC234B}"/>
              </a:ext>
            </a:extLst>
          </p:cNvPr>
          <p:cNvSpPr>
            <a:spLocks noGrp="1"/>
          </p:cNvSpPr>
          <p:nvPr>
            <p:ph type="ctrTitle"/>
          </p:nvPr>
        </p:nvSpPr>
        <p:spPr>
          <a:xfrm>
            <a:off x="1524000" y="1126263"/>
            <a:ext cx="9144000" cy="2387600"/>
          </a:xfrm>
        </p:spPr>
        <p:txBody>
          <a:bodyPr anchor="b"/>
          <a:lstStyle>
            <a:lvl1pPr algn="ctr">
              <a:defRPr sz="4000">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8D8369-15A8-5B8B-0A39-3BFCEA97C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DDA5F-FE44-F505-620B-E1533F42B2F9}"/>
              </a:ext>
            </a:extLst>
          </p:cNvPr>
          <p:cNvSpPr>
            <a:spLocks noGrp="1"/>
          </p:cNvSpPr>
          <p:nvPr>
            <p:ph type="dt" sz="half" idx="10"/>
          </p:nvPr>
        </p:nvSpPr>
        <p:spPr/>
        <p:txBody>
          <a:body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21F1A848-1CF5-E917-B4E8-4B3636AD0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749D3-3221-68B5-D3BC-DBE2E5CB0DAD}"/>
              </a:ext>
            </a:extLst>
          </p:cNvPr>
          <p:cNvSpPr>
            <a:spLocks noGrp="1"/>
          </p:cNvSpPr>
          <p:nvPr>
            <p:ph type="sldNum" sz="quarter" idx="12"/>
          </p:nvPr>
        </p:nvSpPr>
        <p:spPr/>
        <p:txBody>
          <a:body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E69B610F-44EE-265D-D389-1F3C000CFB31}"/>
              </a:ext>
            </a:extLst>
          </p:cNvPr>
          <p:cNvPicPr>
            <a:picLocks noChangeAspect="1"/>
          </p:cNvPicPr>
          <p:nvPr userDrawn="1"/>
        </p:nvPicPr>
        <p:blipFill>
          <a:blip r:embed="rId2"/>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A146AB88-7F2C-E502-5BD2-8460154BD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6A5B6C03-CD83-8CBB-D2C6-BA988956C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D3C3F7AC-7902-A4F4-9A07-9C68D79A6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2" name="Picture 11">
            <a:extLst>
              <a:ext uri="{FF2B5EF4-FFF2-40B4-BE49-F238E27FC236}">
                <a16:creationId xmlns:a16="http://schemas.microsoft.com/office/drawing/2014/main" id="{E68988A7-5F0D-3F15-6C02-B5EB8B68F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spTree>
    <p:extLst>
      <p:ext uri="{BB962C8B-B14F-4D97-AF65-F5344CB8AC3E}">
        <p14:creationId xmlns:p14="http://schemas.microsoft.com/office/powerpoint/2010/main" val="29847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618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BB177-025B-F1E5-7F04-95201BC1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9B034-93D9-7686-4EC9-3D6E524BB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F4D166-0121-D8EF-8AC3-EA5939E67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D4FB425A-C7D2-3108-45B5-14942C56C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4CED24-5567-6625-191E-DD08A090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96D953A2-1691-EEAA-FFE8-D6FF7024FAE2}"/>
              </a:ext>
            </a:extLst>
          </p:cNvPr>
          <p:cNvPicPr>
            <a:picLocks noChangeAspect="1"/>
          </p:cNvPicPr>
          <p:nvPr userDrawn="1"/>
        </p:nvPicPr>
        <p:blipFill>
          <a:blip r:embed="rId4"/>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BA2C9BBD-F31E-2DA8-8234-72A0BD2761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89F87A0B-9FFB-263A-A6A1-8FE7AD4861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690D6FE1-08F6-F9FA-C4EA-EABBC42F4A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1" name="Picture 10">
            <a:extLst>
              <a:ext uri="{FF2B5EF4-FFF2-40B4-BE49-F238E27FC236}">
                <a16:creationId xmlns:a16="http://schemas.microsoft.com/office/drawing/2014/main" id="{CA912CDC-84E2-9FD0-DF24-6C5001C8B4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1" y="482395"/>
            <a:ext cx="4763165" cy="2138110"/>
          </a:xfrm>
          <a:prstGeom prst="rect">
            <a:avLst/>
          </a:prstGeom>
        </p:spPr>
      </p:pic>
      <p:pic>
        <p:nvPicPr>
          <p:cNvPr id="12" name="Picture 11">
            <a:extLst>
              <a:ext uri="{FF2B5EF4-FFF2-40B4-BE49-F238E27FC236}">
                <a16:creationId xmlns:a16="http://schemas.microsoft.com/office/drawing/2014/main" id="{E1E995B0-D26C-E0E8-71A4-B590DDC835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pic>
        <p:nvPicPr>
          <p:cNvPr id="14" name="Picture 13">
            <a:extLst>
              <a:ext uri="{FF2B5EF4-FFF2-40B4-BE49-F238E27FC236}">
                <a16:creationId xmlns:a16="http://schemas.microsoft.com/office/drawing/2014/main" id="{41D0032D-FDC1-6778-E778-4243E2F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52242" y="-32494"/>
            <a:ext cx="1847443" cy="1847443"/>
          </a:xfrm>
          <a:prstGeom prst="rect">
            <a:avLst/>
          </a:prstGeom>
        </p:spPr>
      </p:pic>
    </p:spTree>
    <p:extLst>
      <p:ext uri="{BB962C8B-B14F-4D97-AF65-F5344CB8AC3E}">
        <p14:creationId xmlns:p14="http://schemas.microsoft.com/office/powerpoint/2010/main" val="37899026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mWHeOxLgnM?list=PLS17GMBrjUlbYUwgcgcMLrdWifOnGTgq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O5pDQb6kfhE?list=PLS17GMBrjUlbYUwgcgcMLrdWifOnGTgq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8FZO4-twYPU?list=PLS17GMBrjUlYMB-LKropgORgLMfpNlIK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4Yp_EoK4EJ4?list=PLS17GMBrjUlYMB-LKropgORgLMfpNlIK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D4gbwRv9KVA?list=PLS17GMBrjUlYMB-LKropgORgLMfpNlIK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2t3cG1aQP6M?list=PLS17GMBrjUlYMB-LKropgORgLMfpNlIK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vFMXHD-7inA?list=PLS17GMBrjUlYMB-LKropgORgLMfpNlIK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1XJIluhwV54?list=PLS17GMBrjUlYMB-LKropgORgLMfpNlIK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QCgPTB_5vZ0?list=PLS17GMBrjUlYMB-LKropgORgLMfpNlIK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gyTVS_QkkM?list=PLS17GMBrjUlYMB-LKropgORgLMfpNlIK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YW79uvUGEdg?list=PLS17GMBrjUlYMB-LKropgORgLMfpNlIK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izEFY_muhZw?list=PLS17GMBrjUlYMB-LKropgORgLMfpNlIK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U9lY8cZAXSA?list=PLS17GMBrjUlYMB-LKropgORgLMfpNlIK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6q_oSloDjKE?list=PLS17GMBrjUlbYUwgcgcMLrdWifOnGTgq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3CDEA1-712B-41CF-B642-FADFA78B3ACE}"/>
              </a:ext>
            </a:extLst>
          </p:cNvPr>
          <p:cNvSpPr txBox="1"/>
          <p:nvPr/>
        </p:nvSpPr>
        <p:spPr>
          <a:xfrm>
            <a:off x="2616353" y="3154146"/>
            <a:ext cx="6959294" cy="1446550"/>
          </a:xfrm>
          <a:prstGeom prst="rect">
            <a:avLst/>
          </a:prstGeom>
          <a:noFill/>
        </p:spPr>
        <p:txBody>
          <a:bodyPr wrap="square">
            <a:spAutoFit/>
          </a:bodyPr>
          <a:lstStyle/>
          <a:p>
            <a:pPr algn="ctr"/>
            <a:r>
              <a:rPr kumimoji="0" lang="en-US" sz="44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a:t>
            </a:r>
            <a:endParaRPr lang="en-US" sz="4400" dirty="0">
              <a:latin typeface="Arial Black" panose="020B0A04020102020204" pitchFamily="34" charset="0"/>
            </a:endParaRPr>
          </a:p>
        </p:txBody>
      </p:sp>
    </p:spTree>
    <p:extLst>
      <p:ext uri="{BB962C8B-B14F-4D97-AF65-F5344CB8AC3E}">
        <p14:creationId xmlns:p14="http://schemas.microsoft.com/office/powerpoint/2010/main" val="726366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AFE74-6E99-E512-8756-FB2DA28B85AC}"/>
              </a:ext>
            </a:extLst>
          </p:cNvPr>
          <p:cNvSpPr txBox="1"/>
          <p:nvPr/>
        </p:nvSpPr>
        <p:spPr>
          <a:xfrm>
            <a:off x="2616353" y="3283322"/>
            <a:ext cx="6959294" cy="1446550"/>
          </a:xfrm>
          <a:prstGeom prst="rect">
            <a:avLst/>
          </a:prstGeom>
          <a:noFill/>
        </p:spPr>
        <p:txBody>
          <a:bodyPr wrap="square">
            <a:spAutoFit/>
          </a:bodyPr>
          <a:lstStyle/>
          <a:p>
            <a:pPr algn="ctr"/>
            <a:r>
              <a:rPr lang="en-US" sz="4400" b="1" dirty="0">
                <a:latin typeface="Arial Black" panose="020B0A04020102020204" pitchFamily="34" charset="0"/>
              </a:rPr>
              <a:t>Conducting the Post Meeting</a:t>
            </a:r>
          </a:p>
        </p:txBody>
      </p:sp>
    </p:spTree>
    <p:extLst>
      <p:ext uri="{BB962C8B-B14F-4D97-AF65-F5344CB8AC3E}">
        <p14:creationId xmlns:p14="http://schemas.microsoft.com/office/powerpoint/2010/main" val="30466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onduct a Post Meeting">
            <a:hlinkClick r:id="" action="ppaction://media"/>
            <a:extLst>
              <a:ext uri="{FF2B5EF4-FFF2-40B4-BE49-F238E27FC236}">
                <a16:creationId xmlns:a16="http://schemas.microsoft.com/office/drawing/2014/main" id="{DEBF32CD-0B23-2684-70BE-37BF90F3FEBE}"/>
              </a:ext>
            </a:extLst>
          </p:cNvPr>
          <p:cNvPicPr>
            <a:picLocks noRot="1" noChangeAspect="1"/>
          </p:cNvPicPr>
          <p:nvPr>
            <a:videoFile r:link="rId1"/>
          </p:nvPr>
        </p:nvPicPr>
        <p:blipFill>
          <a:blip r:embed="rId3"/>
          <a:stretch>
            <a:fillRect/>
          </a:stretch>
        </p:blipFill>
        <p:spPr>
          <a:xfrm>
            <a:off x="2324328" y="2196225"/>
            <a:ext cx="7620000" cy="4305300"/>
          </a:xfrm>
          <a:prstGeom prst="rect">
            <a:avLst/>
          </a:prstGeom>
        </p:spPr>
      </p:pic>
    </p:spTree>
    <p:extLst>
      <p:ext uri="{BB962C8B-B14F-4D97-AF65-F5344CB8AC3E}">
        <p14:creationId xmlns:p14="http://schemas.microsoft.com/office/powerpoint/2010/main" val="23960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F1676B-6C93-87A8-BFE0-1B608B3C56FC}"/>
              </a:ext>
            </a:extLst>
          </p:cNvPr>
          <p:cNvSpPr txBox="1"/>
          <p:nvPr/>
        </p:nvSpPr>
        <p:spPr>
          <a:xfrm>
            <a:off x="3090909" y="3330668"/>
            <a:ext cx="6010182" cy="769441"/>
          </a:xfrm>
          <a:prstGeom prst="rect">
            <a:avLst/>
          </a:prstGeom>
          <a:noFill/>
        </p:spPr>
        <p:txBody>
          <a:bodyPr wrap="square" rtlCol="0">
            <a:spAutoFit/>
          </a:bodyPr>
          <a:lstStyle/>
          <a:p>
            <a:pPr algn="ctr"/>
            <a:r>
              <a:rPr lang="en-US" sz="4400" b="1" dirty="0">
                <a:latin typeface="Arial Black" panose="020B0A04020102020204" pitchFamily="34" charset="0"/>
              </a:rPr>
              <a:t>Closing Ceremony</a:t>
            </a:r>
          </a:p>
        </p:txBody>
      </p:sp>
    </p:spTree>
    <p:extLst>
      <p:ext uri="{BB962C8B-B14F-4D97-AF65-F5344CB8AC3E}">
        <p14:creationId xmlns:p14="http://schemas.microsoft.com/office/powerpoint/2010/main" val="193625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onduct the Closing of a Post Meeting">
            <a:hlinkClick r:id="" action="ppaction://media"/>
            <a:extLst>
              <a:ext uri="{FF2B5EF4-FFF2-40B4-BE49-F238E27FC236}">
                <a16:creationId xmlns:a16="http://schemas.microsoft.com/office/drawing/2014/main" id="{B6524638-1749-F185-830A-D785DEF88E38}"/>
              </a:ext>
            </a:extLst>
          </p:cNvPr>
          <p:cNvPicPr>
            <a:picLocks noRot="1" noChangeAspect="1"/>
          </p:cNvPicPr>
          <p:nvPr>
            <a:videoFile r:link="rId1"/>
          </p:nvPr>
        </p:nvPicPr>
        <p:blipFill>
          <a:blip r:embed="rId3"/>
          <a:stretch>
            <a:fillRect/>
          </a:stretch>
        </p:blipFill>
        <p:spPr>
          <a:xfrm>
            <a:off x="2045080" y="2289308"/>
            <a:ext cx="7620000" cy="4305300"/>
          </a:xfrm>
          <a:prstGeom prst="rect">
            <a:avLst/>
          </a:prstGeom>
        </p:spPr>
      </p:pic>
    </p:spTree>
    <p:extLst>
      <p:ext uri="{BB962C8B-B14F-4D97-AF65-F5344CB8AC3E}">
        <p14:creationId xmlns:p14="http://schemas.microsoft.com/office/powerpoint/2010/main" val="18596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4024D-3A47-FDA2-841E-4B76ADA299B7}"/>
              </a:ext>
            </a:extLst>
          </p:cNvPr>
          <p:cNvSpPr txBox="1"/>
          <p:nvPr/>
        </p:nvSpPr>
        <p:spPr>
          <a:xfrm>
            <a:off x="408373" y="3149174"/>
            <a:ext cx="11481804" cy="2934137"/>
          </a:xfrm>
          <a:prstGeom prst="rect">
            <a:avLst/>
          </a:prstGeom>
          <a:noFill/>
        </p:spPr>
        <p:txBody>
          <a:bodyPr wrap="square">
            <a:spAutoFit/>
          </a:bodyPr>
          <a:lstStyle/>
          <a:p>
            <a:pPr marL="0" indent="0">
              <a:spcAft>
                <a:spcPts val="1000"/>
              </a:spcAft>
              <a:buNone/>
            </a:pPr>
            <a:r>
              <a:rPr lang="en-US" sz="2400" dirty="0"/>
              <a:t>Once properly recognized by the Chair, a motion may be made. It is important the proposed motion is made in a clear and concise manner. The motion should be repeated and clarified by the Chair before being seconded. </a:t>
            </a:r>
          </a:p>
          <a:p>
            <a:pPr marL="0" indent="0">
              <a:spcAft>
                <a:spcPts val="1000"/>
              </a:spcAft>
              <a:buNone/>
            </a:pPr>
            <a:r>
              <a:rPr lang="en-US" sz="2400" b="1" dirty="0"/>
              <a:t>Correct:</a:t>
            </a:r>
            <a:r>
              <a:rPr lang="en-US" sz="2400" dirty="0"/>
              <a:t> “I move that (clear and plain language that is specific and limiting with a time constraint if necessary).”</a:t>
            </a:r>
          </a:p>
          <a:p>
            <a:pPr marL="0" indent="0">
              <a:spcAft>
                <a:spcPts val="1000"/>
              </a:spcAft>
              <a:buNone/>
            </a:pPr>
            <a:r>
              <a:rPr lang="en-US" sz="2400" b="1" dirty="0"/>
              <a:t>Incorrect:</a:t>
            </a:r>
            <a:r>
              <a:rPr lang="en-US" sz="2400" dirty="0"/>
              <a:t> “(long drawn out explanation with no clear indication of where the motion starts and ends)… I so move.” </a:t>
            </a:r>
          </a:p>
        </p:txBody>
      </p:sp>
      <p:sp>
        <p:nvSpPr>
          <p:cNvPr id="4" name="TextBox 3">
            <a:extLst>
              <a:ext uri="{FF2B5EF4-FFF2-40B4-BE49-F238E27FC236}">
                <a16:creationId xmlns:a16="http://schemas.microsoft.com/office/drawing/2014/main" id="{B4234B50-34C9-297A-C335-18071E33D006}"/>
              </a:ext>
            </a:extLst>
          </p:cNvPr>
          <p:cNvSpPr txBox="1"/>
          <p:nvPr/>
        </p:nvSpPr>
        <p:spPr>
          <a:xfrm>
            <a:off x="683581" y="2384444"/>
            <a:ext cx="11017453" cy="646331"/>
          </a:xfrm>
          <a:prstGeom prst="rect">
            <a:avLst/>
          </a:prstGeom>
          <a:noFill/>
        </p:spPr>
        <p:txBody>
          <a:bodyPr wrap="square">
            <a:spAutoFit/>
          </a:bodyPr>
          <a:lstStyle/>
          <a:p>
            <a:r>
              <a:rPr lang="en-US" sz="3600" b="1" dirty="0">
                <a:latin typeface="Arial Black" panose="020B0A04020102020204" pitchFamily="34" charset="0"/>
              </a:rPr>
              <a:t>How to Make and Handle Motions (Cont.)</a:t>
            </a:r>
          </a:p>
        </p:txBody>
      </p:sp>
    </p:spTree>
    <p:extLst>
      <p:ext uri="{BB962C8B-B14F-4D97-AF65-F5344CB8AC3E}">
        <p14:creationId xmlns:p14="http://schemas.microsoft.com/office/powerpoint/2010/main" val="132537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Make &amp; Handle Motions">
            <a:hlinkClick r:id="" action="ppaction://media"/>
            <a:extLst>
              <a:ext uri="{FF2B5EF4-FFF2-40B4-BE49-F238E27FC236}">
                <a16:creationId xmlns:a16="http://schemas.microsoft.com/office/drawing/2014/main" id="{FA3E50DD-17B7-4EA4-C16E-105BDA17DA97}"/>
              </a:ext>
            </a:extLst>
          </p:cNvPr>
          <p:cNvPicPr>
            <a:picLocks noRot="1" noChangeAspect="1"/>
          </p:cNvPicPr>
          <p:nvPr>
            <a:videoFile r:link="rId1"/>
          </p:nvPr>
        </p:nvPicPr>
        <p:blipFill>
          <a:blip r:embed="rId3"/>
          <a:stretch>
            <a:fillRect/>
          </a:stretch>
        </p:blipFill>
        <p:spPr>
          <a:xfrm>
            <a:off x="2154589" y="2212652"/>
            <a:ext cx="7620000" cy="4305300"/>
          </a:xfrm>
          <a:prstGeom prst="rect">
            <a:avLst/>
          </a:prstGeom>
        </p:spPr>
      </p:pic>
    </p:spTree>
    <p:extLst>
      <p:ext uri="{BB962C8B-B14F-4D97-AF65-F5344CB8AC3E}">
        <p14:creationId xmlns:p14="http://schemas.microsoft.com/office/powerpoint/2010/main" val="6100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E4B8B-FCA7-7ECD-F5F2-DEF88F020A06}"/>
              </a:ext>
            </a:extLst>
          </p:cNvPr>
          <p:cNvSpPr txBox="1"/>
          <p:nvPr/>
        </p:nvSpPr>
        <p:spPr>
          <a:xfrm>
            <a:off x="2126605" y="3105834"/>
            <a:ext cx="7938789" cy="646331"/>
          </a:xfrm>
          <a:prstGeom prst="rect">
            <a:avLst/>
          </a:prstGeom>
          <a:noFill/>
        </p:spPr>
        <p:txBody>
          <a:bodyPr wrap="square">
            <a:spAutoFit/>
          </a:bodyPr>
          <a:lstStyle/>
          <a:p>
            <a:pPr algn="ctr"/>
            <a:r>
              <a:rPr lang="en-US" sz="3600" b="1" dirty="0">
                <a:latin typeface="Arial Black" panose="020B0A04020102020204" pitchFamily="34" charset="0"/>
              </a:rPr>
              <a:t>Misconceptions of the Second</a:t>
            </a:r>
          </a:p>
        </p:txBody>
      </p:sp>
    </p:spTree>
    <p:extLst>
      <p:ext uri="{BB962C8B-B14F-4D97-AF65-F5344CB8AC3E}">
        <p14:creationId xmlns:p14="http://schemas.microsoft.com/office/powerpoint/2010/main" val="729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isconceptions of the Second">
            <a:hlinkClick r:id="" action="ppaction://media"/>
            <a:extLst>
              <a:ext uri="{FF2B5EF4-FFF2-40B4-BE49-F238E27FC236}">
                <a16:creationId xmlns:a16="http://schemas.microsoft.com/office/drawing/2014/main" id="{062075CD-DE28-89DB-9CE4-76E70265CD84}"/>
              </a:ext>
            </a:extLst>
          </p:cNvPr>
          <p:cNvPicPr>
            <a:picLocks noRot="1" noChangeAspect="1"/>
          </p:cNvPicPr>
          <p:nvPr>
            <a:videoFile r:link="rId1"/>
          </p:nvPr>
        </p:nvPicPr>
        <p:blipFill>
          <a:blip r:embed="rId3"/>
          <a:stretch>
            <a:fillRect/>
          </a:stretch>
        </p:blipFill>
        <p:spPr>
          <a:xfrm>
            <a:off x="2286000" y="2289308"/>
            <a:ext cx="7620000" cy="4305300"/>
          </a:xfrm>
          <a:prstGeom prst="rect">
            <a:avLst/>
          </a:prstGeom>
        </p:spPr>
      </p:pic>
    </p:spTree>
    <p:extLst>
      <p:ext uri="{BB962C8B-B14F-4D97-AF65-F5344CB8AC3E}">
        <p14:creationId xmlns:p14="http://schemas.microsoft.com/office/powerpoint/2010/main" val="32925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88859-0A12-B0F2-FABE-F77583EF5478}"/>
              </a:ext>
            </a:extLst>
          </p:cNvPr>
          <p:cNvSpPr txBox="1"/>
          <p:nvPr/>
        </p:nvSpPr>
        <p:spPr>
          <a:xfrm>
            <a:off x="2616353" y="2520427"/>
            <a:ext cx="6959294" cy="646331"/>
          </a:xfrm>
          <a:prstGeom prst="rect">
            <a:avLst/>
          </a:prstGeom>
          <a:noFill/>
        </p:spPr>
        <p:txBody>
          <a:bodyPr wrap="square">
            <a:spAutoFit/>
          </a:bodyPr>
          <a:lstStyle/>
          <a:p>
            <a:pPr algn="ctr"/>
            <a:r>
              <a:rPr lang="en-US" sz="3600" b="1" dirty="0">
                <a:latin typeface="Arial Black" panose="020B0A04020102020204" pitchFamily="34" charset="0"/>
              </a:rPr>
              <a:t>Nominations and Elections</a:t>
            </a:r>
          </a:p>
        </p:txBody>
      </p:sp>
      <p:sp>
        <p:nvSpPr>
          <p:cNvPr id="4" name="TextBox 3">
            <a:extLst>
              <a:ext uri="{FF2B5EF4-FFF2-40B4-BE49-F238E27FC236}">
                <a16:creationId xmlns:a16="http://schemas.microsoft.com/office/drawing/2014/main" id="{70E9C5CB-94AE-86DE-9C33-EC78AA6C65D0}"/>
              </a:ext>
            </a:extLst>
          </p:cNvPr>
          <p:cNvSpPr txBox="1"/>
          <p:nvPr/>
        </p:nvSpPr>
        <p:spPr>
          <a:xfrm>
            <a:off x="719091" y="3576837"/>
            <a:ext cx="10688715" cy="954107"/>
          </a:xfrm>
          <a:prstGeom prst="rect">
            <a:avLst/>
          </a:prstGeom>
          <a:noFill/>
        </p:spPr>
        <p:txBody>
          <a:bodyPr wrap="square">
            <a:spAutoFit/>
          </a:bodyPr>
          <a:lstStyle/>
          <a:p>
            <a:pPr algn="ctr">
              <a:spcAft>
                <a:spcPts val="1000"/>
              </a:spcAft>
            </a:pPr>
            <a:r>
              <a:rPr lang="en-US" sz="2800" dirty="0">
                <a:latin typeface="Arial" panose="020B0604020202020204" pitchFamily="34" charset="0"/>
                <a:cs typeface="Arial" panose="020B0604020202020204" pitchFamily="34" charset="0"/>
              </a:rPr>
              <a:t>Nominating speeches shall not exceed 5 minutes each, nor exceed two seconding speeches of two minutes each.</a:t>
            </a:r>
          </a:p>
        </p:txBody>
      </p:sp>
    </p:spTree>
    <p:extLst>
      <p:ext uri="{BB962C8B-B14F-4D97-AF65-F5344CB8AC3E}">
        <p14:creationId xmlns:p14="http://schemas.microsoft.com/office/powerpoint/2010/main" val="361621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Nominations &amp; Elections">
            <a:hlinkClick r:id="" action="ppaction://media"/>
            <a:extLst>
              <a:ext uri="{FF2B5EF4-FFF2-40B4-BE49-F238E27FC236}">
                <a16:creationId xmlns:a16="http://schemas.microsoft.com/office/drawing/2014/main" id="{42244867-F23B-4768-F993-0AFC29E6A7E8}"/>
              </a:ext>
            </a:extLst>
          </p:cNvPr>
          <p:cNvPicPr>
            <a:picLocks noRot="1" noChangeAspect="1"/>
          </p:cNvPicPr>
          <p:nvPr>
            <a:videoFile r:link="rId1"/>
          </p:nvPr>
        </p:nvPicPr>
        <p:blipFill>
          <a:blip r:embed="rId3"/>
          <a:stretch>
            <a:fillRect/>
          </a:stretch>
        </p:blipFill>
        <p:spPr>
          <a:xfrm>
            <a:off x="2286000" y="2256455"/>
            <a:ext cx="7620000" cy="4305300"/>
          </a:xfrm>
          <a:prstGeom prst="rect">
            <a:avLst/>
          </a:prstGeom>
        </p:spPr>
      </p:pic>
    </p:spTree>
    <p:extLst>
      <p:ext uri="{BB962C8B-B14F-4D97-AF65-F5344CB8AC3E}">
        <p14:creationId xmlns:p14="http://schemas.microsoft.com/office/powerpoint/2010/main" val="37920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8ED2C2-3F7C-9BAF-5319-A49C86249B65}"/>
              </a:ext>
            </a:extLst>
          </p:cNvPr>
          <p:cNvSpPr txBox="1"/>
          <p:nvPr/>
        </p:nvSpPr>
        <p:spPr>
          <a:xfrm>
            <a:off x="2616353" y="2031091"/>
            <a:ext cx="6959294"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a:t>
            </a:r>
            <a:endParaRPr lang="en-US" dirty="0">
              <a:latin typeface="Arial Black" panose="020B0A04020102020204" pitchFamily="34" charset="0"/>
            </a:endParaRPr>
          </a:p>
        </p:txBody>
      </p:sp>
      <p:sp>
        <p:nvSpPr>
          <p:cNvPr id="5" name="TextBox 4">
            <a:extLst>
              <a:ext uri="{FF2B5EF4-FFF2-40B4-BE49-F238E27FC236}">
                <a16:creationId xmlns:a16="http://schemas.microsoft.com/office/drawing/2014/main" id="{1E09AF81-3E32-B3EC-74AB-077501F806F1}"/>
              </a:ext>
            </a:extLst>
          </p:cNvPr>
          <p:cNvSpPr txBox="1"/>
          <p:nvPr/>
        </p:nvSpPr>
        <p:spPr>
          <a:xfrm>
            <a:off x="1884011" y="2846685"/>
            <a:ext cx="8423978" cy="3970318"/>
          </a:xfrm>
          <a:prstGeom prst="rect">
            <a:avLst/>
          </a:prstGeom>
          <a:noFill/>
        </p:spPr>
        <p:txBody>
          <a:bodyPr wrap="square">
            <a:spAutoFit/>
          </a:bodyPr>
          <a:lstStyle/>
          <a:p>
            <a:pPr marL="457200" indent="-457200">
              <a:buAutoNum type="arabicPeriod"/>
            </a:pPr>
            <a:r>
              <a:rPr lang="en-US" sz="2800" dirty="0">
                <a:latin typeface="Arial" panose="020B0604020202020204" pitchFamily="34" charset="0"/>
                <a:cs typeface="Arial" panose="020B0604020202020204" pitchFamily="34" charset="0"/>
              </a:rPr>
              <a:t> Helps an organization achieve its purpose.  </a:t>
            </a:r>
          </a:p>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 Provides equal treatment for all.  </a:t>
            </a:r>
          </a:p>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 Expedites business and saves time.  </a:t>
            </a:r>
          </a:p>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 Maintains order.  </a:t>
            </a:r>
          </a:p>
          <a:p>
            <a:pPr marL="457200" indent="-457200">
              <a:buAutoNum type="arabicPeriod"/>
            </a:pPr>
            <a:endParaRPr lang="en-US" sz="2800" dirty="0"/>
          </a:p>
          <a:p>
            <a:pPr marL="457200" indent="-457200">
              <a:buAutoNum type="arabicPeriod"/>
            </a:pPr>
            <a:r>
              <a:rPr lang="en-US" sz="2800" dirty="0"/>
              <a:t> Protects the right of the majority to decide</a:t>
            </a:r>
            <a:r>
              <a:rPr lang="en-US" sz="1800" dirty="0"/>
              <a:t>.  </a:t>
            </a:r>
          </a:p>
        </p:txBody>
      </p:sp>
    </p:spTree>
    <p:extLst>
      <p:ext uri="{BB962C8B-B14F-4D97-AF65-F5344CB8AC3E}">
        <p14:creationId xmlns:p14="http://schemas.microsoft.com/office/powerpoint/2010/main" val="1699719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83CDD7-2423-65CA-C9BA-FFB77DBF4179}"/>
              </a:ext>
            </a:extLst>
          </p:cNvPr>
          <p:cNvSpPr txBox="1"/>
          <p:nvPr/>
        </p:nvSpPr>
        <p:spPr>
          <a:xfrm>
            <a:off x="2616353" y="2031509"/>
            <a:ext cx="6959294" cy="646331"/>
          </a:xfrm>
          <a:prstGeom prst="rect">
            <a:avLst/>
          </a:prstGeom>
          <a:noFill/>
        </p:spPr>
        <p:txBody>
          <a:bodyPr wrap="square">
            <a:spAutoFit/>
          </a:bodyPr>
          <a:lstStyle/>
          <a:p>
            <a:pPr algn="ctr"/>
            <a:r>
              <a:rPr lang="en-US" sz="3600" b="1" dirty="0">
                <a:latin typeface="Arial Black" panose="020B0A04020102020204" pitchFamily="34" charset="0"/>
              </a:rPr>
              <a:t>How to Close Debate</a:t>
            </a:r>
          </a:p>
        </p:txBody>
      </p:sp>
      <p:sp>
        <p:nvSpPr>
          <p:cNvPr id="4" name="TextBox 3">
            <a:extLst>
              <a:ext uri="{FF2B5EF4-FFF2-40B4-BE49-F238E27FC236}">
                <a16:creationId xmlns:a16="http://schemas.microsoft.com/office/drawing/2014/main" id="{CBDF1072-13D2-13C6-CE37-8C06EC56F8D9}"/>
              </a:ext>
            </a:extLst>
          </p:cNvPr>
          <p:cNvSpPr txBox="1"/>
          <p:nvPr/>
        </p:nvSpPr>
        <p:spPr>
          <a:xfrm>
            <a:off x="584947" y="3016800"/>
            <a:ext cx="11022106" cy="4355038"/>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Once a motion has been proposed, clarified by the Chair, and seconded, the motion may be debated or amended. </a:t>
            </a:r>
          </a:p>
          <a:p>
            <a:pPr>
              <a:spcAft>
                <a:spcPts val="1000"/>
              </a:spcAft>
            </a:pPr>
            <a:r>
              <a:rPr lang="en-US" sz="2800" dirty="0">
                <a:latin typeface="Arial" panose="020B0604020202020204" pitchFamily="34" charset="0"/>
                <a:cs typeface="Arial" panose="020B0604020202020204" pitchFamily="34" charset="0"/>
              </a:rPr>
              <a:t>While debating a motion, no member shall speak more than twice on the same question, nor longer than 10 minutes each time. No member shall speak a second time on the same question if any member who has not spoken on that question arises to claim the floor to speak thereon. </a:t>
            </a:r>
          </a:p>
          <a:p>
            <a:pPr>
              <a:spcAft>
                <a:spcPts val="1000"/>
              </a:spcAft>
            </a:pPr>
            <a:endParaRPr lang="en-US" sz="2800" dirty="0">
              <a:latin typeface="Arial" panose="020B0604020202020204" pitchFamily="34" charset="0"/>
              <a:cs typeface="Arial" panose="020B0604020202020204" pitchFamily="34" charset="0"/>
            </a:endParaRPr>
          </a:p>
          <a:p>
            <a:pPr marL="0" indent="0">
              <a:spcAft>
                <a:spcPts val="1000"/>
              </a:spcAft>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32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Close Debate">
            <a:hlinkClick r:id="" action="ppaction://media"/>
            <a:extLst>
              <a:ext uri="{FF2B5EF4-FFF2-40B4-BE49-F238E27FC236}">
                <a16:creationId xmlns:a16="http://schemas.microsoft.com/office/drawing/2014/main" id="{24BBAED3-B878-EFAB-C25A-A3A1268D5362}"/>
              </a:ext>
            </a:extLst>
          </p:cNvPr>
          <p:cNvPicPr>
            <a:picLocks noRot="1" noChangeAspect="1"/>
          </p:cNvPicPr>
          <p:nvPr>
            <a:videoFile r:link="rId1"/>
          </p:nvPr>
        </p:nvPicPr>
        <p:blipFill>
          <a:blip r:embed="rId3"/>
          <a:stretch>
            <a:fillRect/>
          </a:stretch>
        </p:blipFill>
        <p:spPr>
          <a:xfrm>
            <a:off x="2286000" y="2174323"/>
            <a:ext cx="7620000" cy="4305300"/>
          </a:xfrm>
          <a:prstGeom prst="rect">
            <a:avLst/>
          </a:prstGeom>
        </p:spPr>
      </p:pic>
    </p:spTree>
    <p:extLst>
      <p:ext uri="{BB962C8B-B14F-4D97-AF65-F5344CB8AC3E}">
        <p14:creationId xmlns:p14="http://schemas.microsoft.com/office/powerpoint/2010/main" val="11393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A6CC8F-CC14-2A74-C29F-40C51C78B5D4}"/>
              </a:ext>
            </a:extLst>
          </p:cNvPr>
          <p:cNvSpPr txBox="1"/>
          <p:nvPr/>
        </p:nvSpPr>
        <p:spPr>
          <a:xfrm>
            <a:off x="2616353" y="2137322"/>
            <a:ext cx="6959294"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a:t>
            </a:r>
            <a:endParaRPr lang="en-US" sz="4000" dirty="0">
              <a:latin typeface="Arial Black" panose="020B0A04020102020204" pitchFamily="34" charset="0"/>
            </a:endParaRPr>
          </a:p>
        </p:txBody>
      </p:sp>
      <p:sp>
        <p:nvSpPr>
          <p:cNvPr id="5" name="TextBox 4">
            <a:extLst>
              <a:ext uri="{FF2B5EF4-FFF2-40B4-BE49-F238E27FC236}">
                <a16:creationId xmlns:a16="http://schemas.microsoft.com/office/drawing/2014/main" id="{A70D1250-5476-FCAC-F195-03D145B295D2}"/>
              </a:ext>
            </a:extLst>
          </p:cNvPr>
          <p:cNvSpPr txBox="1"/>
          <p:nvPr/>
        </p:nvSpPr>
        <p:spPr>
          <a:xfrm>
            <a:off x="417251" y="3040518"/>
            <a:ext cx="11348622" cy="3236784"/>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Once a motion has been proposed, clarified by the Chair, and seconded, the motion may be debated or amended. </a:t>
            </a:r>
          </a:p>
          <a:p>
            <a:pPr marL="0" indent="0">
              <a:spcAft>
                <a:spcPts val="1000"/>
              </a:spcAft>
              <a:buNone/>
            </a:pPr>
            <a:r>
              <a:rPr lang="en-US" sz="2800" dirty="0">
                <a:latin typeface="Arial" panose="020B0604020202020204" pitchFamily="34" charset="0"/>
                <a:cs typeface="Arial" panose="020B0604020202020204" pitchFamily="34" charset="0"/>
              </a:rPr>
              <a:t>The object of an amendment is to change or modify the original motion, without destroying the sense of it. For instance, if there was a motion on the floor to hold a picnic, it could be amended to add a date or a place, but it could not be amended to change the affair from a picnic to a bowling match.</a:t>
            </a:r>
          </a:p>
        </p:txBody>
      </p:sp>
    </p:spTree>
    <p:extLst>
      <p:ext uri="{BB962C8B-B14F-4D97-AF65-F5344CB8AC3E}">
        <p14:creationId xmlns:p14="http://schemas.microsoft.com/office/powerpoint/2010/main" val="168679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45251-D949-C778-EB4B-A3CC5AC75F69}"/>
              </a:ext>
            </a:extLst>
          </p:cNvPr>
          <p:cNvSpPr txBox="1"/>
          <p:nvPr/>
        </p:nvSpPr>
        <p:spPr>
          <a:xfrm>
            <a:off x="390618" y="3589220"/>
            <a:ext cx="11466122" cy="1815882"/>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Amendments should take the form of: inserting or adding words to the motion; striking out words; substituting words or sentences. The chair is obliged to rule out of order any proposed amendment which would do more than the above and change the sense of the motion entirely.</a:t>
            </a:r>
          </a:p>
        </p:txBody>
      </p:sp>
      <p:sp>
        <p:nvSpPr>
          <p:cNvPr id="4" name="TextBox 3">
            <a:extLst>
              <a:ext uri="{FF2B5EF4-FFF2-40B4-BE49-F238E27FC236}">
                <a16:creationId xmlns:a16="http://schemas.microsoft.com/office/drawing/2014/main" id="{4855C9CA-730C-D888-19EA-DA026D5FB4AB}"/>
              </a:ext>
            </a:extLst>
          </p:cNvPr>
          <p:cNvSpPr txBox="1"/>
          <p:nvPr/>
        </p:nvSpPr>
        <p:spPr>
          <a:xfrm>
            <a:off x="2380461" y="2378082"/>
            <a:ext cx="7486435"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 (Cont.)</a:t>
            </a:r>
            <a:endParaRPr lang="en-US" sz="4000" dirty="0">
              <a:latin typeface="Arial Black" panose="020B0A04020102020204" pitchFamily="34" charset="0"/>
            </a:endParaRPr>
          </a:p>
        </p:txBody>
      </p:sp>
    </p:spTree>
    <p:extLst>
      <p:ext uri="{BB962C8B-B14F-4D97-AF65-F5344CB8AC3E}">
        <p14:creationId xmlns:p14="http://schemas.microsoft.com/office/powerpoint/2010/main" val="183502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56F76-AAAF-7701-DEA3-B1B3C10822FE}"/>
              </a:ext>
            </a:extLst>
          </p:cNvPr>
          <p:cNvSpPr txBox="1"/>
          <p:nvPr/>
        </p:nvSpPr>
        <p:spPr>
          <a:xfrm>
            <a:off x="452761" y="3592905"/>
            <a:ext cx="11434439" cy="2308324"/>
          </a:xfrm>
          <a:prstGeom prst="rect">
            <a:avLst/>
          </a:prstGeom>
          <a:noFill/>
        </p:spPr>
        <p:txBody>
          <a:bodyPr wrap="square">
            <a:spAutoFit/>
          </a:bodyPr>
          <a:lstStyle/>
          <a:p>
            <a:pPr marL="0" indent="0">
              <a:spcAft>
                <a:spcPts val="1000"/>
              </a:spcAft>
              <a:buNone/>
            </a:pPr>
            <a:r>
              <a:rPr lang="en-US" sz="3600" dirty="0"/>
              <a:t>Amendments to motions are debatable (that is, can be discussed). Like motions, amendments also require seconding. Discussion on an amendment must be confined to the amendment itself.</a:t>
            </a:r>
          </a:p>
        </p:txBody>
      </p:sp>
      <p:sp>
        <p:nvSpPr>
          <p:cNvPr id="2" name="TextBox 1">
            <a:extLst>
              <a:ext uri="{FF2B5EF4-FFF2-40B4-BE49-F238E27FC236}">
                <a16:creationId xmlns:a16="http://schemas.microsoft.com/office/drawing/2014/main" id="{C118D989-18D3-750A-8E0D-4FE2A4A499D8}"/>
              </a:ext>
            </a:extLst>
          </p:cNvPr>
          <p:cNvSpPr txBox="1"/>
          <p:nvPr/>
        </p:nvSpPr>
        <p:spPr>
          <a:xfrm>
            <a:off x="2380461" y="2378082"/>
            <a:ext cx="7486435"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 (Cont.)</a:t>
            </a:r>
            <a:endParaRPr lang="en-US" sz="4000" dirty="0">
              <a:latin typeface="Arial Black" panose="020B0A04020102020204" pitchFamily="34" charset="0"/>
            </a:endParaRPr>
          </a:p>
        </p:txBody>
      </p:sp>
    </p:spTree>
    <p:extLst>
      <p:ext uri="{BB962C8B-B14F-4D97-AF65-F5344CB8AC3E}">
        <p14:creationId xmlns:p14="http://schemas.microsoft.com/office/powerpoint/2010/main" val="3594079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59595-EBA9-A70B-86C3-44BBD851CB89}"/>
              </a:ext>
            </a:extLst>
          </p:cNvPr>
          <p:cNvSpPr txBox="1"/>
          <p:nvPr/>
        </p:nvSpPr>
        <p:spPr>
          <a:xfrm>
            <a:off x="497150" y="3322468"/>
            <a:ext cx="11223021" cy="2554545"/>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In taking the vote, after debate, the amendment is first voted upon, and then the motion itself is voted upon. Sometimes, the nature of the amendment is such that passing or defeating the amendment carries or defeats the motion also. In that event, it is not necessary to take a vote on the motion.</a:t>
            </a:r>
          </a:p>
        </p:txBody>
      </p:sp>
      <p:sp>
        <p:nvSpPr>
          <p:cNvPr id="3" name="TextBox 2">
            <a:extLst>
              <a:ext uri="{FF2B5EF4-FFF2-40B4-BE49-F238E27FC236}">
                <a16:creationId xmlns:a16="http://schemas.microsoft.com/office/drawing/2014/main" id="{A99CE62A-9127-54AB-07B8-A2F5371CE4E3}"/>
              </a:ext>
            </a:extLst>
          </p:cNvPr>
          <p:cNvSpPr txBox="1"/>
          <p:nvPr/>
        </p:nvSpPr>
        <p:spPr>
          <a:xfrm>
            <a:off x="2380461" y="2378082"/>
            <a:ext cx="7486435" cy="707886"/>
          </a:xfrm>
          <a:prstGeom prst="rect">
            <a:avLst/>
          </a:prstGeom>
          <a:noFill/>
        </p:spPr>
        <p:txBody>
          <a:bodyPr wrap="square">
            <a:spAutoFit/>
          </a:bodyPr>
          <a:lstStyle/>
          <a:p>
            <a:pPr algn="ctr"/>
            <a:r>
              <a:rPr lang="en-US" sz="4000" dirty="0">
                <a:ln w="11430"/>
                <a:solidFill>
                  <a:srgbClr val="990000"/>
                </a:solidFill>
                <a:effectLst>
                  <a:outerShdw blurRad="50800" dist="39000" dir="5460000" algn="tl">
                    <a:srgbClr val="000000">
                      <a:alpha val="38000"/>
                    </a:srgbClr>
                  </a:outerShdw>
                </a:effectLst>
                <a:latin typeface="Arial Black" panose="020B0A04020102020204" pitchFamily="34" charset="0"/>
              </a:rPr>
              <a:t>Amending Motions (Cont.)</a:t>
            </a:r>
            <a:endParaRPr lang="en-US" sz="4000" dirty="0">
              <a:latin typeface="Arial Black" panose="020B0A04020102020204" pitchFamily="34" charset="0"/>
            </a:endParaRPr>
          </a:p>
        </p:txBody>
      </p:sp>
    </p:spTree>
    <p:extLst>
      <p:ext uri="{BB962C8B-B14F-4D97-AF65-F5344CB8AC3E}">
        <p14:creationId xmlns:p14="http://schemas.microsoft.com/office/powerpoint/2010/main" val="1834583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25490-5F73-DC72-2D89-8CF20852974E}"/>
              </a:ext>
            </a:extLst>
          </p:cNvPr>
          <p:cNvSpPr txBox="1"/>
          <p:nvPr/>
        </p:nvSpPr>
        <p:spPr>
          <a:xfrm>
            <a:off x="2616353" y="3075057"/>
            <a:ext cx="6959294" cy="707886"/>
          </a:xfrm>
          <a:prstGeom prst="rect">
            <a:avLst/>
          </a:prstGeom>
          <a:noFill/>
        </p:spPr>
        <p:txBody>
          <a:bodyPr wrap="square">
            <a:spAutoFit/>
          </a:bodyPr>
          <a:lstStyle/>
          <a:p>
            <a:pPr algn="ctr"/>
            <a:r>
              <a:rPr lang="en-US" sz="4000" b="1" dirty="0">
                <a:latin typeface="Arial Black" panose="020B0A04020102020204" pitchFamily="34" charset="0"/>
              </a:rPr>
              <a:t>Taking a Vote</a:t>
            </a:r>
          </a:p>
        </p:txBody>
      </p:sp>
    </p:spTree>
    <p:extLst>
      <p:ext uri="{BB962C8B-B14F-4D97-AF65-F5344CB8AC3E}">
        <p14:creationId xmlns:p14="http://schemas.microsoft.com/office/powerpoint/2010/main" val="285299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aking a Vote">
            <a:hlinkClick r:id="" action="ppaction://media"/>
            <a:extLst>
              <a:ext uri="{FF2B5EF4-FFF2-40B4-BE49-F238E27FC236}">
                <a16:creationId xmlns:a16="http://schemas.microsoft.com/office/drawing/2014/main" id="{89B873E3-3894-9BA4-D325-4F4B9B0C4155}"/>
              </a:ext>
            </a:extLst>
          </p:cNvPr>
          <p:cNvPicPr>
            <a:picLocks noRot="1" noChangeAspect="1"/>
          </p:cNvPicPr>
          <p:nvPr>
            <a:videoFile r:link="rId1"/>
          </p:nvPr>
        </p:nvPicPr>
        <p:blipFill>
          <a:blip r:embed="rId3"/>
          <a:stretch>
            <a:fillRect/>
          </a:stretch>
        </p:blipFill>
        <p:spPr>
          <a:xfrm>
            <a:off x="2351705" y="2333111"/>
            <a:ext cx="7620000" cy="4305300"/>
          </a:xfrm>
          <a:prstGeom prst="rect">
            <a:avLst/>
          </a:prstGeom>
        </p:spPr>
      </p:pic>
    </p:spTree>
    <p:extLst>
      <p:ext uri="{BB962C8B-B14F-4D97-AF65-F5344CB8AC3E}">
        <p14:creationId xmlns:p14="http://schemas.microsoft.com/office/powerpoint/2010/main" val="41295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291739-D43F-0171-2B0F-4F820D8556A3}"/>
              </a:ext>
            </a:extLst>
          </p:cNvPr>
          <p:cNvSpPr txBox="1"/>
          <p:nvPr/>
        </p:nvSpPr>
        <p:spPr>
          <a:xfrm>
            <a:off x="2616353" y="3309954"/>
            <a:ext cx="6959294" cy="707886"/>
          </a:xfrm>
          <a:prstGeom prst="rect">
            <a:avLst/>
          </a:prstGeom>
          <a:noFill/>
        </p:spPr>
        <p:txBody>
          <a:bodyPr wrap="square">
            <a:spAutoFit/>
          </a:bodyPr>
          <a:lstStyle/>
          <a:p>
            <a:pPr algn="ctr"/>
            <a:r>
              <a:rPr lang="en-US" sz="4000" b="1" dirty="0">
                <a:latin typeface="Arial Black" panose="020B0A04020102020204" pitchFamily="34" charset="0"/>
              </a:rPr>
              <a:t>Presiding Officer Vote</a:t>
            </a:r>
          </a:p>
        </p:txBody>
      </p:sp>
    </p:spTree>
    <p:extLst>
      <p:ext uri="{BB962C8B-B14F-4D97-AF65-F5344CB8AC3E}">
        <p14:creationId xmlns:p14="http://schemas.microsoft.com/office/powerpoint/2010/main" val="178853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siding Officer Vote">
            <a:hlinkClick r:id="" action="ppaction://media"/>
            <a:extLst>
              <a:ext uri="{FF2B5EF4-FFF2-40B4-BE49-F238E27FC236}">
                <a16:creationId xmlns:a16="http://schemas.microsoft.com/office/drawing/2014/main" id="{9A16B69A-F3FF-7CE0-352F-EBA1D6855536}"/>
              </a:ext>
            </a:extLst>
          </p:cNvPr>
          <p:cNvPicPr>
            <a:picLocks noRot="1" noChangeAspect="1"/>
          </p:cNvPicPr>
          <p:nvPr>
            <a:videoFile r:link="rId1"/>
          </p:nvPr>
        </p:nvPicPr>
        <p:blipFill>
          <a:blip r:embed="rId3"/>
          <a:stretch>
            <a:fillRect/>
          </a:stretch>
        </p:blipFill>
        <p:spPr>
          <a:xfrm>
            <a:off x="2286000" y="2278357"/>
            <a:ext cx="7620000" cy="4305300"/>
          </a:xfrm>
          <a:prstGeom prst="rect">
            <a:avLst/>
          </a:prstGeom>
        </p:spPr>
      </p:pic>
    </p:spTree>
    <p:extLst>
      <p:ext uri="{BB962C8B-B14F-4D97-AF65-F5344CB8AC3E}">
        <p14:creationId xmlns:p14="http://schemas.microsoft.com/office/powerpoint/2010/main" val="12653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16A6BF-EECB-9AEA-ED42-10CDFE81A607}"/>
              </a:ext>
            </a:extLst>
          </p:cNvPr>
          <p:cNvSpPr txBox="1"/>
          <p:nvPr/>
        </p:nvSpPr>
        <p:spPr>
          <a:xfrm>
            <a:off x="1701496" y="2762281"/>
            <a:ext cx="8789008" cy="3949799"/>
          </a:xfrm>
          <a:prstGeom prst="rect">
            <a:avLst/>
          </a:prstGeom>
          <a:noFill/>
        </p:spPr>
        <p:txBody>
          <a:bodyPr wrap="square">
            <a:spAutoFit/>
          </a:bodyPr>
          <a:lstStyle/>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Protects the right of the minority to be heard.</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Protects the rights of members. </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Protects the rights of absentees. </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Helps members understand the universal rules that are useful in any organization. </a:t>
            </a:r>
          </a:p>
          <a:p>
            <a:pPr marL="457200" indent="-457200">
              <a:spcAft>
                <a:spcPts val="3200"/>
              </a:spcAft>
              <a:buFont typeface="+mj-lt"/>
              <a:buAutoNum type="arabicPeriod" startAt="6"/>
            </a:pPr>
            <a:r>
              <a:rPr lang="en-US" sz="2400" dirty="0">
                <a:latin typeface="Arial" panose="020B0604020202020204" pitchFamily="34" charset="0"/>
                <a:cs typeface="Arial" panose="020B0604020202020204" pitchFamily="34" charset="0"/>
              </a:rPr>
              <a:t> Makes for meetings that members want to attend.  </a:t>
            </a:r>
          </a:p>
        </p:txBody>
      </p:sp>
      <p:sp>
        <p:nvSpPr>
          <p:cNvPr id="4" name="TextBox 3">
            <a:extLst>
              <a:ext uri="{FF2B5EF4-FFF2-40B4-BE49-F238E27FC236}">
                <a16:creationId xmlns:a16="http://schemas.microsoft.com/office/drawing/2014/main" id="{12DC8EA6-A768-C8F3-0E12-3C761B4A66E9}"/>
              </a:ext>
            </a:extLst>
          </p:cNvPr>
          <p:cNvSpPr txBox="1"/>
          <p:nvPr/>
        </p:nvSpPr>
        <p:spPr>
          <a:xfrm>
            <a:off x="2254711" y="2035503"/>
            <a:ext cx="7682578"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513833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A6FE6-05FB-AA30-0DF0-19AD407BE9E7}"/>
              </a:ext>
            </a:extLst>
          </p:cNvPr>
          <p:cNvSpPr txBox="1"/>
          <p:nvPr/>
        </p:nvSpPr>
        <p:spPr>
          <a:xfrm>
            <a:off x="2616352" y="2127098"/>
            <a:ext cx="6959294" cy="646331"/>
          </a:xfrm>
          <a:prstGeom prst="rect">
            <a:avLst/>
          </a:prstGeom>
          <a:noFill/>
        </p:spPr>
        <p:txBody>
          <a:bodyPr wrap="square">
            <a:spAutoFit/>
          </a:bodyPr>
          <a:lstStyle/>
          <a:p>
            <a:pPr algn="ctr"/>
            <a:r>
              <a:rPr lang="en-US" sz="3600" b="1" dirty="0"/>
              <a:t>Challenging Voice Vote Results</a:t>
            </a:r>
          </a:p>
        </p:txBody>
      </p:sp>
      <p:sp>
        <p:nvSpPr>
          <p:cNvPr id="4" name="TextBox 3">
            <a:extLst>
              <a:ext uri="{FF2B5EF4-FFF2-40B4-BE49-F238E27FC236}">
                <a16:creationId xmlns:a16="http://schemas.microsoft.com/office/drawing/2014/main" id="{E314A7F9-ACF5-81F9-095C-F6A3C665F025}"/>
              </a:ext>
            </a:extLst>
          </p:cNvPr>
          <p:cNvSpPr txBox="1"/>
          <p:nvPr/>
        </p:nvSpPr>
        <p:spPr>
          <a:xfrm>
            <a:off x="321873" y="2998311"/>
            <a:ext cx="11548253" cy="3303468"/>
          </a:xfrm>
          <a:prstGeom prst="rect">
            <a:avLst/>
          </a:prstGeom>
          <a:noFill/>
        </p:spPr>
        <p:txBody>
          <a:bodyPr wrap="square">
            <a:spAutoFit/>
          </a:bodyPr>
          <a:lstStyle/>
          <a:p>
            <a:pPr marL="0" indent="0">
              <a:spcAft>
                <a:spcPts val="1000"/>
              </a:spcAft>
              <a:buNone/>
            </a:pPr>
            <a:r>
              <a:rPr lang="en-US" sz="2400" dirty="0">
                <a:latin typeface="Arial" panose="020B0604020202020204" pitchFamily="34" charset="0"/>
                <a:cs typeface="Arial" panose="020B0604020202020204" pitchFamily="34" charset="0"/>
              </a:rPr>
              <a:t>The Chairman of a meeting or the “Chair” has certain rights, but they do not include engineering the meeting, or “railroading” certain matters through. A decision of the chair can always be subjected to change through appeal.</a:t>
            </a:r>
          </a:p>
          <a:p>
            <a:pPr marL="0" indent="0">
              <a:spcAft>
                <a:spcPts val="1000"/>
              </a:spcAft>
              <a:buNone/>
            </a:pPr>
            <a:r>
              <a:rPr lang="en-US" sz="2400" dirty="0">
                <a:latin typeface="Arial" panose="020B0604020202020204" pitchFamily="34" charset="0"/>
                <a:cs typeface="Arial" panose="020B0604020202020204" pitchFamily="34" charset="0"/>
              </a:rPr>
              <a:t>When a member rises to appeal a decision of the chair, their motion can be either to appeal the decision, or to overrule the chair—they both have the same meaning.</a:t>
            </a:r>
          </a:p>
          <a:p>
            <a:pPr marL="0" indent="0">
              <a:spcAft>
                <a:spcPts val="1000"/>
              </a:spcAft>
              <a:buNone/>
            </a:pPr>
            <a:r>
              <a:rPr lang="en-US" sz="2400" dirty="0">
                <a:latin typeface="Arial" panose="020B0604020202020204" pitchFamily="34" charset="0"/>
                <a:cs typeface="Arial" panose="020B0604020202020204" pitchFamily="34" charset="0"/>
              </a:rPr>
              <a:t>Under such circumstances, the member should state carefully and in understandable language why he/she is making the motion. The motion requires a second.</a:t>
            </a:r>
          </a:p>
        </p:txBody>
      </p:sp>
    </p:spTree>
    <p:extLst>
      <p:ext uri="{BB962C8B-B14F-4D97-AF65-F5344CB8AC3E}">
        <p14:creationId xmlns:p14="http://schemas.microsoft.com/office/powerpoint/2010/main" val="3544546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allenge Announced Results of a Voice Vote">
            <a:hlinkClick r:id="" action="ppaction://media"/>
            <a:extLst>
              <a:ext uri="{FF2B5EF4-FFF2-40B4-BE49-F238E27FC236}">
                <a16:creationId xmlns:a16="http://schemas.microsoft.com/office/drawing/2014/main" id="{124F71B1-2189-05F3-12BC-492025B7C061}"/>
              </a:ext>
            </a:extLst>
          </p:cNvPr>
          <p:cNvPicPr>
            <a:picLocks noRot="1" noChangeAspect="1"/>
          </p:cNvPicPr>
          <p:nvPr>
            <a:videoFile r:link="rId1"/>
          </p:nvPr>
        </p:nvPicPr>
        <p:blipFill>
          <a:blip r:embed="rId3"/>
          <a:stretch>
            <a:fillRect/>
          </a:stretch>
        </p:blipFill>
        <p:spPr>
          <a:xfrm>
            <a:off x="2230017" y="2240513"/>
            <a:ext cx="7620000" cy="4305300"/>
          </a:xfrm>
          <a:prstGeom prst="rect">
            <a:avLst/>
          </a:prstGeom>
        </p:spPr>
      </p:pic>
    </p:spTree>
    <p:extLst>
      <p:ext uri="{BB962C8B-B14F-4D97-AF65-F5344CB8AC3E}">
        <p14:creationId xmlns:p14="http://schemas.microsoft.com/office/powerpoint/2010/main" val="3204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B4967-AC6F-A82B-A9D0-E565ABAD9324}"/>
              </a:ext>
            </a:extLst>
          </p:cNvPr>
          <p:cNvSpPr txBox="1"/>
          <p:nvPr/>
        </p:nvSpPr>
        <p:spPr>
          <a:xfrm>
            <a:off x="2615537" y="2239584"/>
            <a:ext cx="6959294" cy="646331"/>
          </a:xfrm>
          <a:prstGeom prst="rect">
            <a:avLst/>
          </a:prstGeom>
          <a:noFill/>
        </p:spPr>
        <p:txBody>
          <a:bodyPr wrap="square">
            <a:spAutoFit/>
          </a:bodyPr>
          <a:lstStyle/>
          <a:p>
            <a:pPr algn="ctr"/>
            <a:r>
              <a:rPr lang="en-US" sz="3600" b="1" dirty="0">
                <a:latin typeface="Arial Black" panose="020B0A04020102020204" pitchFamily="34" charset="0"/>
                <a:cs typeface="Arial" panose="020B0604020202020204" pitchFamily="34" charset="0"/>
              </a:rPr>
              <a:t>Tabling a Motion</a:t>
            </a:r>
          </a:p>
        </p:txBody>
      </p:sp>
      <p:sp>
        <p:nvSpPr>
          <p:cNvPr id="4" name="TextBox 3">
            <a:extLst>
              <a:ext uri="{FF2B5EF4-FFF2-40B4-BE49-F238E27FC236}">
                <a16:creationId xmlns:a16="http://schemas.microsoft.com/office/drawing/2014/main" id="{0C6F93E2-4390-9BD1-402A-497603EA6AF5}"/>
              </a:ext>
            </a:extLst>
          </p:cNvPr>
          <p:cNvSpPr txBox="1"/>
          <p:nvPr/>
        </p:nvSpPr>
        <p:spPr>
          <a:xfrm>
            <a:off x="319596" y="3107839"/>
            <a:ext cx="11551177" cy="3046988"/>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A motion to table is a motion to lay aside business in such a manner that it can be renewed at a later time—either at the same meeting or a later one. A motion to table requires a second. Once seconded, the motion to table cannot be either debated or amended but must be put to immediate vote without discussion.</a:t>
            </a:r>
          </a:p>
        </p:txBody>
      </p:sp>
    </p:spTree>
    <p:extLst>
      <p:ext uri="{BB962C8B-B14F-4D97-AF65-F5344CB8AC3E}">
        <p14:creationId xmlns:p14="http://schemas.microsoft.com/office/powerpoint/2010/main" val="59733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671581-2D3B-D9BA-E96A-A5A7637B72E9}"/>
              </a:ext>
            </a:extLst>
          </p:cNvPr>
          <p:cNvSpPr txBox="1"/>
          <p:nvPr/>
        </p:nvSpPr>
        <p:spPr>
          <a:xfrm>
            <a:off x="328474" y="2930303"/>
            <a:ext cx="11512743" cy="3236784"/>
          </a:xfrm>
          <a:prstGeom prst="rect">
            <a:avLst/>
          </a:prstGeom>
          <a:noFill/>
        </p:spPr>
        <p:txBody>
          <a:bodyPr wrap="square">
            <a:spAutoFit/>
          </a:bodyPr>
          <a:lstStyle/>
          <a:p>
            <a:pPr marL="0" indent="0">
              <a:spcAft>
                <a:spcPts val="1000"/>
              </a:spcAft>
              <a:buNone/>
            </a:pPr>
            <a:r>
              <a:rPr lang="en-US" sz="2800" dirty="0"/>
              <a:t>Tabling a motion or matter does not carry a time limit. That kind of postponement is handled as follows:</a:t>
            </a:r>
          </a:p>
          <a:p>
            <a:pPr marL="457200" indent="-457200">
              <a:spcAft>
                <a:spcPts val="1000"/>
              </a:spcAft>
              <a:buFont typeface="Arial" panose="020B0604020202020204" pitchFamily="34" charset="0"/>
              <a:buChar char="•"/>
            </a:pPr>
            <a:r>
              <a:rPr lang="en-US" sz="2800" dirty="0"/>
              <a:t>Postpone to a Set Time: When the object is to set a future time at which a matter or motion must be considered, do not move to table. Instead, move to postpone to a set time, date, or meeting. A motion to so postpone consideration requires a second. It can be debated before being voted on and can be amended as to the time.</a:t>
            </a:r>
          </a:p>
        </p:txBody>
      </p:sp>
      <p:sp>
        <p:nvSpPr>
          <p:cNvPr id="4" name="TextBox 3">
            <a:extLst>
              <a:ext uri="{FF2B5EF4-FFF2-40B4-BE49-F238E27FC236}">
                <a16:creationId xmlns:a16="http://schemas.microsoft.com/office/drawing/2014/main" id="{DD5E20BE-64A8-B5E2-E807-FC131DD9AB6A}"/>
              </a:ext>
            </a:extLst>
          </p:cNvPr>
          <p:cNvSpPr txBox="1"/>
          <p:nvPr/>
        </p:nvSpPr>
        <p:spPr>
          <a:xfrm>
            <a:off x="2616353" y="2168562"/>
            <a:ext cx="6959294" cy="646331"/>
          </a:xfrm>
          <a:prstGeom prst="rect">
            <a:avLst/>
          </a:prstGeom>
          <a:noFill/>
        </p:spPr>
        <p:txBody>
          <a:bodyPr wrap="square">
            <a:spAutoFit/>
          </a:bodyPr>
          <a:lstStyle/>
          <a:p>
            <a:pPr algn="ctr"/>
            <a:r>
              <a:rPr lang="en-US" sz="3600" b="1" dirty="0">
                <a:latin typeface="Arial Black" panose="020B0A04020102020204" pitchFamily="34" charset="0"/>
              </a:rPr>
              <a:t>Tabling a Motion (Cont.)</a:t>
            </a:r>
          </a:p>
        </p:txBody>
      </p:sp>
    </p:spTree>
    <p:extLst>
      <p:ext uri="{BB962C8B-B14F-4D97-AF65-F5344CB8AC3E}">
        <p14:creationId xmlns:p14="http://schemas.microsoft.com/office/powerpoint/2010/main" val="137053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abling a Motion">
            <a:hlinkClick r:id="" action="ppaction://media"/>
            <a:extLst>
              <a:ext uri="{FF2B5EF4-FFF2-40B4-BE49-F238E27FC236}">
                <a16:creationId xmlns:a16="http://schemas.microsoft.com/office/drawing/2014/main" id="{41327749-1656-8F5E-5F68-60D0CC02B09D}"/>
              </a:ext>
            </a:extLst>
          </p:cNvPr>
          <p:cNvPicPr>
            <a:picLocks noRot="1" noChangeAspect="1"/>
          </p:cNvPicPr>
          <p:nvPr>
            <a:videoFile r:link="rId1"/>
          </p:nvPr>
        </p:nvPicPr>
        <p:blipFill>
          <a:blip r:embed="rId3"/>
          <a:stretch>
            <a:fillRect/>
          </a:stretch>
        </p:blipFill>
        <p:spPr>
          <a:xfrm>
            <a:off x="2231245" y="2289308"/>
            <a:ext cx="7620000" cy="4305300"/>
          </a:xfrm>
          <a:prstGeom prst="rect">
            <a:avLst/>
          </a:prstGeom>
        </p:spPr>
      </p:pic>
    </p:spTree>
    <p:extLst>
      <p:ext uri="{BB962C8B-B14F-4D97-AF65-F5344CB8AC3E}">
        <p14:creationId xmlns:p14="http://schemas.microsoft.com/office/powerpoint/2010/main" val="28846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7E48A-5E4F-87FF-4F54-09017E3FC187}"/>
              </a:ext>
            </a:extLst>
          </p:cNvPr>
          <p:cNvSpPr txBox="1"/>
          <p:nvPr/>
        </p:nvSpPr>
        <p:spPr>
          <a:xfrm>
            <a:off x="1596701" y="2137199"/>
            <a:ext cx="8998598" cy="646331"/>
          </a:xfrm>
          <a:prstGeom prst="rect">
            <a:avLst/>
          </a:prstGeom>
          <a:noFill/>
        </p:spPr>
        <p:txBody>
          <a:bodyPr wrap="square">
            <a:spAutoFit/>
          </a:bodyPr>
          <a:lstStyle/>
          <a:p>
            <a:pPr algn="ctr"/>
            <a:r>
              <a:rPr lang="en-US" sz="3600" b="1" dirty="0">
                <a:latin typeface="Arial Black" panose="020B0A04020102020204" pitchFamily="34" charset="0"/>
              </a:rPr>
              <a:t>Motion to Take From the Table</a:t>
            </a:r>
          </a:p>
        </p:txBody>
      </p:sp>
      <p:sp>
        <p:nvSpPr>
          <p:cNvPr id="4" name="TextBox 3">
            <a:extLst>
              <a:ext uri="{FF2B5EF4-FFF2-40B4-BE49-F238E27FC236}">
                <a16:creationId xmlns:a16="http://schemas.microsoft.com/office/drawing/2014/main" id="{227A0CCD-BE02-DA73-AEBD-FA020BDF1A9B}"/>
              </a:ext>
            </a:extLst>
          </p:cNvPr>
          <p:cNvSpPr txBox="1"/>
          <p:nvPr/>
        </p:nvSpPr>
        <p:spPr>
          <a:xfrm>
            <a:off x="452762" y="3107840"/>
            <a:ext cx="11281126" cy="304698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When it is desired to resume the matter which was tabled, the correct motion is to “take from the table.” This motion must be seconded and is also not subject to debate or amendment. When a matter is taken from the table, it is taken with all previous actions, amendments, etc., and resumed just as it was when tabled</a:t>
            </a:r>
          </a:p>
        </p:txBody>
      </p:sp>
    </p:spTree>
    <p:extLst>
      <p:ext uri="{BB962C8B-B14F-4D97-AF65-F5344CB8AC3E}">
        <p14:creationId xmlns:p14="http://schemas.microsoft.com/office/powerpoint/2010/main" val="3726955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tion to Take from the Table">
            <a:hlinkClick r:id="" action="ppaction://media"/>
            <a:extLst>
              <a:ext uri="{FF2B5EF4-FFF2-40B4-BE49-F238E27FC236}">
                <a16:creationId xmlns:a16="http://schemas.microsoft.com/office/drawing/2014/main" id="{E535EDB2-2EBC-62BD-DF5A-47E227812590}"/>
              </a:ext>
            </a:extLst>
          </p:cNvPr>
          <p:cNvPicPr>
            <a:picLocks noRot="1" noChangeAspect="1"/>
          </p:cNvPicPr>
          <p:nvPr>
            <a:videoFile r:link="rId1"/>
          </p:nvPr>
        </p:nvPicPr>
        <p:blipFill>
          <a:blip r:embed="rId3"/>
          <a:stretch>
            <a:fillRect/>
          </a:stretch>
        </p:blipFill>
        <p:spPr>
          <a:xfrm>
            <a:off x="2286000" y="2246734"/>
            <a:ext cx="7620000" cy="4305300"/>
          </a:xfrm>
          <a:prstGeom prst="rect">
            <a:avLst/>
          </a:prstGeom>
        </p:spPr>
      </p:pic>
    </p:spTree>
    <p:extLst>
      <p:ext uri="{BB962C8B-B14F-4D97-AF65-F5344CB8AC3E}">
        <p14:creationId xmlns:p14="http://schemas.microsoft.com/office/powerpoint/2010/main" val="23381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80C75-9A1C-C9EA-488E-5AF01E7227FD}"/>
              </a:ext>
            </a:extLst>
          </p:cNvPr>
          <p:cNvSpPr txBox="1"/>
          <p:nvPr/>
        </p:nvSpPr>
        <p:spPr>
          <a:xfrm>
            <a:off x="2616353" y="2421602"/>
            <a:ext cx="6959294" cy="646331"/>
          </a:xfrm>
          <a:prstGeom prst="rect">
            <a:avLst/>
          </a:prstGeom>
          <a:noFill/>
        </p:spPr>
        <p:txBody>
          <a:bodyPr wrap="square">
            <a:spAutoFit/>
          </a:bodyPr>
          <a:lstStyle/>
          <a:p>
            <a:pPr algn="ctr"/>
            <a:r>
              <a:rPr lang="en-US" sz="3600" b="1" dirty="0">
                <a:latin typeface="Arial Black" panose="020B0A04020102020204" pitchFamily="34" charset="0"/>
              </a:rPr>
              <a:t>Motion to Commit</a:t>
            </a:r>
          </a:p>
        </p:txBody>
      </p:sp>
      <p:sp>
        <p:nvSpPr>
          <p:cNvPr id="4" name="TextBox 3">
            <a:extLst>
              <a:ext uri="{FF2B5EF4-FFF2-40B4-BE49-F238E27FC236}">
                <a16:creationId xmlns:a16="http://schemas.microsoft.com/office/drawing/2014/main" id="{403A2DAA-EC54-069A-C565-88BAA94C4A88}"/>
              </a:ext>
            </a:extLst>
          </p:cNvPr>
          <p:cNvSpPr txBox="1"/>
          <p:nvPr/>
        </p:nvSpPr>
        <p:spPr>
          <a:xfrm>
            <a:off x="328473" y="3466730"/>
            <a:ext cx="11478827" cy="2062103"/>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Place in Committee: When it is desired to let a few handle a given matter, instead of tying up the whole meeting needlessly, this is done by committing or placing in committee through a properly worded motion.</a:t>
            </a:r>
          </a:p>
        </p:txBody>
      </p:sp>
    </p:spTree>
    <p:extLst>
      <p:ext uri="{BB962C8B-B14F-4D97-AF65-F5344CB8AC3E}">
        <p14:creationId xmlns:p14="http://schemas.microsoft.com/office/powerpoint/2010/main" val="4267389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tion to Commit">
            <a:hlinkClick r:id="" action="ppaction://media"/>
            <a:extLst>
              <a:ext uri="{FF2B5EF4-FFF2-40B4-BE49-F238E27FC236}">
                <a16:creationId xmlns:a16="http://schemas.microsoft.com/office/drawing/2014/main" id="{A458597A-BC06-5089-354C-7D4DF3B4740F}"/>
              </a:ext>
            </a:extLst>
          </p:cNvPr>
          <p:cNvPicPr>
            <a:picLocks noRot="1" noChangeAspect="1"/>
          </p:cNvPicPr>
          <p:nvPr>
            <a:videoFile r:link="rId1"/>
          </p:nvPr>
        </p:nvPicPr>
        <p:blipFill>
          <a:blip r:embed="rId3"/>
          <a:stretch>
            <a:fillRect/>
          </a:stretch>
        </p:blipFill>
        <p:spPr>
          <a:xfrm>
            <a:off x="2192917" y="2267406"/>
            <a:ext cx="7620000" cy="4305300"/>
          </a:xfrm>
          <a:prstGeom prst="rect">
            <a:avLst/>
          </a:prstGeom>
        </p:spPr>
      </p:pic>
    </p:spTree>
    <p:extLst>
      <p:ext uri="{BB962C8B-B14F-4D97-AF65-F5344CB8AC3E}">
        <p14:creationId xmlns:p14="http://schemas.microsoft.com/office/powerpoint/2010/main" val="26756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63891F-51B8-5FA0-84D0-71BBC136FCBE}"/>
              </a:ext>
            </a:extLst>
          </p:cNvPr>
          <p:cNvSpPr txBox="1"/>
          <p:nvPr/>
        </p:nvSpPr>
        <p:spPr>
          <a:xfrm>
            <a:off x="2616353" y="3221178"/>
            <a:ext cx="6959294" cy="1200329"/>
          </a:xfrm>
          <a:prstGeom prst="rect">
            <a:avLst/>
          </a:prstGeom>
          <a:noFill/>
        </p:spPr>
        <p:txBody>
          <a:bodyPr wrap="square">
            <a:spAutoFit/>
          </a:bodyPr>
          <a:lstStyle/>
          <a:p>
            <a:pPr algn="ctr"/>
            <a:r>
              <a:rPr lang="en-US" sz="3600" b="1" dirty="0">
                <a:latin typeface="Arial Black" panose="020B0A04020102020204" pitchFamily="34" charset="0"/>
              </a:rPr>
              <a:t>Dealing with Disruptive Members</a:t>
            </a:r>
          </a:p>
        </p:txBody>
      </p:sp>
    </p:spTree>
    <p:extLst>
      <p:ext uri="{BB962C8B-B14F-4D97-AF65-F5344CB8AC3E}">
        <p14:creationId xmlns:p14="http://schemas.microsoft.com/office/powerpoint/2010/main" val="207401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02976-BD59-FC0F-7093-E1B8BDD02232}"/>
              </a:ext>
            </a:extLst>
          </p:cNvPr>
          <p:cNvSpPr txBox="1"/>
          <p:nvPr/>
        </p:nvSpPr>
        <p:spPr>
          <a:xfrm>
            <a:off x="479394" y="3296227"/>
            <a:ext cx="11157636" cy="2375009"/>
          </a:xfrm>
          <a:prstGeom prst="rect">
            <a:avLst/>
          </a:prstGeom>
          <a:noFill/>
        </p:spPr>
        <p:txBody>
          <a:bodyPr wrap="square">
            <a:spAutoFit/>
          </a:bodyPr>
          <a:lstStyle/>
          <a:p>
            <a:pPr marL="0" indent="0">
              <a:spcAft>
                <a:spcPts val="1000"/>
              </a:spcAft>
              <a:buNone/>
            </a:pPr>
            <a:r>
              <a:rPr lang="en-US" sz="2800" i="1" dirty="0">
                <a:latin typeface="Arial" panose="020B0604020202020204" pitchFamily="34" charset="0"/>
                <a:cs typeface="Arial" panose="020B0604020202020204" pitchFamily="34" charset="0"/>
              </a:rPr>
              <a:t>Presiding officers who are ignorant of parliamentary law or who defy the body’s will or deny to the members the proper exercise of their rights are a sad spectacle before intelligent assemblies and frequently cause discontent and disunity. </a:t>
            </a:r>
          </a:p>
          <a:p>
            <a:pPr marL="0" indent="0">
              <a:spcAft>
                <a:spcPts val="1000"/>
              </a:spcAft>
              <a:buNone/>
            </a:pPr>
            <a:r>
              <a:rPr lang="en-US" sz="2800" i="1" dirty="0">
                <a:latin typeface="Arial" panose="020B0604020202020204" pitchFamily="34" charset="0"/>
                <a:cs typeface="Arial" panose="020B0604020202020204" pitchFamily="34" charset="0"/>
              </a:rPr>
              <a:t>Capable presiding officers make good meetings. </a:t>
            </a:r>
          </a:p>
        </p:txBody>
      </p:sp>
      <p:sp>
        <p:nvSpPr>
          <p:cNvPr id="4" name="TextBox 3">
            <a:extLst>
              <a:ext uri="{FF2B5EF4-FFF2-40B4-BE49-F238E27FC236}">
                <a16:creationId xmlns:a16="http://schemas.microsoft.com/office/drawing/2014/main" id="{33A56538-4DDC-536D-A37F-44AB946CA93E}"/>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1827727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ealing with Disruptive Members">
            <a:hlinkClick r:id="" action="ppaction://media"/>
            <a:extLst>
              <a:ext uri="{FF2B5EF4-FFF2-40B4-BE49-F238E27FC236}">
                <a16:creationId xmlns:a16="http://schemas.microsoft.com/office/drawing/2014/main" id="{65A41042-B64D-0FE9-0965-7F3CD0C5645D}"/>
              </a:ext>
            </a:extLst>
          </p:cNvPr>
          <p:cNvPicPr>
            <a:picLocks noRot="1" noChangeAspect="1"/>
          </p:cNvPicPr>
          <p:nvPr>
            <a:videoFile r:link="rId1"/>
          </p:nvPr>
        </p:nvPicPr>
        <p:blipFill>
          <a:blip r:embed="rId3"/>
          <a:stretch>
            <a:fillRect/>
          </a:stretch>
        </p:blipFill>
        <p:spPr>
          <a:xfrm>
            <a:off x="2203869" y="2245505"/>
            <a:ext cx="7620000" cy="4305300"/>
          </a:xfrm>
          <a:prstGeom prst="rect">
            <a:avLst/>
          </a:prstGeom>
        </p:spPr>
      </p:pic>
    </p:spTree>
    <p:extLst>
      <p:ext uri="{BB962C8B-B14F-4D97-AF65-F5344CB8AC3E}">
        <p14:creationId xmlns:p14="http://schemas.microsoft.com/office/powerpoint/2010/main" val="40567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1BDC8-01C5-F3F3-2CFA-AC9869695C3A}"/>
              </a:ext>
            </a:extLst>
          </p:cNvPr>
          <p:cNvSpPr txBox="1"/>
          <p:nvPr/>
        </p:nvSpPr>
        <p:spPr>
          <a:xfrm>
            <a:off x="335934" y="3170115"/>
            <a:ext cx="11520131" cy="2805896"/>
          </a:xfrm>
          <a:prstGeom prst="rect">
            <a:avLst/>
          </a:prstGeom>
          <a:noFill/>
        </p:spPr>
        <p:txBody>
          <a:bodyPr wrap="square">
            <a:spAutoFit/>
          </a:bodyPr>
          <a:lstStyle/>
          <a:p>
            <a:pPr marL="0" indent="0">
              <a:spcAft>
                <a:spcPts val="1000"/>
              </a:spcAft>
              <a:buNone/>
            </a:pPr>
            <a:r>
              <a:rPr lang="en-US" sz="2800" i="1" dirty="0">
                <a:latin typeface="Arial" panose="020B0604020202020204" pitchFamily="34" charset="0"/>
                <a:cs typeface="Arial" panose="020B0604020202020204" pitchFamily="34" charset="0"/>
              </a:rPr>
              <a:t>Incompetent, abusive or obnoxious presiding officers can be censured; and their tenure of office can be shortened or abolished altogether by a 2/3 vote, and thus they may be legislated out of office at any meeting with prior notice. </a:t>
            </a:r>
          </a:p>
          <a:p>
            <a:pPr marL="0" indent="0">
              <a:spcAft>
                <a:spcPts val="1000"/>
              </a:spcAft>
              <a:buNone/>
            </a:pPr>
            <a:r>
              <a:rPr lang="en-US" sz="2800" i="1" dirty="0">
                <a:latin typeface="Arial" panose="020B0604020202020204" pitchFamily="34" charset="0"/>
                <a:cs typeface="Arial" panose="020B0604020202020204" pitchFamily="34" charset="0"/>
              </a:rPr>
              <a:t>You are not expected to know all the law, but you are expected to be able to at least match the members’ combined basic knowledge of it.</a:t>
            </a:r>
          </a:p>
        </p:txBody>
      </p:sp>
      <p:sp>
        <p:nvSpPr>
          <p:cNvPr id="2" name="TextBox 1">
            <a:extLst>
              <a:ext uri="{FF2B5EF4-FFF2-40B4-BE49-F238E27FC236}">
                <a16:creationId xmlns:a16="http://schemas.microsoft.com/office/drawing/2014/main" id="{9DEC26FE-0260-E89B-C038-F18D6F2F27CB}"/>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165747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B663F8-F289-6447-9804-78B8F3D7FAA6}"/>
              </a:ext>
            </a:extLst>
          </p:cNvPr>
          <p:cNvSpPr txBox="1"/>
          <p:nvPr/>
        </p:nvSpPr>
        <p:spPr>
          <a:xfrm>
            <a:off x="408373" y="3206041"/>
            <a:ext cx="11326559" cy="2375009"/>
          </a:xfrm>
          <a:prstGeom prst="rect">
            <a:avLst/>
          </a:prstGeom>
          <a:noFill/>
        </p:spPr>
        <p:txBody>
          <a:bodyPr wrap="square">
            <a:spAutoFit/>
          </a:bodyPr>
          <a:lstStyle/>
          <a:p>
            <a:pPr marL="0" indent="0">
              <a:spcAft>
                <a:spcPts val="1000"/>
              </a:spcAft>
              <a:buNone/>
            </a:pPr>
            <a:r>
              <a:rPr lang="en-US" sz="2800" dirty="0">
                <a:latin typeface="Arial" panose="020B0604020202020204" pitchFamily="34" charset="0"/>
                <a:cs typeface="Arial" panose="020B0604020202020204" pitchFamily="34" charset="0"/>
              </a:rPr>
              <a:t>Parliamentary procedure is the body of ethics, rules, and customs governing meetings and other operations of clubs, organizations, legislative bodies, and other deliberative assemblies.</a:t>
            </a:r>
          </a:p>
          <a:p>
            <a:pPr marL="0" indent="0">
              <a:spcAft>
                <a:spcPts val="1000"/>
              </a:spcAft>
              <a:buNone/>
            </a:pPr>
            <a:r>
              <a:rPr lang="en-US" sz="2800" dirty="0">
                <a:latin typeface="Arial" panose="020B0604020202020204" pitchFamily="34" charset="0"/>
                <a:cs typeface="Arial" panose="020B0604020202020204" pitchFamily="34" charset="0"/>
              </a:rPr>
              <a:t>Our bylaws govern our proceedings and Section 1001 of our Manual of Procedure define our “Rules of Order Governing All Meetings.”</a:t>
            </a:r>
          </a:p>
        </p:txBody>
      </p:sp>
      <p:sp>
        <p:nvSpPr>
          <p:cNvPr id="2" name="TextBox 1">
            <a:extLst>
              <a:ext uri="{FF2B5EF4-FFF2-40B4-BE49-F238E27FC236}">
                <a16:creationId xmlns:a16="http://schemas.microsoft.com/office/drawing/2014/main" id="{8A22EE95-A4D4-2FCE-7255-D75D0B9D8333}"/>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296092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4AB865-479A-876A-64EC-8C403154FB75}"/>
              </a:ext>
            </a:extLst>
          </p:cNvPr>
          <p:cNvSpPr txBox="1"/>
          <p:nvPr/>
        </p:nvSpPr>
        <p:spPr>
          <a:xfrm>
            <a:off x="416665" y="3429000"/>
            <a:ext cx="11283093" cy="2318583"/>
          </a:xfrm>
          <a:prstGeom prst="rect">
            <a:avLst/>
          </a:prstGeom>
          <a:noFill/>
        </p:spPr>
        <p:txBody>
          <a:bodyPr wrap="square">
            <a:spAutoFit/>
          </a:bodyPr>
          <a:lstStyle/>
          <a:p>
            <a:pPr marL="0" indent="0">
              <a:spcAft>
                <a:spcPts val="1000"/>
              </a:spcAft>
              <a:buNone/>
            </a:pPr>
            <a:r>
              <a:rPr lang="en-US" sz="3200" dirty="0">
                <a:latin typeface="Arial" panose="020B0604020202020204" pitchFamily="34" charset="0"/>
                <a:cs typeface="Arial" panose="020B0604020202020204" pitchFamily="34" charset="0"/>
              </a:rPr>
              <a:t>Any procedural matter not provided for within our bylaws are governed by </a:t>
            </a:r>
            <a:r>
              <a:rPr lang="en-US" sz="3200" b="1" dirty="0">
                <a:latin typeface="Arial" panose="020B0604020202020204" pitchFamily="34" charset="0"/>
                <a:cs typeface="Arial" panose="020B0604020202020204" pitchFamily="34" charset="0"/>
              </a:rPr>
              <a:t>Robert’s Rules of Order Newly Revised</a:t>
            </a:r>
            <a:r>
              <a:rPr lang="en-US" sz="3200" dirty="0">
                <a:latin typeface="Arial" panose="020B0604020202020204" pitchFamily="34" charset="0"/>
                <a:cs typeface="Arial" panose="020B0604020202020204" pitchFamily="34" charset="0"/>
              </a:rPr>
              <a:t>. </a:t>
            </a:r>
          </a:p>
          <a:p>
            <a:pPr marL="0" indent="0">
              <a:spcAft>
                <a:spcPts val="1000"/>
              </a:spcAft>
              <a:buNone/>
            </a:pPr>
            <a:endParaRPr lang="en-US" sz="3200" dirty="0">
              <a:latin typeface="Arial" panose="020B0604020202020204" pitchFamily="34" charset="0"/>
              <a:cs typeface="Arial" panose="020B0604020202020204" pitchFamily="34" charset="0"/>
            </a:endParaRPr>
          </a:p>
          <a:p>
            <a:pPr marL="0" indent="0">
              <a:spcAft>
                <a:spcPts val="1000"/>
              </a:spcAft>
              <a:buNone/>
            </a:pPr>
            <a:r>
              <a:rPr lang="en-US" sz="3200" b="1" u="sng" dirty="0">
                <a:latin typeface="Arial" panose="020B0604020202020204" pitchFamily="34" charset="0"/>
                <a:cs typeface="Arial" panose="020B0604020202020204" pitchFamily="34" charset="0"/>
              </a:rPr>
              <a:t>Our bylaws always take precedence. </a:t>
            </a:r>
          </a:p>
        </p:txBody>
      </p:sp>
      <p:sp>
        <p:nvSpPr>
          <p:cNvPr id="3" name="TextBox 2">
            <a:extLst>
              <a:ext uri="{FF2B5EF4-FFF2-40B4-BE49-F238E27FC236}">
                <a16:creationId xmlns:a16="http://schemas.microsoft.com/office/drawing/2014/main" id="{59574D66-F9B7-A527-D2E1-87424C969016}"/>
              </a:ext>
            </a:extLst>
          </p:cNvPr>
          <p:cNvSpPr txBox="1"/>
          <p:nvPr/>
        </p:nvSpPr>
        <p:spPr>
          <a:xfrm>
            <a:off x="2286084" y="2367432"/>
            <a:ext cx="7544257" cy="584775"/>
          </a:xfrm>
          <a:prstGeom prst="rect">
            <a:avLst/>
          </a:prstGeom>
          <a:noFill/>
        </p:spPr>
        <p:txBody>
          <a:bodyPr wrap="square">
            <a:spAutoFit/>
          </a:bodyPr>
          <a:lstStyle/>
          <a:p>
            <a:pPr algn="ctr"/>
            <a:r>
              <a:rPr kumimoji="0" lang="en-US" sz="3200" b="1" i="0" u="none" strike="noStrike" kern="1200" cap="none" spc="0" normalizeH="0" baseline="0" noProof="0" dirty="0">
                <a:ln w="11430"/>
                <a:solidFill>
                  <a:srgbClr val="990000"/>
                </a:solidFill>
                <a:effectLst>
                  <a:outerShdw blurRad="50800" dist="39000" dir="5460000" algn="tl">
                    <a:srgbClr val="000000">
                      <a:alpha val="38000"/>
                    </a:srgbClr>
                  </a:outerShdw>
                </a:effectLst>
                <a:uLnTx/>
                <a:uFillTx/>
                <a:latin typeface="Arial Black" panose="020B0A04020102020204" pitchFamily="34" charset="0"/>
                <a:ea typeface="+mj-ea"/>
                <a:cs typeface="Arial" panose="020B0604020202020204" pitchFamily="34" charset="0"/>
              </a:rPr>
              <a:t>Parliamentary Procedure (Cont.)</a:t>
            </a:r>
            <a:endParaRPr lang="en-US" dirty="0">
              <a:latin typeface="Arial Black" panose="020B0A04020102020204" pitchFamily="34" charset="0"/>
            </a:endParaRPr>
          </a:p>
        </p:txBody>
      </p:sp>
    </p:spTree>
    <p:extLst>
      <p:ext uri="{BB962C8B-B14F-4D97-AF65-F5344CB8AC3E}">
        <p14:creationId xmlns:p14="http://schemas.microsoft.com/office/powerpoint/2010/main" val="140712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2C506-80E4-523A-CA4E-EDF987C1CF64}"/>
              </a:ext>
            </a:extLst>
          </p:cNvPr>
          <p:cNvSpPr txBox="1"/>
          <p:nvPr/>
        </p:nvSpPr>
        <p:spPr>
          <a:xfrm>
            <a:off x="2616353" y="2928256"/>
            <a:ext cx="6959294" cy="1569660"/>
          </a:xfrm>
          <a:prstGeom prst="rect">
            <a:avLst/>
          </a:prstGeom>
          <a:noFill/>
        </p:spPr>
        <p:txBody>
          <a:bodyPr wrap="square">
            <a:spAutoFit/>
          </a:bodyPr>
          <a:lstStyle/>
          <a:p>
            <a:pPr algn="ctr"/>
            <a:r>
              <a:rPr lang="en-US" sz="4800" b="1" dirty="0">
                <a:latin typeface="Arial Black" panose="020B0A04020102020204" pitchFamily="34" charset="0"/>
              </a:rPr>
              <a:t>Conducting Opening Ceremonies</a:t>
            </a:r>
          </a:p>
        </p:txBody>
      </p:sp>
    </p:spTree>
    <p:extLst>
      <p:ext uri="{BB962C8B-B14F-4D97-AF65-F5344CB8AC3E}">
        <p14:creationId xmlns:p14="http://schemas.microsoft.com/office/powerpoint/2010/main" val="286701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to Conduct the Opening of a Post Meeting">
            <a:hlinkClick r:id="" action="ppaction://media"/>
            <a:extLst>
              <a:ext uri="{FF2B5EF4-FFF2-40B4-BE49-F238E27FC236}">
                <a16:creationId xmlns:a16="http://schemas.microsoft.com/office/drawing/2014/main" id="{2802EADB-40B1-8B80-5F47-34A7CAA66301}"/>
              </a:ext>
            </a:extLst>
          </p:cNvPr>
          <p:cNvPicPr>
            <a:picLocks noRot="1" noChangeAspect="1"/>
          </p:cNvPicPr>
          <p:nvPr>
            <a:videoFile r:link="rId1"/>
          </p:nvPr>
        </p:nvPicPr>
        <p:blipFill>
          <a:blip r:embed="rId3"/>
          <a:stretch>
            <a:fillRect/>
          </a:stretch>
        </p:blipFill>
        <p:spPr>
          <a:xfrm>
            <a:off x="2066982" y="2250979"/>
            <a:ext cx="7620000" cy="4305300"/>
          </a:xfrm>
          <a:prstGeom prst="rect">
            <a:avLst/>
          </a:prstGeom>
        </p:spPr>
      </p:pic>
    </p:spTree>
    <p:extLst>
      <p:ext uri="{BB962C8B-B14F-4D97-AF65-F5344CB8AC3E}">
        <p14:creationId xmlns:p14="http://schemas.microsoft.com/office/powerpoint/2010/main" val="13049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86F49821CEC44805C5212D665CAC4" ma:contentTypeVersion="10" ma:contentTypeDescription="Create a new document." ma:contentTypeScope="" ma:versionID="a579914521d1693eeb93650205728161">
  <xsd:schema xmlns:xsd="http://www.w3.org/2001/XMLSchema" xmlns:xs="http://www.w3.org/2001/XMLSchema" xmlns:p="http://schemas.microsoft.com/office/2006/metadata/properties" xmlns:ns2="d90714df-e79a-4ef3-aa3f-b7f860196f2e" xmlns:ns3="1cbc2358-1452-4882-96bf-62c1355d989b" targetNamespace="http://schemas.microsoft.com/office/2006/metadata/properties" ma:root="true" ma:fieldsID="405544255b35e29a5b37f5bb38fe83d9" ns2:_="" ns3:_="">
    <xsd:import namespace="d90714df-e79a-4ef3-aa3f-b7f860196f2e"/>
    <xsd:import namespace="1cbc2358-1452-4882-96bf-62c1355d9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714df-e79a-4ef3-aa3f-b7f8601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bc2358-1452-4882-96bf-62c1355d9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32d49-9838-4f2d-9ece-0b58abb51372}" ma:internalName="TaxCatchAll" ma:showField="CatchAllData" ma:web="1cbc2358-1452-4882-96bf-62c1355d98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0714df-e79a-4ef3-aa3f-b7f860196f2e">
      <Terms xmlns="http://schemas.microsoft.com/office/infopath/2007/PartnerControls"/>
    </lcf76f155ced4ddcb4097134ff3c332f>
    <TaxCatchAll xmlns="1cbc2358-1452-4882-96bf-62c1355d98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483329-979A-43B6-A6FB-1DC680121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714df-e79a-4ef3-aa3f-b7f860196f2e"/>
    <ds:schemaRef ds:uri="1cbc2358-1452-4882-96bf-62c1355d9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5C5740-40B8-40B5-97A2-318C3B89B53E}">
  <ds:schemaRefs>
    <ds:schemaRef ds:uri="http://schemas.microsoft.com/office/2006/metadata/properties"/>
    <ds:schemaRef ds:uri="http://schemas.microsoft.com/office/infopath/2007/PartnerControls"/>
    <ds:schemaRef ds:uri="d90714df-e79a-4ef3-aa3f-b7f860196f2e"/>
    <ds:schemaRef ds:uri="1cbc2358-1452-4882-96bf-62c1355d989b"/>
  </ds:schemaRefs>
</ds:datastoreItem>
</file>

<file path=customXml/itemProps3.xml><?xml version="1.0" encoding="utf-8"?>
<ds:datastoreItem xmlns:ds="http://schemas.openxmlformats.org/officeDocument/2006/customXml" ds:itemID="{02F0827E-A10B-451B-BA5D-EAAC4D973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1187</Words>
  <Application>Microsoft Office PowerPoint</Application>
  <PresentationFormat>Widescreen</PresentationFormat>
  <Paragraphs>68</Paragraphs>
  <Slides>40</Slides>
  <Notes>0</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Aptos Display</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Laurie Kirkman Michael</dc:creator>
  <cp:lastModifiedBy>Rosalie</cp:lastModifiedBy>
  <cp:revision>3</cp:revision>
  <dcterms:created xsi:type="dcterms:W3CDTF">2026-03-04T19:04:48Z</dcterms:created>
  <dcterms:modified xsi:type="dcterms:W3CDTF">2026-06-23T12:57:33Z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0x010100C2B86F49821CEC44805C5212D665CAC4</vt:lpwstr>
  </property>
  <property fmtid="{D5CDD505-2E9C-101B-9397-08002B2CF9AE}" pid="3" name="MediaServiceImageTags">
    <vt:lpwstr/>
  </property>
</Properties>
</file>