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91" r:id="rId36"/>
    <p:sldId id="292" r:id="rId37"/>
    <p:sldId id="293" r:id="rId38"/>
    <p:sldId id="286" r:id="rId39"/>
    <p:sldId id="287" r:id="rId40"/>
    <p:sldId id="288" r:id="rId41"/>
    <p:sldId id="2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E5254-19CA-4A66-AECE-C3421953C92F}" v="1" dt="2026-04-01T15:51:3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05FC-473B-DBD4-5829-D5971BCC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6263"/>
            <a:ext cx="9144000" cy="2387600"/>
          </a:xfrm>
        </p:spPr>
        <p:txBody>
          <a:bodyPr anchor="b"/>
          <a:lstStyle>
            <a:lvl1pPr algn="ctr"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D8369-15A8-5B8B-0A39-3BFCEA97C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DDA5F-FE44-F505-620B-E1533F42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80E-EB96-4C98-A208-7834BD47B61C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A848-1CF5-E917-B4E8-4B3636AD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49D3-3221-68B5-D3BC-DBE2E5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C70-B168-43CA-98D8-6CB9AB9D47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B610F-44EE-265D-D389-1F3C000CF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129" y="97219"/>
            <a:ext cx="4403271" cy="21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6AB88-7F2C-E502-5BD2-8460154BD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8" y="718725"/>
            <a:ext cx="4763165" cy="213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B6C03-CD83-8CBB-D2C6-BA988956C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2" y="718725"/>
            <a:ext cx="4763165" cy="2138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C3F7AC-7902-A4F4-9A07-9C68D79A6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7" y="482395"/>
            <a:ext cx="4763165" cy="213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988A7-5F0D-3F15-6C02-B5EB8B68F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-882614"/>
            <a:ext cx="3202677" cy="3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BB177-025B-F1E5-7F04-95201BC1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B034-93D9-7686-4EC9-3D6E524BB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D166-0121-D8EF-8AC3-EA5939E67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E780E-EB96-4C98-A208-7834BD47B61C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B425A-C7D2-3108-45B5-14942C56C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ED24-5567-6625-191E-DD08A0904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85C70-B168-43CA-98D8-6CB9AB9D47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953A2-1691-EEAA-FFE8-D6FF7024F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0129" y="97219"/>
            <a:ext cx="4403271" cy="21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C9BBD-F31E-2DA8-8234-72A0BD2761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8" y="718725"/>
            <a:ext cx="4763165" cy="213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F87A0B-9FFB-263A-A6A1-8FE7AD486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2" y="718725"/>
            <a:ext cx="4763165" cy="2138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0D6FE1-08F6-F9FA-C4EA-EABBC42F4A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7" y="482395"/>
            <a:ext cx="4763165" cy="2138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12CDC-84E2-9FD0-DF24-6C5001C8B4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1" y="482395"/>
            <a:ext cx="4763165" cy="213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995B0-D26C-E0E8-71A4-B590DDC835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-882614"/>
            <a:ext cx="3202677" cy="320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D0032D-FDC1-6778-E778-4243E2FFEC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41" y="0"/>
            <a:ext cx="1847443" cy="18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A0A68-EF8C-8DC8-C1D2-A44F24A6E408}"/>
              </a:ext>
            </a:extLst>
          </p:cNvPr>
          <p:cNvSpPr txBox="1"/>
          <p:nvPr/>
        </p:nvSpPr>
        <p:spPr>
          <a:xfrm>
            <a:off x="1719309" y="2414726"/>
            <a:ext cx="87533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The “Other Officers”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classes about the Commander, Quartermaster and Trustees. What about the other Officers? We will explore the usual duties and responsibilities that we can’t find in the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National Bylaws.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6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4D8AE-DFFB-FBE7-89CF-D35A531C8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589BF3-A6C6-024A-6453-26491DFC1653}"/>
              </a:ext>
            </a:extLst>
          </p:cNvPr>
          <p:cNvSpPr txBox="1"/>
          <p:nvPr/>
        </p:nvSpPr>
        <p:spPr>
          <a:xfrm>
            <a:off x="374341" y="2072072"/>
            <a:ext cx="11443317" cy="427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Monthly Officer "Battle Rhythm"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To be completed between Post meetings to ensure "All-State" eligibility.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/>
              <a:t>Post Surgeon</a:t>
            </a:r>
          </a:p>
          <a:p>
            <a:pPr lvl="0" fontAlgn="base"/>
            <a:r>
              <a:rPr lang="en-US" sz="2800" dirty="0"/>
              <a:t>[ ] </a:t>
            </a:r>
            <a:r>
              <a:rPr lang="en-US" sz="2800" b="1" dirty="0"/>
              <a:t>Hospital Report:</a:t>
            </a:r>
            <a:r>
              <a:rPr lang="en-US" sz="2800" dirty="0"/>
              <a:t> Total up all hours members spent visiting veterans or driving them to VA appointments.</a:t>
            </a:r>
          </a:p>
          <a:p>
            <a:pPr lvl="0" fontAlgn="base"/>
            <a:r>
              <a:rPr lang="en-US" sz="2800" dirty="0"/>
              <a:t>[ ] </a:t>
            </a:r>
            <a:r>
              <a:rPr lang="en-US" sz="2800" b="1" dirty="0"/>
              <a:t>Health "Minute":</a:t>
            </a:r>
            <a:r>
              <a:rPr lang="en-US" sz="2800" dirty="0"/>
              <a:t> Find one update on VA benefits (e.g., PACT Act updates or local clinic hours) to share at the next meeting.</a:t>
            </a:r>
          </a:p>
          <a:p>
            <a:pPr lvl="0" fontAlgn="base"/>
            <a:r>
              <a:rPr lang="en-US" sz="2800" dirty="0"/>
              <a:t>[ ] </a:t>
            </a:r>
            <a:r>
              <a:rPr lang="en-US" sz="2800" b="1" dirty="0"/>
              <a:t>Wellness Check:</a:t>
            </a:r>
            <a:r>
              <a:rPr lang="en-US" sz="2800" dirty="0"/>
              <a:t> Call at least one "shut-in" member to see if they need assistance or a home visit.</a:t>
            </a:r>
          </a:p>
        </p:txBody>
      </p:sp>
    </p:spTree>
    <p:extLst>
      <p:ext uri="{BB962C8B-B14F-4D97-AF65-F5344CB8AC3E}">
        <p14:creationId xmlns:p14="http://schemas.microsoft.com/office/powerpoint/2010/main" val="26308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71F5C9-55DD-36AE-89B4-17670A0DA4B1}"/>
              </a:ext>
            </a:extLst>
          </p:cNvPr>
          <p:cNvSpPr txBox="1"/>
          <p:nvPr/>
        </p:nvSpPr>
        <p:spPr>
          <a:xfrm>
            <a:off x="328472" y="1894504"/>
            <a:ext cx="11754035" cy="469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Post Chaplain (The Moral Compass)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The Chaplain’s job is much more than just praying; they are the Post's "Social Secretary" for life events.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"Sick Call":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At every meeting, the Chaplain reports on comrades who are ill or in distress. They are expected to actually call or visit these members between meetings.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Bereavement Coordinator: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When a member passes away, the Chaplain coordinates with the family. They organize the VFW Ritual Service at the funeral home and ensure the "Taps" and flag-folding are arranged.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Charter Draping: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lead the specific ceremony at the meeting following a member’s death to drape the Post Charter in black cloth for 30 days.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Non-Sectarianism: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must ensure all prayers are inclusive of all faiths, focusing on the "Great Architect of the Universe" to respect the diversity of the veterans.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7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8E50A-F5F6-2942-F674-598951F8983D}"/>
              </a:ext>
            </a:extLst>
          </p:cNvPr>
          <p:cNvSpPr txBox="1"/>
          <p:nvPr/>
        </p:nvSpPr>
        <p:spPr>
          <a:xfrm>
            <a:off x="372863" y="1967877"/>
            <a:ext cx="11620870" cy="4692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Post Chaplain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"Heart of the Post"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Chaplain provides spiritual leadership and emotional support, regardless of a member’s specific faith.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Ceremonial Duties: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Delivers the opening and closing prayers at meetings and ceremonies.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Support &amp; Comfort: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Acts as the primary contact for families during illness or bereavement.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Rituals: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Leads the "Draping of the Charter" and conducts funeral honors for departed comrades.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Goal: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maintain the morale and spiritual well-being of the membership.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0B5009-62BE-5602-176F-C0F1EDEC7886}"/>
              </a:ext>
            </a:extLst>
          </p:cNvPr>
          <p:cNvSpPr txBox="1"/>
          <p:nvPr/>
        </p:nvSpPr>
        <p:spPr>
          <a:xfrm>
            <a:off x="498629" y="1830182"/>
            <a:ext cx="11194742" cy="495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1F1F1F"/>
                </a:solidFill>
                <a:latin typeface="Google Sans"/>
                <a:ea typeface="Google Sans"/>
                <a:cs typeface="Google Sans"/>
              </a:rPr>
              <a:t>Monthly Officer "Battle Rhythm"</a:t>
            </a:r>
            <a:endParaRPr lang="en-US" sz="4400" b="1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750"/>
              </a:spcAft>
            </a:pPr>
            <a:r>
              <a:rPr lang="en-US" sz="2000" i="1" dirty="0">
                <a:solidFill>
                  <a:srgbClr val="1F1F1F"/>
                </a:solidFill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To be completed between Post meetings to ensure "All-State" eligibility.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Post Chaplain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Sickness &amp; Distress: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Reach out to any member reported ill at the last meeting for a status update.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Card Service: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Send "Get Well" or "Sympathy" cards on behalf of the Post to members or their families.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Ceremonial Prep: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Ensure the Bible, Altar cloth, and Charter drape are clean and ready for the next meeting.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8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4D756A-A071-B55C-F035-112A5A8FF7D8}"/>
              </a:ext>
            </a:extLst>
          </p:cNvPr>
          <p:cNvSpPr txBox="1"/>
          <p:nvPr/>
        </p:nvSpPr>
        <p:spPr>
          <a:xfrm>
            <a:off x="396536" y="2056367"/>
            <a:ext cx="11398928" cy="412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Judge Advocate (The "Rule Keeper")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endParaRPr lang="en-US" sz="2800" b="1" u="none" strike="noStrike" dirty="0">
              <a:solidFill>
                <a:srgbClr val="1F1F1F"/>
              </a:solidFill>
              <a:effectLst/>
              <a:latin typeface="Arial" panose="020B0604020202020204" pitchFamily="34" charset="0"/>
              <a:ea typeface="Google Sans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Mission: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interpret the VFW National By-Laws, Manual of Procedure, and Post By-Laws.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Authority: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provide the "official opinion" on how a meeting should be run or how a rule should be applied.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Core Responsibility: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Protecting the Post from procedural errors and ensuring "Fair Play" for all members.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2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75BB0F-A75F-EE15-1628-04B2F3C16437}"/>
              </a:ext>
            </a:extLst>
          </p:cNvPr>
          <p:cNvSpPr txBox="1"/>
          <p:nvPr/>
        </p:nvSpPr>
        <p:spPr>
          <a:xfrm>
            <a:off x="423169" y="2197546"/>
            <a:ext cx="11345662" cy="406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Judge Advocate Primary Duties (The "What")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By-Law Custodian: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must have a current copy of the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VFW National By-Laws &amp; Manual of Procedure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and the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Post By-Laws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at every meeting.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Parliamentary Procedure: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advise the Commander on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Robert’s Rules of Order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keep meetings professional and efficient.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By-Law Review: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Every year, they should lead a committee to review the Post By-Laws to see if they need updates or amendments.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Contract Review: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should review any contracts the Post enters into (e.g., roof repairs, hall rentals) before the Commander signs them.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7CD7CD-222E-526C-DC90-CB82B88B1FAD}"/>
              </a:ext>
            </a:extLst>
          </p:cNvPr>
          <p:cNvSpPr txBox="1"/>
          <p:nvPr/>
        </p:nvSpPr>
        <p:spPr>
          <a:xfrm>
            <a:off x="338831" y="1941362"/>
            <a:ext cx="11514338" cy="4619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Judge Advocate During the Meeting (The "How")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Point of Order: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If a member is out of line or a motion is made incorrectly, the Judge Advocate advises the Commander on how to correct it.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Voting Integrity: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ensure that all votes are conducted according to the By-Laws (e.g., ensuring only members in good standing are voting).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Neutrality: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 Judge Advocate remains a neutral party during debates. They don't take sides; they take the side of the </a:t>
            </a: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Rules.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DEBADC-BE81-86A9-2809-C3D806DD9112}"/>
              </a:ext>
            </a:extLst>
          </p:cNvPr>
          <p:cNvSpPr txBox="1"/>
          <p:nvPr/>
        </p:nvSpPr>
        <p:spPr>
          <a:xfrm>
            <a:off x="374341" y="1971581"/>
            <a:ext cx="11443317" cy="448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Judge Advocate Monthly "Battle Rhythm" Checklist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Rule Check: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Bring the current year's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Manual of Procedure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the meeting (the rules change every year at National Convention!).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Order Maintenance: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Assist the Commander in keeping the meeting from devolving into "parking lot talk."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By-Law Audit: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Ensure the Post By-Laws on file with the Department match the ones the Post is actually following.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Disciplinary Liaison: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If a member faces disciplinary action (Section 901), the Judge Advocate ensures the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exact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legal process is followed to protect the Post from appeals.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5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36794F-16A7-E373-D54B-B790DE215572}"/>
              </a:ext>
            </a:extLst>
          </p:cNvPr>
          <p:cNvSpPr txBox="1"/>
          <p:nvPr/>
        </p:nvSpPr>
        <p:spPr>
          <a:xfrm>
            <a:off x="862613" y="2376795"/>
            <a:ext cx="10466773" cy="321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Pro-Tip for the Judge Advocate: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most important phrase a Judge Advocate can learn is: </a:t>
            </a:r>
            <a:r>
              <a:rPr lang="en-US" sz="2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"Commander, according to Section [Number] of the National By-Laws..."</a:t>
            </a: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Never give an opinion based on "how we've always done it." Always give an opinion based on what is </a:t>
            </a:r>
            <a:r>
              <a:rPr lang="en-US" sz="2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written in the book.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9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78FE6D-EE42-278F-C5A5-7230E49C96CD}"/>
              </a:ext>
            </a:extLst>
          </p:cNvPr>
          <p:cNvSpPr txBox="1"/>
          <p:nvPr/>
        </p:nvSpPr>
        <p:spPr>
          <a:xfrm>
            <a:off x="423168" y="2280310"/>
            <a:ext cx="11345663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Article IX – The Judge Advocate’s Critical Role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"Due Process" Guardian: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JA does not decide if someone is guilty; they ensure the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is followed exactly as written in the National By-Laws.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Neutral Advisor: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JA should not be the one "digging for dirt." They advise the Commander and the Investigating Committee on how to gather evidence legally.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Safety Net: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Their goal is to prevent the Post from being sued or having a disciplinary action overturned by the Department or National.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0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D53F7C-504A-B4E8-74BC-3FE3FA9703D7}"/>
              </a:ext>
            </a:extLst>
          </p:cNvPr>
          <p:cNvSpPr txBox="1"/>
          <p:nvPr/>
        </p:nvSpPr>
        <p:spPr>
          <a:xfrm>
            <a:off x="471996" y="1881572"/>
            <a:ext cx="11248007" cy="4619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Senior Vice Commander</a:t>
            </a:r>
            <a:endParaRPr lang="en-US" sz="36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"Right Hand"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Senior Vice is the second-in-command and the Commander’s primary assistant.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Membership Growth: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Their #1 priority is usually membership recruitment and retention.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Succession: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preside over meetings if the Commander is absent.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Strategic Planning: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Often oversees the post’s long-term goals and committee chairs.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Goal: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learn the ropes of the Post so they are ready to step into the Commander role next year.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4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2F7067-C456-270E-D9E3-3C8216D2E5C8}"/>
              </a:ext>
            </a:extLst>
          </p:cNvPr>
          <p:cNvSpPr txBox="1"/>
          <p:nvPr/>
        </p:nvSpPr>
        <p:spPr>
          <a:xfrm>
            <a:off x="325514" y="2084090"/>
            <a:ext cx="11540971" cy="448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Judge Advocate Pre-Trial Duties (The Investigation)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Section 903 Compliance: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Ensure the Commander appoints an "Investigating Committee" before any charges are officially preferred.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Reviewing the Report: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Once the investigation is done, the JA reviews the written report to see if "reasonable grounds" exist.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Drafting Charges: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JA assists in drafting the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Charges and Specifications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Charge: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specific rule violated (e.g., "Section 902, Sub-section 4").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Specification: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concise statement of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who, what, when, and where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Materials Relied Upon: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Ensure all evidence (emails, photos, statements) is gathered and ready to be served to the accused.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0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19AA35-7E9C-FEB5-E33D-006DD1CEA377}"/>
              </a:ext>
            </a:extLst>
          </p:cNvPr>
          <p:cNvSpPr txBox="1"/>
          <p:nvPr/>
        </p:nvSpPr>
        <p:spPr>
          <a:xfrm>
            <a:off x="267810" y="2057099"/>
            <a:ext cx="11656380" cy="448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Judge Advocate During the Proceedings (The Hearing)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Procedural Advisor: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a Disciplinary Hearing is requested, the JA advises the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Hearing Panel President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 rules of evidence and member rights.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Ensuring Rights of the Accused: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JA verifies the accused was given their 15-day notice and has the right to "Lay Counsel" (someone to represent them).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Maintaining the Record: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JA ensures that a proper record of the hearing is kept. This is vital if the case goes to an appeal.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Avoid the "Prosecutor" Trap: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many Posts, the JA is mistakenly asked to be the prosecutor. Ideally, the Commander should appoint a different member as the "Prosecutor" so the JA can remain the neutral procedural expert.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EAB9D-82C7-99DE-6E2E-A317C83D8669}"/>
              </a:ext>
            </a:extLst>
          </p:cNvPr>
          <p:cNvSpPr txBox="1"/>
          <p:nvPr/>
        </p:nvSpPr>
        <p:spPr>
          <a:xfrm>
            <a:off x="361025" y="2129477"/>
            <a:ext cx="11469950" cy="406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Post-Hearing &amp; Appeals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Reviewing the Penalty: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Ensure the penalty recommended by the panel (e.g., suspension or expulsion) matches the offense and follows Section 907.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Appeal Package: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the member appeals to the Department Commander, the JA ensures all documents, the Special Order, and the evidence are packaged correctly and sent up the chain.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Confidentiality: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JA must remind all members that Article IX proceedings are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Divulging details to the general membership before the process is complete is itself a punishable offense.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8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E21927-CC44-1DEA-6350-834C2F51E057}"/>
              </a:ext>
            </a:extLst>
          </p:cNvPr>
          <p:cNvSpPr txBox="1"/>
          <p:nvPr/>
        </p:nvSpPr>
        <p:spPr>
          <a:xfrm>
            <a:off x="374341" y="2505491"/>
            <a:ext cx="11443317" cy="3593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 Judge Advocate’s "Golden Rule" for Article IX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04800" marR="38100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"When in doubt, don't guess—call the Department Judge Advocate."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04800" marR="38100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Most disciplinary actions fail because of "Administrative Errors." A 5-minute phone call to the Department (State) level can save the Post months of legal headaches.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541394-2FE7-024F-C723-913661971E86}"/>
              </a:ext>
            </a:extLst>
          </p:cNvPr>
          <p:cNvSpPr txBox="1"/>
          <p:nvPr/>
        </p:nvSpPr>
        <p:spPr>
          <a:xfrm>
            <a:off x="418730" y="2212460"/>
            <a:ext cx="11354540" cy="412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 Sergeant-at-Arms (The "Sentinel")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Mission: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maintain order, dignity, and security during all Post meetings.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Authority: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act as the "strong arm" of the Commander. If the Commander says "remove that person," the Sgt-at-Arms carries it out.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Presence: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are the first person a member sees when entering the meeting room.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6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0F48EF-A2E1-9256-1C30-8E6CC2846DEA}"/>
              </a:ext>
            </a:extLst>
          </p:cNvPr>
          <p:cNvSpPr txBox="1"/>
          <p:nvPr/>
        </p:nvSpPr>
        <p:spPr>
          <a:xfrm>
            <a:off x="427607" y="1967317"/>
            <a:ext cx="11336785" cy="483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F1F1F"/>
                </a:solidFill>
                <a:latin typeface="Arial" panose="020B0604020202020204" pitchFamily="34" charset="0"/>
              </a:rPr>
              <a:t>Sergeant-at-Arms </a:t>
            </a: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Primary Duties (The "What")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Guard the Door: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Ensure that only members in good standing (current dues paid) enter the meeting room.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Password: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many Posts, they are responsible for "taking the word"—checking membership cards and receiving the current VFW password from attendees.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Setup &amp; Teardown: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are responsible for placing the Altar cloth, the Bible, the Colors (flags), and the Charter in their proper positions before the meeting starts.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Gavel:</a:t>
            </a: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They assist the Commander in enforcing "Silence" when the gavel drops.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05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FA05B5-4DCD-4740-FCC9-94B3968C5874}"/>
              </a:ext>
            </a:extLst>
          </p:cNvPr>
          <p:cNvSpPr txBox="1"/>
          <p:nvPr/>
        </p:nvSpPr>
        <p:spPr>
          <a:xfrm>
            <a:off x="361025" y="2062578"/>
            <a:ext cx="11469950" cy="455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F1F1F"/>
                </a:solidFill>
                <a:latin typeface="Arial" panose="020B0604020202020204" pitchFamily="34" charset="0"/>
              </a:rPr>
              <a:t>Sergeant-at-Arms </a:t>
            </a: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During the Meeting (The "How")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Escort Duty: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When a guest speaker or a distinguished visitor (like the District or Department Commander) arrives, the Sgt-at-Arms escorts them to the front to be introduced.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Managing the Floor: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a member wants to speak, the Sgt-at-Arms ensures they are recognized by the Commander and are standing at the proper location (usually near the Altar or a microphone).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Handling Disruptions: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a meeting becomes heated, the Sgt-at-Arms moves to a position between the disputing parties to de-escalate the situation physically.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2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Ballot Box:</a:t>
            </a:r>
            <a:r>
              <a:rPr lang="en-US" sz="22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During elections, they prepare the ballot box and supervise the distribution and collection of physical ballots.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9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681039-E221-8408-90E3-77C1A58011F1}"/>
              </a:ext>
            </a:extLst>
          </p:cNvPr>
          <p:cNvSpPr txBox="1"/>
          <p:nvPr/>
        </p:nvSpPr>
        <p:spPr>
          <a:xfrm>
            <a:off x="312198" y="2000029"/>
            <a:ext cx="11567604" cy="448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F1F1F"/>
                </a:solidFill>
                <a:latin typeface="Arial" panose="020B0604020202020204" pitchFamily="34" charset="0"/>
              </a:rPr>
              <a:t>Sergeant-at-Arms </a:t>
            </a: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Role in Article IX (The "Enforcer")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Security of the Hearing: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During a Disciplinary Hearing, the Sgt-at-Arms is the only person authorized to stay at the door to ensure no unauthorized persons enter and that the "secrecy" of the proceeding is maintained.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Evidence Custodian: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may be tasked with physically securing any documents or items presented as evidence during a hearing, so they aren't tampered with.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Removal of the Accused: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a member is suspended or expelled via an Article IX proceeding, the Sgt-at-Arms is responsible for ensuring that person physically leaves the Post premises and does not return during their suspension.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9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F3CA1-0942-D546-F6F8-92480F29B544}"/>
              </a:ext>
            </a:extLst>
          </p:cNvPr>
          <p:cNvSpPr txBox="1"/>
          <p:nvPr/>
        </p:nvSpPr>
        <p:spPr>
          <a:xfrm>
            <a:off x="312198" y="1985445"/>
            <a:ext cx="11567604" cy="4778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Monthly "Battle Rhythm" Checklist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F1F1F"/>
                </a:solidFill>
                <a:latin typeface="Arial" panose="020B0604020202020204" pitchFamily="34" charset="0"/>
              </a:rPr>
              <a:t>Sergeant-at-Arms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Check: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Ensure the Post flags are clean, not frayed, and stored properly.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Meeting Prep: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Arrive 30 minutes early to set up the "Station" chairs and the Altar.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Membership Check: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Have a "Dues Spotter" list from the Quartermaster to quickly verify members at the door.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Ritual Mastery: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Memorize the "Order of Business" so you know exactly when to present colors or escort guests without being told.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80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40C021-5FC8-0D44-A853-47C2BCAC0124}"/>
              </a:ext>
            </a:extLst>
          </p:cNvPr>
          <p:cNvSpPr txBox="1"/>
          <p:nvPr/>
        </p:nvSpPr>
        <p:spPr>
          <a:xfrm>
            <a:off x="523782" y="2673028"/>
            <a:ext cx="11496583" cy="292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Pro-Tip for the Sgt-at-Arms: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good Sergeant-at-Arms is </a:t>
            </a: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seen but not heard.</a:t>
            </a:r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You shouldn't be the one arguing; you should be the one standing calmly in the back of the room, letting everyone know that the meeting is a professional environment.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5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2D0196-A73B-FE0C-2AE9-5EAA279B24BF}"/>
              </a:ext>
            </a:extLst>
          </p:cNvPr>
          <p:cNvSpPr txBox="1"/>
          <p:nvPr/>
        </p:nvSpPr>
        <p:spPr>
          <a:xfrm>
            <a:off x="355106" y="2160429"/>
            <a:ext cx="11647503" cy="396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Senior Vice Commander (The Membership General)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Senior Vice is often judged by one number: </a:t>
            </a:r>
            <a:r>
              <a:rPr lang="en-US" sz="20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100%</a:t>
            </a:r>
            <a:r>
              <a:rPr lang="en-US" sz="20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. That is the goal for post membership.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Membership Chairperson: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don't just "help" with membership; they usually head the Membership Committee. They should be tracking who hasn't paid their dues and organizing "dues round-ups."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"Shadow" Commander: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must attend every meeting. If the Commander has a family emergency, the Senior Vice takes the gavel immediately. They need to be as familiar with the </a:t>
            </a:r>
            <a:r>
              <a:rPr lang="en-US" sz="20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Ritual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and </a:t>
            </a:r>
            <a:r>
              <a:rPr lang="en-US" sz="20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By-Laws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as the Commander.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Audit Support: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While the Trustees perform the audit, the Senior Vice often assists in ensuring the Post’s "Proof of Eligibility" forms are in order for all new members.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34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555F3D-3000-A81D-DF7F-9DCC0B94440C}"/>
              </a:ext>
            </a:extLst>
          </p:cNvPr>
          <p:cNvSpPr txBox="1"/>
          <p:nvPr/>
        </p:nvSpPr>
        <p:spPr>
          <a:xfrm>
            <a:off x="254493" y="2193687"/>
            <a:ext cx="11683014" cy="41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The Officer of the Day (The "Master of Ceremony")</a:t>
            </a:r>
            <a:endParaRPr lang="en-US" sz="36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endParaRPr lang="en-US" sz="2800" b="1" u="none" strike="noStrike" dirty="0">
              <a:solidFill>
                <a:srgbClr val="1F1F1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Mission: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ensure the meeting follows the </a:t>
            </a:r>
            <a:r>
              <a:rPr lang="en-US" sz="28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VFW Ritual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with precision and military dignity.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Authority: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are the expert on the floor. While the Judge Advocate knows the </a:t>
            </a:r>
            <a:r>
              <a:rPr lang="en-US" sz="28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the OD knows the </a:t>
            </a:r>
            <a:r>
              <a:rPr lang="en-US" sz="28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Movements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Presence:</a:t>
            </a: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They oversee the "floor work"—how people move, salute, and stand during the meeting.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4223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17EBEE-2156-203B-7B31-856F714E917B}"/>
              </a:ext>
            </a:extLst>
          </p:cNvPr>
          <p:cNvSpPr txBox="1"/>
          <p:nvPr/>
        </p:nvSpPr>
        <p:spPr>
          <a:xfrm>
            <a:off x="329953" y="2135698"/>
            <a:ext cx="11532093" cy="4039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Who is the Officer of the Day usually?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In most VFW Posts, the Officer of the Day is: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The Sergeant-at-Arms: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In many smaller or "working" Posts, the Commander appoints the same person to hold both titles (</a:t>
            </a: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Sgt-at-Arms/OD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). This is because their duties—guarding the door and managing the ritual—overlap naturally.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A Past Post Commander: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Because the OD needs to know the </a:t>
            </a:r>
            <a:r>
              <a:rPr lang="en-US" sz="2000" i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Ritual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(the floor movements, the prayers, the manual of procedure) by heart, a "Past </a:t>
            </a:r>
            <a:r>
              <a:rPr lang="en-US" sz="2000" u="none" strike="noStrike" dirty="0" err="1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Postie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" is often asked to do it. They have the experience to keep the meeting running smoothly without looking at the book.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0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A "Rising Star":</a:t>
            </a:r>
            <a:r>
              <a:rPr lang="en-US" sz="20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A Commander might appoint a newer member who is sharp, shows leadership potential, and wants to learn the inner workings of the Post before running for an elected office like Junior Vice.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BCAD5-9E2A-A60B-5EA8-5176833EA61A}"/>
              </a:ext>
            </a:extLst>
          </p:cNvPr>
          <p:cNvSpPr txBox="1"/>
          <p:nvPr/>
        </p:nvSpPr>
        <p:spPr>
          <a:xfrm>
            <a:off x="369903" y="1922403"/>
            <a:ext cx="11452194" cy="459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Officer of the Day -- Who </a:t>
            </a:r>
            <a:r>
              <a:rPr lang="en-US" sz="3200" b="1" i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can</a:t>
            </a: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it be? (The Rules)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According to the </a:t>
            </a:r>
            <a:r>
              <a:rPr lang="en-US" sz="24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VFW National By-Laws (Section 216)</a:t>
            </a:r>
            <a:r>
              <a:rPr lang="en-US" sz="2400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Any Member in Good Standing: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Any active member whose dues are current can be appointed as the Officer of the Day.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Appointed by the Commander: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The Post Commander has the sole authority to choose the OD. They do not need a vote from the membership to fill this spot.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Not the Commander or Quartermaster: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 While not strictly forbidden in every scenario, the OD should be a separate person because their duties (examining the room, handling the Bible, leading the Color Guard) happen while the Commander and Quartermaster are stationary at their desks.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9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E34315-9AA7-2813-B232-FD72FD724F31}"/>
              </a:ext>
            </a:extLst>
          </p:cNvPr>
          <p:cNvSpPr txBox="1"/>
          <p:nvPr/>
        </p:nvSpPr>
        <p:spPr>
          <a:xfrm>
            <a:off x="236737" y="1833157"/>
            <a:ext cx="11718525" cy="423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Can one person hold multiple roles?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Yes, with some "Common Sense" exceptions: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"Rule of One":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 member can only hold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one elective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Post office (e.g., you can't be the Senior Vice and the Quartermaster at the same time).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Appointed Roles are Different: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Since the OD is an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appointed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role, an elected officer (like the Surgeon or even the Junior Vice)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could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technically be appointed as the OD if the Post is short-staffed.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Note: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It is usually better to have a separate OD so more members are involved in the leadership of the Post.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AAE863-5EB7-15C4-E0B1-54EAAD4515D2}"/>
              </a:ext>
            </a:extLst>
          </p:cNvPr>
          <p:cNvSpPr txBox="1"/>
          <p:nvPr/>
        </p:nvSpPr>
        <p:spPr>
          <a:xfrm>
            <a:off x="321075" y="1989832"/>
            <a:ext cx="11549849" cy="406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"The Commander's Appointment"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Title: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Appointing the Officer of the Day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Points: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Appointed annually by the Post Commander.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Serves at the "pleasure of the Commander" (can be replaced if they aren't performing).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Should be someone with a "Command Presence" and a deep respect for VFW Ritual.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Often paired with the Sergeant-at-Arms role in smaller Posts.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06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60F5EF-F755-4D31-226C-473917BF4052}"/>
              </a:ext>
            </a:extLst>
          </p:cNvPr>
          <p:cNvSpPr txBox="1"/>
          <p:nvPr/>
        </p:nvSpPr>
        <p:spPr>
          <a:xfrm>
            <a:off x="432046" y="1952426"/>
            <a:ext cx="11327907" cy="490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F1F1F"/>
                </a:solidFill>
                <a:latin typeface="Arial" panose="020B0604020202020204" pitchFamily="34" charset="0"/>
              </a:rPr>
              <a:t>Officer of the Day </a:t>
            </a: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Primary Duties (The "What")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Password &amp; Grip: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It is the OD’s specific duty to examine every person in the room to ensure they have the "Password" and the "Grip" (the VFW handshake) before the meeting is officially opened.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Custodian of Properties: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are responsible for the Post’s ritual equipment: the Bible, the Altar cloth, the Gavel, and the Charter.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Ballot Management: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During elections, the OD prepares the ballot box, ensures it is empty before voting begins, and carries it to the Commander and officers for the first votes.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Dignified Entry: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announce and introduce all visiting officers and guests at the Altar.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7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A30A69-435C-3F9B-845E-120092604EF7}"/>
              </a:ext>
            </a:extLst>
          </p:cNvPr>
          <p:cNvSpPr txBox="1"/>
          <p:nvPr/>
        </p:nvSpPr>
        <p:spPr>
          <a:xfrm>
            <a:off x="390617" y="2161501"/>
            <a:ext cx="11452195" cy="4484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Officer of the Day During the Meeting (The "Flow")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Advancement of Colors: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OD leads the Color Guard. They give the commands for "Present Arms" and "Order Arms" during the National Anthem and the Pledge.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Altar: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OD is the only person who officially opens and closes the Bible at the start and end of the meeting.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Member Initiation: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lead new recruits through the "Obligation" (the oath) at the Altar, ensuring the ceremony is solemn and impressive.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Retiring the Colors: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ensure the flags are properly furled and stored at the conclusion of the meeting.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12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B977F8-ECB5-338B-0344-CEA20F803D98}"/>
              </a:ext>
            </a:extLst>
          </p:cNvPr>
          <p:cNvSpPr txBox="1"/>
          <p:nvPr/>
        </p:nvSpPr>
        <p:spPr>
          <a:xfrm>
            <a:off x="426128" y="1902737"/>
            <a:ext cx="11478827" cy="4479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Officer of the Day Role in Article IX (The "Witness")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Integrity of the Room: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During a Disciplinary Hearing, the OD works with the Sgt-at-Arms to ensure the room is "tiled" (secured).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Oath: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witnesses are called during an Article IX hearing, the OD may be asked to administer the VFW "Obligation of a Witness" to ensure everyone tells the truth.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Evidence Handling:</a:t>
            </a: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Along with the Judge Advocate, the OD ensures that any physical evidence brought before a hearing is handled with respect and kept in the proper "custody" of the Post.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920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7E4937-3490-4232-5027-BD6AD830CDF2}"/>
              </a:ext>
            </a:extLst>
          </p:cNvPr>
          <p:cNvSpPr txBox="1"/>
          <p:nvPr/>
        </p:nvSpPr>
        <p:spPr>
          <a:xfrm>
            <a:off x="423169" y="1971581"/>
            <a:ext cx="11345662" cy="4778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Monthly "Battle Rhythm" Checklist</a:t>
            </a:r>
          </a:p>
          <a:p>
            <a:pPr marL="0" marR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latin typeface="Arial" panose="020B0604020202020204" pitchFamily="34" charset="0"/>
              </a:rPr>
              <a:t>Officer of the Day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Ritual Rehearsal: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Practice the "Opening and Closing" ceremonies so you don't have to read from the book.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Audit: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Check that the Bible is in good repair and the Altar cloth is clean and pressed.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Password Update: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Obtain the new semi-annual password from the Commander/Quartermaster to test members at the door.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New Member Prep: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Have a stack of "Member Pins" and "Cross of Malta" decals ready for anyone being initiated that night.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6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CE9A3B-F2AF-E2C6-4C48-DC90111E531C}"/>
              </a:ext>
            </a:extLst>
          </p:cNvPr>
          <p:cNvSpPr txBox="1"/>
          <p:nvPr/>
        </p:nvSpPr>
        <p:spPr>
          <a:xfrm>
            <a:off x="374341" y="2072072"/>
            <a:ext cx="11443317" cy="432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Monthly Officer "Battle Rhythm"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To be completed between Post meetings to ensure "All-State" eligibility.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Senior Vice Commander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Review the "Unpaid" List: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Get the roster from the Quartermaster and call 5 members who haven't renewed.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Recruitment Audit: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Check that all new member applications have copies of their DD-214 attached.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[ ] </a:t>
            </a: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Command Readiness: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Review the </a:t>
            </a:r>
            <a:r>
              <a:rPr lang="en-US" sz="24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VFW Ritual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for the "Opening and Closing" ceremonies in case the Commander is absent.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0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ED02B8-A4D3-F15F-3EB8-2EBCB9CA4510}"/>
              </a:ext>
            </a:extLst>
          </p:cNvPr>
          <p:cNvSpPr txBox="1"/>
          <p:nvPr/>
        </p:nvSpPr>
        <p:spPr>
          <a:xfrm>
            <a:off x="303320" y="2071652"/>
            <a:ext cx="11585359" cy="4587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Junior Vice Commander (The Fun &amp; Fundraising Lead)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If the Senior Vice is internal (membership), the Junior Vice is external (community).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Buddy Poppy Chairman: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By tradition, the Junior Vice usually coordinates the Buddy Poppy drives (typically around Memorial Day and Veterans Day). This involves getting permits, scheduling volunteers, and ordering the poppies.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Entertainment/House Committee: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often serve on the House Committee to ensure the canteen or social hall is profitable and following rules.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Recruitment Liaison: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While the Senior Vice handles the paperwork of membership, the Junior Vice is out at the street fair or the local 5k booth talking to veterans to get them interested.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2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0B3880-7B31-6D48-EEFC-A864C035ABB0}"/>
              </a:ext>
            </a:extLst>
          </p:cNvPr>
          <p:cNvSpPr txBox="1"/>
          <p:nvPr/>
        </p:nvSpPr>
        <p:spPr>
          <a:xfrm>
            <a:off x="241177" y="2023615"/>
            <a:ext cx="11709646" cy="426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Junior Vice Commander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"Public Face"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Junior Vice is third in line and focuses on the "fun" and the "fundraising."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Community Outreach: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often manage the post’s presence at local events and parades.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Social &amp; Recreation: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Usually in charge of post activities, dinners, and entertainment.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Assistance: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support the Commander and Senior Vice in all post-business.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Goal: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build a positive reputation for the VFW within the local community.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5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9717-2957-1AC5-152F-1656895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3974E-67D8-75B7-9598-C99AB8DAEDCF}"/>
              </a:ext>
            </a:extLst>
          </p:cNvPr>
          <p:cNvSpPr txBox="1"/>
          <p:nvPr/>
        </p:nvSpPr>
        <p:spPr>
          <a:xfrm>
            <a:off x="374341" y="2072072"/>
            <a:ext cx="11443317" cy="420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Google Sans"/>
                <a:ea typeface="Google Sans"/>
                <a:cs typeface="Google Sans"/>
              </a:rPr>
              <a:t>Monthly Officer "Battle Rhythm"</a:t>
            </a:r>
            <a:endParaRPr lang="en-US" sz="3200" b="1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To be completed between Post meetings to ensure "All-State" eligibility.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Junior Vice Commander</a:t>
            </a:r>
          </a:p>
          <a:p>
            <a:pPr lvl="0"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Community Calendar: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Identify one local event (fair, parade, or market) for the Post to have a presence next month.</a:t>
            </a:r>
          </a:p>
          <a:p>
            <a:pPr lvl="0"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Poppy Prep: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Check the inventory of Buddy Poppies; if low, coordinate with the Quartermaster to order more.</a:t>
            </a:r>
          </a:p>
          <a:p>
            <a:pPr lvl="0"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 ]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Post Social: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Draft a flyer or social media post for the next Post dinner or fundraiser.</a:t>
            </a:r>
          </a:p>
        </p:txBody>
      </p:sp>
    </p:spTree>
    <p:extLst>
      <p:ext uri="{BB962C8B-B14F-4D97-AF65-F5344CB8AC3E}">
        <p14:creationId xmlns:p14="http://schemas.microsoft.com/office/powerpoint/2010/main" val="95969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328CB4-E474-B792-2B16-77E1A215290B}"/>
              </a:ext>
            </a:extLst>
          </p:cNvPr>
          <p:cNvSpPr txBox="1"/>
          <p:nvPr/>
        </p:nvSpPr>
        <p:spPr>
          <a:xfrm>
            <a:off x="307759" y="1815401"/>
            <a:ext cx="11576482" cy="5112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Post Surgeon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0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"Health &amp; Welfare Officer"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Despite the medical title, this person doesn't need to be a doctor. They are the advocate for the well-being of the members.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Health Awareness: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Provides information on veterans' health issues (e.g., PTSD, exposure-related illnesses).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Hospital Visits: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Coordinates visits to sick or shut-in comrades.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Community Health: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Often leads the post's involvement in blood drives or health-related charity work.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Goal:</a:t>
            </a: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To ensure no veteran is left behind when it comes to physical or mental health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2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949EE1-9F56-95D7-54BB-FC1DC1DC254D}"/>
              </a:ext>
            </a:extLst>
          </p:cNvPr>
          <p:cNvSpPr txBox="1"/>
          <p:nvPr/>
        </p:nvSpPr>
        <p:spPr>
          <a:xfrm>
            <a:off x="356586" y="1955055"/>
            <a:ext cx="11478827" cy="490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Post Surgeon (The Welfare Advocate)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4000"/>
              </a:lnSpc>
              <a:spcAft>
                <a:spcPts val="750"/>
              </a:spcAft>
              <a:buNone/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In the modern VFW, this role has shifted from "first aid" to </a:t>
            </a:r>
            <a:r>
              <a:rPr lang="en-U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"Veterans Affairs &amp; Rehabilitation (VA&amp;R)."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Hospital Reporting: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must track and report the number of hours members spend visiting veterans in hospitals or nursing homes. This data is critical for the Post’s tax-exempt status.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Benefit Awareness: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should stay updated on VA benefit changes (like the PACT Act) and share "Health Minutes" during meetings to keep members informed.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US" sz="2400" b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The "VOD/PP" Support:</a:t>
            </a:r>
            <a:r>
              <a:rPr lang="en-US" sz="240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Google Sans"/>
                <a:cs typeface="Arial" panose="020B0604020202020204" pitchFamily="34" charset="0"/>
              </a:rPr>
              <a:t> They often assist in the Voice of Democracy and Patriot’s Pen youth scholarship programs, focusing on the health and wellness aspects of the community.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0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86F49821CEC44805C5212D665CAC4" ma:contentTypeVersion="10" ma:contentTypeDescription="Create a new document." ma:contentTypeScope="" ma:versionID="a579914521d1693eeb93650205728161">
  <xsd:schema xmlns:xsd="http://www.w3.org/2001/XMLSchema" xmlns:xs="http://www.w3.org/2001/XMLSchema" xmlns:p="http://schemas.microsoft.com/office/2006/metadata/properties" xmlns:ns2="d90714df-e79a-4ef3-aa3f-b7f860196f2e" xmlns:ns3="1cbc2358-1452-4882-96bf-62c1355d989b" targetNamespace="http://schemas.microsoft.com/office/2006/metadata/properties" ma:root="true" ma:fieldsID="405544255b35e29a5b37f5bb38fe83d9" ns2:_="" ns3:_="">
    <xsd:import namespace="d90714df-e79a-4ef3-aa3f-b7f860196f2e"/>
    <xsd:import namespace="1cbc2358-1452-4882-96bf-62c1355d9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14df-e79a-4ef3-aa3f-b7f860196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c2358-1452-4882-96bf-62c1355d98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7132d49-9838-4f2d-9ece-0b58abb51372}" ma:internalName="TaxCatchAll" ma:showField="CatchAllData" ma:web="1cbc2358-1452-4882-96bf-62c1355d9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0714df-e79a-4ef3-aa3f-b7f860196f2e">
      <Terms xmlns="http://schemas.microsoft.com/office/infopath/2007/PartnerControls"/>
    </lcf76f155ced4ddcb4097134ff3c332f>
    <TaxCatchAll xmlns="1cbc2358-1452-4882-96bf-62c1355d989b" xsi:nil="true"/>
  </documentManagement>
</p:properties>
</file>

<file path=customXml/itemProps1.xml><?xml version="1.0" encoding="utf-8"?>
<ds:datastoreItem xmlns:ds="http://schemas.openxmlformats.org/officeDocument/2006/customXml" ds:itemID="{02F0827E-A10B-451B-BA5D-EAAC4D9730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83329-979A-43B6-A6FB-1DC680121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714df-e79a-4ef3-aa3f-b7f860196f2e"/>
    <ds:schemaRef ds:uri="1cbc2358-1452-4882-96bf-62c1355d9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5C5740-40B8-40B5-97A2-318C3B89B53E}">
  <ds:schemaRefs>
    <ds:schemaRef ds:uri="http://schemas.microsoft.com/office/2006/metadata/properties"/>
    <ds:schemaRef ds:uri="http://schemas.microsoft.com/office/infopath/2007/PartnerControls"/>
    <ds:schemaRef ds:uri="d90714df-e79a-4ef3-aa3f-b7f860196f2e"/>
    <ds:schemaRef ds:uri="1cbc2358-1452-4882-96bf-62c1355d98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3830</Words>
  <Application>Microsoft Office PowerPoint</Application>
  <PresentationFormat>Widescreen</PresentationFormat>
  <Paragraphs>193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Aptos Display</vt:lpstr>
      <vt:lpstr>Arial</vt:lpstr>
      <vt:lpstr>Arial Black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Laurie Kirkman Michael</dc:creator>
  <cp:lastModifiedBy>Rosalie</cp:lastModifiedBy>
  <cp:revision>3</cp:revision>
  <dcterms:created xsi:type="dcterms:W3CDTF">2026-03-04T19:04:48Z</dcterms:created>
  <dcterms:modified xsi:type="dcterms:W3CDTF">2026-06-23T12:57:11Z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0x010100C2B86F49821CEC44805C5212D665CAC4</vt:lpwstr>
  </property>
  <property fmtid="{D5CDD505-2E9C-101B-9397-08002B2CF9AE}" pid="3" name="MediaServiceImageTags">
    <vt:lpwstr/>
  </property>
</Properties>
</file>