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8"/>
  </p:notesMasterIdLst>
  <p:sldIdLst>
    <p:sldId id="256" r:id="rId5"/>
    <p:sldId id="332" r:id="rId6"/>
    <p:sldId id="355" r:id="rId7"/>
    <p:sldId id="363" r:id="rId8"/>
    <p:sldId id="400" r:id="rId9"/>
    <p:sldId id="401" r:id="rId10"/>
    <p:sldId id="367" r:id="rId11"/>
    <p:sldId id="368" r:id="rId12"/>
    <p:sldId id="361" r:id="rId13"/>
    <p:sldId id="396" r:id="rId14"/>
    <p:sldId id="397" r:id="rId15"/>
    <p:sldId id="398" r:id="rId16"/>
    <p:sldId id="389" r:id="rId17"/>
    <p:sldId id="390" r:id="rId18"/>
    <p:sldId id="391" r:id="rId19"/>
    <p:sldId id="392" r:id="rId20"/>
    <p:sldId id="393" r:id="rId21"/>
    <p:sldId id="394" r:id="rId22"/>
    <p:sldId id="357" r:id="rId23"/>
    <p:sldId id="356" r:id="rId24"/>
    <p:sldId id="358" r:id="rId25"/>
    <p:sldId id="359" r:id="rId26"/>
    <p:sldId id="369" r:id="rId27"/>
    <p:sldId id="370" r:id="rId28"/>
    <p:sldId id="371" r:id="rId29"/>
    <p:sldId id="372" r:id="rId30"/>
    <p:sldId id="373" r:id="rId31"/>
    <p:sldId id="399" r:id="rId32"/>
    <p:sldId id="375" r:id="rId33"/>
    <p:sldId id="385" r:id="rId34"/>
    <p:sldId id="386" r:id="rId35"/>
    <p:sldId id="384" r:id="rId36"/>
    <p:sldId id="387" r:id="rId37"/>
    <p:sldId id="388" r:id="rId38"/>
    <p:sldId id="374" r:id="rId39"/>
    <p:sldId id="376" r:id="rId40"/>
    <p:sldId id="377" r:id="rId41"/>
    <p:sldId id="378" r:id="rId42"/>
    <p:sldId id="402" r:id="rId43"/>
    <p:sldId id="405" r:id="rId44"/>
    <p:sldId id="406" r:id="rId45"/>
    <p:sldId id="407" r:id="rId46"/>
    <p:sldId id="408" r:id="rId47"/>
    <p:sldId id="411" r:id="rId48"/>
    <p:sldId id="410" r:id="rId49"/>
    <p:sldId id="409" r:id="rId50"/>
    <p:sldId id="412" r:id="rId51"/>
    <p:sldId id="413" r:id="rId52"/>
    <p:sldId id="414" r:id="rId53"/>
    <p:sldId id="415" r:id="rId54"/>
    <p:sldId id="383" r:id="rId55"/>
    <p:sldId id="330" r:id="rId56"/>
    <p:sldId id="331"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6" d="100"/>
          <a:sy n="106" d="100"/>
        </p:scale>
        <p:origin x="-36" y="1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BE8642-E7F5-4BB3-878D-10EA1F5630FA}" type="datetimeFigureOut">
              <a:rPr lang="en-US" smtClean="0"/>
              <a:t>8/1/2026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474A8D-F7E4-4E11-ACC0-1301BA56E9B9}" type="slidenum">
              <a:rPr lang="en-US" smtClean="0"/>
              <a:t>‹#›</a:t>
            </a:fld>
            <a:endParaRPr lang="en-US"/>
          </a:p>
        </p:txBody>
      </p:sp>
    </p:spTree>
    <p:extLst>
      <p:ext uri="{BB962C8B-B14F-4D97-AF65-F5344CB8AC3E}">
        <p14:creationId xmlns:p14="http://schemas.microsoft.com/office/powerpoint/2010/main" val="3628596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B3D5F-00F2-749A-0CE1-CAD4592EAE85}"/>
              </a:ext>
            </a:extLst>
          </p:cNvPr>
          <p:cNvSpPr>
            <a:spLocks noGrp="1"/>
          </p:cNvSpPr>
          <p:nvPr>
            <p:ph type="ctrTitle"/>
          </p:nvPr>
        </p:nvSpPr>
        <p:spPr>
          <a:xfrm>
            <a:off x="1524000" y="1122363"/>
            <a:ext cx="9144000" cy="2387600"/>
          </a:xfrm>
          <a:prstGeom prst="rect">
            <a:avLst/>
          </a:prstGeom>
        </p:spPr>
        <p:txBody>
          <a:bodyPr anchor="b"/>
          <a:lstStyle>
            <a:lvl1pPr algn="ctr">
              <a:defRPr sz="6000">
                <a:latin typeface="Arial Black" panose="020B0A040201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16BE4ACF-CAC6-F42E-894D-342AAA7A9ADF}"/>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25600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81360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006D335-0499-3EC2-8BF0-117EC8EA16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EC0A59F-F407-4EAF-A74E-26019D06B608}" type="datetimeFigureOut">
              <a:rPr lang="en-US" smtClean="0"/>
              <a:t>8/1/2026</a:t>
            </a:fld>
            <a:endParaRPr lang="en-US"/>
          </a:p>
        </p:txBody>
      </p:sp>
      <p:sp>
        <p:nvSpPr>
          <p:cNvPr id="5" name="Footer Placeholder 4">
            <a:extLst>
              <a:ext uri="{FF2B5EF4-FFF2-40B4-BE49-F238E27FC236}">
                <a16:creationId xmlns:a16="http://schemas.microsoft.com/office/drawing/2014/main" id="{3A789D9D-E573-6F03-2FA1-DFF94D6CA0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42E3E35-1028-9A35-9802-1B4385B145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F9F0926-BBC7-4017-9E17-8590A2895CD8}" type="slidenum">
              <a:rPr lang="en-US" smtClean="0"/>
              <a:t>‹#›</a:t>
            </a:fld>
            <a:endParaRPr lang="en-US"/>
          </a:p>
        </p:txBody>
      </p:sp>
      <p:pic>
        <p:nvPicPr>
          <p:cNvPr id="7" name="Picture 6">
            <a:extLst>
              <a:ext uri="{FF2B5EF4-FFF2-40B4-BE49-F238E27FC236}">
                <a16:creationId xmlns:a16="http://schemas.microsoft.com/office/drawing/2014/main" id="{2F1FB5E2-EB67-913C-C38E-2EBD5DC7B7B8}"/>
              </a:ext>
            </a:extLst>
          </p:cNvPr>
          <p:cNvPicPr>
            <a:picLocks noChangeAspect="1"/>
          </p:cNvPicPr>
          <p:nvPr userDrawn="1"/>
        </p:nvPicPr>
        <p:blipFill>
          <a:blip r:embed="rId4"/>
          <a:stretch>
            <a:fillRect/>
          </a:stretch>
        </p:blipFill>
        <p:spPr>
          <a:xfrm>
            <a:off x="3750129" y="97219"/>
            <a:ext cx="4403271" cy="2114488"/>
          </a:xfrm>
          <a:prstGeom prst="rect">
            <a:avLst/>
          </a:prstGeom>
        </p:spPr>
      </p:pic>
      <p:pic>
        <p:nvPicPr>
          <p:cNvPr id="8" name="Picture 7">
            <a:extLst>
              <a:ext uri="{FF2B5EF4-FFF2-40B4-BE49-F238E27FC236}">
                <a16:creationId xmlns:a16="http://schemas.microsoft.com/office/drawing/2014/main" id="{ABE4F648-518E-A935-9ADB-26AC58525D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36738" y="718725"/>
            <a:ext cx="4763165" cy="2138110"/>
          </a:xfrm>
          <a:prstGeom prst="rect">
            <a:avLst/>
          </a:prstGeom>
        </p:spPr>
      </p:pic>
      <p:pic>
        <p:nvPicPr>
          <p:cNvPr id="9" name="Picture 8">
            <a:extLst>
              <a:ext uri="{FF2B5EF4-FFF2-40B4-BE49-F238E27FC236}">
                <a16:creationId xmlns:a16="http://schemas.microsoft.com/office/drawing/2014/main" id="{F7E5E5D0-3300-3708-71EA-A44881E3837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016612" y="718725"/>
            <a:ext cx="4763165" cy="2138110"/>
          </a:xfrm>
          <a:prstGeom prst="rect">
            <a:avLst/>
          </a:prstGeom>
        </p:spPr>
      </p:pic>
      <p:pic>
        <p:nvPicPr>
          <p:cNvPr id="10" name="Picture 9">
            <a:extLst>
              <a:ext uri="{FF2B5EF4-FFF2-40B4-BE49-F238E27FC236}">
                <a16:creationId xmlns:a16="http://schemas.microsoft.com/office/drawing/2014/main" id="{0CD158B4-B6DA-8910-2F08-7154093DBF5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36737" y="482395"/>
            <a:ext cx="4763165" cy="2138110"/>
          </a:xfrm>
          <a:prstGeom prst="rect">
            <a:avLst/>
          </a:prstGeom>
        </p:spPr>
      </p:pic>
      <p:pic>
        <p:nvPicPr>
          <p:cNvPr id="11" name="Picture 10">
            <a:extLst>
              <a:ext uri="{FF2B5EF4-FFF2-40B4-BE49-F238E27FC236}">
                <a16:creationId xmlns:a16="http://schemas.microsoft.com/office/drawing/2014/main" id="{427EFFF7-2A35-D6D7-5C89-9A9120FF244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016611" y="482395"/>
            <a:ext cx="4763165" cy="2138110"/>
          </a:xfrm>
          <a:prstGeom prst="rect">
            <a:avLst/>
          </a:prstGeom>
        </p:spPr>
      </p:pic>
      <p:pic>
        <p:nvPicPr>
          <p:cNvPr id="12" name="Picture 11">
            <a:extLst>
              <a:ext uri="{FF2B5EF4-FFF2-40B4-BE49-F238E27FC236}">
                <a16:creationId xmlns:a16="http://schemas.microsoft.com/office/drawing/2014/main" id="{E2A40DAB-BEEC-1FB3-6A33-04E6A72AB59B}"/>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96000" y="-882614"/>
            <a:ext cx="3202677" cy="3202677"/>
          </a:xfrm>
          <a:prstGeom prst="rect">
            <a:avLst/>
          </a:prstGeom>
        </p:spPr>
      </p:pic>
      <p:pic>
        <p:nvPicPr>
          <p:cNvPr id="3" name="Picture 2">
            <a:extLst>
              <a:ext uri="{FF2B5EF4-FFF2-40B4-BE49-F238E27FC236}">
                <a16:creationId xmlns:a16="http://schemas.microsoft.com/office/drawing/2014/main" id="{41D0032D-FDC1-6778-E778-4243E2FFECD6}"/>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760867" y="-59663"/>
            <a:ext cx="1847443" cy="1847443"/>
          </a:xfrm>
          <a:prstGeom prst="rect">
            <a:avLst/>
          </a:prstGeom>
        </p:spPr>
      </p:pic>
    </p:spTree>
    <p:extLst>
      <p:ext uri="{BB962C8B-B14F-4D97-AF65-F5344CB8AC3E}">
        <p14:creationId xmlns:p14="http://schemas.microsoft.com/office/powerpoint/2010/main" val="754768217"/>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video" Target="https://www.youtube.com/embed/2LFz5_PHuaU?list=PLS17GMBrjUlatKGz__QdpAoUHnXAvaPXi"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C930581-306C-220B-A44C-F85B0B1ABC2C}"/>
              </a:ext>
            </a:extLst>
          </p:cNvPr>
          <p:cNvSpPr txBox="1"/>
          <p:nvPr/>
        </p:nvSpPr>
        <p:spPr>
          <a:xfrm>
            <a:off x="2852837" y="2883117"/>
            <a:ext cx="6574971" cy="2031325"/>
          </a:xfrm>
          <a:prstGeom prst="rect">
            <a:avLst/>
          </a:prstGeom>
          <a:noFill/>
        </p:spPr>
        <p:txBody>
          <a:bodyPr wrap="square" rtlCol="0">
            <a:spAutoFit/>
          </a:bodyPr>
          <a:lstStyle/>
          <a:p>
            <a:pPr algn="ctr"/>
            <a:r>
              <a:rPr lang="en-US" sz="5400" b="1"/>
              <a:t>2026-2027 </a:t>
            </a:r>
          </a:p>
          <a:p>
            <a:pPr algn="ctr"/>
            <a:r>
              <a:rPr lang="en-US" sz="5400" b="1"/>
              <a:t>Training </a:t>
            </a:r>
          </a:p>
          <a:p>
            <a:endParaRPr lang="en-US"/>
          </a:p>
        </p:txBody>
      </p:sp>
    </p:spTree>
    <p:extLst>
      <p:ext uri="{BB962C8B-B14F-4D97-AF65-F5344CB8AC3E}">
        <p14:creationId xmlns:p14="http://schemas.microsoft.com/office/powerpoint/2010/main" val="3611491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107E50-459D-02AF-664E-7D4A7284BFE6}"/>
              </a:ext>
            </a:extLst>
          </p:cNvPr>
          <p:cNvSpPr txBox="1"/>
          <p:nvPr/>
        </p:nvSpPr>
        <p:spPr>
          <a:xfrm>
            <a:off x="2243234" y="2736980"/>
            <a:ext cx="7705531" cy="2585323"/>
          </a:xfrm>
          <a:prstGeom prst="rect">
            <a:avLst/>
          </a:prstGeom>
          <a:noFill/>
        </p:spPr>
        <p:txBody>
          <a:bodyPr wrap="square" rtlCol="0">
            <a:spAutoFit/>
          </a:bodyPr>
          <a:lstStyle/>
          <a:p>
            <a:pPr algn="ctr"/>
            <a:r>
              <a:rPr lang="en-US" sz="5400" b="1">
                <a:latin typeface="Arial Black" panose="020B0A04020102020204" pitchFamily="34" charset="0"/>
              </a:rPr>
              <a:t>50% off of Life Membership Program</a:t>
            </a:r>
            <a:endParaRPr lang="en-US" b="1">
              <a:latin typeface="Arial Black" panose="020B0A04020102020204" pitchFamily="34" charset="0"/>
            </a:endParaRPr>
          </a:p>
        </p:txBody>
      </p:sp>
    </p:spTree>
    <p:extLst>
      <p:ext uri="{BB962C8B-B14F-4D97-AF65-F5344CB8AC3E}">
        <p14:creationId xmlns:p14="http://schemas.microsoft.com/office/powerpoint/2010/main" val="614818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3BA79E-0AAB-C8FD-77B8-17B53D4DDFA4}"/>
              </a:ext>
            </a:extLst>
          </p:cNvPr>
          <p:cNvSpPr txBox="1"/>
          <p:nvPr/>
        </p:nvSpPr>
        <p:spPr>
          <a:xfrm>
            <a:off x="1730050" y="2513046"/>
            <a:ext cx="8731900" cy="3600986"/>
          </a:xfrm>
          <a:prstGeom prst="rect">
            <a:avLst/>
          </a:prstGeom>
          <a:noFill/>
        </p:spPr>
        <p:txBody>
          <a:bodyPr wrap="square" rtlCol="0">
            <a:spAutoFit/>
          </a:bodyPr>
          <a:lstStyle/>
          <a:p>
            <a:pPr algn="ctr"/>
            <a:r>
              <a:rPr lang="en-US" sz="3200" b="1" dirty="0">
                <a:latin typeface="Arial Black" panose="020B0A04020102020204" pitchFamily="34" charset="0"/>
              </a:rPr>
              <a:t>50% off of Life Membership Program</a:t>
            </a:r>
          </a:p>
          <a:p>
            <a:pPr algn="ctr"/>
            <a:endParaRPr lang="en-US" sz="2800" b="1" dirty="0">
              <a:latin typeface="Arial Black" panose="020B0A04020102020204" pitchFamily="34" charset="0"/>
            </a:endParaRP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Starts around October 1</a:t>
            </a:r>
            <a:r>
              <a:rPr lang="en-US" sz="2800" baseline="30000" dirty="0">
                <a:latin typeface="Arial" panose="020B0604020202020204" pitchFamily="34" charset="0"/>
                <a:cs typeface="Arial" panose="020B0604020202020204" pitchFamily="34" charset="0"/>
              </a:rPr>
              <a:t>st</a:t>
            </a:r>
            <a:endParaRPr lang="en-US"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Member pays half</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Post pays full</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Post fills out Form and submits it to HQs</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HQs sends Post Half back for each one on the form.</a:t>
            </a:r>
          </a:p>
        </p:txBody>
      </p:sp>
    </p:spTree>
    <p:extLst>
      <p:ext uri="{BB962C8B-B14F-4D97-AF65-F5344CB8AC3E}">
        <p14:creationId xmlns:p14="http://schemas.microsoft.com/office/powerpoint/2010/main" val="3263962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090673-AF2B-E79E-8F82-36D8DF4FCA06}"/>
              </a:ext>
            </a:extLst>
          </p:cNvPr>
          <p:cNvSpPr txBox="1"/>
          <p:nvPr/>
        </p:nvSpPr>
        <p:spPr>
          <a:xfrm>
            <a:off x="2045471" y="2534968"/>
            <a:ext cx="8731900" cy="3600986"/>
          </a:xfrm>
          <a:prstGeom prst="rect">
            <a:avLst/>
          </a:prstGeom>
          <a:noFill/>
        </p:spPr>
        <p:txBody>
          <a:bodyPr wrap="square" rtlCol="0">
            <a:spAutoFit/>
          </a:bodyPr>
          <a:lstStyle/>
          <a:p>
            <a:pPr algn="ctr"/>
            <a:r>
              <a:rPr lang="en-US" sz="3200" b="1">
                <a:latin typeface="Arial Black" panose="020B0A04020102020204" pitchFamily="34" charset="0"/>
              </a:rPr>
              <a:t>50% off of Life Membership Program</a:t>
            </a:r>
          </a:p>
          <a:p>
            <a:pPr algn="ctr"/>
            <a:endParaRPr lang="en-US" sz="2800" b="1">
              <a:latin typeface="Arial Black" panose="020B0A04020102020204" pitchFamily="34" charset="0"/>
            </a:endParaRPr>
          </a:p>
          <a:p>
            <a:pPr marL="457200" indent="-457200">
              <a:buFont typeface="Arial" panose="020B0604020202020204" pitchFamily="34" charset="0"/>
              <a:buChar char="•"/>
            </a:pPr>
            <a:r>
              <a:rPr lang="en-US" sz="2800">
                <a:latin typeface="Arial" panose="020B0604020202020204" pitchFamily="34" charset="0"/>
                <a:cs typeface="Arial" panose="020B0604020202020204" pitchFamily="34" charset="0"/>
              </a:rPr>
              <a:t>This is a First Come, First Served Program</a:t>
            </a:r>
          </a:p>
          <a:p>
            <a:pPr marL="457200" indent="-457200">
              <a:buFont typeface="Arial" panose="020B0604020202020204" pitchFamily="34" charset="0"/>
              <a:buChar char="•"/>
            </a:pPr>
            <a:r>
              <a:rPr lang="en-US" sz="2800">
                <a:latin typeface="Arial" panose="020B0604020202020204" pitchFamily="34" charset="0"/>
                <a:cs typeface="Arial" panose="020B0604020202020204" pitchFamily="34" charset="0"/>
              </a:rPr>
              <a:t>Don’t wait, as soon as the money is gone….The Program Closes</a:t>
            </a:r>
          </a:p>
          <a:p>
            <a:pPr marL="457200" indent="-457200">
              <a:buFont typeface="Arial" panose="020B0604020202020204" pitchFamily="34" charset="0"/>
              <a:buChar char="•"/>
            </a:pPr>
            <a:r>
              <a:rPr lang="en-US" sz="2800">
                <a:latin typeface="Arial" panose="020B0604020202020204" pitchFamily="34" charset="0"/>
                <a:cs typeface="Arial" panose="020B0604020202020204" pitchFamily="34" charset="0"/>
              </a:rPr>
              <a:t>This is a no-Brainer. Take advantage of this.</a:t>
            </a:r>
          </a:p>
          <a:p>
            <a:pPr marL="457200" indent="-457200">
              <a:buFont typeface="Arial" panose="020B0604020202020204" pitchFamily="34" charset="0"/>
              <a:buChar char="•"/>
            </a:pPr>
            <a:r>
              <a:rPr lang="en-US" sz="2800">
                <a:latin typeface="Arial" panose="020B0604020202020204" pitchFamily="34" charset="0"/>
                <a:cs typeface="Arial" panose="020B0604020202020204" pitchFamily="34" charset="0"/>
              </a:rPr>
              <a:t>This only helps posts in </a:t>
            </a:r>
            <a:r>
              <a:rPr lang="en-US" sz="2800" b="1">
                <a:latin typeface="Arial" panose="020B0604020202020204" pitchFamily="34" charset="0"/>
                <a:cs typeface="Arial" panose="020B0604020202020204" pitchFamily="34" charset="0"/>
              </a:rPr>
              <a:t>RETAINING!!!</a:t>
            </a:r>
          </a:p>
          <a:p>
            <a:pPr marL="457200" indent="-457200">
              <a:buFont typeface="Arial" panose="020B0604020202020204" pitchFamily="34" charset="0"/>
              <a:buChar char="•"/>
            </a:pPr>
            <a:r>
              <a:rPr lang="en-US" sz="2800" b="1">
                <a:latin typeface="Arial" panose="020B0604020202020204" pitchFamily="34" charset="0"/>
                <a:cs typeface="Arial" panose="020B0604020202020204" pitchFamily="34" charset="0"/>
              </a:rPr>
              <a:t>Push this program as much as you can!!</a:t>
            </a:r>
          </a:p>
        </p:txBody>
      </p:sp>
    </p:spTree>
    <p:extLst>
      <p:ext uri="{BB962C8B-B14F-4D97-AF65-F5344CB8AC3E}">
        <p14:creationId xmlns:p14="http://schemas.microsoft.com/office/powerpoint/2010/main" val="42192898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5C19AE3-B656-3E74-634A-F95087026112}"/>
              </a:ext>
            </a:extLst>
          </p:cNvPr>
          <p:cNvSpPr txBox="1"/>
          <p:nvPr/>
        </p:nvSpPr>
        <p:spPr>
          <a:xfrm>
            <a:off x="2243234" y="2923592"/>
            <a:ext cx="7705531" cy="923330"/>
          </a:xfrm>
          <a:prstGeom prst="rect">
            <a:avLst/>
          </a:prstGeom>
          <a:noFill/>
        </p:spPr>
        <p:txBody>
          <a:bodyPr wrap="square" rtlCol="0">
            <a:spAutoFit/>
          </a:bodyPr>
          <a:lstStyle/>
          <a:p>
            <a:pPr algn="ctr"/>
            <a:r>
              <a:rPr lang="en-US" sz="5400" b="1">
                <a:latin typeface="Arial Black" panose="020B0A04020102020204" pitchFamily="34" charset="0"/>
              </a:rPr>
              <a:t>TRANSFERS</a:t>
            </a:r>
            <a:endParaRPr lang="en-US" b="1">
              <a:latin typeface="Arial Black" panose="020B0A04020102020204" pitchFamily="34" charset="0"/>
            </a:endParaRPr>
          </a:p>
        </p:txBody>
      </p:sp>
    </p:spTree>
    <p:extLst>
      <p:ext uri="{BB962C8B-B14F-4D97-AF65-F5344CB8AC3E}">
        <p14:creationId xmlns:p14="http://schemas.microsoft.com/office/powerpoint/2010/main" val="24957528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A54829F-1A54-1041-A03C-3AA9B274D45F}"/>
              </a:ext>
            </a:extLst>
          </p:cNvPr>
          <p:cNvSpPr txBox="1"/>
          <p:nvPr/>
        </p:nvSpPr>
        <p:spPr>
          <a:xfrm>
            <a:off x="1906653" y="2449221"/>
            <a:ext cx="8378694" cy="3416320"/>
          </a:xfrm>
          <a:prstGeom prst="rect">
            <a:avLst/>
          </a:prstGeom>
          <a:noFill/>
        </p:spPr>
        <p:txBody>
          <a:bodyPr wrap="square" rtlCol="0">
            <a:spAutoFit/>
          </a:bodyPr>
          <a:lstStyle/>
          <a:p>
            <a:pPr algn="ctr"/>
            <a:r>
              <a:rPr lang="en-US" sz="5400" b="1">
                <a:latin typeface="Arial Black" panose="020B0A04020102020204" pitchFamily="34" charset="0"/>
              </a:rPr>
              <a:t>Question:</a:t>
            </a:r>
          </a:p>
          <a:p>
            <a:pPr algn="ctr"/>
            <a:r>
              <a:rPr lang="en-US" sz="5400" b="1">
                <a:latin typeface="Arial Black" panose="020B0A04020102020204" pitchFamily="34" charset="0"/>
              </a:rPr>
              <a:t>What must we always do when accepting a Transfer Request?</a:t>
            </a:r>
            <a:endParaRPr lang="en-US" b="1">
              <a:latin typeface="Arial Black" panose="020B0A04020102020204" pitchFamily="34" charset="0"/>
            </a:endParaRPr>
          </a:p>
        </p:txBody>
      </p:sp>
    </p:spTree>
    <p:extLst>
      <p:ext uri="{BB962C8B-B14F-4D97-AF65-F5344CB8AC3E}">
        <p14:creationId xmlns:p14="http://schemas.microsoft.com/office/powerpoint/2010/main" val="3063856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CD60EC-0463-CB48-9F3C-D46A7D02A5BE}"/>
              </a:ext>
            </a:extLst>
          </p:cNvPr>
          <p:cNvSpPr txBox="1"/>
          <p:nvPr/>
        </p:nvSpPr>
        <p:spPr>
          <a:xfrm>
            <a:off x="1230786" y="2422281"/>
            <a:ext cx="9730427" cy="3416320"/>
          </a:xfrm>
          <a:prstGeom prst="rect">
            <a:avLst/>
          </a:prstGeom>
          <a:noFill/>
        </p:spPr>
        <p:txBody>
          <a:bodyPr wrap="square" rtlCol="0">
            <a:spAutoFit/>
          </a:bodyPr>
          <a:lstStyle/>
          <a:p>
            <a:pPr algn="ctr"/>
            <a:r>
              <a:rPr lang="en-US" sz="5400" b="1">
                <a:latin typeface="Arial Black" panose="020B0A04020102020204" pitchFamily="34" charset="0"/>
              </a:rPr>
              <a:t>Answer:</a:t>
            </a:r>
          </a:p>
          <a:p>
            <a:pPr algn="ctr"/>
            <a:r>
              <a:rPr lang="en-US" sz="5400" b="1">
                <a:latin typeface="Arial Black" panose="020B0A04020102020204" pitchFamily="34" charset="0"/>
              </a:rPr>
              <a:t>See a copy of their DD Form 214 or Qualifying document</a:t>
            </a:r>
            <a:endParaRPr lang="en-US" b="1">
              <a:latin typeface="Arial Black" panose="020B0A04020102020204" pitchFamily="34" charset="0"/>
            </a:endParaRPr>
          </a:p>
        </p:txBody>
      </p:sp>
    </p:spTree>
    <p:extLst>
      <p:ext uri="{BB962C8B-B14F-4D97-AF65-F5344CB8AC3E}">
        <p14:creationId xmlns:p14="http://schemas.microsoft.com/office/powerpoint/2010/main" val="2094679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F6FB10-1743-B2EC-5485-BD0F57384BAE}"/>
              </a:ext>
            </a:extLst>
          </p:cNvPr>
          <p:cNvSpPr txBox="1"/>
          <p:nvPr/>
        </p:nvSpPr>
        <p:spPr>
          <a:xfrm>
            <a:off x="2243234" y="3172408"/>
            <a:ext cx="7705531" cy="1754326"/>
          </a:xfrm>
          <a:prstGeom prst="rect">
            <a:avLst/>
          </a:prstGeom>
          <a:noFill/>
        </p:spPr>
        <p:txBody>
          <a:bodyPr wrap="square" rtlCol="0">
            <a:spAutoFit/>
          </a:bodyPr>
          <a:lstStyle/>
          <a:p>
            <a:pPr algn="ctr"/>
            <a:r>
              <a:rPr lang="en-US" sz="5400" b="1">
                <a:latin typeface="Arial Black" panose="020B0A04020102020204" pitchFamily="34" charset="0"/>
              </a:rPr>
              <a:t>Members-at-Large</a:t>
            </a:r>
          </a:p>
          <a:p>
            <a:pPr algn="ctr"/>
            <a:r>
              <a:rPr lang="en-US" sz="5400" b="1">
                <a:latin typeface="Arial Black" panose="020B0A04020102020204" pitchFamily="34" charset="0"/>
              </a:rPr>
              <a:t>MAL</a:t>
            </a:r>
            <a:endParaRPr lang="en-US" b="1">
              <a:latin typeface="Arial Black" panose="020B0A04020102020204" pitchFamily="34" charset="0"/>
            </a:endParaRPr>
          </a:p>
        </p:txBody>
      </p:sp>
    </p:spTree>
    <p:extLst>
      <p:ext uri="{BB962C8B-B14F-4D97-AF65-F5344CB8AC3E}">
        <p14:creationId xmlns:p14="http://schemas.microsoft.com/office/powerpoint/2010/main" val="571370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1783D1-ACF4-6A4E-938D-AE4DABF51AEF}"/>
              </a:ext>
            </a:extLst>
          </p:cNvPr>
          <p:cNvSpPr txBox="1"/>
          <p:nvPr/>
        </p:nvSpPr>
        <p:spPr>
          <a:xfrm>
            <a:off x="2243234" y="2097367"/>
            <a:ext cx="7705531" cy="923330"/>
          </a:xfrm>
          <a:prstGeom prst="rect">
            <a:avLst/>
          </a:prstGeom>
          <a:noFill/>
        </p:spPr>
        <p:txBody>
          <a:bodyPr wrap="square" rtlCol="0">
            <a:spAutoFit/>
          </a:bodyPr>
          <a:lstStyle/>
          <a:p>
            <a:pPr algn="ctr"/>
            <a:r>
              <a:rPr lang="en-US" sz="5400" b="1">
                <a:latin typeface="Arial Black" panose="020B0A04020102020204" pitchFamily="34" charset="0"/>
              </a:rPr>
              <a:t>Members-at-Large</a:t>
            </a:r>
          </a:p>
        </p:txBody>
      </p:sp>
      <p:sp>
        <p:nvSpPr>
          <p:cNvPr id="3" name="TextBox 2">
            <a:extLst>
              <a:ext uri="{FF2B5EF4-FFF2-40B4-BE49-F238E27FC236}">
                <a16:creationId xmlns:a16="http://schemas.microsoft.com/office/drawing/2014/main" id="{11913AB1-8368-98B8-55C0-25B99FC1CCD1}"/>
              </a:ext>
            </a:extLst>
          </p:cNvPr>
          <p:cNvSpPr txBox="1"/>
          <p:nvPr/>
        </p:nvSpPr>
        <p:spPr>
          <a:xfrm>
            <a:off x="982824" y="3163767"/>
            <a:ext cx="10013927" cy="1815882"/>
          </a:xfrm>
          <a:prstGeom prst="rect">
            <a:avLst/>
          </a:prstGeom>
          <a:noFill/>
        </p:spPr>
        <p:txBody>
          <a:bodyPr wrap="square" rtlCol="0">
            <a:spAutoFit/>
          </a:bodyPr>
          <a:lstStyle/>
          <a:p>
            <a:r>
              <a:rPr lang="en-US" sz="2800">
                <a:latin typeface="Arial" panose="020B0604020202020204" pitchFamily="34" charset="0"/>
                <a:cs typeface="Arial" panose="020B0604020202020204" pitchFamily="34" charset="0"/>
              </a:rPr>
              <a:t>Members-at-Large are members of the VFW who do not have a post home. Whether they joined online, got frustrated with another post, got remanded to the MAL or were members of a post who closed.</a:t>
            </a:r>
          </a:p>
        </p:txBody>
      </p:sp>
    </p:spTree>
    <p:extLst>
      <p:ext uri="{BB962C8B-B14F-4D97-AF65-F5344CB8AC3E}">
        <p14:creationId xmlns:p14="http://schemas.microsoft.com/office/powerpoint/2010/main" val="36365562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47091D-C080-C310-33F4-CF5C52A4232D}"/>
              </a:ext>
            </a:extLst>
          </p:cNvPr>
          <p:cNvSpPr txBox="1"/>
          <p:nvPr/>
        </p:nvSpPr>
        <p:spPr>
          <a:xfrm>
            <a:off x="2243234" y="2097367"/>
            <a:ext cx="7705531" cy="923330"/>
          </a:xfrm>
          <a:prstGeom prst="rect">
            <a:avLst/>
          </a:prstGeom>
          <a:noFill/>
        </p:spPr>
        <p:txBody>
          <a:bodyPr wrap="square" rtlCol="0">
            <a:spAutoFit/>
          </a:bodyPr>
          <a:lstStyle/>
          <a:p>
            <a:pPr algn="ctr"/>
            <a:r>
              <a:rPr lang="en-US" sz="5400" b="1">
                <a:latin typeface="Arial Black" panose="020B0A04020102020204" pitchFamily="34" charset="0"/>
              </a:rPr>
              <a:t>Members-at-Large</a:t>
            </a:r>
          </a:p>
        </p:txBody>
      </p:sp>
      <p:sp>
        <p:nvSpPr>
          <p:cNvPr id="3" name="TextBox 2">
            <a:extLst>
              <a:ext uri="{FF2B5EF4-FFF2-40B4-BE49-F238E27FC236}">
                <a16:creationId xmlns:a16="http://schemas.microsoft.com/office/drawing/2014/main" id="{A8222C7A-BA21-9E52-5E73-BC9FDB85A0FB}"/>
              </a:ext>
            </a:extLst>
          </p:cNvPr>
          <p:cNvSpPr txBox="1"/>
          <p:nvPr/>
        </p:nvSpPr>
        <p:spPr>
          <a:xfrm>
            <a:off x="311020" y="3020697"/>
            <a:ext cx="11793894" cy="3970318"/>
          </a:xfrm>
          <a:prstGeom prst="rect">
            <a:avLst/>
          </a:prstGeom>
          <a:noFill/>
        </p:spPr>
        <p:txBody>
          <a:bodyPr wrap="square" rtlCol="0">
            <a:spAutoFit/>
          </a:bodyPr>
          <a:lstStyle/>
          <a:p>
            <a:r>
              <a:rPr lang="en-US" sz="2800">
                <a:latin typeface="Arial" panose="020B0604020202020204" pitchFamily="34" charset="0"/>
                <a:cs typeface="Arial" panose="020B0604020202020204" pitchFamily="34" charset="0"/>
              </a:rPr>
              <a:t>It becomes our duty and responsibility to get our local MAL list from the membership team and find worthy comrades from that list and offer them a home. Always remember to check their DD form 214 or Qualifying documentation before processing their transfer form.</a:t>
            </a:r>
          </a:p>
          <a:p>
            <a:endParaRPr lang="en-US" sz="2800">
              <a:latin typeface="Arial" panose="020B0604020202020204" pitchFamily="34" charset="0"/>
              <a:cs typeface="Arial" panose="020B0604020202020204" pitchFamily="34" charset="0"/>
            </a:endParaRPr>
          </a:p>
          <a:p>
            <a:r>
              <a:rPr lang="en-US" sz="2800">
                <a:latin typeface="Arial" panose="020B0604020202020204" pitchFamily="34" charset="0"/>
                <a:cs typeface="Arial" panose="020B0604020202020204" pitchFamily="34" charset="0"/>
              </a:rPr>
              <a:t>It is the Department Membership’s goal to reduce the MAL by 20% every year. We want those people who qualify in our posts. We want them to help local post programs and mission.</a:t>
            </a:r>
          </a:p>
          <a:p>
            <a:endParaRPr lang="en-US" sz="2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94919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7D57BB1-C0D7-9850-6681-2AE9659A52F2}"/>
              </a:ext>
            </a:extLst>
          </p:cNvPr>
          <p:cNvSpPr txBox="1"/>
          <p:nvPr/>
        </p:nvSpPr>
        <p:spPr>
          <a:xfrm>
            <a:off x="1847461" y="2985618"/>
            <a:ext cx="8470641" cy="1754326"/>
          </a:xfrm>
          <a:prstGeom prst="rect">
            <a:avLst/>
          </a:prstGeom>
          <a:noFill/>
        </p:spPr>
        <p:txBody>
          <a:bodyPr wrap="square" rtlCol="0">
            <a:spAutoFit/>
          </a:bodyPr>
          <a:lstStyle/>
          <a:p>
            <a:pPr algn="ctr"/>
            <a:r>
              <a:rPr lang="en-US" sz="5400" b="1"/>
              <a:t>Membership Form and How to Fill it out.</a:t>
            </a:r>
            <a:endParaRPr lang="en-US" b="1"/>
          </a:p>
        </p:txBody>
      </p:sp>
    </p:spTree>
    <p:extLst>
      <p:ext uri="{BB962C8B-B14F-4D97-AF65-F5344CB8AC3E}">
        <p14:creationId xmlns:p14="http://schemas.microsoft.com/office/powerpoint/2010/main" val="1768809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03382E-B60D-1E00-7954-248DC01CDCDD}"/>
              </a:ext>
            </a:extLst>
          </p:cNvPr>
          <p:cNvSpPr txBox="1"/>
          <p:nvPr/>
        </p:nvSpPr>
        <p:spPr>
          <a:xfrm>
            <a:off x="2471057" y="3334545"/>
            <a:ext cx="7249886" cy="923330"/>
          </a:xfrm>
          <a:prstGeom prst="rect">
            <a:avLst/>
          </a:prstGeom>
          <a:noFill/>
        </p:spPr>
        <p:txBody>
          <a:bodyPr wrap="square" rtlCol="0">
            <a:spAutoFit/>
          </a:bodyPr>
          <a:lstStyle/>
          <a:p>
            <a:pPr algn="ctr"/>
            <a:r>
              <a:rPr lang="en-US" sz="5400" b="1"/>
              <a:t>Membership Training</a:t>
            </a:r>
            <a:endParaRPr lang="en-US" b="1"/>
          </a:p>
        </p:txBody>
      </p:sp>
    </p:spTree>
    <p:extLst>
      <p:ext uri="{BB962C8B-B14F-4D97-AF65-F5344CB8AC3E}">
        <p14:creationId xmlns:p14="http://schemas.microsoft.com/office/powerpoint/2010/main" val="19338921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How To Fill Out a Member Application">
            <a:hlinkClick r:id="" action="ppaction://media"/>
            <a:extLst>
              <a:ext uri="{FF2B5EF4-FFF2-40B4-BE49-F238E27FC236}">
                <a16:creationId xmlns:a16="http://schemas.microsoft.com/office/drawing/2014/main" id="{6F29E4A8-A6AC-52A0-1981-4F2C824811DA}"/>
              </a:ext>
            </a:extLst>
          </p:cNvPr>
          <p:cNvPicPr>
            <a:picLocks noRot="1" noChangeAspect="1"/>
          </p:cNvPicPr>
          <p:nvPr>
            <a:videoFile r:link="rId1"/>
          </p:nvPr>
        </p:nvPicPr>
        <p:blipFill>
          <a:blip r:embed="rId3"/>
          <a:stretch>
            <a:fillRect/>
          </a:stretch>
        </p:blipFill>
        <p:spPr>
          <a:xfrm>
            <a:off x="-404327" y="0"/>
            <a:ext cx="12509241" cy="6873240"/>
          </a:xfrm>
          <a:prstGeom prst="rect">
            <a:avLst/>
          </a:prstGeom>
        </p:spPr>
      </p:pic>
    </p:spTree>
    <p:extLst>
      <p:ext uri="{BB962C8B-B14F-4D97-AF65-F5344CB8AC3E}">
        <p14:creationId xmlns:p14="http://schemas.microsoft.com/office/powerpoint/2010/main" val="2405813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5295072-72A1-3FB9-B74B-B240F7DB9302}"/>
              </a:ext>
            </a:extLst>
          </p:cNvPr>
          <p:cNvSpPr txBox="1"/>
          <p:nvPr/>
        </p:nvSpPr>
        <p:spPr>
          <a:xfrm>
            <a:off x="2243234" y="2551837"/>
            <a:ext cx="7705531" cy="1754326"/>
          </a:xfrm>
          <a:prstGeom prst="rect">
            <a:avLst/>
          </a:prstGeom>
          <a:noFill/>
        </p:spPr>
        <p:txBody>
          <a:bodyPr wrap="square" rtlCol="0">
            <a:spAutoFit/>
          </a:bodyPr>
          <a:lstStyle/>
          <a:p>
            <a:pPr algn="ctr"/>
            <a:r>
              <a:rPr lang="en-US" sz="5400" b="1"/>
              <a:t>LEGACY LIFE MEMBERSHIP PROGRAM</a:t>
            </a:r>
            <a:endParaRPr lang="en-US" b="1"/>
          </a:p>
        </p:txBody>
      </p:sp>
    </p:spTree>
    <p:extLst>
      <p:ext uri="{BB962C8B-B14F-4D97-AF65-F5344CB8AC3E}">
        <p14:creationId xmlns:p14="http://schemas.microsoft.com/office/powerpoint/2010/main" val="29273721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in">
            <a:hlinkClick r:id="" action="ppaction://media"/>
            <a:extLst>
              <a:ext uri="{FF2B5EF4-FFF2-40B4-BE49-F238E27FC236}">
                <a16:creationId xmlns:a16="http://schemas.microsoft.com/office/drawing/2014/main" id="{34DFCE7F-15AC-FD57-5C47-FCACFF6B6B3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5985" y="39266"/>
            <a:ext cx="12247985" cy="6728538"/>
          </a:xfrm>
          <a:prstGeom prst="rect">
            <a:avLst/>
          </a:prstGeom>
        </p:spPr>
      </p:pic>
    </p:spTree>
    <p:extLst>
      <p:ext uri="{BB962C8B-B14F-4D97-AF65-F5344CB8AC3E}">
        <p14:creationId xmlns:p14="http://schemas.microsoft.com/office/powerpoint/2010/main" val="3434284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28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3B41C93-BB72-A6AE-9168-31F54BBEE8A0}"/>
              </a:ext>
            </a:extLst>
          </p:cNvPr>
          <p:cNvSpPr txBox="1"/>
          <p:nvPr/>
        </p:nvSpPr>
        <p:spPr>
          <a:xfrm>
            <a:off x="597159" y="2561261"/>
            <a:ext cx="10779968" cy="2708434"/>
          </a:xfrm>
          <a:prstGeom prst="rect">
            <a:avLst/>
          </a:prstGeom>
          <a:noFill/>
        </p:spPr>
        <p:txBody>
          <a:bodyPr wrap="square">
            <a:spAutoFit/>
          </a:bodyPr>
          <a:lstStyle/>
          <a:p>
            <a:pPr algn="ctr"/>
            <a:r>
              <a:rPr lang="en-US" sz="3000">
                <a:latin typeface="Arial Black" panose="020B0A04020102020204" pitchFamily="34" charset="0"/>
                <a:cs typeface="Arial" panose="020B0604020202020204" pitchFamily="34" charset="0"/>
              </a:rPr>
              <a:t>The </a:t>
            </a:r>
            <a:r>
              <a:rPr lang="en-US" sz="3000" b="1">
                <a:latin typeface="Arial Black" panose="020B0A04020102020204" pitchFamily="34" charset="0"/>
                <a:cs typeface="Arial" panose="020B0604020202020204" pitchFamily="34" charset="0"/>
              </a:rPr>
              <a:t>VFW Legacy Life Membership Program</a:t>
            </a:r>
            <a:endParaRPr lang="en-US" sz="3000">
              <a:latin typeface="Arial Black" panose="020B0A04020102020204" pitchFamily="34" charset="0"/>
              <a:cs typeface="Arial" panose="020B0604020202020204" pitchFamily="34" charset="0"/>
            </a:endParaRPr>
          </a:p>
          <a:p>
            <a:r>
              <a:rPr lang="en-US" sz="2800">
                <a:latin typeface="Arial" panose="020B0604020202020204" pitchFamily="34" charset="0"/>
                <a:cs typeface="Arial" panose="020B0604020202020204" pitchFamily="34" charset="0"/>
              </a:rPr>
              <a:t>is a prestigious tier of membership designed for current Life Members who wish to leave a lasting financial impact on the organization. By participating, members create an annual endowment that supports their local Post, Department, and the National VFW in perpetuity.</a:t>
            </a:r>
          </a:p>
        </p:txBody>
      </p:sp>
    </p:spTree>
    <p:extLst>
      <p:ext uri="{BB962C8B-B14F-4D97-AF65-F5344CB8AC3E}">
        <p14:creationId xmlns:p14="http://schemas.microsoft.com/office/powerpoint/2010/main" val="24046165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BB8CBC-FE32-9F93-793F-E8DA4CEF1BEA}"/>
              </a:ext>
            </a:extLst>
          </p:cNvPr>
          <p:cNvSpPr txBox="1"/>
          <p:nvPr/>
        </p:nvSpPr>
        <p:spPr>
          <a:xfrm>
            <a:off x="2617237" y="2250901"/>
            <a:ext cx="6957526" cy="523220"/>
          </a:xfrm>
          <a:prstGeom prst="rect">
            <a:avLst/>
          </a:prstGeom>
          <a:noFill/>
        </p:spPr>
        <p:txBody>
          <a:bodyPr wrap="square">
            <a:spAutoFit/>
          </a:bodyPr>
          <a:lstStyle/>
          <a:p>
            <a:pPr algn="ctr"/>
            <a:r>
              <a:rPr lang="en-US" sz="2800" b="1">
                <a:latin typeface="Arial Black" panose="020B0A04020102020204" pitchFamily="34" charset="0"/>
                <a:cs typeface="Arial" panose="020B0604020202020204" pitchFamily="34" charset="0"/>
              </a:rPr>
              <a:t>Legacy Life Membership Program</a:t>
            </a:r>
            <a:endParaRPr lang="en-US" sz="2800"/>
          </a:p>
        </p:txBody>
      </p:sp>
      <p:sp>
        <p:nvSpPr>
          <p:cNvPr id="7" name="TextBox 6">
            <a:extLst>
              <a:ext uri="{FF2B5EF4-FFF2-40B4-BE49-F238E27FC236}">
                <a16:creationId xmlns:a16="http://schemas.microsoft.com/office/drawing/2014/main" id="{10893C6D-C359-C6D4-B732-9E32C64B79EA}"/>
              </a:ext>
            </a:extLst>
          </p:cNvPr>
          <p:cNvSpPr txBox="1"/>
          <p:nvPr/>
        </p:nvSpPr>
        <p:spPr>
          <a:xfrm>
            <a:off x="1231641" y="2967335"/>
            <a:ext cx="10269894" cy="1200329"/>
          </a:xfrm>
          <a:prstGeom prst="rect">
            <a:avLst/>
          </a:prstGeom>
          <a:noFill/>
        </p:spPr>
        <p:txBody>
          <a:bodyPr wrap="square">
            <a:spAutoFit/>
          </a:bodyPr>
          <a:lstStyle/>
          <a:p>
            <a:pPr>
              <a:buNone/>
            </a:pPr>
            <a:r>
              <a:rPr lang="en-US" sz="2400" b="1"/>
              <a:t>Membership Levels &amp; Costs</a:t>
            </a:r>
          </a:p>
          <a:p>
            <a:pPr>
              <a:buNone/>
            </a:pPr>
            <a:r>
              <a:rPr lang="en-US" sz="2400"/>
              <a:t>The program is divided into three distinct levels, each offering increasing benefits and endowment amounts:</a:t>
            </a:r>
          </a:p>
        </p:txBody>
      </p:sp>
      <p:graphicFrame>
        <p:nvGraphicFramePr>
          <p:cNvPr id="8" name="Table 7">
            <a:extLst>
              <a:ext uri="{FF2B5EF4-FFF2-40B4-BE49-F238E27FC236}">
                <a16:creationId xmlns:a16="http://schemas.microsoft.com/office/drawing/2014/main" id="{C18B9984-8EA5-214A-B02C-8B41F0CA41ED}"/>
              </a:ext>
            </a:extLst>
          </p:cNvPr>
          <p:cNvGraphicFramePr>
            <a:graphicFrameLocks noGrp="1"/>
          </p:cNvGraphicFramePr>
          <p:nvPr>
            <p:extLst>
              <p:ext uri="{D42A27DB-BD31-4B8C-83A1-F6EECF244321}">
                <p14:modId xmlns:p14="http://schemas.microsoft.com/office/powerpoint/2010/main" val="638484634"/>
              </p:ext>
            </p:extLst>
          </p:nvPr>
        </p:nvGraphicFramePr>
        <p:xfrm>
          <a:off x="2230016" y="4360878"/>
          <a:ext cx="7731967" cy="1889760"/>
        </p:xfrm>
        <a:graphic>
          <a:graphicData uri="http://schemas.openxmlformats.org/drawingml/2006/table">
            <a:tbl>
              <a:tblPr/>
              <a:tblGrid>
                <a:gridCol w="1262742">
                  <a:extLst>
                    <a:ext uri="{9D8B030D-6E8A-4147-A177-3AD203B41FA5}">
                      <a16:colId xmlns:a16="http://schemas.microsoft.com/office/drawing/2014/main" val="3605532878"/>
                    </a:ext>
                  </a:extLst>
                </a:gridCol>
                <a:gridCol w="2133600">
                  <a:extLst>
                    <a:ext uri="{9D8B030D-6E8A-4147-A177-3AD203B41FA5}">
                      <a16:colId xmlns:a16="http://schemas.microsoft.com/office/drawing/2014/main" val="4183389712"/>
                    </a:ext>
                  </a:extLst>
                </a:gridCol>
                <a:gridCol w="4335625">
                  <a:extLst>
                    <a:ext uri="{9D8B030D-6E8A-4147-A177-3AD203B41FA5}">
                      <a16:colId xmlns:a16="http://schemas.microsoft.com/office/drawing/2014/main" val="160824303"/>
                    </a:ext>
                  </a:extLst>
                </a:gridCol>
              </a:tblGrid>
              <a:tr h="0">
                <a:tc>
                  <a:txBody>
                    <a:bodyPr/>
                    <a:lstStyle/>
                    <a:p>
                      <a:pPr>
                        <a:buNone/>
                      </a:pPr>
                      <a:r>
                        <a:rPr lang="en-US" sz="2000"/>
                        <a:t>Level</a:t>
                      </a:r>
                    </a:p>
                  </a:txBody>
                  <a:tcPr anchor="ctr">
                    <a:lnL>
                      <a:noFill/>
                    </a:lnL>
                    <a:lnR>
                      <a:noFill/>
                    </a:lnR>
                    <a:lnT>
                      <a:noFill/>
                    </a:lnT>
                    <a:lnB>
                      <a:noFill/>
                    </a:lnB>
                    <a:noFill/>
                  </a:tcPr>
                </a:tc>
                <a:tc>
                  <a:txBody>
                    <a:bodyPr/>
                    <a:lstStyle/>
                    <a:p>
                      <a:pPr>
                        <a:buNone/>
                      </a:pPr>
                      <a:r>
                        <a:rPr lang="en-US" sz="2000"/>
                        <a:t>One-Time Cost</a:t>
                      </a:r>
                    </a:p>
                  </a:txBody>
                  <a:tcPr anchor="ctr">
                    <a:lnL>
                      <a:noFill/>
                    </a:lnL>
                    <a:lnR>
                      <a:noFill/>
                    </a:lnR>
                    <a:lnT>
                      <a:noFill/>
                    </a:lnT>
                    <a:lnB>
                      <a:noFill/>
                    </a:lnB>
                    <a:noFill/>
                  </a:tcPr>
                </a:tc>
                <a:tc>
                  <a:txBody>
                    <a:bodyPr/>
                    <a:lstStyle/>
                    <a:p>
                      <a:pPr>
                        <a:buNone/>
                      </a:pPr>
                      <a:r>
                        <a:rPr lang="en-US" sz="2000"/>
                        <a:t>Annual Endowment (to Post/Dept/Natl)</a:t>
                      </a:r>
                    </a:p>
                  </a:txBody>
                  <a:tcPr anchor="ctr">
                    <a:lnL>
                      <a:noFill/>
                    </a:lnL>
                    <a:lnR>
                      <a:noFill/>
                    </a:lnR>
                    <a:lnT>
                      <a:noFill/>
                    </a:lnT>
                    <a:lnB>
                      <a:noFill/>
                    </a:lnB>
                    <a:noFill/>
                  </a:tcPr>
                </a:tc>
                <a:extLst>
                  <a:ext uri="{0D108BD9-81ED-4DB2-BD59-A6C34878D82A}">
                    <a16:rowId xmlns:a16="http://schemas.microsoft.com/office/drawing/2014/main" val="3891257070"/>
                  </a:ext>
                </a:extLst>
              </a:tr>
              <a:tr h="0">
                <a:tc>
                  <a:txBody>
                    <a:bodyPr/>
                    <a:lstStyle/>
                    <a:p>
                      <a:pPr>
                        <a:buNone/>
                      </a:pPr>
                      <a:r>
                        <a:rPr lang="en-US" sz="2000" b="1"/>
                        <a:t>Bronze</a:t>
                      </a:r>
                      <a:endParaRPr lang="en-US" sz="2000"/>
                    </a:p>
                  </a:txBody>
                  <a:tcPr anchor="ctr">
                    <a:lnL>
                      <a:noFill/>
                    </a:lnL>
                    <a:lnR>
                      <a:noFill/>
                    </a:lnR>
                    <a:lnT>
                      <a:noFill/>
                    </a:lnT>
                    <a:lnB>
                      <a:noFill/>
                    </a:lnB>
                    <a:noFill/>
                  </a:tcPr>
                </a:tc>
                <a:tc>
                  <a:txBody>
                    <a:bodyPr/>
                    <a:lstStyle/>
                    <a:p>
                      <a:pPr>
                        <a:buNone/>
                      </a:pPr>
                      <a:r>
                        <a:rPr lang="en-US" sz="2000"/>
                        <a:t>$400</a:t>
                      </a:r>
                    </a:p>
                  </a:txBody>
                  <a:tcPr anchor="ctr">
                    <a:lnL>
                      <a:noFill/>
                    </a:lnL>
                    <a:lnR>
                      <a:noFill/>
                    </a:lnR>
                    <a:lnT>
                      <a:noFill/>
                    </a:lnT>
                    <a:lnB>
                      <a:noFill/>
                    </a:lnB>
                    <a:noFill/>
                  </a:tcPr>
                </a:tc>
                <a:tc>
                  <a:txBody>
                    <a:bodyPr/>
                    <a:lstStyle/>
                    <a:p>
                      <a:pPr>
                        <a:buNone/>
                      </a:pPr>
                      <a:r>
                        <a:rPr lang="en-US" sz="2000"/>
                        <a:t>$6</a:t>
                      </a:r>
                    </a:p>
                  </a:txBody>
                  <a:tcPr anchor="ctr">
                    <a:lnL>
                      <a:noFill/>
                    </a:lnL>
                    <a:lnR>
                      <a:noFill/>
                    </a:lnR>
                    <a:lnT>
                      <a:noFill/>
                    </a:lnT>
                    <a:lnB>
                      <a:noFill/>
                    </a:lnB>
                    <a:noFill/>
                  </a:tcPr>
                </a:tc>
                <a:extLst>
                  <a:ext uri="{0D108BD9-81ED-4DB2-BD59-A6C34878D82A}">
                    <a16:rowId xmlns:a16="http://schemas.microsoft.com/office/drawing/2014/main" val="103296235"/>
                  </a:ext>
                </a:extLst>
              </a:tr>
              <a:tr h="0">
                <a:tc>
                  <a:txBody>
                    <a:bodyPr/>
                    <a:lstStyle/>
                    <a:p>
                      <a:pPr>
                        <a:buNone/>
                      </a:pPr>
                      <a:r>
                        <a:rPr lang="en-US" sz="2000" b="1"/>
                        <a:t>Silver</a:t>
                      </a:r>
                      <a:endParaRPr lang="en-US" sz="2000"/>
                    </a:p>
                  </a:txBody>
                  <a:tcPr anchor="ctr">
                    <a:lnL>
                      <a:noFill/>
                    </a:lnL>
                    <a:lnR>
                      <a:noFill/>
                    </a:lnR>
                    <a:lnT>
                      <a:noFill/>
                    </a:lnT>
                    <a:lnB>
                      <a:noFill/>
                    </a:lnB>
                    <a:noFill/>
                  </a:tcPr>
                </a:tc>
                <a:tc>
                  <a:txBody>
                    <a:bodyPr/>
                    <a:lstStyle/>
                    <a:p>
                      <a:pPr>
                        <a:buNone/>
                      </a:pPr>
                      <a:r>
                        <a:rPr lang="en-US" sz="2000"/>
                        <a:t>$800</a:t>
                      </a:r>
                    </a:p>
                  </a:txBody>
                  <a:tcPr anchor="ctr">
                    <a:lnL>
                      <a:noFill/>
                    </a:lnL>
                    <a:lnR>
                      <a:noFill/>
                    </a:lnR>
                    <a:lnT>
                      <a:noFill/>
                    </a:lnT>
                    <a:lnB>
                      <a:noFill/>
                    </a:lnB>
                    <a:noFill/>
                  </a:tcPr>
                </a:tc>
                <a:tc>
                  <a:txBody>
                    <a:bodyPr/>
                    <a:lstStyle/>
                    <a:p>
                      <a:pPr>
                        <a:buNone/>
                      </a:pPr>
                      <a:r>
                        <a:rPr lang="en-US" sz="2000"/>
                        <a:t>$12</a:t>
                      </a:r>
                    </a:p>
                  </a:txBody>
                  <a:tcPr anchor="ctr">
                    <a:lnL>
                      <a:noFill/>
                    </a:lnL>
                    <a:lnR>
                      <a:noFill/>
                    </a:lnR>
                    <a:lnT>
                      <a:noFill/>
                    </a:lnT>
                    <a:lnB>
                      <a:noFill/>
                    </a:lnB>
                    <a:noFill/>
                  </a:tcPr>
                </a:tc>
                <a:extLst>
                  <a:ext uri="{0D108BD9-81ED-4DB2-BD59-A6C34878D82A}">
                    <a16:rowId xmlns:a16="http://schemas.microsoft.com/office/drawing/2014/main" val="1147369179"/>
                  </a:ext>
                </a:extLst>
              </a:tr>
              <a:tr h="0">
                <a:tc>
                  <a:txBody>
                    <a:bodyPr/>
                    <a:lstStyle/>
                    <a:p>
                      <a:pPr>
                        <a:buNone/>
                      </a:pPr>
                      <a:r>
                        <a:rPr lang="en-US" sz="2000" b="1"/>
                        <a:t>Gold</a:t>
                      </a:r>
                      <a:endParaRPr lang="en-US" sz="2000"/>
                    </a:p>
                  </a:txBody>
                  <a:tcPr anchor="ctr">
                    <a:lnL>
                      <a:noFill/>
                    </a:lnL>
                    <a:lnR>
                      <a:noFill/>
                    </a:lnR>
                    <a:lnT>
                      <a:noFill/>
                    </a:lnT>
                    <a:lnB>
                      <a:noFill/>
                    </a:lnB>
                    <a:noFill/>
                  </a:tcPr>
                </a:tc>
                <a:tc>
                  <a:txBody>
                    <a:bodyPr/>
                    <a:lstStyle/>
                    <a:p>
                      <a:pPr>
                        <a:buNone/>
                      </a:pPr>
                      <a:r>
                        <a:rPr lang="en-US" sz="2000"/>
                        <a:t>$1,200</a:t>
                      </a:r>
                    </a:p>
                  </a:txBody>
                  <a:tcPr anchor="ctr">
                    <a:lnL>
                      <a:noFill/>
                    </a:lnL>
                    <a:lnR>
                      <a:noFill/>
                    </a:lnR>
                    <a:lnT>
                      <a:noFill/>
                    </a:lnT>
                    <a:lnB>
                      <a:noFill/>
                    </a:lnB>
                    <a:noFill/>
                  </a:tcPr>
                </a:tc>
                <a:tc>
                  <a:txBody>
                    <a:bodyPr/>
                    <a:lstStyle/>
                    <a:p>
                      <a:pPr>
                        <a:buNone/>
                      </a:pPr>
                      <a:r>
                        <a:rPr lang="en-US" sz="2000"/>
                        <a:t>$18</a:t>
                      </a:r>
                    </a:p>
                  </a:txBody>
                  <a:tcPr anchor="ctr">
                    <a:lnL>
                      <a:noFill/>
                    </a:lnL>
                    <a:lnR>
                      <a:noFill/>
                    </a:lnR>
                    <a:lnT>
                      <a:noFill/>
                    </a:lnT>
                    <a:lnB>
                      <a:noFill/>
                    </a:lnB>
                    <a:noFill/>
                  </a:tcPr>
                </a:tc>
                <a:extLst>
                  <a:ext uri="{0D108BD9-81ED-4DB2-BD59-A6C34878D82A}">
                    <a16:rowId xmlns:a16="http://schemas.microsoft.com/office/drawing/2014/main" val="415942223"/>
                  </a:ext>
                </a:extLst>
              </a:tr>
            </a:tbl>
          </a:graphicData>
        </a:graphic>
      </p:graphicFrame>
    </p:spTree>
    <p:extLst>
      <p:ext uri="{BB962C8B-B14F-4D97-AF65-F5344CB8AC3E}">
        <p14:creationId xmlns:p14="http://schemas.microsoft.com/office/powerpoint/2010/main" val="10884800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3329FDA-A0EC-81D3-E1A9-65983B898181}"/>
              </a:ext>
            </a:extLst>
          </p:cNvPr>
          <p:cNvSpPr txBox="1"/>
          <p:nvPr/>
        </p:nvSpPr>
        <p:spPr>
          <a:xfrm>
            <a:off x="522514" y="2818838"/>
            <a:ext cx="11520195" cy="3477875"/>
          </a:xfrm>
          <a:prstGeom prst="rect">
            <a:avLst/>
          </a:prstGeom>
          <a:noFill/>
        </p:spPr>
        <p:txBody>
          <a:bodyPr wrap="square">
            <a:spAutoFit/>
          </a:bodyPr>
          <a:lstStyle/>
          <a:p>
            <a:pPr>
              <a:buNone/>
            </a:pPr>
            <a:r>
              <a:rPr lang="en-US" sz="2200" b="1">
                <a:latin typeface="Arial" panose="020B0604020202020204" pitchFamily="34" charset="0"/>
                <a:cs typeface="Arial" panose="020B0604020202020204" pitchFamily="34" charset="0"/>
              </a:rPr>
              <a:t>Key Benefits</a:t>
            </a:r>
          </a:p>
          <a:p>
            <a:pPr>
              <a:buNone/>
            </a:pPr>
            <a:r>
              <a:rPr lang="en-US" sz="2200">
                <a:latin typeface="Arial" panose="020B0604020202020204" pitchFamily="34" charset="0"/>
                <a:cs typeface="Arial" panose="020B0604020202020204" pitchFamily="34" charset="0"/>
              </a:rPr>
              <a:t>Members receive exclusive recognition items and financial perks based on their tier:</a:t>
            </a:r>
          </a:p>
          <a:p>
            <a:pPr>
              <a:buFont typeface="Arial" panose="020B0604020202020204" pitchFamily="34" charset="0"/>
              <a:buChar char="•"/>
            </a:pPr>
            <a:r>
              <a:rPr lang="en-US" sz="2200" b="1">
                <a:latin typeface="Arial" panose="020B0604020202020204" pitchFamily="34" charset="0"/>
                <a:cs typeface="Arial" panose="020B0604020202020204" pitchFamily="34" charset="0"/>
              </a:rPr>
              <a:t>Recognition:</a:t>
            </a:r>
            <a:r>
              <a:rPr lang="en-US" sz="2200">
                <a:latin typeface="Arial" panose="020B0604020202020204" pitchFamily="34" charset="0"/>
                <a:cs typeface="Arial" panose="020B0604020202020204" pitchFamily="34" charset="0"/>
              </a:rPr>
              <a:t> Personally engraved membership card, lapel pin, hat pin, and a framed certificate.</a:t>
            </a:r>
          </a:p>
          <a:p>
            <a:pPr>
              <a:buFont typeface="Arial" panose="020B0604020202020204" pitchFamily="34" charset="0"/>
              <a:buChar char="•"/>
            </a:pPr>
            <a:r>
              <a:rPr lang="en-US" sz="2200" b="1">
                <a:latin typeface="Arial" panose="020B0604020202020204" pitchFamily="34" charset="0"/>
                <a:cs typeface="Arial" panose="020B0604020202020204" pitchFamily="34" charset="0"/>
              </a:rPr>
              <a:t>Discounts:</a:t>
            </a:r>
            <a:r>
              <a:rPr lang="en-US" sz="2200">
                <a:latin typeface="Arial" panose="020B0604020202020204" pitchFamily="34" charset="0"/>
                <a:cs typeface="Arial" panose="020B0604020202020204" pitchFamily="34" charset="0"/>
              </a:rPr>
              <a:t> Tiered discounts at the VFW Store (5% for Bronze, 10% for Silver, 15% for Gold).</a:t>
            </a:r>
          </a:p>
          <a:p>
            <a:pPr>
              <a:buFont typeface="Arial" panose="020B0604020202020204" pitchFamily="34" charset="0"/>
              <a:buChar char="•"/>
            </a:pPr>
            <a:r>
              <a:rPr lang="en-US" sz="2200" b="1">
                <a:latin typeface="Arial" panose="020B0604020202020204" pitchFamily="34" charset="0"/>
                <a:cs typeface="Arial" panose="020B0604020202020204" pitchFamily="34" charset="0"/>
              </a:rPr>
              <a:t>Insurance:</a:t>
            </a:r>
            <a:r>
              <a:rPr lang="en-US" sz="2200">
                <a:latin typeface="Arial" panose="020B0604020202020204" pitchFamily="34" charset="0"/>
                <a:cs typeface="Arial" panose="020B0604020202020204" pitchFamily="34" charset="0"/>
              </a:rPr>
              <a:t> Increased levels of no-cost Accidental Death and Dismemberment (AD&amp;D) insurance.</a:t>
            </a:r>
          </a:p>
          <a:p>
            <a:pPr>
              <a:buFont typeface="Arial" panose="020B0604020202020204" pitchFamily="34" charset="0"/>
              <a:buChar char="•"/>
            </a:pPr>
            <a:r>
              <a:rPr lang="en-US" sz="2200" b="1">
                <a:latin typeface="Arial" panose="020B0604020202020204" pitchFamily="34" charset="0"/>
                <a:cs typeface="Arial" panose="020B0604020202020204" pitchFamily="34" charset="0"/>
              </a:rPr>
              <a:t>Permanent Legacy:</a:t>
            </a:r>
            <a:r>
              <a:rPr lang="en-US" sz="2200">
                <a:latin typeface="Arial" panose="020B0604020202020204" pitchFamily="34" charset="0"/>
                <a:cs typeface="Arial" panose="020B0604020202020204" pitchFamily="34" charset="0"/>
              </a:rPr>
              <a:t> Recognition at the VFW National Headquarters Museum and the Memorial Building kiosk in Washington, D.C..</a:t>
            </a:r>
          </a:p>
        </p:txBody>
      </p:sp>
      <p:sp>
        <p:nvSpPr>
          <p:cNvPr id="4" name="TextBox 3">
            <a:extLst>
              <a:ext uri="{FF2B5EF4-FFF2-40B4-BE49-F238E27FC236}">
                <a16:creationId xmlns:a16="http://schemas.microsoft.com/office/drawing/2014/main" id="{373B6555-FCC6-B477-2C3C-D31C7A3C7363}"/>
              </a:ext>
            </a:extLst>
          </p:cNvPr>
          <p:cNvSpPr txBox="1"/>
          <p:nvPr/>
        </p:nvSpPr>
        <p:spPr>
          <a:xfrm>
            <a:off x="2803848" y="2295618"/>
            <a:ext cx="6957526" cy="523220"/>
          </a:xfrm>
          <a:prstGeom prst="rect">
            <a:avLst/>
          </a:prstGeom>
          <a:noFill/>
        </p:spPr>
        <p:txBody>
          <a:bodyPr wrap="square">
            <a:spAutoFit/>
          </a:bodyPr>
          <a:lstStyle/>
          <a:p>
            <a:pPr algn="ctr"/>
            <a:r>
              <a:rPr lang="en-US" sz="2800" b="1">
                <a:latin typeface="Arial Black" panose="020B0A04020102020204" pitchFamily="34" charset="0"/>
                <a:cs typeface="Arial" panose="020B0604020202020204" pitchFamily="34" charset="0"/>
              </a:rPr>
              <a:t>Legacy Life Membership Program</a:t>
            </a:r>
            <a:endParaRPr lang="en-US" sz="2800"/>
          </a:p>
        </p:txBody>
      </p:sp>
    </p:spTree>
    <p:extLst>
      <p:ext uri="{BB962C8B-B14F-4D97-AF65-F5344CB8AC3E}">
        <p14:creationId xmlns:p14="http://schemas.microsoft.com/office/powerpoint/2010/main" val="7344480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A8E63F0-B94A-A93A-A487-B8E913588DB4}"/>
              </a:ext>
            </a:extLst>
          </p:cNvPr>
          <p:cNvSpPr txBox="1"/>
          <p:nvPr/>
        </p:nvSpPr>
        <p:spPr>
          <a:xfrm>
            <a:off x="2719874" y="2238183"/>
            <a:ext cx="6957526" cy="523220"/>
          </a:xfrm>
          <a:prstGeom prst="rect">
            <a:avLst/>
          </a:prstGeom>
          <a:noFill/>
        </p:spPr>
        <p:txBody>
          <a:bodyPr wrap="square">
            <a:spAutoFit/>
          </a:bodyPr>
          <a:lstStyle/>
          <a:p>
            <a:pPr algn="ctr"/>
            <a:r>
              <a:rPr lang="en-US" sz="2800" b="1">
                <a:latin typeface="Arial Black" panose="020B0A04020102020204" pitchFamily="34" charset="0"/>
                <a:cs typeface="Arial" panose="020B0604020202020204" pitchFamily="34" charset="0"/>
              </a:rPr>
              <a:t>Legacy Life Membership Program</a:t>
            </a:r>
            <a:endParaRPr lang="en-US" sz="2800"/>
          </a:p>
        </p:txBody>
      </p:sp>
      <p:sp>
        <p:nvSpPr>
          <p:cNvPr id="4" name="TextBox 3">
            <a:extLst>
              <a:ext uri="{FF2B5EF4-FFF2-40B4-BE49-F238E27FC236}">
                <a16:creationId xmlns:a16="http://schemas.microsoft.com/office/drawing/2014/main" id="{444596D5-CFC4-A447-C2B0-43576495546C}"/>
              </a:ext>
            </a:extLst>
          </p:cNvPr>
          <p:cNvSpPr txBox="1"/>
          <p:nvPr/>
        </p:nvSpPr>
        <p:spPr>
          <a:xfrm>
            <a:off x="510074" y="3209453"/>
            <a:ext cx="11377126" cy="2554545"/>
          </a:xfrm>
          <a:prstGeom prst="rect">
            <a:avLst/>
          </a:prstGeom>
          <a:noFill/>
        </p:spPr>
        <p:txBody>
          <a:bodyPr wrap="square">
            <a:spAutoFit/>
          </a:bodyPr>
          <a:lstStyle/>
          <a:p>
            <a:pPr algn="ctr">
              <a:buNone/>
            </a:pPr>
            <a:r>
              <a:rPr lang="en-US" sz="4000" b="1"/>
              <a:t>Endowment Options</a:t>
            </a:r>
          </a:p>
          <a:p>
            <a:pPr>
              <a:buNone/>
            </a:pPr>
            <a:r>
              <a:rPr lang="en-US" sz="2400"/>
              <a:t>When enrolling, members choose how their legacy continues after their passing:</a:t>
            </a:r>
          </a:p>
          <a:p>
            <a:pPr>
              <a:buFont typeface="Arial" panose="020B0604020202020204" pitchFamily="34" charset="0"/>
              <a:buChar char="•"/>
            </a:pPr>
            <a:r>
              <a:rPr lang="en-US" sz="2400" b="1"/>
              <a:t>Annual Endowment:</a:t>
            </a:r>
            <a:r>
              <a:rPr lang="en-US" sz="2400"/>
              <a:t> The annual payment to the Post, Department, and National continues forever in the member's name.</a:t>
            </a:r>
          </a:p>
          <a:p>
            <a:pPr>
              <a:buFont typeface="Arial" panose="020B0604020202020204" pitchFamily="34" charset="0"/>
              <a:buChar char="•"/>
            </a:pPr>
            <a:r>
              <a:rPr lang="en-US" sz="2400" b="1"/>
              <a:t>One-Time Endowment:</a:t>
            </a:r>
            <a:r>
              <a:rPr lang="en-US" sz="2400"/>
              <a:t> Upon the member's death, the principal amount of the legacy is paid out in equal shares to the Post, Department, and National organization</a:t>
            </a:r>
            <a:r>
              <a:rPr lang="en-US"/>
              <a:t>.</a:t>
            </a:r>
          </a:p>
        </p:txBody>
      </p:sp>
    </p:spTree>
    <p:extLst>
      <p:ext uri="{BB962C8B-B14F-4D97-AF65-F5344CB8AC3E}">
        <p14:creationId xmlns:p14="http://schemas.microsoft.com/office/powerpoint/2010/main" val="32990834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31F16E5-B8F4-0B21-34F7-B4C1FE23820E}"/>
              </a:ext>
            </a:extLst>
          </p:cNvPr>
          <p:cNvSpPr txBox="1"/>
          <p:nvPr/>
        </p:nvSpPr>
        <p:spPr>
          <a:xfrm>
            <a:off x="609600" y="3177082"/>
            <a:ext cx="11090987" cy="2431435"/>
          </a:xfrm>
          <a:prstGeom prst="rect">
            <a:avLst/>
          </a:prstGeom>
          <a:noFill/>
        </p:spPr>
        <p:txBody>
          <a:bodyPr wrap="square">
            <a:spAutoFit/>
          </a:bodyPr>
          <a:lstStyle/>
          <a:p>
            <a:pPr algn="ctr">
              <a:buNone/>
            </a:pPr>
            <a:r>
              <a:rPr lang="en-US" sz="4000" b="1"/>
              <a:t>Memorial Legacy</a:t>
            </a:r>
          </a:p>
          <a:p>
            <a:pPr>
              <a:buNone/>
            </a:pPr>
            <a:r>
              <a:rPr lang="en-US" sz="2800"/>
              <a:t>The program also allows individuals to purchase a </a:t>
            </a:r>
            <a:r>
              <a:rPr lang="en-US" sz="2800" b="1"/>
              <a:t>Memorial Legacy</a:t>
            </a:r>
            <a:r>
              <a:rPr lang="en-US" sz="2800"/>
              <a:t> in the name of a deceased VFW member. This ensures the veteran's name remains on the Post rolls and continues to provide financial support to the organization in their honor.</a:t>
            </a:r>
          </a:p>
        </p:txBody>
      </p:sp>
      <p:sp>
        <p:nvSpPr>
          <p:cNvPr id="4" name="TextBox 3">
            <a:extLst>
              <a:ext uri="{FF2B5EF4-FFF2-40B4-BE49-F238E27FC236}">
                <a16:creationId xmlns:a16="http://schemas.microsoft.com/office/drawing/2014/main" id="{75E1BD3E-BC36-613B-1423-03F15B9C4D7C}"/>
              </a:ext>
            </a:extLst>
          </p:cNvPr>
          <p:cNvSpPr txBox="1"/>
          <p:nvPr/>
        </p:nvSpPr>
        <p:spPr>
          <a:xfrm>
            <a:off x="2617237" y="2219521"/>
            <a:ext cx="6957526" cy="523220"/>
          </a:xfrm>
          <a:prstGeom prst="rect">
            <a:avLst/>
          </a:prstGeom>
          <a:noFill/>
        </p:spPr>
        <p:txBody>
          <a:bodyPr wrap="square">
            <a:spAutoFit/>
          </a:bodyPr>
          <a:lstStyle/>
          <a:p>
            <a:pPr algn="ctr"/>
            <a:r>
              <a:rPr lang="en-US" sz="2800" b="1">
                <a:latin typeface="Arial Black" panose="020B0A04020102020204" pitchFamily="34" charset="0"/>
                <a:cs typeface="Arial" panose="020B0604020202020204" pitchFamily="34" charset="0"/>
              </a:rPr>
              <a:t>Legacy Life Membership Program</a:t>
            </a:r>
            <a:endParaRPr lang="en-US" sz="2800"/>
          </a:p>
        </p:txBody>
      </p:sp>
    </p:spTree>
    <p:extLst>
      <p:ext uri="{BB962C8B-B14F-4D97-AF65-F5344CB8AC3E}">
        <p14:creationId xmlns:p14="http://schemas.microsoft.com/office/powerpoint/2010/main" val="24300942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875FE68-A920-C428-9827-BD7BBA5855C9}"/>
              </a:ext>
            </a:extLst>
          </p:cNvPr>
          <p:cNvSpPr txBox="1"/>
          <p:nvPr/>
        </p:nvSpPr>
        <p:spPr>
          <a:xfrm>
            <a:off x="3035559" y="2066841"/>
            <a:ext cx="8944945" cy="4585871"/>
          </a:xfrm>
          <a:prstGeom prst="rect">
            <a:avLst/>
          </a:prstGeom>
          <a:noFill/>
        </p:spPr>
        <p:txBody>
          <a:bodyPr wrap="square">
            <a:spAutoFit/>
          </a:bodyPr>
          <a:lstStyle/>
          <a:p>
            <a:pPr>
              <a:buNone/>
            </a:pPr>
            <a:r>
              <a:rPr lang="en-US" sz="2800" b="1">
                <a:latin typeface="Arial" panose="020B0604020202020204" pitchFamily="34" charset="0"/>
                <a:cs typeface="Arial" panose="020B0604020202020204" pitchFamily="34" charset="0"/>
              </a:rPr>
              <a:t>New Florida Legacy Life Pin Program</a:t>
            </a:r>
          </a:p>
          <a:p>
            <a:pPr>
              <a:buNone/>
            </a:pPr>
            <a:r>
              <a:rPr lang="en-US" sz="2200">
                <a:latin typeface="Arial" panose="020B0604020202020204" pitchFamily="34" charset="0"/>
                <a:cs typeface="Arial" panose="020B0604020202020204" pitchFamily="34" charset="0"/>
              </a:rPr>
              <a:t>New Legacy Life Members and those who upgrade will be recognized at the Department awards ceremony. They will receive a special Florida Legacy Life Pin. </a:t>
            </a:r>
          </a:p>
          <a:p>
            <a:pPr marL="342900" indent="-342900">
              <a:buFont typeface="Arial" panose="020B0604020202020204" pitchFamily="34" charset="0"/>
              <a:buChar char="•"/>
            </a:pPr>
            <a:r>
              <a:rPr lang="en-US" sz="2200">
                <a:latin typeface="Arial" panose="020B0604020202020204" pitchFamily="34" charset="0"/>
                <a:cs typeface="Arial" panose="020B0604020202020204" pitchFamily="34" charset="0"/>
              </a:rPr>
              <a:t>This pin will be controlled and will only be issued at the Conferences/Convention. </a:t>
            </a:r>
          </a:p>
          <a:p>
            <a:pPr marL="342900" indent="-342900">
              <a:buFont typeface="Arial" panose="020B0604020202020204" pitchFamily="34" charset="0"/>
              <a:buChar char="•"/>
            </a:pPr>
            <a:r>
              <a:rPr lang="en-US" sz="2200">
                <a:latin typeface="Arial" panose="020B0604020202020204" pitchFamily="34" charset="0"/>
                <a:cs typeface="Arial" panose="020B0604020202020204" pitchFamily="34" charset="0"/>
              </a:rPr>
              <a:t>It will Come in Bronze, Silver, Gold variations based on the level of Legacy Life.</a:t>
            </a:r>
          </a:p>
          <a:p>
            <a:pPr marL="342900" indent="-342900">
              <a:buFont typeface="Arial" panose="020B0604020202020204" pitchFamily="34" charset="0"/>
              <a:buChar char="•"/>
            </a:pPr>
            <a:r>
              <a:rPr lang="en-US" sz="2200">
                <a:latin typeface="Arial" panose="020B0604020202020204" pitchFamily="34" charset="0"/>
                <a:cs typeface="Arial" panose="020B0604020202020204" pitchFamily="34" charset="0"/>
              </a:rPr>
              <a:t>Existing Legacy Life Members will be able to purchase their pin at the Conference/Convention.</a:t>
            </a:r>
          </a:p>
          <a:p>
            <a:pPr marL="342900" indent="-342900">
              <a:buFont typeface="Arial" panose="020B0604020202020204" pitchFamily="34" charset="0"/>
              <a:buChar char="•"/>
            </a:pPr>
            <a:r>
              <a:rPr lang="en-US" sz="2200">
                <a:latin typeface="Arial" panose="020B0604020202020204" pitchFamily="34" charset="0"/>
                <a:cs typeface="Arial" panose="020B0604020202020204" pitchFamily="34" charset="0"/>
              </a:rPr>
              <a:t>These pins have been approved at National and will be another way of showing the world the members decision to leave their legacy with VFW.</a:t>
            </a:r>
          </a:p>
        </p:txBody>
      </p:sp>
      <p:pic>
        <p:nvPicPr>
          <p:cNvPr id="12" name="Picture 11">
            <a:extLst>
              <a:ext uri="{FF2B5EF4-FFF2-40B4-BE49-F238E27FC236}">
                <a16:creationId xmlns:a16="http://schemas.microsoft.com/office/drawing/2014/main" id="{0688E7F5-18CA-A7FA-5602-8ABF55E77D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866" y="1706286"/>
            <a:ext cx="1722714" cy="1722714"/>
          </a:xfrm>
          <a:prstGeom prst="rect">
            <a:avLst/>
          </a:prstGeom>
        </p:spPr>
      </p:pic>
      <p:pic>
        <p:nvPicPr>
          <p:cNvPr id="14" name="Picture 13">
            <a:extLst>
              <a:ext uri="{FF2B5EF4-FFF2-40B4-BE49-F238E27FC236}">
                <a16:creationId xmlns:a16="http://schemas.microsoft.com/office/drawing/2014/main" id="{4C6E3E0C-771B-30E9-9D86-905F62B51D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634" y="5057499"/>
            <a:ext cx="1722714" cy="1722714"/>
          </a:xfrm>
          <a:prstGeom prst="rect">
            <a:avLst/>
          </a:prstGeom>
        </p:spPr>
      </p:pic>
      <p:pic>
        <p:nvPicPr>
          <p:cNvPr id="16" name="Picture 15">
            <a:extLst>
              <a:ext uri="{FF2B5EF4-FFF2-40B4-BE49-F238E27FC236}">
                <a16:creationId xmlns:a16="http://schemas.microsoft.com/office/drawing/2014/main" id="{BF32741D-832B-1C09-768F-80C08C3C96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634" y="3369277"/>
            <a:ext cx="1747946" cy="1747946"/>
          </a:xfrm>
          <a:prstGeom prst="rect">
            <a:avLst/>
          </a:prstGeom>
        </p:spPr>
      </p:pic>
    </p:spTree>
    <p:extLst>
      <p:ext uri="{BB962C8B-B14F-4D97-AF65-F5344CB8AC3E}">
        <p14:creationId xmlns:p14="http://schemas.microsoft.com/office/powerpoint/2010/main" val="1319279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4F9EB9-D633-F040-D225-3201E86CE17B}"/>
              </a:ext>
            </a:extLst>
          </p:cNvPr>
          <p:cNvSpPr txBox="1"/>
          <p:nvPr/>
        </p:nvSpPr>
        <p:spPr>
          <a:xfrm>
            <a:off x="3466322" y="3214024"/>
            <a:ext cx="6957526" cy="707886"/>
          </a:xfrm>
          <a:prstGeom prst="rect">
            <a:avLst/>
          </a:prstGeom>
          <a:noFill/>
        </p:spPr>
        <p:txBody>
          <a:bodyPr wrap="square">
            <a:spAutoFit/>
          </a:bodyPr>
          <a:lstStyle/>
          <a:p>
            <a:pPr>
              <a:buNone/>
            </a:pPr>
            <a:r>
              <a:rPr lang="en-US" sz="4000" b="1">
                <a:latin typeface="Arial Black" panose="020B0A04020102020204" pitchFamily="34" charset="0"/>
              </a:rPr>
              <a:t>Recruiting Awards</a:t>
            </a:r>
            <a:endParaRPr lang="en-US" sz="4000">
              <a:latin typeface="Arial Black" panose="020B0A04020102020204" pitchFamily="34" charset="0"/>
            </a:endParaRPr>
          </a:p>
        </p:txBody>
      </p:sp>
    </p:spTree>
    <p:extLst>
      <p:ext uri="{BB962C8B-B14F-4D97-AF65-F5344CB8AC3E}">
        <p14:creationId xmlns:p14="http://schemas.microsoft.com/office/powerpoint/2010/main" val="1611104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4B1967-A818-AAC8-E04F-1CEAA80108B2}"/>
              </a:ext>
            </a:extLst>
          </p:cNvPr>
          <p:cNvSpPr txBox="1"/>
          <p:nvPr/>
        </p:nvSpPr>
        <p:spPr>
          <a:xfrm>
            <a:off x="1331167" y="2340477"/>
            <a:ext cx="9529665" cy="4216539"/>
          </a:xfrm>
          <a:prstGeom prst="rect">
            <a:avLst/>
          </a:prstGeom>
          <a:noFill/>
        </p:spPr>
        <p:txBody>
          <a:bodyPr wrap="square" rtlCol="0">
            <a:spAutoFit/>
          </a:bodyPr>
          <a:lstStyle/>
          <a:p>
            <a:pPr algn="ctr"/>
            <a:r>
              <a:rPr lang="en-US" sz="5400" b="1" dirty="0"/>
              <a:t>Your Department Membership Team</a:t>
            </a:r>
          </a:p>
          <a:p>
            <a:pPr algn="ctr"/>
            <a:r>
              <a:rPr lang="en-US" sz="3200" b="1" dirty="0"/>
              <a:t>Director – Scott Hice</a:t>
            </a:r>
          </a:p>
          <a:p>
            <a:pPr algn="ctr"/>
            <a:r>
              <a:rPr lang="en-US" sz="3200" b="1" dirty="0"/>
              <a:t>Asst. Director – Ken Michael</a:t>
            </a:r>
          </a:p>
          <a:p>
            <a:pPr algn="ctr"/>
            <a:r>
              <a:rPr lang="en-US" sz="3200" b="1" dirty="0"/>
              <a:t>Membership Committee – Heather Frank</a:t>
            </a:r>
          </a:p>
          <a:p>
            <a:pPr algn="ctr"/>
            <a:r>
              <a:rPr lang="en-US" sz="3200" b="1" dirty="0"/>
              <a:t>Legacy Life Coordinator – Dave Bear</a:t>
            </a:r>
          </a:p>
          <a:p>
            <a:pPr algn="ctr"/>
            <a:r>
              <a:rPr lang="en-US" sz="3200" b="1" dirty="0"/>
              <a:t>MAL Director – Dr. Brian Frank</a:t>
            </a:r>
          </a:p>
        </p:txBody>
      </p:sp>
    </p:spTree>
    <p:extLst>
      <p:ext uri="{BB962C8B-B14F-4D97-AF65-F5344CB8AC3E}">
        <p14:creationId xmlns:p14="http://schemas.microsoft.com/office/powerpoint/2010/main" val="1007642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EF7122-C152-F93F-3861-DB9BB6345996}"/>
              </a:ext>
            </a:extLst>
          </p:cNvPr>
          <p:cNvSpPr txBox="1"/>
          <p:nvPr/>
        </p:nvSpPr>
        <p:spPr>
          <a:xfrm>
            <a:off x="1287624" y="2258008"/>
            <a:ext cx="9554547" cy="3477875"/>
          </a:xfrm>
          <a:prstGeom prst="rect">
            <a:avLst/>
          </a:prstGeom>
          <a:noFill/>
        </p:spPr>
        <p:txBody>
          <a:bodyPr wrap="square" rtlCol="0">
            <a:spAutoFit/>
          </a:bodyPr>
          <a:lstStyle/>
          <a:p>
            <a:pPr algn="ctr"/>
            <a:r>
              <a:rPr lang="en-US" sz="4400">
                <a:latin typeface="Arial Black" panose="020B0A04020102020204" pitchFamily="34" charset="0"/>
              </a:rPr>
              <a:t>Question</a:t>
            </a:r>
          </a:p>
          <a:p>
            <a:pPr algn="ctr"/>
            <a:endParaRPr lang="en-US" sz="4400">
              <a:latin typeface="Arial Black" panose="020B0A04020102020204" pitchFamily="34" charset="0"/>
            </a:endParaRPr>
          </a:p>
          <a:p>
            <a:pPr algn="ctr"/>
            <a:r>
              <a:rPr lang="en-US" sz="4400">
                <a:latin typeface="Arial Black" panose="020B0A04020102020204" pitchFamily="34" charset="0"/>
              </a:rPr>
              <a:t>Who usually wins recruiting awards across the Department?</a:t>
            </a:r>
          </a:p>
        </p:txBody>
      </p:sp>
    </p:spTree>
    <p:extLst>
      <p:ext uri="{BB962C8B-B14F-4D97-AF65-F5344CB8AC3E}">
        <p14:creationId xmlns:p14="http://schemas.microsoft.com/office/powerpoint/2010/main" val="24560855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B528BBD-F206-4217-168C-AE4C32F287AE}"/>
              </a:ext>
            </a:extLst>
          </p:cNvPr>
          <p:cNvSpPr txBox="1"/>
          <p:nvPr/>
        </p:nvSpPr>
        <p:spPr>
          <a:xfrm>
            <a:off x="1835021" y="2164702"/>
            <a:ext cx="8105191" cy="5386090"/>
          </a:xfrm>
          <a:prstGeom prst="rect">
            <a:avLst/>
          </a:prstGeom>
          <a:noFill/>
        </p:spPr>
        <p:txBody>
          <a:bodyPr wrap="square" rtlCol="0">
            <a:spAutoFit/>
          </a:bodyPr>
          <a:lstStyle/>
          <a:p>
            <a:pPr algn="ctr"/>
            <a:r>
              <a:rPr lang="en-US" sz="4400">
                <a:latin typeface="Arial Black" panose="020B0A04020102020204" pitchFamily="34" charset="0"/>
              </a:rPr>
              <a:t>Answer</a:t>
            </a:r>
          </a:p>
          <a:p>
            <a:pPr algn="ctr"/>
            <a:endParaRPr lang="en-US" sz="4400">
              <a:latin typeface="Arial Black" panose="020B0A04020102020204" pitchFamily="34" charset="0"/>
            </a:endParaRPr>
          </a:p>
          <a:p>
            <a:pPr algn="ctr"/>
            <a:r>
              <a:rPr lang="en-US" sz="4400">
                <a:latin typeface="Arial Black" panose="020B0A04020102020204" pitchFamily="34" charset="0"/>
              </a:rPr>
              <a:t>The Quartermaster.</a:t>
            </a:r>
          </a:p>
          <a:p>
            <a:pPr algn="ctr"/>
            <a:endParaRPr lang="en-US" sz="2800">
              <a:latin typeface="Arial" panose="020B0604020202020204" pitchFamily="34" charset="0"/>
              <a:cs typeface="Arial" panose="020B0604020202020204" pitchFamily="34" charset="0"/>
            </a:endParaRPr>
          </a:p>
          <a:p>
            <a:pPr algn="ctr"/>
            <a:r>
              <a:rPr lang="en-US" sz="2800">
                <a:latin typeface="Arial" panose="020B0604020202020204" pitchFamily="34" charset="0"/>
                <a:cs typeface="Arial" panose="020B0604020202020204" pitchFamily="34" charset="0"/>
              </a:rPr>
              <a:t>Unfortunately, they are the only person that can put new members in the system, and the recruiting member field is usually left blank, so they put their name in it.</a:t>
            </a:r>
          </a:p>
          <a:p>
            <a:pPr algn="ctr"/>
            <a:endParaRPr lang="en-US" sz="2800">
              <a:latin typeface="Arial" panose="020B0604020202020204" pitchFamily="34" charset="0"/>
              <a:cs typeface="Arial" panose="020B0604020202020204" pitchFamily="34" charset="0"/>
            </a:endParaRPr>
          </a:p>
          <a:p>
            <a:pPr algn="ctr"/>
            <a:endParaRPr lang="en-US" sz="4400">
              <a:latin typeface="Arial Black" panose="020B0A04020102020204" pitchFamily="34" charset="0"/>
            </a:endParaRPr>
          </a:p>
        </p:txBody>
      </p:sp>
    </p:spTree>
    <p:extLst>
      <p:ext uri="{BB962C8B-B14F-4D97-AF65-F5344CB8AC3E}">
        <p14:creationId xmlns:p14="http://schemas.microsoft.com/office/powerpoint/2010/main" val="2181382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A761500-1CF3-E373-7697-39B1410F8BDA}"/>
              </a:ext>
            </a:extLst>
          </p:cNvPr>
          <p:cNvSpPr txBox="1"/>
          <p:nvPr/>
        </p:nvSpPr>
        <p:spPr>
          <a:xfrm>
            <a:off x="2631233" y="2351315"/>
            <a:ext cx="6929534" cy="4154984"/>
          </a:xfrm>
          <a:prstGeom prst="rect">
            <a:avLst/>
          </a:prstGeom>
          <a:noFill/>
        </p:spPr>
        <p:txBody>
          <a:bodyPr wrap="square" rtlCol="0">
            <a:spAutoFit/>
          </a:bodyPr>
          <a:lstStyle/>
          <a:p>
            <a:pPr algn="ctr"/>
            <a:r>
              <a:rPr lang="en-US" sz="4400">
                <a:latin typeface="Arial Black" panose="020B0A04020102020204" pitchFamily="34" charset="0"/>
              </a:rPr>
              <a:t>Question</a:t>
            </a:r>
          </a:p>
          <a:p>
            <a:pPr algn="ctr"/>
            <a:endParaRPr lang="en-US" sz="4400">
              <a:latin typeface="Arial Black" panose="020B0A04020102020204" pitchFamily="34" charset="0"/>
            </a:endParaRPr>
          </a:p>
          <a:p>
            <a:pPr algn="ctr"/>
            <a:r>
              <a:rPr lang="en-US" sz="4400">
                <a:latin typeface="Arial Black" panose="020B0A04020102020204" pitchFamily="34" charset="0"/>
              </a:rPr>
              <a:t>Is it fair that the QM is usually the person who wins recruiting awards?</a:t>
            </a:r>
          </a:p>
        </p:txBody>
      </p:sp>
    </p:spTree>
    <p:extLst>
      <p:ext uri="{BB962C8B-B14F-4D97-AF65-F5344CB8AC3E}">
        <p14:creationId xmlns:p14="http://schemas.microsoft.com/office/powerpoint/2010/main" val="5760599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CA563B4-2B45-84A3-41A3-E61BEC745603}"/>
              </a:ext>
            </a:extLst>
          </p:cNvPr>
          <p:cNvSpPr txBox="1"/>
          <p:nvPr/>
        </p:nvSpPr>
        <p:spPr>
          <a:xfrm>
            <a:off x="2043404" y="2133600"/>
            <a:ext cx="8105191" cy="5386090"/>
          </a:xfrm>
          <a:prstGeom prst="rect">
            <a:avLst/>
          </a:prstGeom>
          <a:noFill/>
        </p:spPr>
        <p:txBody>
          <a:bodyPr wrap="square" rtlCol="0">
            <a:spAutoFit/>
          </a:bodyPr>
          <a:lstStyle/>
          <a:p>
            <a:pPr algn="ctr"/>
            <a:r>
              <a:rPr lang="en-US" sz="4400">
                <a:latin typeface="Arial Black" panose="020B0A04020102020204" pitchFamily="34" charset="0"/>
              </a:rPr>
              <a:t>Answer</a:t>
            </a:r>
          </a:p>
          <a:p>
            <a:pPr algn="ctr"/>
            <a:endParaRPr lang="en-US" sz="4400">
              <a:latin typeface="Arial Black" panose="020B0A04020102020204" pitchFamily="34" charset="0"/>
            </a:endParaRPr>
          </a:p>
          <a:p>
            <a:pPr algn="ctr"/>
            <a:r>
              <a:rPr lang="en-US" sz="4400">
                <a:latin typeface="Arial Black" panose="020B0A04020102020204" pitchFamily="34" charset="0"/>
              </a:rPr>
              <a:t>No, it is not.</a:t>
            </a:r>
          </a:p>
          <a:p>
            <a:pPr algn="ctr"/>
            <a:endParaRPr lang="en-US" sz="2800">
              <a:latin typeface="Arial" panose="020B0604020202020204" pitchFamily="34" charset="0"/>
              <a:cs typeface="Arial" panose="020B0604020202020204" pitchFamily="34" charset="0"/>
            </a:endParaRPr>
          </a:p>
          <a:p>
            <a:pPr algn="ctr"/>
            <a:r>
              <a:rPr lang="en-US" sz="2800">
                <a:latin typeface="Arial" panose="020B0604020202020204" pitchFamily="34" charset="0"/>
                <a:cs typeface="Arial" panose="020B0604020202020204" pitchFamily="34" charset="0"/>
              </a:rPr>
              <a:t>While QMs work hard. They are not usually the people out there working hard to bring new members in. Props to the QM who do but they are the exception, not the rule.</a:t>
            </a:r>
          </a:p>
          <a:p>
            <a:pPr algn="ctr"/>
            <a:endParaRPr lang="en-US" sz="2800">
              <a:latin typeface="Arial" panose="020B0604020202020204" pitchFamily="34" charset="0"/>
              <a:cs typeface="Arial" panose="020B0604020202020204" pitchFamily="34" charset="0"/>
            </a:endParaRPr>
          </a:p>
          <a:p>
            <a:pPr algn="ctr"/>
            <a:endParaRPr lang="en-US" sz="4400">
              <a:latin typeface="Arial Black" panose="020B0A04020102020204" pitchFamily="34" charset="0"/>
            </a:endParaRPr>
          </a:p>
        </p:txBody>
      </p:sp>
    </p:spTree>
    <p:extLst>
      <p:ext uri="{BB962C8B-B14F-4D97-AF65-F5344CB8AC3E}">
        <p14:creationId xmlns:p14="http://schemas.microsoft.com/office/powerpoint/2010/main" val="84558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546A6A7-F0AC-DEE1-E5F1-7C7950EC2D10}"/>
              </a:ext>
            </a:extLst>
          </p:cNvPr>
          <p:cNvSpPr txBox="1"/>
          <p:nvPr/>
        </p:nvSpPr>
        <p:spPr>
          <a:xfrm>
            <a:off x="1785257" y="2679946"/>
            <a:ext cx="8621485" cy="2123658"/>
          </a:xfrm>
          <a:prstGeom prst="rect">
            <a:avLst/>
          </a:prstGeom>
          <a:noFill/>
        </p:spPr>
        <p:txBody>
          <a:bodyPr wrap="square" rtlCol="0">
            <a:spAutoFit/>
          </a:bodyPr>
          <a:lstStyle/>
          <a:p>
            <a:pPr algn="ctr"/>
            <a:r>
              <a:rPr lang="en-US" sz="4400">
                <a:latin typeface="Arial Black" panose="020B0A04020102020204" pitchFamily="34" charset="0"/>
              </a:rPr>
              <a:t>Moral of the Story</a:t>
            </a:r>
          </a:p>
          <a:p>
            <a:pPr algn="ctr"/>
            <a:endParaRPr lang="en-US" sz="4400">
              <a:latin typeface="Arial Black" panose="020B0A04020102020204" pitchFamily="34" charset="0"/>
            </a:endParaRPr>
          </a:p>
          <a:p>
            <a:pPr algn="ctr"/>
            <a:r>
              <a:rPr lang="en-US" sz="4400">
                <a:latin typeface="Arial Black" panose="020B0A04020102020204" pitchFamily="34" charset="0"/>
              </a:rPr>
              <a:t>Take credit for your work!!</a:t>
            </a:r>
          </a:p>
        </p:txBody>
      </p:sp>
    </p:spTree>
    <p:extLst>
      <p:ext uri="{BB962C8B-B14F-4D97-AF65-F5344CB8AC3E}">
        <p14:creationId xmlns:p14="http://schemas.microsoft.com/office/powerpoint/2010/main" val="26520545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54A5FE-FF50-902D-A783-98ECEDCEEAE2}"/>
              </a:ext>
            </a:extLst>
          </p:cNvPr>
          <p:cNvSpPr txBox="1"/>
          <p:nvPr/>
        </p:nvSpPr>
        <p:spPr>
          <a:xfrm>
            <a:off x="342122" y="3008750"/>
            <a:ext cx="11308703" cy="3416320"/>
          </a:xfrm>
          <a:prstGeom prst="rect">
            <a:avLst/>
          </a:prstGeom>
          <a:noFill/>
        </p:spPr>
        <p:txBody>
          <a:bodyPr wrap="square">
            <a:spAutoFit/>
          </a:bodyPr>
          <a:lstStyle/>
          <a:p>
            <a:pPr>
              <a:buNone/>
            </a:pPr>
            <a:r>
              <a:rPr lang="en-US" sz="2400" b="1"/>
              <a:t>Individual Recruiting Awards</a:t>
            </a:r>
          </a:p>
          <a:p>
            <a:pPr>
              <a:buNone/>
            </a:pPr>
            <a:r>
              <a:rPr lang="en-US" sz="2400"/>
              <a:t>Individual members are rewarded based on the number of new or reinstated members they sign up:</a:t>
            </a:r>
          </a:p>
          <a:p>
            <a:pPr>
              <a:buFont typeface="Arial" panose="020B0604020202020204" pitchFamily="34" charset="0"/>
              <a:buChar char="•"/>
            </a:pPr>
            <a:r>
              <a:rPr lang="en-US" sz="2400" b="1"/>
              <a:t>5, 10, or 15 Members:</a:t>
            </a:r>
            <a:r>
              <a:rPr lang="en-US" sz="2400"/>
              <a:t> Corresponding recruiter pins.</a:t>
            </a:r>
          </a:p>
          <a:p>
            <a:pPr>
              <a:buFont typeface="Arial" panose="020B0604020202020204" pitchFamily="34" charset="0"/>
              <a:buChar char="•"/>
            </a:pPr>
            <a:r>
              <a:rPr lang="en-US" sz="2400" b="1"/>
              <a:t>25 Members:</a:t>
            </a:r>
            <a:r>
              <a:rPr lang="en-US" sz="2400"/>
              <a:t> Commander-in-Chief’s Coin.</a:t>
            </a:r>
          </a:p>
          <a:p>
            <a:pPr>
              <a:buFont typeface="Arial" panose="020B0604020202020204" pitchFamily="34" charset="0"/>
              <a:buChar char="•"/>
            </a:pPr>
            <a:r>
              <a:rPr lang="en-US" sz="2400" b="1"/>
              <a:t>50 Members:</a:t>
            </a:r>
            <a:r>
              <a:rPr lang="en-US" sz="2400"/>
              <a:t> Recruiter’s Medical Bag.</a:t>
            </a:r>
          </a:p>
          <a:p>
            <a:pPr>
              <a:buFont typeface="Arial" panose="020B0604020202020204" pitchFamily="34" charset="0"/>
              <a:buChar char="•"/>
            </a:pPr>
            <a:r>
              <a:rPr lang="en-US" sz="2400" b="1"/>
              <a:t>75 Members:</a:t>
            </a:r>
            <a:r>
              <a:rPr lang="en-US" sz="2400"/>
              <a:t> Commander-in-Chief’s Medallion Set.</a:t>
            </a:r>
          </a:p>
          <a:p>
            <a:pPr>
              <a:buFont typeface="Arial" panose="020B0604020202020204" pitchFamily="34" charset="0"/>
              <a:buChar char="•"/>
            </a:pPr>
            <a:r>
              <a:rPr lang="en-US" sz="2400" b="1"/>
              <a:t>100 Members (Century Club):</a:t>
            </a:r>
            <a:r>
              <a:rPr lang="en-US" sz="2400"/>
              <a:t> Century Cap and Citation (or a $50 VFW Store credit).</a:t>
            </a:r>
          </a:p>
        </p:txBody>
      </p:sp>
      <p:sp>
        <p:nvSpPr>
          <p:cNvPr id="4" name="TextBox 3">
            <a:extLst>
              <a:ext uri="{FF2B5EF4-FFF2-40B4-BE49-F238E27FC236}">
                <a16:creationId xmlns:a16="http://schemas.microsoft.com/office/drawing/2014/main" id="{6C4F1A07-9F33-25FF-C513-B5F75F721361}"/>
              </a:ext>
            </a:extLst>
          </p:cNvPr>
          <p:cNvSpPr txBox="1"/>
          <p:nvPr/>
        </p:nvSpPr>
        <p:spPr>
          <a:xfrm>
            <a:off x="3329473" y="2050808"/>
            <a:ext cx="6957526" cy="707886"/>
          </a:xfrm>
          <a:prstGeom prst="rect">
            <a:avLst/>
          </a:prstGeom>
          <a:noFill/>
        </p:spPr>
        <p:txBody>
          <a:bodyPr wrap="square">
            <a:spAutoFit/>
          </a:bodyPr>
          <a:lstStyle/>
          <a:p>
            <a:pPr>
              <a:buNone/>
            </a:pPr>
            <a:r>
              <a:rPr lang="en-US" sz="4000" b="1">
                <a:latin typeface="Arial Black" panose="020B0A04020102020204" pitchFamily="34" charset="0"/>
              </a:rPr>
              <a:t>Recruiting Awards</a:t>
            </a:r>
            <a:endParaRPr lang="en-US" sz="4000">
              <a:latin typeface="Arial Black" panose="020B0A04020102020204" pitchFamily="34" charset="0"/>
            </a:endParaRPr>
          </a:p>
        </p:txBody>
      </p:sp>
    </p:spTree>
    <p:extLst>
      <p:ext uri="{BB962C8B-B14F-4D97-AF65-F5344CB8AC3E}">
        <p14:creationId xmlns:p14="http://schemas.microsoft.com/office/powerpoint/2010/main" val="17718971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D79192-EA88-30EA-6CCC-9412A3CB6462}"/>
              </a:ext>
            </a:extLst>
          </p:cNvPr>
          <p:cNvSpPr txBox="1"/>
          <p:nvPr/>
        </p:nvSpPr>
        <p:spPr>
          <a:xfrm>
            <a:off x="3247053" y="1926399"/>
            <a:ext cx="6957526" cy="707886"/>
          </a:xfrm>
          <a:prstGeom prst="rect">
            <a:avLst/>
          </a:prstGeom>
          <a:noFill/>
        </p:spPr>
        <p:txBody>
          <a:bodyPr wrap="square">
            <a:spAutoFit/>
          </a:bodyPr>
          <a:lstStyle/>
          <a:p>
            <a:pPr>
              <a:buNone/>
            </a:pPr>
            <a:r>
              <a:rPr lang="en-US" sz="4000" b="1">
                <a:latin typeface="Arial Black" panose="020B0A04020102020204" pitchFamily="34" charset="0"/>
              </a:rPr>
              <a:t>Recruiting Awards</a:t>
            </a:r>
            <a:endParaRPr lang="en-US" sz="4000">
              <a:latin typeface="Arial Black" panose="020B0A04020102020204" pitchFamily="34" charset="0"/>
            </a:endParaRPr>
          </a:p>
        </p:txBody>
      </p:sp>
      <p:sp>
        <p:nvSpPr>
          <p:cNvPr id="6" name="TextBox 5">
            <a:extLst>
              <a:ext uri="{FF2B5EF4-FFF2-40B4-BE49-F238E27FC236}">
                <a16:creationId xmlns:a16="http://schemas.microsoft.com/office/drawing/2014/main" id="{E002E69D-8971-FBFB-E044-9C9BE6AD1F59}"/>
              </a:ext>
            </a:extLst>
          </p:cNvPr>
          <p:cNvSpPr txBox="1"/>
          <p:nvPr/>
        </p:nvSpPr>
        <p:spPr>
          <a:xfrm>
            <a:off x="317241" y="2506642"/>
            <a:ext cx="11744130" cy="707886"/>
          </a:xfrm>
          <a:prstGeom prst="rect">
            <a:avLst/>
          </a:prstGeom>
          <a:noFill/>
        </p:spPr>
        <p:txBody>
          <a:bodyPr wrap="square">
            <a:spAutoFit/>
          </a:bodyPr>
          <a:lstStyle/>
          <a:p>
            <a:pPr>
              <a:buNone/>
            </a:pPr>
            <a:r>
              <a:rPr lang="en-US" sz="2000" b="1"/>
              <a:t>Post, District, and Department Awards</a:t>
            </a:r>
          </a:p>
          <a:p>
            <a:pPr>
              <a:buNone/>
            </a:pPr>
            <a:r>
              <a:rPr lang="en-US" sz="2000"/>
              <a:t>The program features several "prestige" awards for leadership and unit performance:</a:t>
            </a:r>
          </a:p>
        </p:txBody>
      </p:sp>
      <p:graphicFrame>
        <p:nvGraphicFramePr>
          <p:cNvPr id="7" name="Table 6">
            <a:extLst>
              <a:ext uri="{FF2B5EF4-FFF2-40B4-BE49-F238E27FC236}">
                <a16:creationId xmlns:a16="http://schemas.microsoft.com/office/drawing/2014/main" id="{81CC10EF-81F9-1E5A-767B-B15CCDF093F0}"/>
              </a:ext>
            </a:extLst>
          </p:cNvPr>
          <p:cNvGraphicFramePr>
            <a:graphicFrameLocks noGrp="1"/>
          </p:cNvGraphicFramePr>
          <p:nvPr>
            <p:extLst>
              <p:ext uri="{D42A27DB-BD31-4B8C-83A1-F6EECF244321}">
                <p14:modId xmlns:p14="http://schemas.microsoft.com/office/powerpoint/2010/main" val="2188501935"/>
              </p:ext>
            </p:extLst>
          </p:nvPr>
        </p:nvGraphicFramePr>
        <p:xfrm>
          <a:off x="317241" y="3323252"/>
          <a:ext cx="11812555" cy="3116220"/>
        </p:xfrm>
        <a:graphic>
          <a:graphicData uri="http://schemas.openxmlformats.org/drawingml/2006/table">
            <a:tbl>
              <a:tblPr/>
              <a:tblGrid>
                <a:gridCol w="3153159">
                  <a:extLst>
                    <a:ext uri="{9D8B030D-6E8A-4147-A177-3AD203B41FA5}">
                      <a16:colId xmlns:a16="http://schemas.microsoft.com/office/drawing/2014/main" val="3905619810"/>
                    </a:ext>
                  </a:extLst>
                </a:gridCol>
                <a:gridCol w="8659396">
                  <a:extLst>
                    <a:ext uri="{9D8B030D-6E8A-4147-A177-3AD203B41FA5}">
                      <a16:colId xmlns:a16="http://schemas.microsoft.com/office/drawing/2014/main" val="1019648647"/>
                    </a:ext>
                  </a:extLst>
                </a:gridCol>
              </a:tblGrid>
              <a:tr h="294060">
                <a:tc>
                  <a:txBody>
                    <a:bodyPr/>
                    <a:lstStyle/>
                    <a:p>
                      <a:pPr>
                        <a:buNone/>
                      </a:pPr>
                      <a:r>
                        <a:rPr lang="en-US" b="1">
                          <a:effectLst/>
                          <a:latin typeface="Google Sans Text"/>
                        </a:rPr>
                        <a:t>award</a:t>
                      </a:r>
                      <a:endParaRPr lang="en-US">
                        <a:effectLst/>
                        <a:latin typeface="Google Sans Text"/>
                      </a:endParaRP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b="1">
                          <a:effectLst/>
                          <a:latin typeface="Google Sans Text"/>
                        </a:rPr>
                        <a:t>Criteria</a:t>
                      </a:r>
                      <a:endParaRPr lang="en-US">
                        <a:effectLst/>
                        <a:latin typeface="Google Sans Text"/>
                      </a:endParaRP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389425346"/>
                  </a:ext>
                </a:extLst>
              </a:tr>
              <a:tr h="735150">
                <a:tc>
                  <a:txBody>
                    <a:bodyPr/>
                    <a:lstStyle/>
                    <a:p>
                      <a:pPr>
                        <a:buNone/>
                      </a:pPr>
                      <a:r>
                        <a:rPr lang="en-US" b="1">
                          <a:effectLst/>
                          <a:latin typeface="Google Sans Text"/>
                        </a:rPr>
                        <a:t>All-American Status</a:t>
                      </a:r>
                      <a:endParaRPr lang="en-US">
                        <a:effectLst/>
                        <a:latin typeface="Google Sans Text"/>
                      </a:endParaRP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a:effectLst/>
                          <a:latin typeface="Google Sans Text"/>
                        </a:rPr>
                        <a:t>Achieving Percentage goal in membership, submitting election reports, and participating in core programs (Voice of Democracy, Patriot’s Pen, Buddy Poppy purchase).</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016612364"/>
                  </a:ext>
                </a:extLst>
              </a:tr>
              <a:tr h="735150">
                <a:tc>
                  <a:txBody>
                    <a:bodyPr/>
                    <a:lstStyle/>
                    <a:p>
                      <a:pPr>
                        <a:buNone/>
                      </a:pPr>
                      <a:r>
                        <a:rPr lang="en-US" b="1">
                          <a:effectLst/>
                          <a:latin typeface="Google Sans Text"/>
                        </a:rPr>
                        <a:t>All-State Status</a:t>
                      </a:r>
                      <a:endParaRPr lang="en-US">
                        <a:effectLst/>
                        <a:latin typeface="Google Sans Text"/>
                      </a:endParaRP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a:effectLst/>
                          <a:latin typeface="Google Sans Text"/>
                        </a:rPr>
                        <a:t>State-specific criteria (e.g., in California or Pennsylvania) usually involving percentage goal in membership and community service reporting.</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415355664"/>
                  </a:ext>
                </a:extLst>
              </a:tr>
              <a:tr h="514605">
                <a:tc>
                  <a:txBody>
                    <a:bodyPr/>
                    <a:lstStyle/>
                    <a:p>
                      <a:pPr>
                        <a:buNone/>
                      </a:pPr>
                      <a:r>
                        <a:rPr lang="en-US" b="1">
                          <a:effectLst/>
                          <a:latin typeface="Google Sans Text"/>
                        </a:rPr>
                        <a:t>Triple Crown</a:t>
                      </a:r>
                      <a:endParaRPr lang="en-US">
                        <a:effectLst/>
                        <a:latin typeface="Google Sans Text"/>
                      </a:endParaRP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a:effectLst/>
                          <a:latin typeface="Google Sans Text"/>
                        </a:rPr>
                        <a:t>Awarded to an individual named as an All-American Commander at the Post, District, and Department levels.</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6182668"/>
                  </a:ext>
                </a:extLst>
              </a:tr>
              <a:tr h="514605">
                <a:tc>
                  <a:txBody>
                    <a:bodyPr/>
                    <a:lstStyle/>
                    <a:p>
                      <a:pPr>
                        <a:buNone/>
                      </a:pPr>
                      <a:r>
                        <a:rPr lang="en-US" b="1">
                          <a:effectLst/>
                          <a:latin typeface="Google Sans Text"/>
                        </a:rPr>
                        <a:t>Commander’s Challenge</a:t>
                      </a:r>
                      <a:endParaRPr lang="en-US">
                        <a:effectLst/>
                        <a:latin typeface="Google Sans Text"/>
                      </a:endParaRP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a:effectLst/>
                          <a:latin typeface="Google Sans Text"/>
                        </a:rPr>
                        <a:t>Quarterly contests awarding points: 1 pt for Annual, 5 pts for Life conversion, 10 pts for New Life members.</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014408169"/>
                  </a:ext>
                </a:extLst>
              </a:tr>
            </a:tbl>
          </a:graphicData>
        </a:graphic>
      </p:graphicFrame>
    </p:spTree>
    <p:extLst>
      <p:ext uri="{BB962C8B-B14F-4D97-AF65-F5344CB8AC3E}">
        <p14:creationId xmlns:p14="http://schemas.microsoft.com/office/powerpoint/2010/main" val="25756743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D8FDF9-C581-48EF-3F48-E8BFD1212220}"/>
              </a:ext>
            </a:extLst>
          </p:cNvPr>
          <p:cNvSpPr txBox="1"/>
          <p:nvPr/>
        </p:nvSpPr>
        <p:spPr>
          <a:xfrm>
            <a:off x="192833" y="2857810"/>
            <a:ext cx="11812555" cy="3785652"/>
          </a:xfrm>
          <a:prstGeom prst="rect">
            <a:avLst/>
          </a:prstGeom>
          <a:noFill/>
        </p:spPr>
        <p:txBody>
          <a:bodyPr wrap="square">
            <a:spAutoFit/>
          </a:bodyPr>
          <a:lstStyle/>
          <a:p>
            <a:pPr>
              <a:buNone/>
            </a:pPr>
            <a:r>
              <a:rPr lang="en-US" sz="2400" b="1"/>
              <a:t>Special Incentives &amp; Benchmarks National</a:t>
            </a:r>
          </a:p>
          <a:p>
            <a:pPr>
              <a:buFont typeface="Arial" panose="020B0604020202020204" pitchFamily="34" charset="0"/>
              <a:buChar char="•"/>
            </a:pPr>
            <a:r>
              <a:rPr lang="en-US" sz="2400" b="1"/>
              <a:t>Early Bird Award:</a:t>
            </a:r>
            <a:r>
              <a:rPr lang="en-US" sz="2400"/>
              <a:t> The top two Posts in each division as of </a:t>
            </a:r>
            <a:r>
              <a:rPr lang="en-US" sz="2400" b="1"/>
              <a:t>January 1, 2027</a:t>
            </a:r>
            <a:r>
              <a:rPr lang="en-US" sz="2400"/>
              <a:t>, receive a $1,000 VFW Store gift certificate.</a:t>
            </a:r>
          </a:p>
          <a:p>
            <a:pPr>
              <a:buFont typeface="Arial" panose="020B0604020202020204" pitchFamily="34" charset="0"/>
              <a:buChar char="•"/>
            </a:pPr>
            <a:r>
              <a:rPr lang="en-US" sz="2400" b="1"/>
              <a:t>Legacy Life Membership:</a:t>
            </a:r>
            <a:r>
              <a:rPr lang="en-US" sz="2400"/>
              <a:t> Posts hitting benchmarks of 25, 50, or 75 Legacy Life members receive a Legacy Society Post Proclamation. Commanders of Posts reaching 100+ Legacy members can receive up to $1,000 in travel/lodging for the National Convention.</a:t>
            </a:r>
          </a:p>
          <a:p>
            <a:pPr>
              <a:buFont typeface="Arial" panose="020B0604020202020204" pitchFamily="34" charset="0"/>
              <a:buChar char="•"/>
            </a:pPr>
            <a:r>
              <a:rPr lang="en-US" sz="2400" b="1"/>
              <a:t>Divisional Recruiting Grant:</a:t>
            </a:r>
            <a:r>
              <a:rPr lang="en-US" sz="2400"/>
              <a:t> The top two Posts in each division (based on new/reinstated members) receive a </a:t>
            </a:r>
            <a:r>
              <a:rPr lang="en-US" sz="2400" b="1"/>
              <a:t>$1,000 membership grant</a:t>
            </a:r>
            <a:r>
              <a:rPr lang="en-US" sz="2400"/>
              <a:t> deposited directly into their Post account.</a:t>
            </a:r>
          </a:p>
        </p:txBody>
      </p:sp>
      <p:sp>
        <p:nvSpPr>
          <p:cNvPr id="4" name="TextBox 3">
            <a:extLst>
              <a:ext uri="{FF2B5EF4-FFF2-40B4-BE49-F238E27FC236}">
                <a16:creationId xmlns:a16="http://schemas.microsoft.com/office/drawing/2014/main" id="{5B5E8F69-F98F-A065-CCCA-59431DD415F5}"/>
              </a:ext>
            </a:extLst>
          </p:cNvPr>
          <p:cNvSpPr txBox="1"/>
          <p:nvPr/>
        </p:nvSpPr>
        <p:spPr>
          <a:xfrm>
            <a:off x="3254828" y="2100161"/>
            <a:ext cx="6957526" cy="707886"/>
          </a:xfrm>
          <a:prstGeom prst="rect">
            <a:avLst/>
          </a:prstGeom>
          <a:noFill/>
        </p:spPr>
        <p:txBody>
          <a:bodyPr wrap="square">
            <a:spAutoFit/>
          </a:bodyPr>
          <a:lstStyle/>
          <a:p>
            <a:pPr>
              <a:buNone/>
            </a:pPr>
            <a:r>
              <a:rPr lang="en-US" sz="4000" b="1">
                <a:latin typeface="Arial Black" panose="020B0A04020102020204" pitchFamily="34" charset="0"/>
              </a:rPr>
              <a:t>Recruiting Awards</a:t>
            </a:r>
            <a:endParaRPr lang="en-US" sz="4000">
              <a:latin typeface="Arial Black" panose="020B0A04020102020204" pitchFamily="34" charset="0"/>
            </a:endParaRPr>
          </a:p>
        </p:txBody>
      </p:sp>
    </p:spTree>
    <p:extLst>
      <p:ext uri="{BB962C8B-B14F-4D97-AF65-F5344CB8AC3E}">
        <p14:creationId xmlns:p14="http://schemas.microsoft.com/office/powerpoint/2010/main" val="38698967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578124-75DC-7EE8-AFDB-9A243520E4EF}"/>
              </a:ext>
            </a:extLst>
          </p:cNvPr>
          <p:cNvSpPr txBox="1"/>
          <p:nvPr/>
        </p:nvSpPr>
        <p:spPr>
          <a:xfrm>
            <a:off x="2444621" y="2042704"/>
            <a:ext cx="7302758" cy="646331"/>
          </a:xfrm>
          <a:prstGeom prst="rect">
            <a:avLst/>
          </a:prstGeom>
          <a:noFill/>
        </p:spPr>
        <p:txBody>
          <a:bodyPr wrap="square">
            <a:spAutoFit/>
          </a:bodyPr>
          <a:lstStyle/>
          <a:p>
            <a:pPr algn="ctr"/>
            <a:r>
              <a:rPr lang="en-US" sz="3600" b="1">
                <a:latin typeface="Arial Black" panose="020B0A04020102020204" pitchFamily="34" charset="0"/>
              </a:rPr>
              <a:t>David G. Snyder Award</a:t>
            </a:r>
            <a:endParaRPr lang="en-US" sz="3600">
              <a:latin typeface="Arial Black" panose="020B0A04020102020204" pitchFamily="34" charset="0"/>
            </a:endParaRPr>
          </a:p>
        </p:txBody>
      </p:sp>
      <p:sp>
        <p:nvSpPr>
          <p:cNvPr id="6" name="TextBox 5">
            <a:extLst>
              <a:ext uri="{FF2B5EF4-FFF2-40B4-BE49-F238E27FC236}">
                <a16:creationId xmlns:a16="http://schemas.microsoft.com/office/drawing/2014/main" id="{6874F289-CF27-3BA6-C88F-D023E5783C9B}"/>
              </a:ext>
            </a:extLst>
          </p:cNvPr>
          <p:cNvSpPr txBox="1"/>
          <p:nvPr/>
        </p:nvSpPr>
        <p:spPr>
          <a:xfrm>
            <a:off x="790831" y="2689035"/>
            <a:ext cx="10163433" cy="3873496"/>
          </a:xfrm>
          <a:prstGeom prst="rect">
            <a:avLst/>
          </a:prstGeom>
          <a:noFill/>
        </p:spPr>
        <p:txBody>
          <a:bodyPr wrap="square">
            <a:spAutoFit/>
          </a:bodyPr>
          <a:lstStyle/>
          <a:p>
            <a:pPr marL="0" marR="0">
              <a:lnSpc>
                <a:spcPct val="115000"/>
              </a:lnSpc>
              <a:spcAft>
                <a:spcPts val="800"/>
              </a:spcAft>
              <a:buNone/>
            </a:pPr>
            <a:r>
              <a:rPr lang="en-US" sz="2000" kern="0" dirty="0">
                <a:effectLst/>
                <a:latin typeface="Arial" panose="020B0604020202020204" pitchFamily="34" charset="0"/>
                <a:ea typeface="Times New Roman" panose="02020603050405020304" pitchFamily="18" charset="0"/>
                <a:cs typeface="Arial" panose="020B0604020202020204" pitchFamily="34" charset="0"/>
              </a:rPr>
              <a:t>Recognizes the first Post to reach its designated membership percentage by the </a:t>
            </a:r>
            <a:r>
              <a:rPr lang="en-US" sz="2000" b="1" kern="0" dirty="0">
                <a:latin typeface="Arial" panose="020B0604020202020204" pitchFamily="34" charset="0"/>
                <a:ea typeface="Times New Roman" panose="02020603050405020304" pitchFamily="18" charset="0"/>
                <a:cs typeface="Arial" panose="020B0604020202020204" pitchFamily="34" charset="0"/>
              </a:rPr>
              <a:t>November 30</a:t>
            </a:r>
            <a:r>
              <a:rPr lang="en-US" sz="2000" b="1" kern="0" dirty="0">
                <a:effectLst/>
                <a:latin typeface="Arial" panose="020B0604020202020204" pitchFamily="34" charset="0"/>
                <a:ea typeface="Times New Roman" panose="02020603050405020304" pitchFamily="18" charset="0"/>
                <a:cs typeface="Arial" panose="020B0604020202020204" pitchFamily="34" charset="0"/>
              </a:rPr>
              <a:t>, 2026</a:t>
            </a:r>
            <a:r>
              <a:rPr lang="en-US" sz="2000" kern="0" dirty="0">
                <a:effectLst/>
                <a:latin typeface="Arial" panose="020B0604020202020204" pitchFamily="34" charset="0"/>
                <a:ea typeface="Times New Roman" panose="02020603050405020304" pitchFamily="18" charset="0"/>
                <a:cs typeface="Arial" panose="020B0604020202020204" pitchFamily="34" charset="0"/>
              </a:rPr>
              <a:t> hard deadline.</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000" b="1" kern="0" dirty="0">
                <a:effectLst/>
                <a:latin typeface="Arial" panose="020B0604020202020204" pitchFamily="34" charset="0"/>
                <a:ea typeface="Times New Roman" panose="02020603050405020304" pitchFamily="18" charset="0"/>
                <a:cs typeface="Arial" panose="020B0604020202020204" pitchFamily="34" charset="0"/>
              </a:rPr>
              <a:t>Divisions 1-3 (Large):</a:t>
            </a:r>
            <a:r>
              <a:rPr lang="en-US" sz="2000" kern="0" dirty="0">
                <a:effectLst/>
                <a:latin typeface="Arial" panose="020B0604020202020204" pitchFamily="34" charset="0"/>
                <a:ea typeface="Times New Roman" panose="02020603050405020304" pitchFamily="18" charset="0"/>
                <a:cs typeface="Arial" panose="020B0604020202020204" pitchFamily="34" charset="0"/>
              </a:rPr>
              <a:t> Must reach 101%.</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000" b="1" kern="0" dirty="0">
                <a:effectLst/>
                <a:latin typeface="Arial" panose="020B0604020202020204" pitchFamily="34" charset="0"/>
                <a:ea typeface="Times New Roman" panose="02020603050405020304" pitchFamily="18" charset="0"/>
                <a:cs typeface="Arial" panose="020B0604020202020204" pitchFamily="34" charset="0"/>
              </a:rPr>
              <a:t>Divisions 4-6:</a:t>
            </a:r>
            <a:r>
              <a:rPr lang="en-US" sz="2000" kern="0" dirty="0">
                <a:effectLst/>
                <a:latin typeface="Arial" panose="020B0604020202020204" pitchFamily="34" charset="0"/>
                <a:ea typeface="Times New Roman" panose="02020603050405020304" pitchFamily="18" charset="0"/>
                <a:cs typeface="Arial" panose="020B0604020202020204" pitchFamily="34" charset="0"/>
              </a:rPr>
              <a:t> Must reach 102%.</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000" b="1" kern="0" dirty="0">
                <a:effectLst/>
                <a:latin typeface="Arial" panose="020B0604020202020204" pitchFamily="34" charset="0"/>
                <a:ea typeface="Times New Roman" panose="02020603050405020304" pitchFamily="18" charset="0"/>
                <a:cs typeface="Arial" panose="020B0604020202020204" pitchFamily="34" charset="0"/>
              </a:rPr>
              <a:t>Divisions 7-9:</a:t>
            </a:r>
            <a:r>
              <a:rPr lang="en-US" sz="2000" kern="0" dirty="0">
                <a:effectLst/>
                <a:latin typeface="Arial" panose="020B0604020202020204" pitchFamily="34" charset="0"/>
                <a:ea typeface="Times New Roman" panose="02020603050405020304" pitchFamily="18" charset="0"/>
                <a:cs typeface="Arial" panose="020B0604020202020204" pitchFamily="34" charset="0"/>
              </a:rPr>
              <a:t> Must reach 103%.</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000" b="1" kern="0" dirty="0">
                <a:effectLst/>
                <a:latin typeface="Arial" panose="020B0604020202020204" pitchFamily="34" charset="0"/>
                <a:ea typeface="Times New Roman" panose="02020603050405020304" pitchFamily="18" charset="0"/>
                <a:cs typeface="Arial" panose="020B0604020202020204" pitchFamily="34" charset="0"/>
              </a:rPr>
              <a:t>Division 10:</a:t>
            </a:r>
            <a:r>
              <a:rPr lang="en-US" sz="2000" kern="0" dirty="0">
                <a:effectLst/>
                <a:latin typeface="Arial" panose="020B0604020202020204" pitchFamily="34" charset="0"/>
                <a:ea typeface="Times New Roman" panose="02020603050405020304" pitchFamily="18" charset="0"/>
                <a:cs typeface="Arial" panose="020B0604020202020204" pitchFamily="34" charset="0"/>
              </a:rPr>
              <a:t> Must reach 105%.</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000" b="1" kern="0" dirty="0">
                <a:effectLst/>
                <a:latin typeface="Arial" panose="020B0604020202020204" pitchFamily="34" charset="0"/>
                <a:ea typeface="Times New Roman" panose="02020603050405020304" pitchFamily="18" charset="0"/>
                <a:cs typeface="Arial" panose="020B0604020202020204" pitchFamily="34" charset="0"/>
              </a:rPr>
              <a:t>Life Membership Requirement:</a:t>
            </a:r>
            <a:r>
              <a:rPr lang="en-US" sz="2000" kern="0" dirty="0">
                <a:effectLst/>
                <a:latin typeface="Arial" panose="020B0604020202020204" pitchFamily="34" charset="0"/>
                <a:ea typeface="Times New Roman" panose="02020603050405020304" pitchFamily="18" charset="0"/>
                <a:cs typeface="Arial" panose="020B0604020202020204" pitchFamily="34" charset="0"/>
              </a:rPr>
              <a:t> Posts that are 101% Life Membership must obtain at least 10 new members to qualify.</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000" b="1" kern="0" dirty="0">
                <a:effectLst/>
                <a:latin typeface="Arial" panose="020B0604020202020204" pitchFamily="34" charset="0"/>
                <a:ea typeface="Times New Roman" panose="02020603050405020304" pitchFamily="18" charset="0"/>
                <a:cs typeface="Arial" panose="020B0604020202020204" pitchFamily="34" charset="0"/>
              </a:rPr>
              <a:t>Exclusion:</a:t>
            </a:r>
            <a:r>
              <a:rPr lang="en-US" sz="2000" kern="0" dirty="0">
                <a:effectLst/>
                <a:latin typeface="Arial" panose="020B0604020202020204" pitchFamily="34" charset="0"/>
                <a:ea typeface="Times New Roman" panose="02020603050405020304" pitchFamily="18" charset="0"/>
                <a:cs typeface="Arial" panose="020B0604020202020204" pitchFamily="34" charset="0"/>
              </a:rPr>
              <a:t> Post mergers are not eligible for this award.</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9086937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73E50-31B9-EAFC-2673-E20E0C4CE00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28B55BA-AF6E-4139-9217-C7B43F6A6E40}"/>
              </a:ext>
            </a:extLst>
          </p:cNvPr>
          <p:cNvSpPr txBox="1"/>
          <p:nvPr/>
        </p:nvSpPr>
        <p:spPr>
          <a:xfrm>
            <a:off x="2444621" y="2042704"/>
            <a:ext cx="7302758" cy="646331"/>
          </a:xfrm>
          <a:prstGeom prst="rect">
            <a:avLst/>
          </a:prstGeom>
          <a:noFill/>
        </p:spPr>
        <p:txBody>
          <a:bodyPr wrap="square">
            <a:spAutoFit/>
          </a:bodyPr>
          <a:lstStyle/>
          <a:p>
            <a:pPr algn="ctr"/>
            <a:r>
              <a:rPr lang="en-US" sz="3600" b="1">
                <a:latin typeface="Arial Black" panose="020B0A04020102020204" pitchFamily="34" charset="0"/>
              </a:rPr>
              <a:t>Emerson Lee Award</a:t>
            </a:r>
            <a:endParaRPr lang="en-US" sz="3600">
              <a:latin typeface="Arial Black" panose="020B0A04020102020204" pitchFamily="34" charset="0"/>
            </a:endParaRPr>
          </a:p>
        </p:txBody>
      </p:sp>
      <p:sp>
        <p:nvSpPr>
          <p:cNvPr id="6" name="TextBox 5">
            <a:extLst>
              <a:ext uri="{FF2B5EF4-FFF2-40B4-BE49-F238E27FC236}">
                <a16:creationId xmlns:a16="http://schemas.microsoft.com/office/drawing/2014/main" id="{5FA1BB9D-3FD1-1796-5DD1-0121649C1C21}"/>
              </a:ext>
            </a:extLst>
          </p:cNvPr>
          <p:cNvSpPr txBox="1"/>
          <p:nvPr/>
        </p:nvSpPr>
        <p:spPr>
          <a:xfrm>
            <a:off x="463378" y="2689035"/>
            <a:ext cx="11300253" cy="3370859"/>
          </a:xfrm>
          <a:prstGeom prst="rect">
            <a:avLst/>
          </a:prstGeom>
          <a:noFill/>
        </p:spPr>
        <p:txBody>
          <a:bodyPr wrap="square">
            <a:spAutoFit/>
          </a:bodyPr>
          <a:lstStyle/>
          <a:p>
            <a:r>
              <a:rPr lang="en-US" sz="2400">
                <a:latin typeface="Arial" panose="020B0604020202020204" pitchFamily="34" charset="0"/>
                <a:cs typeface="Arial" panose="020B0604020202020204" pitchFamily="34" charset="0"/>
              </a:rPr>
              <a:t>Recognizes the first Post to reach its designated membership percentage by the </a:t>
            </a:r>
            <a:r>
              <a:rPr lang="en-US" sz="2400" b="1">
                <a:latin typeface="Arial" panose="020B0604020202020204" pitchFamily="34" charset="0"/>
                <a:cs typeface="Arial" panose="020B0604020202020204" pitchFamily="34" charset="0"/>
              </a:rPr>
              <a:t>November 30, 2026</a:t>
            </a:r>
            <a:r>
              <a:rPr lang="en-US" sz="2400">
                <a:latin typeface="Arial" panose="020B0604020202020204" pitchFamily="34" charset="0"/>
                <a:cs typeface="Arial" panose="020B0604020202020204" pitchFamily="34" charset="0"/>
              </a:rPr>
              <a:t> hard deadline.</a:t>
            </a:r>
          </a:p>
          <a:p>
            <a:pPr lvl="0"/>
            <a:r>
              <a:rPr lang="en-US" sz="2400" b="1">
                <a:latin typeface="Arial" panose="020B0604020202020204" pitchFamily="34" charset="0"/>
                <a:cs typeface="Arial" panose="020B0604020202020204" pitchFamily="34" charset="0"/>
              </a:rPr>
              <a:t>Minimum Eligibility:</a:t>
            </a:r>
            <a:r>
              <a:rPr lang="en-US" sz="2400">
                <a:latin typeface="Arial" panose="020B0604020202020204" pitchFamily="34" charset="0"/>
                <a:cs typeface="Arial" panose="020B0604020202020204" pitchFamily="34" charset="0"/>
              </a:rPr>
              <a:t> Posts must have a minimum of 50 members to qualify.</a:t>
            </a:r>
          </a:p>
          <a:p>
            <a:pPr lvl="0"/>
            <a:r>
              <a:rPr lang="en-US" sz="2400" b="1">
                <a:latin typeface="Arial" panose="020B0604020202020204" pitchFamily="34" charset="0"/>
                <a:cs typeface="Arial" panose="020B0604020202020204" pitchFamily="34" charset="0"/>
              </a:rPr>
              <a:t>Divisions 1-3 (Large):</a:t>
            </a:r>
            <a:r>
              <a:rPr lang="en-US" sz="2400">
                <a:latin typeface="Arial" panose="020B0604020202020204" pitchFamily="34" charset="0"/>
                <a:cs typeface="Arial" panose="020B0604020202020204" pitchFamily="34" charset="0"/>
              </a:rPr>
              <a:t> Must reach 105%.</a:t>
            </a:r>
          </a:p>
          <a:p>
            <a:pPr lvl="0"/>
            <a:r>
              <a:rPr lang="en-US" sz="2400" b="1">
                <a:latin typeface="Arial" panose="020B0604020202020204" pitchFamily="34" charset="0"/>
                <a:cs typeface="Arial" panose="020B0604020202020204" pitchFamily="34" charset="0"/>
              </a:rPr>
              <a:t>Divisions 4-6:</a:t>
            </a:r>
            <a:r>
              <a:rPr lang="en-US" sz="2400">
                <a:latin typeface="Arial" panose="020B0604020202020204" pitchFamily="34" charset="0"/>
                <a:cs typeface="Arial" panose="020B0604020202020204" pitchFamily="34" charset="0"/>
              </a:rPr>
              <a:t> Must reach 106%.</a:t>
            </a:r>
          </a:p>
          <a:p>
            <a:pPr lvl="0"/>
            <a:r>
              <a:rPr lang="en-US" sz="2400" b="1">
                <a:latin typeface="Arial" panose="020B0604020202020204" pitchFamily="34" charset="0"/>
                <a:cs typeface="Arial" panose="020B0604020202020204" pitchFamily="34" charset="0"/>
              </a:rPr>
              <a:t>Divisions 7-9:</a:t>
            </a:r>
            <a:r>
              <a:rPr lang="en-US" sz="2400">
                <a:latin typeface="Arial" panose="020B0604020202020204" pitchFamily="34" charset="0"/>
                <a:cs typeface="Arial" panose="020B0604020202020204" pitchFamily="34" charset="0"/>
              </a:rPr>
              <a:t> Must reach 107%.</a:t>
            </a:r>
          </a:p>
          <a:p>
            <a:pPr lvl="0"/>
            <a:r>
              <a:rPr lang="en-US" sz="2400" b="1">
                <a:latin typeface="Arial" panose="020B0604020202020204" pitchFamily="34" charset="0"/>
                <a:cs typeface="Arial" panose="020B0604020202020204" pitchFamily="34" charset="0"/>
              </a:rPr>
              <a:t>Division 10:</a:t>
            </a:r>
            <a:r>
              <a:rPr lang="en-US" sz="2400">
                <a:latin typeface="Arial" panose="020B0604020202020204" pitchFamily="34" charset="0"/>
                <a:cs typeface="Arial" panose="020B0604020202020204" pitchFamily="34" charset="0"/>
              </a:rPr>
              <a:t> Must reach 108%.</a:t>
            </a:r>
          </a:p>
          <a:p>
            <a:pPr lvl="0"/>
            <a:r>
              <a:rPr lang="en-US" sz="2400" b="1">
                <a:latin typeface="Arial" panose="020B0604020202020204" pitchFamily="34" charset="0"/>
                <a:cs typeface="Arial" panose="020B0604020202020204" pitchFamily="34" charset="0"/>
              </a:rPr>
              <a:t>Exclusion:</a:t>
            </a:r>
            <a:r>
              <a:rPr lang="en-US" sz="2400">
                <a:latin typeface="Arial" panose="020B0604020202020204" pitchFamily="34" charset="0"/>
                <a:cs typeface="Arial" panose="020B0604020202020204" pitchFamily="34" charset="0"/>
              </a:rPr>
              <a:t> Post mergers are not eligible for this award.</a:t>
            </a:r>
          </a:p>
          <a:p>
            <a:pPr marL="342900" marR="0" lvl="0" indent="-342900">
              <a:lnSpc>
                <a:spcPct val="115000"/>
              </a:lnSpc>
              <a:spcAft>
                <a:spcPts val="800"/>
              </a:spcAft>
              <a:buSzPts val="1000"/>
              <a:buFont typeface="Symbol" panose="05050102010706020507" pitchFamily="18" charset="2"/>
              <a:buChar char=""/>
              <a:tabLst>
                <a:tab pos="457200" algn="l"/>
              </a:tabLst>
            </a:pPr>
            <a:endParaRPr lang="en-US" sz="2000" kern="100">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118676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E01EE8-8C09-A27A-BB75-16BBE62A89A9}"/>
              </a:ext>
            </a:extLst>
          </p:cNvPr>
          <p:cNvSpPr txBox="1"/>
          <p:nvPr/>
        </p:nvSpPr>
        <p:spPr>
          <a:xfrm>
            <a:off x="814873" y="2425239"/>
            <a:ext cx="10425405" cy="2923877"/>
          </a:xfrm>
          <a:prstGeom prst="rect">
            <a:avLst/>
          </a:prstGeom>
          <a:noFill/>
        </p:spPr>
        <p:txBody>
          <a:bodyPr wrap="square" rtlCol="0">
            <a:spAutoFit/>
          </a:bodyPr>
          <a:lstStyle/>
          <a:p>
            <a:pPr algn="ctr"/>
            <a:r>
              <a:rPr lang="en-US" sz="4000">
                <a:latin typeface="Arial Black" panose="020B0A04020102020204" pitchFamily="34" charset="0"/>
              </a:rPr>
              <a:t>Membership Goals</a:t>
            </a:r>
          </a:p>
          <a:p>
            <a:pPr algn="ctr"/>
            <a:endParaRPr lang="en-US" sz="2400">
              <a:latin typeface="Arial Black" panose="020B0A04020102020204" pitchFamily="34" charset="0"/>
            </a:endParaRPr>
          </a:p>
          <a:p>
            <a:r>
              <a:rPr lang="en-US" sz="2400">
                <a:latin typeface="Arial" panose="020B0604020202020204" pitchFamily="34" charset="0"/>
                <a:cs typeface="Arial" panose="020B0604020202020204" pitchFamily="34" charset="0"/>
              </a:rPr>
              <a:t>This years Membership Goals are a little different than what you are used to. National has changed our focus of building membership every year to focusing on </a:t>
            </a:r>
            <a:r>
              <a:rPr lang="en-US" sz="2400" b="1">
                <a:latin typeface="Arial" panose="020B0604020202020204" pitchFamily="34" charset="0"/>
                <a:cs typeface="Arial" panose="020B0604020202020204" pitchFamily="34" charset="0"/>
              </a:rPr>
              <a:t>Retention</a:t>
            </a:r>
            <a:r>
              <a:rPr lang="en-US" sz="2400">
                <a:latin typeface="Arial" panose="020B0604020202020204" pitchFamily="34" charset="0"/>
                <a:cs typeface="Arial" panose="020B0604020202020204" pitchFamily="34" charset="0"/>
              </a:rPr>
              <a:t>. That is a word you will hear a lot this year. It’s not enough to go find new members each year. What are we doing to keep the annual members we put into the post?</a:t>
            </a:r>
          </a:p>
        </p:txBody>
      </p:sp>
    </p:spTree>
    <p:extLst>
      <p:ext uri="{BB962C8B-B14F-4D97-AF65-F5344CB8AC3E}">
        <p14:creationId xmlns:p14="http://schemas.microsoft.com/office/powerpoint/2010/main" val="9091593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4E717A-996F-2A85-3A1F-579BE2CD177B}"/>
              </a:ext>
            </a:extLst>
          </p:cNvPr>
          <p:cNvSpPr txBox="1"/>
          <p:nvPr/>
        </p:nvSpPr>
        <p:spPr>
          <a:xfrm>
            <a:off x="2901779" y="2054996"/>
            <a:ext cx="6388442" cy="584775"/>
          </a:xfrm>
          <a:prstGeom prst="rect">
            <a:avLst/>
          </a:prstGeom>
          <a:noFill/>
        </p:spPr>
        <p:txBody>
          <a:bodyPr wrap="square">
            <a:spAutoFit/>
          </a:bodyPr>
          <a:lstStyle/>
          <a:p>
            <a:pPr algn="ctr"/>
            <a:r>
              <a:rPr lang="en-US" sz="3200" b="1" i="0">
                <a:solidFill>
                  <a:srgbClr val="303030"/>
                </a:solidFill>
                <a:effectLst/>
                <a:latin typeface="Arial Black" panose="020B0A04020102020204" pitchFamily="34" charset="0"/>
              </a:rPr>
              <a:t>The Florida "Title Circuit"</a:t>
            </a:r>
            <a:endParaRPr lang="en-US" sz="3200">
              <a:latin typeface="Arial Black" panose="020B0A04020102020204" pitchFamily="34" charset="0"/>
            </a:endParaRPr>
          </a:p>
        </p:txBody>
      </p:sp>
      <p:graphicFrame>
        <p:nvGraphicFramePr>
          <p:cNvPr id="4" name="Table 3">
            <a:extLst>
              <a:ext uri="{FF2B5EF4-FFF2-40B4-BE49-F238E27FC236}">
                <a16:creationId xmlns:a16="http://schemas.microsoft.com/office/drawing/2014/main" id="{0C9E075B-50D6-1C18-538A-155F60CEA487}"/>
              </a:ext>
            </a:extLst>
          </p:cNvPr>
          <p:cNvGraphicFramePr>
            <a:graphicFrameLocks noGrp="1"/>
          </p:cNvGraphicFramePr>
          <p:nvPr>
            <p:extLst>
              <p:ext uri="{D42A27DB-BD31-4B8C-83A1-F6EECF244321}">
                <p14:modId xmlns:p14="http://schemas.microsoft.com/office/powerpoint/2010/main" val="591927470"/>
              </p:ext>
            </p:extLst>
          </p:nvPr>
        </p:nvGraphicFramePr>
        <p:xfrm>
          <a:off x="339810" y="3131239"/>
          <a:ext cx="10923372" cy="3671462"/>
        </p:xfrm>
        <a:graphic>
          <a:graphicData uri="http://schemas.openxmlformats.org/drawingml/2006/table">
            <a:tbl>
              <a:tblPr/>
              <a:tblGrid>
                <a:gridCol w="2730843">
                  <a:extLst>
                    <a:ext uri="{9D8B030D-6E8A-4147-A177-3AD203B41FA5}">
                      <a16:colId xmlns:a16="http://schemas.microsoft.com/office/drawing/2014/main" val="4287304907"/>
                    </a:ext>
                  </a:extLst>
                </a:gridCol>
                <a:gridCol w="2730843">
                  <a:extLst>
                    <a:ext uri="{9D8B030D-6E8A-4147-A177-3AD203B41FA5}">
                      <a16:colId xmlns:a16="http://schemas.microsoft.com/office/drawing/2014/main" val="4255698156"/>
                    </a:ext>
                  </a:extLst>
                </a:gridCol>
                <a:gridCol w="2730843">
                  <a:extLst>
                    <a:ext uri="{9D8B030D-6E8A-4147-A177-3AD203B41FA5}">
                      <a16:colId xmlns:a16="http://schemas.microsoft.com/office/drawing/2014/main" val="946843191"/>
                    </a:ext>
                  </a:extLst>
                </a:gridCol>
                <a:gridCol w="2730843">
                  <a:extLst>
                    <a:ext uri="{9D8B030D-6E8A-4147-A177-3AD203B41FA5}">
                      <a16:colId xmlns:a16="http://schemas.microsoft.com/office/drawing/2014/main" val="3053933971"/>
                    </a:ext>
                  </a:extLst>
                </a:gridCol>
              </a:tblGrid>
              <a:tr h="388854">
                <a:tc>
                  <a:txBody>
                    <a:bodyPr/>
                    <a:lstStyle/>
                    <a:p>
                      <a:pPr algn="l" fontAlgn="t">
                        <a:buNone/>
                      </a:pPr>
                      <a:r>
                        <a:rPr lang="en-US" sz="1500" b="1">
                          <a:effectLst/>
                          <a:latin typeface="Arial" panose="020B0604020202020204" pitchFamily="34" charset="0"/>
                          <a:cs typeface="Arial" panose="020B0604020202020204" pitchFamily="34" charset="0"/>
                        </a:rPr>
                        <a:t>Florida Title Class</a:t>
                      </a:r>
                    </a:p>
                  </a:txBody>
                  <a:tcPr marL="77702" marR="77702" marT="38851" marB="38851">
                    <a:lnL>
                      <a:noFill/>
                    </a:lnL>
                    <a:lnR>
                      <a:noFill/>
                    </a:lnR>
                    <a:lnT>
                      <a:noFill/>
                    </a:lnT>
                    <a:lnB w="4229" cap="flat" cmpd="sng" algn="ctr">
                      <a:solidFill>
                        <a:srgbClr val="919191"/>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National Divisions Included</a:t>
                      </a:r>
                    </a:p>
                  </a:txBody>
                  <a:tcPr marL="77702" marR="77702" marT="38851" marB="38851">
                    <a:lnL>
                      <a:noFill/>
                    </a:lnL>
                    <a:lnR>
                      <a:noFill/>
                    </a:lnR>
                    <a:lnT>
                      <a:noFill/>
                    </a:lnT>
                    <a:lnB w="4229" cap="flat" cmpd="sng" algn="ctr">
                      <a:solidFill>
                        <a:srgbClr val="919191"/>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Post Size (Total Members)</a:t>
                      </a:r>
                    </a:p>
                  </a:txBody>
                  <a:tcPr marL="77702" marR="77702" marT="38851" marB="38851">
                    <a:lnL>
                      <a:noFill/>
                    </a:lnL>
                    <a:lnR>
                      <a:noFill/>
                    </a:lnR>
                    <a:lnT>
                      <a:noFill/>
                    </a:lnT>
                    <a:lnB w="4229" cap="flat" cmpd="sng" algn="ctr">
                      <a:solidFill>
                        <a:srgbClr val="919191"/>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Competitive Focus</a:t>
                      </a:r>
                    </a:p>
                  </a:txBody>
                  <a:tcPr marL="77702" marR="77702" marT="38851" marB="38851">
                    <a:lnL>
                      <a:noFill/>
                    </a:lnL>
                    <a:lnR>
                      <a:noFill/>
                    </a:lnR>
                    <a:lnT>
                      <a:noFill/>
                    </a:lnT>
                    <a:lnB w="4229" cap="flat" cmpd="sng" algn="ctr">
                      <a:solidFill>
                        <a:srgbClr val="919191"/>
                      </a:solidFill>
                      <a:prstDash val="solid"/>
                      <a:round/>
                      <a:headEnd type="none" w="med" len="med"/>
                      <a:tailEnd type="none" w="med" len="med"/>
                    </a:lnB>
                    <a:noFill/>
                  </a:tcPr>
                </a:tc>
                <a:extLst>
                  <a:ext uri="{0D108BD9-81ED-4DB2-BD59-A6C34878D82A}">
                    <a16:rowId xmlns:a16="http://schemas.microsoft.com/office/drawing/2014/main" val="3493368565"/>
                  </a:ext>
                </a:extLst>
              </a:tr>
              <a:tr h="555507">
                <a:tc>
                  <a:txBody>
                    <a:bodyPr/>
                    <a:lstStyle/>
                    <a:p>
                      <a:pPr algn="l" fontAlgn="t">
                        <a:buNone/>
                      </a:pPr>
                      <a:r>
                        <a:rPr lang="en-US" sz="1500" b="1">
                          <a:effectLst/>
                          <a:latin typeface="Arial" panose="020B0604020202020204" pitchFamily="34" charset="0"/>
                          <a:cs typeface="Arial" panose="020B0604020202020204" pitchFamily="34" charset="0"/>
                        </a:rPr>
                        <a:t>Heavyweight</a:t>
                      </a:r>
                    </a:p>
                  </a:txBody>
                  <a:tcPr marL="77702" marR="77702" marT="38851" marB="38851">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Division 1</a:t>
                      </a:r>
                    </a:p>
                  </a:txBody>
                  <a:tcPr marL="77702" marR="77702" marT="38851" marB="38851">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501+ Members</a:t>
                      </a:r>
                    </a:p>
                  </a:txBody>
                  <a:tcPr marL="77702" marR="77702" marT="38851" marB="38851">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"Titans" with large rosters and high community visibility.</a:t>
                      </a:r>
                    </a:p>
                  </a:txBody>
                  <a:tcPr marL="77702" marR="77702" marT="38851" marB="38851">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extLst>
                  <a:ext uri="{0D108BD9-81ED-4DB2-BD59-A6C34878D82A}">
                    <a16:rowId xmlns:a16="http://schemas.microsoft.com/office/drawing/2014/main" val="2418972212"/>
                  </a:ext>
                </a:extLst>
              </a:tr>
              <a:tr h="722158">
                <a:tc>
                  <a:txBody>
                    <a:bodyPr/>
                    <a:lstStyle/>
                    <a:p>
                      <a:pPr algn="l" fontAlgn="t">
                        <a:buNone/>
                      </a:pPr>
                      <a:r>
                        <a:rPr lang="en-US" sz="1500" b="1">
                          <a:effectLst/>
                          <a:latin typeface="Arial" panose="020B0604020202020204" pitchFamily="34" charset="0"/>
                          <a:cs typeface="Arial" panose="020B0604020202020204" pitchFamily="34" charset="0"/>
                        </a:rPr>
                        <a:t>Cruiserweight</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Divisions 2 – 3</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246 – 500 Members</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Established Posts focused on high-volume recruitment to hit 104-105% quotas.</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extLst>
                  <a:ext uri="{0D108BD9-81ED-4DB2-BD59-A6C34878D82A}">
                    <a16:rowId xmlns:a16="http://schemas.microsoft.com/office/drawing/2014/main" val="1673693141"/>
                  </a:ext>
                </a:extLst>
              </a:tr>
              <a:tr h="888810">
                <a:tc>
                  <a:txBody>
                    <a:bodyPr/>
                    <a:lstStyle/>
                    <a:p>
                      <a:pPr algn="l" fontAlgn="t">
                        <a:buNone/>
                      </a:pPr>
                      <a:r>
                        <a:rPr lang="en-US" sz="1500" b="1">
                          <a:effectLst/>
                          <a:latin typeface="Arial" panose="020B0604020202020204" pitchFamily="34" charset="0"/>
                          <a:cs typeface="Arial" panose="020B0604020202020204" pitchFamily="34" charset="0"/>
                        </a:rPr>
                        <a:t>Welterweight</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Divisions 4 – 7</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dirty="0">
                          <a:effectLst/>
                          <a:latin typeface="Arial" panose="020B0604020202020204" pitchFamily="34" charset="0"/>
                          <a:cs typeface="Arial" panose="020B0604020202020204" pitchFamily="34" charset="0"/>
                        </a:rPr>
                        <a:t>105 – 245 Members</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The "Mega-Bracket" focused on high engagement and aggressive MAL transfers.</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extLst>
                  <a:ext uri="{0D108BD9-81ED-4DB2-BD59-A6C34878D82A}">
                    <a16:rowId xmlns:a16="http://schemas.microsoft.com/office/drawing/2014/main" val="2810096346"/>
                  </a:ext>
                </a:extLst>
              </a:tr>
              <a:tr h="642025">
                <a:tc>
                  <a:txBody>
                    <a:bodyPr/>
                    <a:lstStyle/>
                    <a:p>
                      <a:pPr algn="l" fontAlgn="t">
                        <a:buNone/>
                      </a:pPr>
                      <a:r>
                        <a:rPr lang="en-US" sz="1500" b="1">
                          <a:effectLst/>
                          <a:latin typeface="Arial" panose="020B0604020202020204" pitchFamily="34" charset="0"/>
                          <a:cs typeface="Arial" panose="020B0604020202020204" pitchFamily="34" charset="0"/>
                        </a:rPr>
                        <a:t>Lightweight</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Divisions 8 – 11</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10 – 104 Members</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dirty="0">
                          <a:effectLst/>
                          <a:latin typeface="Arial" panose="020B0604020202020204" pitchFamily="34" charset="0"/>
                          <a:cs typeface="Arial" panose="020B0604020202020204" pitchFamily="34" charset="0"/>
                        </a:rPr>
                        <a:t>Grassroots growth requiring 110%+ quotas and high 80% retention.</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extLst>
                  <a:ext uri="{0D108BD9-81ED-4DB2-BD59-A6C34878D82A}">
                    <a16:rowId xmlns:a16="http://schemas.microsoft.com/office/drawing/2014/main" val="2621382585"/>
                  </a:ext>
                </a:extLst>
              </a:tr>
            </a:tbl>
          </a:graphicData>
        </a:graphic>
      </p:graphicFrame>
      <p:sp>
        <p:nvSpPr>
          <p:cNvPr id="6" name="TextBox 5">
            <a:extLst>
              <a:ext uri="{FF2B5EF4-FFF2-40B4-BE49-F238E27FC236}">
                <a16:creationId xmlns:a16="http://schemas.microsoft.com/office/drawing/2014/main" id="{EBC4F463-B6D1-D2F4-28BA-D8A0D3A7C147}"/>
              </a:ext>
            </a:extLst>
          </p:cNvPr>
          <p:cNvSpPr txBox="1"/>
          <p:nvPr/>
        </p:nvSpPr>
        <p:spPr>
          <a:xfrm>
            <a:off x="2174789" y="2639771"/>
            <a:ext cx="7253415" cy="369332"/>
          </a:xfrm>
          <a:prstGeom prst="rect">
            <a:avLst/>
          </a:prstGeom>
          <a:noFill/>
        </p:spPr>
        <p:txBody>
          <a:bodyPr wrap="square">
            <a:spAutoFit/>
          </a:bodyPr>
          <a:lstStyle/>
          <a:p>
            <a:pPr algn="ctr">
              <a:buNone/>
            </a:pPr>
            <a:r>
              <a:rPr lang="en-US">
                <a:effectLst/>
              </a:rPr>
              <a:t>Department of Florida: Championship Belt Class Structure (2026-2027)</a:t>
            </a:r>
          </a:p>
        </p:txBody>
      </p:sp>
      <p:sp>
        <p:nvSpPr>
          <p:cNvPr id="8" name="TextBox 7">
            <a:extLst>
              <a:ext uri="{FF2B5EF4-FFF2-40B4-BE49-F238E27FC236}">
                <a16:creationId xmlns:a16="http://schemas.microsoft.com/office/drawing/2014/main" id="{6C0DB898-1DF8-9220-4D89-ABF0AA8CA39C}"/>
              </a:ext>
            </a:extLst>
          </p:cNvPr>
          <p:cNvSpPr txBox="1"/>
          <p:nvPr/>
        </p:nvSpPr>
        <p:spPr>
          <a:xfrm>
            <a:off x="3194222" y="2814937"/>
            <a:ext cx="6388442" cy="369332"/>
          </a:xfrm>
          <a:prstGeom prst="rect">
            <a:avLst/>
          </a:prstGeom>
          <a:noFill/>
        </p:spPr>
        <p:txBody>
          <a:bodyPr wrap="square">
            <a:spAutoFit/>
          </a:bodyPr>
          <a:lstStyle/>
          <a:p>
            <a:endParaRPr lang="en-US"/>
          </a:p>
        </p:txBody>
      </p:sp>
      <p:sp>
        <p:nvSpPr>
          <p:cNvPr id="10" name="TextBox 9">
            <a:extLst>
              <a:ext uri="{FF2B5EF4-FFF2-40B4-BE49-F238E27FC236}">
                <a16:creationId xmlns:a16="http://schemas.microsoft.com/office/drawing/2014/main" id="{0BDC1478-3A1D-BEF8-81B2-1B5CC727FAB7}"/>
              </a:ext>
            </a:extLst>
          </p:cNvPr>
          <p:cNvSpPr txBox="1"/>
          <p:nvPr/>
        </p:nvSpPr>
        <p:spPr>
          <a:xfrm>
            <a:off x="3194222" y="2814937"/>
            <a:ext cx="6388442" cy="369332"/>
          </a:xfrm>
          <a:prstGeom prst="rect">
            <a:avLst/>
          </a:prstGeom>
          <a:noFill/>
        </p:spPr>
        <p:txBody>
          <a:bodyPr wrap="square">
            <a:spAutoFit/>
          </a:bodyPr>
          <a:lstStyle/>
          <a:p>
            <a:endParaRPr lang="en-US"/>
          </a:p>
        </p:txBody>
      </p:sp>
      <p:pic>
        <p:nvPicPr>
          <p:cNvPr id="16" name="Picture 15">
            <a:extLst>
              <a:ext uri="{FF2B5EF4-FFF2-40B4-BE49-F238E27FC236}">
                <a16:creationId xmlns:a16="http://schemas.microsoft.com/office/drawing/2014/main" id="{DCF8DCAD-2975-E468-56C7-B3C91FFC35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278" y="612527"/>
            <a:ext cx="2844961" cy="2844961"/>
          </a:xfrm>
          <a:prstGeom prst="rect">
            <a:avLst/>
          </a:prstGeom>
        </p:spPr>
      </p:pic>
      <p:pic>
        <p:nvPicPr>
          <p:cNvPr id="18" name="Picture 17">
            <a:extLst>
              <a:ext uri="{FF2B5EF4-FFF2-40B4-BE49-F238E27FC236}">
                <a16:creationId xmlns:a16="http://schemas.microsoft.com/office/drawing/2014/main" id="{4F088C81-4A8C-4ECB-3FC5-AF8EAAC3F2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36906" y="940478"/>
            <a:ext cx="2953266" cy="2953266"/>
          </a:xfrm>
          <a:prstGeom prst="rect">
            <a:avLst/>
          </a:prstGeom>
        </p:spPr>
      </p:pic>
    </p:spTree>
    <p:extLst>
      <p:ext uri="{BB962C8B-B14F-4D97-AF65-F5344CB8AC3E}">
        <p14:creationId xmlns:p14="http://schemas.microsoft.com/office/powerpoint/2010/main" val="29532840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9918FC-0B37-15A5-2C41-94BDE97D2450}"/>
              </a:ext>
            </a:extLst>
          </p:cNvPr>
          <p:cNvSpPr txBox="1"/>
          <p:nvPr/>
        </p:nvSpPr>
        <p:spPr>
          <a:xfrm>
            <a:off x="1859958" y="1915297"/>
            <a:ext cx="7876900" cy="1200329"/>
          </a:xfrm>
          <a:prstGeom prst="rect">
            <a:avLst/>
          </a:prstGeom>
          <a:noFill/>
        </p:spPr>
        <p:txBody>
          <a:bodyPr wrap="none" rtlCol="0">
            <a:spAutoFit/>
          </a:bodyPr>
          <a:lstStyle/>
          <a:p>
            <a:r>
              <a:rPr lang="en-US" sz="3600">
                <a:latin typeface="Arial Black" panose="020B0A04020102020204" pitchFamily="34" charset="0"/>
              </a:rPr>
              <a:t>The Department Commander’s</a:t>
            </a:r>
          </a:p>
          <a:p>
            <a:pPr algn="ctr"/>
            <a:r>
              <a:rPr lang="en-US" sz="3600">
                <a:latin typeface="Arial Black" panose="020B0A04020102020204" pitchFamily="34" charset="0"/>
              </a:rPr>
              <a:t>Championship Belt</a:t>
            </a:r>
          </a:p>
        </p:txBody>
      </p:sp>
      <p:pic>
        <p:nvPicPr>
          <p:cNvPr id="3" name="Picture 2">
            <a:extLst>
              <a:ext uri="{FF2B5EF4-FFF2-40B4-BE49-F238E27FC236}">
                <a16:creationId xmlns:a16="http://schemas.microsoft.com/office/drawing/2014/main" id="{01512336-D872-5AF7-18C8-6F17752923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5781" y="1569308"/>
            <a:ext cx="6220438" cy="6220438"/>
          </a:xfrm>
          <a:prstGeom prst="rect">
            <a:avLst/>
          </a:prstGeom>
        </p:spPr>
      </p:pic>
    </p:spTree>
    <p:extLst>
      <p:ext uri="{BB962C8B-B14F-4D97-AF65-F5344CB8AC3E}">
        <p14:creationId xmlns:p14="http://schemas.microsoft.com/office/powerpoint/2010/main" val="8062439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1B1FD-B44B-631A-9985-CE3B9826465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F6EE9E5-0FF1-9327-119C-0B57F0AAC11E}"/>
              </a:ext>
            </a:extLst>
          </p:cNvPr>
          <p:cNvSpPr txBox="1"/>
          <p:nvPr/>
        </p:nvSpPr>
        <p:spPr>
          <a:xfrm>
            <a:off x="1859958" y="1915297"/>
            <a:ext cx="7876900" cy="1200329"/>
          </a:xfrm>
          <a:prstGeom prst="rect">
            <a:avLst/>
          </a:prstGeom>
          <a:noFill/>
        </p:spPr>
        <p:txBody>
          <a:bodyPr wrap="none" rtlCol="0">
            <a:spAutoFit/>
          </a:bodyPr>
          <a:lstStyle/>
          <a:p>
            <a:r>
              <a:rPr lang="en-US" sz="3600">
                <a:latin typeface="Arial Black" panose="020B0A04020102020204" pitchFamily="34" charset="0"/>
              </a:rPr>
              <a:t>The Department Commander’s</a:t>
            </a:r>
          </a:p>
          <a:p>
            <a:pPr algn="ctr"/>
            <a:r>
              <a:rPr lang="en-US" sz="3600">
                <a:latin typeface="Arial Black" panose="020B0A04020102020204" pitchFamily="34" charset="0"/>
              </a:rPr>
              <a:t>Championship Belt</a:t>
            </a:r>
          </a:p>
        </p:txBody>
      </p:sp>
      <p:sp>
        <p:nvSpPr>
          <p:cNvPr id="5" name="TextBox 4">
            <a:extLst>
              <a:ext uri="{FF2B5EF4-FFF2-40B4-BE49-F238E27FC236}">
                <a16:creationId xmlns:a16="http://schemas.microsoft.com/office/drawing/2014/main" id="{F33AAF4A-7081-4A94-140D-A70FCE8D8D46}"/>
              </a:ext>
            </a:extLst>
          </p:cNvPr>
          <p:cNvSpPr txBox="1"/>
          <p:nvPr/>
        </p:nvSpPr>
        <p:spPr>
          <a:xfrm>
            <a:off x="111211" y="3115626"/>
            <a:ext cx="6604685" cy="2862322"/>
          </a:xfrm>
          <a:prstGeom prst="rect">
            <a:avLst/>
          </a:prstGeom>
          <a:noFill/>
        </p:spPr>
        <p:txBody>
          <a:bodyPr wrap="square">
            <a:spAutoFit/>
          </a:bodyPr>
          <a:lstStyle/>
          <a:p>
            <a:pPr>
              <a:buNone/>
            </a:pPr>
            <a:r>
              <a:rPr lang="en-US" sz="2000">
                <a:effectLst/>
                <a:latin typeface="Arial" panose="020B0604020202020204" pitchFamily="34" charset="0"/>
                <a:cs typeface="Arial" panose="020B0604020202020204" pitchFamily="34" charset="0"/>
              </a:rPr>
              <a:t>Commander-in-Chief’s Challenge Scoring</a:t>
            </a:r>
          </a:p>
          <a:p>
            <a:pPr algn="l">
              <a:buFont typeface="Arial" panose="020B0604020202020204" pitchFamily="34" charset="0"/>
              <a:buChar char="•"/>
            </a:pPr>
            <a:r>
              <a:rPr lang="en-US" sz="2000" b="1" i="0">
                <a:solidFill>
                  <a:srgbClr val="303030"/>
                </a:solidFill>
                <a:effectLst/>
                <a:latin typeface="Arial" panose="020B0604020202020204" pitchFamily="34" charset="0"/>
                <a:cs typeface="Arial" panose="020B0604020202020204" pitchFamily="34" charset="0"/>
              </a:rPr>
              <a:t>New Annual Member:</a:t>
            </a:r>
            <a:r>
              <a:rPr lang="en-US" sz="2000" b="0" i="0">
                <a:solidFill>
                  <a:srgbClr val="303030"/>
                </a:solidFill>
                <a:effectLst/>
                <a:latin typeface="Arial" panose="020B0604020202020204" pitchFamily="34" charset="0"/>
                <a:cs typeface="Arial" panose="020B0604020202020204" pitchFamily="34" charset="0"/>
              </a:rPr>
              <a:t> 1 point</a:t>
            </a:r>
          </a:p>
          <a:p>
            <a:pPr algn="l">
              <a:buFont typeface="Arial" panose="020B0604020202020204" pitchFamily="34" charset="0"/>
              <a:buChar char="•"/>
            </a:pPr>
            <a:r>
              <a:rPr lang="en-US" sz="2000" b="1" i="0">
                <a:solidFill>
                  <a:srgbClr val="303030"/>
                </a:solidFill>
                <a:effectLst/>
                <a:latin typeface="Arial" panose="020B0604020202020204" pitchFamily="34" charset="0"/>
                <a:cs typeface="Arial" panose="020B0604020202020204" pitchFamily="34" charset="0"/>
              </a:rPr>
              <a:t>MAL Transfer:</a:t>
            </a:r>
            <a:r>
              <a:rPr lang="en-US" sz="2000" b="0" i="0">
                <a:solidFill>
                  <a:srgbClr val="303030"/>
                </a:solidFill>
                <a:effectLst/>
                <a:latin typeface="Arial" panose="020B0604020202020204" pitchFamily="34" charset="0"/>
                <a:cs typeface="Arial" panose="020B0604020202020204" pitchFamily="34" charset="0"/>
              </a:rPr>
              <a:t> 5 points</a:t>
            </a:r>
          </a:p>
          <a:p>
            <a:pPr algn="l">
              <a:buFont typeface="Arial" panose="020B0604020202020204" pitchFamily="34" charset="0"/>
              <a:buChar char="•"/>
            </a:pPr>
            <a:r>
              <a:rPr lang="en-US" sz="2000" b="1" i="0">
                <a:solidFill>
                  <a:srgbClr val="303030"/>
                </a:solidFill>
                <a:effectLst/>
                <a:latin typeface="Arial" panose="020B0604020202020204" pitchFamily="34" charset="0"/>
                <a:cs typeface="Arial" panose="020B0604020202020204" pitchFamily="34" charset="0"/>
              </a:rPr>
              <a:t>Annual/Lapsed Member Conversion to Life:</a:t>
            </a:r>
            <a:r>
              <a:rPr lang="en-US" sz="2000" b="0" i="0">
                <a:solidFill>
                  <a:srgbClr val="303030"/>
                </a:solidFill>
                <a:effectLst/>
                <a:latin typeface="Arial" panose="020B0604020202020204" pitchFamily="34" charset="0"/>
                <a:cs typeface="Arial" panose="020B0604020202020204" pitchFamily="34" charset="0"/>
              </a:rPr>
              <a:t> 5 points</a:t>
            </a:r>
          </a:p>
          <a:p>
            <a:pPr algn="l">
              <a:buFont typeface="Arial" panose="020B0604020202020204" pitchFamily="34" charset="0"/>
              <a:buChar char="•"/>
            </a:pPr>
            <a:r>
              <a:rPr lang="en-US" sz="2000" b="1" i="0">
                <a:solidFill>
                  <a:srgbClr val="303030"/>
                </a:solidFill>
                <a:effectLst/>
                <a:latin typeface="Arial" panose="020B0604020202020204" pitchFamily="34" charset="0"/>
                <a:cs typeface="Arial" panose="020B0604020202020204" pitchFamily="34" charset="0"/>
              </a:rPr>
              <a:t>New Life Member:</a:t>
            </a:r>
            <a:r>
              <a:rPr lang="en-US" sz="2000" b="0" i="0">
                <a:solidFill>
                  <a:srgbClr val="303030"/>
                </a:solidFill>
                <a:effectLst/>
                <a:latin typeface="Arial" panose="020B0604020202020204" pitchFamily="34" charset="0"/>
                <a:cs typeface="Arial" panose="020B0604020202020204" pitchFamily="34" charset="0"/>
              </a:rPr>
              <a:t> 10 points</a:t>
            </a:r>
          </a:p>
          <a:p>
            <a:pPr algn="l">
              <a:buFont typeface="Arial" panose="020B0604020202020204" pitchFamily="34" charset="0"/>
              <a:buChar char="•"/>
            </a:pPr>
            <a:r>
              <a:rPr lang="en-US" sz="2000" b="1" i="0">
                <a:solidFill>
                  <a:srgbClr val="303030"/>
                </a:solidFill>
                <a:effectLst/>
                <a:latin typeface="Arial" panose="020B0604020202020204" pitchFamily="34" charset="0"/>
                <a:cs typeface="Arial" panose="020B0604020202020204" pitchFamily="34" charset="0"/>
              </a:rPr>
              <a:t>MAL Transfer + Life Membership:</a:t>
            </a:r>
            <a:r>
              <a:rPr lang="en-US" sz="2000" b="0" i="0">
                <a:solidFill>
                  <a:srgbClr val="303030"/>
                </a:solidFill>
                <a:effectLst/>
                <a:latin typeface="Arial" panose="020B0604020202020204" pitchFamily="34" charset="0"/>
                <a:cs typeface="Arial" panose="020B0604020202020204" pitchFamily="34" charset="0"/>
              </a:rPr>
              <a:t> 10 points</a:t>
            </a:r>
          </a:p>
          <a:p>
            <a:pPr algn="l">
              <a:buFont typeface="Arial" panose="020B0604020202020204" pitchFamily="34" charset="0"/>
              <a:buChar char="•"/>
            </a:pPr>
            <a:r>
              <a:rPr lang="en-US" sz="2000" b="1" i="0">
                <a:solidFill>
                  <a:srgbClr val="303030"/>
                </a:solidFill>
                <a:effectLst/>
                <a:latin typeface="Arial" panose="020B0604020202020204" pitchFamily="34" charset="0"/>
                <a:cs typeface="Arial" panose="020B0604020202020204" pitchFamily="34" charset="0"/>
              </a:rPr>
              <a:t>Legacy Upgrade:</a:t>
            </a:r>
            <a:r>
              <a:rPr lang="en-US" sz="2000" b="0" i="0">
                <a:solidFill>
                  <a:srgbClr val="303030"/>
                </a:solidFill>
                <a:effectLst/>
                <a:latin typeface="Arial" panose="020B0604020202020204" pitchFamily="34" charset="0"/>
                <a:cs typeface="Arial" panose="020B0604020202020204" pitchFamily="34" charset="0"/>
              </a:rPr>
              <a:t> 10 points (per level: Bronze, Silver, or Gold)</a:t>
            </a:r>
          </a:p>
          <a:p>
            <a:pPr algn="l">
              <a:buFont typeface="Arial" panose="020B0604020202020204" pitchFamily="34" charset="0"/>
              <a:buChar char="•"/>
            </a:pPr>
            <a:r>
              <a:rPr lang="en-US" sz="2000" b="1" i="0">
                <a:solidFill>
                  <a:srgbClr val="303030"/>
                </a:solidFill>
                <a:effectLst/>
                <a:latin typeface="Arial" panose="020B0604020202020204" pitchFamily="34" charset="0"/>
                <a:cs typeface="Arial" panose="020B0604020202020204" pitchFamily="34" charset="0"/>
              </a:rPr>
              <a:t>New Legacy Life Member:</a:t>
            </a:r>
            <a:r>
              <a:rPr lang="en-US" sz="2000" b="0" i="0">
                <a:solidFill>
                  <a:srgbClr val="303030"/>
                </a:solidFill>
                <a:effectLst/>
                <a:latin typeface="Arial" panose="020B0604020202020204" pitchFamily="34" charset="0"/>
                <a:cs typeface="Arial" panose="020B0604020202020204" pitchFamily="34" charset="0"/>
              </a:rPr>
              <a:t> 15 points</a:t>
            </a:r>
          </a:p>
        </p:txBody>
      </p:sp>
      <p:sp>
        <p:nvSpPr>
          <p:cNvPr id="6" name="TextBox 5">
            <a:extLst>
              <a:ext uri="{FF2B5EF4-FFF2-40B4-BE49-F238E27FC236}">
                <a16:creationId xmlns:a16="http://schemas.microsoft.com/office/drawing/2014/main" id="{3F2967FA-01CE-34ED-4206-A098935E99ED}"/>
              </a:ext>
            </a:extLst>
          </p:cNvPr>
          <p:cNvSpPr txBox="1"/>
          <p:nvPr/>
        </p:nvSpPr>
        <p:spPr>
          <a:xfrm>
            <a:off x="6895071" y="3223347"/>
            <a:ext cx="5185718" cy="3170099"/>
          </a:xfrm>
          <a:prstGeom prst="rect">
            <a:avLst/>
          </a:prstGeom>
          <a:noFill/>
        </p:spPr>
        <p:txBody>
          <a:bodyPr wrap="square">
            <a:spAutoFit/>
          </a:bodyPr>
          <a:lstStyle/>
          <a:p>
            <a:pPr marL="342900" indent="-342900">
              <a:buFont typeface="Arial" panose="020B0604020202020204" pitchFamily="34" charset="0"/>
              <a:buChar char="•"/>
            </a:pPr>
            <a:r>
              <a:rPr lang="en-US" sz="2000">
                <a:effectLst/>
                <a:latin typeface="Arial" panose="020B0604020202020204" pitchFamily="34" charset="0"/>
                <a:cs typeface="Arial" panose="020B0604020202020204" pitchFamily="34" charset="0"/>
              </a:rPr>
              <a:t>1 Belt per Weight Class</a:t>
            </a:r>
          </a:p>
          <a:p>
            <a:pPr marL="342900" indent="-342900">
              <a:buFont typeface="Arial" panose="020B0604020202020204" pitchFamily="34" charset="0"/>
              <a:buChar char="•"/>
            </a:pPr>
            <a:r>
              <a:rPr lang="en-US" sz="2000" b="0" i="0">
                <a:solidFill>
                  <a:srgbClr val="303030"/>
                </a:solidFill>
                <a:latin typeface="Arial" panose="020B0604020202020204" pitchFamily="34" charset="0"/>
                <a:cs typeface="Arial" panose="020B0604020202020204" pitchFamily="34" charset="0"/>
              </a:rPr>
              <a:t>Changes hand Quarterly. You must keep putting them in to keep the belt.</a:t>
            </a:r>
          </a:p>
          <a:p>
            <a:pPr marL="342900" indent="-342900">
              <a:buFont typeface="Arial" panose="020B0604020202020204" pitchFamily="34" charset="0"/>
              <a:buChar char="•"/>
            </a:pPr>
            <a:r>
              <a:rPr lang="en-US" sz="2000">
                <a:solidFill>
                  <a:srgbClr val="303030"/>
                </a:solidFill>
                <a:effectLst/>
                <a:latin typeface="Arial" panose="020B0604020202020204" pitchFamily="34" charset="0"/>
                <a:cs typeface="Arial" panose="020B0604020202020204" pitchFamily="34" charset="0"/>
              </a:rPr>
              <a:t>Post who ends up with it at the end of the year, keeps the title</a:t>
            </a:r>
          </a:p>
          <a:p>
            <a:pPr marL="342900" indent="-342900">
              <a:buFont typeface="Arial" panose="020B0604020202020204" pitchFamily="34" charset="0"/>
              <a:buChar char="•"/>
            </a:pPr>
            <a:r>
              <a:rPr lang="en-US" sz="2000" b="0" i="0">
                <a:solidFill>
                  <a:srgbClr val="303030"/>
                </a:solidFill>
                <a:latin typeface="Arial" panose="020B0604020202020204" pitchFamily="34" charset="0"/>
                <a:cs typeface="Arial" panose="020B0604020202020204" pitchFamily="34" charset="0"/>
              </a:rPr>
              <a:t>Gets awarded </a:t>
            </a:r>
            <a:r>
              <a:rPr lang="en-US" sz="2000">
                <a:solidFill>
                  <a:srgbClr val="303030"/>
                </a:solidFill>
                <a:latin typeface="Arial" panose="020B0604020202020204" pitchFamily="34" charset="0"/>
                <a:cs typeface="Arial" panose="020B0604020202020204" pitchFamily="34" charset="0"/>
              </a:rPr>
              <a:t>at the Fall Conference, Mid-winter, and Convention.</a:t>
            </a:r>
          </a:p>
          <a:p>
            <a:pPr marL="342900" indent="-342900">
              <a:buFont typeface="Arial" panose="020B0604020202020204" pitchFamily="34" charset="0"/>
              <a:buChar char="•"/>
            </a:pPr>
            <a:r>
              <a:rPr lang="en-US" sz="2000" b="0" i="0">
                <a:solidFill>
                  <a:srgbClr val="303030"/>
                </a:solidFill>
                <a:effectLst/>
                <a:latin typeface="Arial" panose="020B0604020202020204" pitchFamily="34" charset="0"/>
                <a:cs typeface="Arial" panose="020B0604020202020204" pitchFamily="34" charset="0"/>
              </a:rPr>
              <a:t>District </a:t>
            </a:r>
            <a:r>
              <a:rPr lang="en-US" sz="2000">
                <a:solidFill>
                  <a:srgbClr val="303030"/>
                </a:solidFill>
                <a:latin typeface="Arial" panose="020B0604020202020204" pitchFamily="34" charset="0"/>
                <a:cs typeface="Arial" panose="020B0604020202020204" pitchFamily="34" charset="0"/>
              </a:rPr>
              <a:t>Commander of the Belt holder must bring the belt to the Conference/Convention.</a:t>
            </a:r>
            <a:endParaRPr lang="en-US" sz="2000" b="0" i="0">
              <a:solidFill>
                <a:srgbClr val="30303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36258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55992-1C03-F145-BC7E-7C304A1DFD3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4A0F805-F835-4103-D3F0-895663004E43}"/>
              </a:ext>
            </a:extLst>
          </p:cNvPr>
          <p:cNvSpPr txBox="1"/>
          <p:nvPr/>
        </p:nvSpPr>
        <p:spPr>
          <a:xfrm>
            <a:off x="1577134" y="1977081"/>
            <a:ext cx="9037731" cy="646331"/>
          </a:xfrm>
          <a:prstGeom prst="rect">
            <a:avLst/>
          </a:prstGeom>
          <a:noFill/>
        </p:spPr>
        <p:txBody>
          <a:bodyPr wrap="none" rtlCol="0">
            <a:spAutoFit/>
          </a:bodyPr>
          <a:lstStyle/>
          <a:p>
            <a:r>
              <a:rPr lang="en-US" sz="3600">
                <a:latin typeface="Arial Black" panose="020B0A04020102020204" pitchFamily="34" charset="0"/>
              </a:rPr>
              <a:t>The MAL Slayer Championship Belt</a:t>
            </a:r>
          </a:p>
        </p:txBody>
      </p:sp>
      <p:pic>
        <p:nvPicPr>
          <p:cNvPr id="5" name="Picture 4">
            <a:extLst>
              <a:ext uri="{FF2B5EF4-FFF2-40B4-BE49-F238E27FC236}">
                <a16:creationId xmlns:a16="http://schemas.microsoft.com/office/drawing/2014/main" id="{3D32ED1C-889B-4436-054A-79D4D9D1E1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8583" y="1906211"/>
            <a:ext cx="6234831" cy="6234831"/>
          </a:xfrm>
          <a:prstGeom prst="rect">
            <a:avLst/>
          </a:prstGeom>
        </p:spPr>
      </p:pic>
    </p:spTree>
    <p:extLst>
      <p:ext uri="{BB962C8B-B14F-4D97-AF65-F5344CB8AC3E}">
        <p14:creationId xmlns:p14="http://schemas.microsoft.com/office/powerpoint/2010/main" val="8737625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773C8-28FE-099B-7B8E-AC647ECCF90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1CD95B3-8A4D-2B1A-C751-3113D943A56E}"/>
              </a:ext>
            </a:extLst>
          </p:cNvPr>
          <p:cNvSpPr txBox="1"/>
          <p:nvPr/>
        </p:nvSpPr>
        <p:spPr>
          <a:xfrm>
            <a:off x="1577134" y="2032686"/>
            <a:ext cx="9037731" cy="646331"/>
          </a:xfrm>
          <a:prstGeom prst="rect">
            <a:avLst/>
          </a:prstGeom>
          <a:noFill/>
        </p:spPr>
        <p:txBody>
          <a:bodyPr wrap="none" rtlCol="0">
            <a:spAutoFit/>
          </a:bodyPr>
          <a:lstStyle/>
          <a:p>
            <a:r>
              <a:rPr lang="en-US" sz="3600">
                <a:latin typeface="Arial Black" panose="020B0A04020102020204" pitchFamily="34" charset="0"/>
              </a:rPr>
              <a:t>The MAL Slayer Championship Belt</a:t>
            </a:r>
          </a:p>
        </p:txBody>
      </p:sp>
      <p:sp>
        <p:nvSpPr>
          <p:cNvPr id="4" name="TextBox 3">
            <a:extLst>
              <a:ext uri="{FF2B5EF4-FFF2-40B4-BE49-F238E27FC236}">
                <a16:creationId xmlns:a16="http://schemas.microsoft.com/office/drawing/2014/main" id="{DAEAC072-2C71-5A1E-5325-E44CF6CD3348}"/>
              </a:ext>
            </a:extLst>
          </p:cNvPr>
          <p:cNvSpPr txBox="1"/>
          <p:nvPr/>
        </p:nvSpPr>
        <p:spPr>
          <a:xfrm>
            <a:off x="475735" y="2885303"/>
            <a:ext cx="10620633" cy="3785652"/>
          </a:xfrm>
          <a:prstGeom prst="rect">
            <a:avLst/>
          </a:prstGeom>
          <a:noFill/>
        </p:spPr>
        <p:txBody>
          <a:bodyPr wrap="square">
            <a:spAutoFit/>
          </a:bodyPr>
          <a:lstStyle/>
          <a:p>
            <a:r>
              <a:rPr lang="en-US" sz="2400" b="1" i="0" u="sng">
                <a:solidFill>
                  <a:srgbClr val="303030"/>
                </a:solidFill>
                <a:effectLst/>
                <a:latin typeface="Arial" panose="020B0604020202020204" pitchFamily="34" charset="0"/>
                <a:cs typeface="Arial" panose="020B0604020202020204" pitchFamily="34" charset="0"/>
              </a:rPr>
              <a:t>1 Belt only</a:t>
            </a:r>
          </a:p>
          <a:p>
            <a:r>
              <a:rPr lang="en-US" sz="2400" b="0" i="0">
                <a:solidFill>
                  <a:srgbClr val="303030"/>
                </a:solidFill>
                <a:effectLst/>
                <a:latin typeface="Arial" panose="020B0604020202020204" pitchFamily="34" charset="0"/>
                <a:cs typeface="Arial" panose="020B0604020202020204" pitchFamily="34" charset="0"/>
              </a:rPr>
              <a:t>Awarded to the Post with the highest volume of Members-at-Large (MAL) transfers. This honors the "hunters" who actively bring unassigned veterans back into the active fold. Awarded quarterly and Conferences and Convention.</a:t>
            </a:r>
          </a:p>
          <a:p>
            <a:endParaRPr lang="en-US" sz="2400">
              <a:solidFill>
                <a:srgbClr val="30303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a:solidFill>
                  <a:srgbClr val="303030"/>
                </a:solidFill>
                <a:latin typeface="Arial" panose="020B0604020202020204" pitchFamily="34" charset="0"/>
                <a:cs typeface="Arial" panose="020B0604020202020204" pitchFamily="34" charset="0"/>
              </a:rPr>
              <a:t>1pt per MAL Life member who transfers in. </a:t>
            </a:r>
          </a:p>
          <a:p>
            <a:pPr marL="342900" indent="-342900">
              <a:buFont typeface="Arial" panose="020B0604020202020204" pitchFamily="34" charset="0"/>
              <a:buChar char="•"/>
            </a:pPr>
            <a:r>
              <a:rPr lang="en-US" sz="2400">
                <a:solidFill>
                  <a:srgbClr val="303030"/>
                </a:solidFill>
                <a:latin typeface="Arial" panose="020B0604020202020204" pitchFamily="34" charset="0"/>
                <a:cs typeface="Arial" panose="020B0604020202020204" pitchFamily="34" charset="0"/>
              </a:rPr>
              <a:t>1pt per MAL Annual who transfers in.</a:t>
            </a:r>
          </a:p>
          <a:p>
            <a:pPr marL="342900" indent="-342900">
              <a:buFont typeface="Arial" panose="020B0604020202020204" pitchFamily="34" charset="0"/>
              <a:buChar char="•"/>
            </a:pPr>
            <a:r>
              <a:rPr lang="en-US" sz="2400">
                <a:solidFill>
                  <a:srgbClr val="303030"/>
                </a:solidFill>
                <a:latin typeface="Arial" panose="020B0604020202020204" pitchFamily="34" charset="0"/>
                <a:cs typeface="Arial" panose="020B0604020202020204" pitchFamily="34" charset="0"/>
              </a:rPr>
              <a:t>5pts per MAL Annual who transfers in and converts to life while transferring.</a:t>
            </a:r>
            <a:endParaRPr lang="en-US"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05843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EC61B-55F3-C334-0993-81A1BCD716D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04298AF-8E21-F4C3-7263-5EE819161DB9}"/>
              </a:ext>
            </a:extLst>
          </p:cNvPr>
          <p:cNvSpPr txBox="1"/>
          <p:nvPr/>
        </p:nvSpPr>
        <p:spPr>
          <a:xfrm>
            <a:off x="1111526" y="2038864"/>
            <a:ext cx="9968947" cy="646331"/>
          </a:xfrm>
          <a:prstGeom prst="rect">
            <a:avLst/>
          </a:prstGeom>
          <a:noFill/>
        </p:spPr>
        <p:txBody>
          <a:bodyPr wrap="none" rtlCol="0">
            <a:spAutoFit/>
          </a:bodyPr>
          <a:lstStyle/>
          <a:p>
            <a:r>
              <a:rPr lang="en-US" sz="3600">
                <a:latin typeface="Arial Black" panose="020B0A04020102020204" pitchFamily="34" charset="0"/>
              </a:rPr>
              <a:t>The Elite Centurion Championship Belt</a:t>
            </a:r>
          </a:p>
        </p:txBody>
      </p:sp>
      <p:pic>
        <p:nvPicPr>
          <p:cNvPr id="4" name="Picture 3">
            <a:extLst>
              <a:ext uri="{FF2B5EF4-FFF2-40B4-BE49-F238E27FC236}">
                <a16:creationId xmlns:a16="http://schemas.microsoft.com/office/drawing/2014/main" id="{6EAFA2BE-009B-654B-9DD6-6212619BCC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9571" y="1436655"/>
            <a:ext cx="6512858" cy="6512858"/>
          </a:xfrm>
          <a:prstGeom prst="rect">
            <a:avLst/>
          </a:prstGeom>
        </p:spPr>
      </p:pic>
    </p:spTree>
    <p:extLst>
      <p:ext uri="{BB962C8B-B14F-4D97-AF65-F5344CB8AC3E}">
        <p14:creationId xmlns:p14="http://schemas.microsoft.com/office/powerpoint/2010/main" val="19990047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A0322-8E48-6606-B739-A1B941D61EB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F74B053-C82F-F752-D089-E86D834D6547}"/>
              </a:ext>
            </a:extLst>
          </p:cNvPr>
          <p:cNvSpPr txBox="1"/>
          <p:nvPr/>
        </p:nvSpPr>
        <p:spPr>
          <a:xfrm>
            <a:off x="1111526" y="2038865"/>
            <a:ext cx="9968947" cy="646331"/>
          </a:xfrm>
          <a:prstGeom prst="rect">
            <a:avLst/>
          </a:prstGeom>
          <a:noFill/>
        </p:spPr>
        <p:txBody>
          <a:bodyPr wrap="none" rtlCol="0">
            <a:spAutoFit/>
          </a:bodyPr>
          <a:lstStyle/>
          <a:p>
            <a:r>
              <a:rPr lang="en-US" sz="3600">
                <a:latin typeface="Arial Black" panose="020B0A04020102020204" pitchFamily="34" charset="0"/>
              </a:rPr>
              <a:t>The Elite Centurion Championship Belt</a:t>
            </a:r>
          </a:p>
        </p:txBody>
      </p:sp>
      <p:sp>
        <p:nvSpPr>
          <p:cNvPr id="4" name="TextBox 3">
            <a:extLst>
              <a:ext uri="{FF2B5EF4-FFF2-40B4-BE49-F238E27FC236}">
                <a16:creationId xmlns:a16="http://schemas.microsoft.com/office/drawing/2014/main" id="{6444CA27-36C7-E9C9-03AA-71E4C56B5DF9}"/>
              </a:ext>
            </a:extLst>
          </p:cNvPr>
          <p:cNvSpPr txBox="1"/>
          <p:nvPr/>
        </p:nvSpPr>
        <p:spPr>
          <a:xfrm>
            <a:off x="599303" y="2811163"/>
            <a:ext cx="10620633" cy="2677656"/>
          </a:xfrm>
          <a:prstGeom prst="rect">
            <a:avLst/>
          </a:prstGeom>
          <a:noFill/>
        </p:spPr>
        <p:txBody>
          <a:bodyPr wrap="square">
            <a:spAutoFit/>
          </a:bodyPr>
          <a:lstStyle/>
          <a:p>
            <a:r>
              <a:rPr lang="en-US" sz="2400" b="1" i="0" u="sng">
                <a:solidFill>
                  <a:srgbClr val="303030"/>
                </a:solidFill>
                <a:effectLst/>
                <a:latin typeface="Arial" panose="020B0604020202020204" pitchFamily="34" charset="0"/>
                <a:cs typeface="Arial" panose="020B0604020202020204" pitchFamily="34" charset="0"/>
              </a:rPr>
              <a:t>1 Belt per Weight Class</a:t>
            </a:r>
          </a:p>
          <a:p>
            <a:r>
              <a:rPr lang="en-US" sz="2400">
                <a:latin typeface="Arial" panose="020B0604020202020204" pitchFamily="34" charset="0"/>
                <a:cs typeface="Arial" panose="020B0604020202020204" pitchFamily="34" charset="0"/>
              </a:rPr>
              <a:t>Awarded to the Post in each class that maintains the highest overall membership percentage. This title specifically celebrates the "100% Sprint" and those who hit their quotas early.</a:t>
            </a:r>
          </a:p>
          <a:p>
            <a:r>
              <a:rPr lang="en-US" sz="2400">
                <a:solidFill>
                  <a:srgbClr val="303030"/>
                </a:solidFill>
                <a:latin typeface="Arial" panose="020B0604020202020204" pitchFamily="34" charset="0"/>
                <a:cs typeface="Arial" panose="020B0604020202020204" pitchFamily="34" charset="0"/>
              </a:rPr>
              <a:t>Changes each Quarter at Conferences/Convention. District Commander must bring the belt to Conferences/Convention.</a:t>
            </a:r>
          </a:p>
          <a:p>
            <a:r>
              <a:rPr lang="en-US" sz="2400">
                <a:solidFill>
                  <a:srgbClr val="303030"/>
                </a:solidFill>
                <a:latin typeface="Arial" panose="020B0604020202020204" pitchFamily="34" charset="0"/>
                <a:cs typeface="Arial" panose="020B0604020202020204" pitchFamily="34" charset="0"/>
              </a:rPr>
              <a:t>Winner at Convention keeps the belt.</a:t>
            </a:r>
          </a:p>
        </p:txBody>
      </p:sp>
    </p:spTree>
    <p:extLst>
      <p:ext uri="{BB962C8B-B14F-4D97-AF65-F5344CB8AC3E}">
        <p14:creationId xmlns:p14="http://schemas.microsoft.com/office/powerpoint/2010/main" val="17358866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DE318-DF8D-0950-AADF-9D928B9E8FE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2D833CA-ADFA-76D1-AC79-D1CB278A0D9F}"/>
              </a:ext>
            </a:extLst>
          </p:cNvPr>
          <p:cNvSpPr txBox="1"/>
          <p:nvPr/>
        </p:nvSpPr>
        <p:spPr>
          <a:xfrm>
            <a:off x="1536866" y="2063577"/>
            <a:ext cx="9118265" cy="646331"/>
          </a:xfrm>
          <a:prstGeom prst="rect">
            <a:avLst/>
          </a:prstGeom>
          <a:noFill/>
        </p:spPr>
        <p:txBody>
          <a:bodyPr wrap="none" rtlCol="0">
            <a:spAutoFit/>
          </a:bodyPr>
          <a:lstStyle/>
          <a:p>
            <a:r>
              <a:rPr lang="en-US" sz="3600">
                <a:latin typeface="Arial Black" panose="020B0A04020102020204" pitchFamily="34" charset="0"/>
              </a:rPr>
              <a:t>The Legacy Life Championship Belt</a:t>
            </a:r>
          </a:p>
        </p:txBody>
      </p:sp>
      <p:pic>
        <p:nvPicPr>
          <p:cNvPr id="5" name="Picture 4">
            <a:extLst>
              <a:ext uri="{FF2B5EF4-FFF2-40B4-BE49-F238E27FC236}">
                <a16:creationId xmlns:a16="http://schemas.microsoft.com/office/drawing/2014/main" id="{42AF35CA-C74E-A2C6-CC40-22221FC555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4146" y="1467546"/>
            <a:ext cx="6403707" cy="6403707"/>
          </a:xfrm>
          <a:prstGeom prst="rect">
            <a:avLst/>
          </a:prstGeom>
        </p:spPr>
      </p:pic>
    </p:spTree>
    <p:extLst>
      <p:ext uri="{BB962C8B-B14F-4D97-AF65-F5344CB8AC3E}">
        <p14:creationId xmlns:p14="http://schemas.microsoft.com/office/powerpoint/2010/main" val="39010094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BB7D1-FD00-D730-E15B-E6CDDD294B9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624AAD4-328E-A41F-8A07-BC23CA094262}"/>
              </a:ext>
            </a:extLst>
          </p:cNvPr>
          <p:cNvSpPr txBox="1"/>
          <p:nvPr/>
        </p:nvSpPr>
        <p:spPr>
          <a:xfrm>
            <a:off x="1536867" y="2014152"/>
            <a:ext cx="9118265" cy="646331"/>
          </a:xfrm>
          <a:prstGeom prst="rect">
            <a:avLst/>
          </a:prstGeom>
          <a:noFill/>
        </p:spPr>
        <p:txBody>
          <a:bodyPr wrap="none" rtlCol="0">
            <a:spAutoFit/>
          </a:bodyPr>
          <a:lstStyle/>
          <a:p>
            <a:r>
              <a:rPr lang="en-US" sz="3600">
                <a:latin typeface="Arial Black" panose="020B0A04020102020204" pitchFamily="34" charset="0"/>
              </a:rPr>
              <a:t>The Legacy Life Championship Belt</a:t>
            </a:r>
          </a:p>
        </p:txBody>
      </p:sp>
      <p:sp>
        <p:nvSpPr>
          <p:cNvPr id="4" name="TextBox 3">
            <a:extLst>
              <a:ext uri="{FF2B5EF4-FFF2-40B4-BE49-F238E27FC236}">
                <a16:creationId xmlns:a16="http://schemas.microsoft.com/office/drawing/2014/main" id="{8E7FAF14-7A0A-D157-33AB-003EA38603B9}"/>
              </a:ext>
            </a:extLst>
          </p:cNvPr>
          <p:cNvSpPr txBox="1"/>
          <p:nvPr/>
        </p:nvSpPr>
        <p:spPr>
          <a:xfrm>
            <a:off x="599303" y="2811163"/>
            <a:ext cx="11059297" cy="2677656"/>
          </a:xfrm>
          <a:prstGeom prst="rect">
            <a:avLst/>
          </a:prstGeom>
          <a:noFill/>
        </p:spPr>
        <p:txBody>
          <a:bodyPr wrap="square">
            <a:spAutoFit/>
          </a:bodyPr>
          <a:lstStyle/>
          <a:p>
            <a:r>
              <a:rPr lang="en-US" sz="2400" b="1" i="0" u="sng">
                <a:solidFill>
                  <a:srgbClr val="303030"/>
                </a:solidFill>
                <a:effectLst/>
                <a:latin typeface="Arial" panose="020B0604020202020204" pitchFamily="34" charset="0"/>
                <a:cs typeface="Arial" panose="020B0604020202020204" pitchFamily="34" charset="0"/>
              </a:rPr>
              <a:t>1 Belt </a:t>
            </a:r>
          </a:p>
          <a:p>
            <a:r>
              <a:rPr lang="en-US" sz="2400">
                <a:latin typeface="Arial" panose="020B0604020202020204" pitchFamily="34" charset="0"/>
                <a:cs typeface="Arial" panose="020B0604020202020204" pitchFamily="34" charset="0"/>
              </a:rPr>
              <a:t>Awarded to the Post that gets the most New Legacy Life and Legacy Upgrades.</a:t>
            </a:r>
          </a:p>
          <a:p>
            <a:r>
              <a:rPr lang="en-US" sz="2400">
                <a:solidFill>
                  <a:srgbClr val="303030"/>
                </a:solidFill>
                <a:latin typeface="Arial" panose="020B0604020202020204" pitchFamily="34" charset="0"/>
                <a:cs typeface="Arial" panose="020B0604020202020204" pitchFamily="34" charset="0"/>
              </a:rPr>
              <a:t>Awarded at Convention.</a:t>
            </a:r>
          </a:p>
          <a:p>
            <a:endParaRPr lang="en-US" sz="2400">
              <a:solidFill>
                <a:srgbClr val="303030"/>
              </a:solidFill>
              <a:latin typeface="Arial" panose="020B0604020202020204" pitchFamily="34" charset="0"/>
              <a:cs typeface="Arial" panose="020B0604020202020204" pitchFamily="34" charset="0"/>
            </a:endParaRPr>
          </a:p>
          <a:p>
            <a:r>
              <a:rPr lang="en-US" sz="2400">
                <a:solidFill>
                  <a:srgbClr val="303030"/>
                </a:solidFill>
                <a:latin typeface="Arial" panose="020B0604020202020204" pitchFamily="34" charset="0"/>
                <a:cs typeface="Arial" panose="020B0604020202020204" pitchFamily="34" charset="0"/>
              </a:rPr>
              <a:t>Scoring:</a:t>
            </a:r>
          </a:p>
          <a:p>
            <a:r>
              <a:rPr lang="en-US" sz="2400">
                <a:solidFill>
                  <a:srgbClr val="303030"/>
                </a:solidFill>
                <a:latin typeface="Arial" panose="020B0604020202020204" pitchFamily="34" charset="0"/>
                <a:cs typeface="Arial" panose="020B0604020202020204" pitchFamily="34" charset="0"/>
              </a:rPr>
              <a:t>New Legacy Life 15pts</a:t>
            </a:r>
          </a:p>
          <a:p>
            <a:r>
              <a:rPr lang="en-US" sz="2400">
                <a:solidFill>
                  <a:srgbClr val="303030"/>
                </a:solidFill>
                <a:latin typeface="Arial" panose="020B0604020202020204" pitchFamily="34" charset="0"/>
                <a:cs typeface="Arial" panose="020B0604020202020204" pitchFamily="34" charset="0"/>
              </a:rPr>
              <a:t>Legacy Life Upgrade 10pts</a:t>
            </a:r>
          </a:p>
        </p:txBody>
      </p:sp>
    </p:spTree>
    <p:extLst>
      <p:ext uri="{BB962C8B-B14F-4D97-AF65-F5344CB8AC3E}">
        <p14:creationId xmlns:p14="http://schemas.microsoft.com/office/powerpoint/2010/main" val="20277386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21539D6-BC67-B225-6FB1-5EF9E6F00B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4415" y="2311622"/>
            <a:ext cx="4763165" cy="4763165"/>
          </a:xfrm>
          <a:prstGeom prst="rect">
            <a:avLst/>
          </a:prstGeom>
        </p:spPr>
      </p:pic>
      <p:sp>
        <p:nvSpPr>
          <p:cNvPr id="6" name="TextBox 5">
            <a:extLst>
              <a:ext uri="{FF2B5EF4-FFF2-40B4-BE49-F238E27FC236}">
                <a16:creationId xmlns:a16="http://schemas.microsoft.com/office/drawing/2014/main" id="{79EB73F2-77BD-8D61-87DF-4792B97C715A}"/>
              </a:ext>
            </a:extLst>
          </p:cNvPr>
          <p:cNvSpPr txBox="1"/>
          <p:nvPr/>
        </p:nvSpPr>
        <p:spPr>
          <a:xfrm>
            <a:off x="829396" y="2051916"/>
            <a:ext cx="10533205" cy="646331"/>
          </a:xfrm>
          <a:prstGeom prst="rect">
            <a:avLst/>
          </a:prstGeom>
          <a:noFill/>
        </p:spPr>
        <p:txBody>
          <a:bodyPr wrap="none" rtlCol="0">
            <a:spAutoFit/>
          </a:bodyPr>
          <a:lstStyle/>
          <a:p>
            <a:r>
              <a:rPr lang="en-US" sz="3600">
                <a:latin typeface="Arial Black" panose="020B0A04020102020204" pitchFamily="34" charset="0"/>
              </a:rPr>
              <a:t>The District Commander Challenge Title</a:t>
            </a:r>
          </a:p>
        </p:txBody>
      </p:sp>
    </p:spTree>
    <p:extLst>
      <p:ext uri="{BB962C8B-B14F-4D97-AF65-F5344CB8AC3E}">
        <p14:creationId xmlns:p14="http://schemas.microsoft.com/office/powerpoint/2010/main" val="1203664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D29F3-F476-C20C-B21D-D5CD4715E7D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F704983-4B90-0DC4-95A0-A8BE11C03525}"/>
              </a:ext>
            </a:extLst>
          </p:cNvPr>
          <p:cNvSpPr txBox="1"/>
          <p:nvPr/>
        </p:nvSpPr>
        <p:spPr>
          <a:xfrm>
            <a:off x="2009652" y="1810003"/>
            <a:ext cx="8172696" cy="1077218"/>
          </a:xfrm>
          <a:prstGeom prst="rect">
            <a:avLst/>
          </a:prstGeom>
          <a:noFill/>
        </p:spPr>
        <p:txBody>
          <a:bodyPr wrap="square" rtlCol="0">
            <a:spAutoFit/>
          </a:bodyPr>
          <a:lstStyle/>
          <a:p>
            <a:pPr algn="ctr"/>
            <a:r>
              <a:rPr lang="en-US" sz="4000">
                <a:latin typeface="Arial Black" panose="020B0A04020102020204" pitchFamily="34" charset="0"/>
              </a:rPr>
              <a:t>National Membership Goals</a:t>
            </a:r>
          </a:p>
          <a:p>
            <a:pPr algn="ctr"/>
            <a:endParaRPr lang="en-US" sz="2400">
              <a:latin typeface="Arial Black" panose="020B0A04020102020204" pitchFamily="34" charset="0"/>
            </a:endParaRPr>
          </a:p>
        </p:txBody>
      </p:sp>
      <p:graphicFrame>
        <p:nvGraphicFramePr>
          <p:cNvPr id="3" name="Table 2">
            <a:extLst>
              <a:ext uri="{FF2B5EF4-FFF2-40B4-BE49-F238E27FC236}">
                <a16:creationId xmlns:a16="http://schemas.microsoft.com/office/drawing/2014/main" id="{0006005C-851B-F940-960E-D99F18543182}"/>
              </a:ext>
            </a:extLst>
          </p:cNvPr>
          <p:cNvGraphicFramePr>
            <a:graphicFrameLocks noGrp="1"/>
          </p:cNvGraphicFramePr>
          <p:nvPr>
            <p:extLst>
              <p:ext uri="{D42A27DB-BD31-4B8C-83A1-F6EECF244321}">
                <p14:modId xmlns:p14="http://schemas.microsoft.com/office/powerpoint/2010/main" val="936166692"/>
              </p:ext>
            </p:extLst>
          </p:nvPr>
        </p:nvGraphicFramePr>
        <p:xfrm>
          <a:off x="1198288" y="2404046"/>
          <a:ext cx="9795424" cy="4379664"/>
        </p:xfrm>
        <a:graphic>
          <a:graphicData uri="http://schemas.openxmlformats.org/drawingml/2006/table">
            <a:tbl>
              <a:tblPr/>
              <a:tblGrid>
                <a:gridCol w="3178200">
                  <a:extLst>
                    <a:ext uri="{9D8B030D-6E8A-4147-A177-3AD203B41FA5}">
                      <a16:colId xmlns:a16="http://schemas.microsoft.com/office/drawing/2014/main" val="400813582"/>
                    </a:ext>
                  </a:extLst>
                </a:gridCol>
                <a:gridCol w="3178200">
                  <a:extLst>
                    <a:ext uri="{9D8B030D-6E8A-4147-A177-3AD203B41FA5}">
                      <a16:colId xmlns:a16="http://schemas.microsoft.com/office/drawing/2014/main" val="4131375053"/>
                    </a:ext>
                  </a:extLst>
                </a:gridCol>
                <a:gridCol w="1788195">
                  <a:extLst>
                    <a:ext uri="{9D8B030D-6E8A-4147-A177-3AD203B41FA5}">
                      <a16:colId xmlns:a16="http://schemas.microsoft.com/office/drawing/2014/main" val="1275986245"/>
                    </a:ext>
                  </a:extLst>
                </a:gridCol>
                <a:gridCol w="1650829">
                  <a:extLst>
                    <a:ext uri="{9D8B030D-6E8A-4147-A177-3AD203B41FA5}">
                      <a16:colId xmlns:a16="http://schemas.microsoft.com/office/drawing/2014/main" val="3898173326"/>
                    </a:ext>
                  </a:extLst>
                </a:gridCol>
              </a:tblGrid>
              <a:tr h="263341">
                <a:tc>
                  <a:txBody>
                    <a:bodyPr/>
                    <a:lstStyle/>
                    <a:p>
                      <a:pPr algn="l" fontAlgn="t">
                        <a:buNone/>
                      </a:pPr>
                      <a:r>
                        <a:rPr lang="en-US" sz="1800">
                          <a:effectLst/>
                        </a:rPr>
                        <a:t>National Division</a:t>
                      </a:r>
                    </a:p>
                  </a:txBody>
                  <a:tcPr marL="90653" marR="90653" marT="45326" marB="45326">
                    <a:lnL>
                      <a:noFill/>
                    </a:lnL>
                    <a:lnR>
                      <a:noFill/>
                    </a:lnR>
                    <a:lnT>
                      <a:noFill/>
                    </a:lnT>
                    <a:lnB w="4229" cap="flat" cmpd="sng" algn="ctr">
                      <a:solidFill>
                        <a:srgbClr val="919191"/>
                      </a:solidFill>
                      <a:prstDash val="solid"/>
                      <a:round/>
                      <a:headEnd type="none" w="med" len="med"/>
                      <a:tailEnd type="none" w="med" len="med"/>
                    </a:lnB>
                    <a:solidFill>
                      <a:srgbClr val="FFFFFF"/>
                    </a:solidFill>
                  </a:tcPr>
                </a:tc>
                <a:tc>
                  <a:txBody>
                    <a:bodyPr/>
                    <a:lstStyle/>
                    <a:p>
                      <a:pPr algn="l" fontAlgn="t">
                        <a:buNone/>
                      </a:pPr>
                      <a:r>
                        <a:rPr lang="en-US" sz="1800">
                          <a:effectLst/>
                        </a:rPr>
                        <a:t>Membership Size</a:t>
                      </a:r>
                    </a:p>
                  </a:txBody>
                  <a:tcPr marL="90653" marR="90653" marT="45326" marB="45326">
                    <a:lnL>
                      <a:noFill/>
                    </a:lnL>
                    <a:lnR>
                      <a:noFill/>
                    </a:lnR>
                    <a:lnT>
                      <a:noFill/>
                    </a:lnT>
                    <a:lnB w="4229" cap="flat" cmpd="sng" algn="ctr">
                      <a:solidFill>
                        <a:srgbClr val="919191"/>
                      </a:solidFill>
                      <a:prstDash val="solid"/>
                      <a:round/>
                      <a:headEnd type="none" w="med" len="med"/>
                      <a:tailEnd type="none" w="med" len="med"/>
                    </a:lnB>
                    <a:solidFill>
                      <a:srgbClr val="FFFFFF"/>
                    </a:solidFill>
                  </a:tcPr>
                </a:tc>
                <a:tc>
                  <a:txBody>
                    <a:bodyPr/>
                    <a:lstStyle/>
                    <a:p>
                      <a:pPr algn="l" fontAlgn="t">
                        <a:buNone/>
                      </a:pPr>
                      <a:r>
                        <a:rPr lang="en-US" sz="1800">
                          <a:effectLst/>
                        </a:rPr>
                        <a:t>National Quota</a:t>
                      </a:r>
                    </a:p>
                  </a:txBody>
                  <a:tcPr marL="90653" marR="90653" marT="45326" marB="45326">
                    <a:lnL>
                      <a:noFill/>
                    </a:lnL>
                    <a:lnR>
                      <a:noFill/>
                    </a:lnR>
                    <a:lnT>
                      <a:noFill/>
                    </a:lnT>
                    <a:lnB w="4229" cap="flat" cmpd="sng" algn="ctr">
                      <a:solidFill>
                        <a:srgbClr val="919191"/>
                      </a:solidFill>
                      <a:prstDash val="solid"/>
                      <a:round/>
                      <a:headEnd type="none" w="med" len="med"/>
                      <a:tailEnd type="none" w="med" len="med"/>
                    </a:lnB>
                    <a:solidFill>
                      <a:srgbClr val="FFFFFF"/>
                    </a:solidFill>
                  </a:tcPr>
                </a:tc>
                <a:tc>
                  <a:txBody>
                    <a:bodyPr/>
                    <a:lstStyle/>
                    <a:p>
                      <a:pPr algn="ctr"/>
                      <a:r>
                        <a:rPr lang="en-US"/>
                        <a:t>Retention</a:t>
                      </a:r>
                    </a:p>
                  </a:txBody>
                  <a:tcPr marL="90653" marR="90653" marT="45326" marB="45326">
                    <a:lnL>
                      <a:noFill/>
                    </a:lnL>
                    <a:lnR>
                      <a:noFill/>
                    </a:lnR>
                    <a:lnT>
                      <a:noFill/>
                    </a:lnT>
                    <a:lnB w="4229" cap="flat" cmpd="sng" algn="ctr">
                      <a:solidFill>
                        <a:srgbClr val="919191"/>
                      </a:solidFill>
                      <a:prstDash val="solid"/>
                      <a:round/>
                      <a:headEnd type="none" w="med" len="med"/>
                      <a:tailEnd type="none" w="med" len="med"/>
                    </a:lnB>
                    <a:solidFill>
                      <a:srgbClr val="FFFFFF"/>
                    </a:solidFill>
                  </a:tcPr>
                </a:tc>
                <a:extLst>
                  <a:ext uri="{0D108BD9-81ED-4DB2-BD59-A6C34878D82A}">
                    <a16:rowId xmlns:a16="http://schemas.microsoft.com/office/drawing/2014/main" val="827579986"/>
                  </a:ext>
                </a:extLst>
              </a:tr>
              <a:tr h="299090">
                <a:tc>
                  <a:txBody>
                    <a:bodyPr/>
                    <a:lstStyle/>
                    <a:p>
                      <a:pPr algn="l" fontAlgn="t">
                        <a:buNone/>
                      </a:pPr>
                      <a:r>
                        <a:rPr lang="en-US" sz="1800" b="1">
                          <a:effectLst/>
                        </a:rPr>
                        <a:t>Division 1</a:t>
                      </a:r>
                      <a:endParaRPr lang="en-US" sz="1800">
                        <a:effectLst/>
                      </a:endParaRPr>
                    </a:p>
                  </a:txBody>
                  <a:tcPr marL="90653" marR="90653" marT="45326" marB="45326">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501 – UP</a:t>
                      </a:r>
                    </a:p>
                  </a:txBody>
                  <a:tcPr marL="90653" marR="90653" marT="45326" marB="45326">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103%</a:t>
                      </a:r>
                    </a:p>
                  </a:txBody>
                  <a:tcPr marL="90653" marR="90653" marT="45326" marB="45326">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ctr" fontAlgn="t">
                        <a:buNone/>
                      </a:pPr>
                      <a:r>
                        <a:rPr lang="en-US" sz="1800">
                          <a:effectLst/>
                        </a:rPr>
                        <a:t>80%</a:t>
                      </a:r>
                    </a:p>
                  </a:txBody>
                  <a:tcPr marL="90653" marR="90653" marT="45326" marB="45326">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4285367463"/>
                  </a:ext>
                </a:extLst>
              </a:tr>
              <a:tr h="299090">
                <a:tc>
                  <a:txBody>
                    <a:bodyPr/>
                    <a:lstStyle/>
                    <a:p>
                      <a:pPr algn="l" fontAlgn="t">
                        <a:buNone/>
                      </a:pPr>
                      <a:r>
                        <a:rPr lang="en-US" sz="1800" b="1">
                          <a:effectLst/>
                        </a:rPr>
                        <a:t>Division 2</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351 – 500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104%</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4042011361"/>
                  </a:ext>
                </a:extLst>
              </a:tr>
              <a:tr h="299090">
                <a:tc>
                  <a:txBody>
                    <a:bodyPr/>
                    <a:lstStyle/>
                    <a:p>
                      <a:pPr algn="l" fontAlgn="t">
                        <a:buNone/>
                      </a:pPr>
                      <a:r>
                        <a:rPr lang="en-US" sz="1800" b="1">
                          <a:effectLst/>
                        </a:rPr>
                        <a:t>Division 3</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246 – 350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105%</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3297112461"/>
                  </a:ext>
                </a:extLst>
              </a:tr>
              <a:tr h="299090">
                <a:tc>
                  <a:txBody>
                    <a:bodyPr/>
                    <a:lstStyle/>
                    <a:p>
                      <a:pPr algn="l" fontAlgn="t">
                        <a:buNone/>
                      </a:pPr>
                      <a:r>
                        <a:rPr lang="en-US" sz="1800" b="1">
                          <a:effectLst/>
                        </a:rPr>
                        <a:t>Division 4</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190 – 245</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106%</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3909328197"/>
                  </a:ext>
                </a:extLst>
              </a:tr>
              <a:tr h="299090">
                <a:tc>
                  <a:txBody>
                    <a:bodyPr/>
                    <a:lstStyle/>
                    <a:p>
                      <a:pPr algn="l" fontAlgn="t">
                        <a:buNone/>
                      </a:pPr>
                      <a:r>
                        <a:rPr lang="en-US" sz="1800" b="1">
                          <a:effectLst/>
                        </a:rPr>
                        <a:t>Division 5</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150 – 189</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107%</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3291090861"/>
                  </a:ext>
                </a:extLst>
              </a:tr>
              <a:tr h="299090">
                <a:tc>
                  <a:txBody>
                    <a:bodyPr/>
                    <a:lstStyle/>
                    <a:p>
                      <a:pPr algn="l" fontAlgn="t">
                        <a:buNone/>
                      </a:pPr>
                      <a:r>
                        <a:rPr lang="en-US" sz="1800" b="1">
                          <a:effectLst/>
                        </a:rPr>
                        <a:t>Division 6</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125 – 149</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108%</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2727176565"/>
                  </a:ext>
                </a:extLst>
              </a:tr>
              <a:tr h="299090">
                <a:tc>
                  <a:txBody>
                    <a:bodyPr/>
                    <a:lstStyle/>
                    <a:p>
                      <a:pPr algn="l" fontAlgn="t">
                        <a:buNone/>
                      </a:pPr>
                      <a:r>
                        <a:rPr lang="en-US" sz="1800" b="1">
                          <a:effectLst/>
                        </a:rPr>
                        <a:t>Division 7</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105 – 124</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109%</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4156158232"/>
                  </a:ext>
                </a:extLst>
              </a:tr>
              <a:tr h="299090">
                <a:tc>
                  <a:txBody>
                    <a:bodyPr/>
                    <a:lstStyle/>
                    <a:p>
                      <a:pPr algn="l" fontAlgn="t">
                        <a:buNone/>
                      </a:pPr>
                      <a:r>
                        <a:rPr lang="en-US" sz="1800" b="1">
                          <a:effectLst/>
                        </a:rPr>
                        <a:t>Division 8</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90 – 104</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110%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817291106"/>
                  </a:ext>
                </a:extLst>
              </a:tr>
              <a:tr h="299090">
                <a:tc>
                  <a:txBody>
                    <a:bodyPr/>
                    <a:lstStyle/>
                    <a:p>
                      <a:pPr algn="l" fontAlgn="t">
                        <a:buNone/>
                      </a:pPr>
                      <a:r>
                        <a:rPr lang="en-US" sz="1800" b="1">
                          <a:effectLst/>
                        </a:rPr>
                        <a:t>Division 9</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70 – 89</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111%</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148134954"/>
                  </a:ext>
                </a:extLst>
              </a:tr>
              <a:tr h="299090">
                <a:tc>
                  <a:txBody>
                    <a:bodyPr/>
                    <a:lstStyle/>
                    <a:p>
                      <a:pPr algn="l" fontAlgn="t">
                        <a:buNone/>
                      </a:pPr>
                      <a:r>
                        <a:rPr lang="en-US" sz="1800" b="1">
                          <a:effectLst/>
                        </a:rPr>
                        <a:t>Division 10</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50 – 69</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112%</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3513993207"/>
                  </a:ext>
                </a:extLst>
              </a:tr>
              <a:tr h="299090">
                <a:tc>
                  <a:txBody>
                    <a:bodyPr/>
                    <a:lstStyle/>
                    <a:p>
                      <a:pPr algn="l" fontAlgn="t">
                        <a:buNone/>
                      </a:pPr>
                      <a:r>
                        <a:rPr lang="en-US" sz="1800" b="1">
                          <a:effectLst/>
                        </a:rPr>
                        <a:t>Division 11</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 – 49</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113%</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3613206410"/>
                  </a:ext>
                </a:extLst>
              </a:tr>
            </a:tbl>
          </a:graphicData>
        </a:graphic>
      </p:graphicFrame>
    </p:spTree>
    <p:extLst>
      <p:ext uri="{BB962C8B-B14F-4D97-AF65-F5344CB8AC3E}">
        <p14:creationId xmlns:p14="http://schemas.microsoft.com/office/powerpoint/2010/main" val="21565668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020BB-B876-3E67-D17C-AC9AB77AD27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9B05C0F-75E5-1A8C-F083-2243B3782DB0}"/>
              </a:ext>
            </a:extLst>
          </p:cNvPr>
          <p:cNvSpPr txBox="1"/>
          <p:nvPr/>
        </p:nvSpPr>
        <p:spPr>
          <a:xfrm>
            <a:off x="599303" y="2811163"/>
            <a:ext cx="11059297" cy="3785652"/>
          </a:xfrm>
          <a:prstGeom prst="rect">
            <a:avLst/>
          </a:prstGeom>
          <a:noFill/>
        </p:spPr>
        <p:txBody>
          <a:bodyPr wrap="square">
            <a:spAutoFit/>
          </a:bodyPr>
          <a:lstStyle/>
          <a:p>
            <a:r>
              <a:rPr lang="en-US" sz="2400" b="1" i="0" u="sng">
                <a:solidFill>
                  <a:srgbClr val="303030"/>
                </a:solidFill>
                <a:effectLst/>
                <a:latin typeface="Arial" panose="020B0604020202020204" pitchFamily="34" charset="0"/>
                <a:cs typeface="Arial" panose="020B0604020202020204" pitchFamily="34" charset="0"/>
              </a:rPr>
              <a:t>1 Belt </a:t>
            </a:r>
          </a:p>
          <a:p>
            <a:r>
              <a:rPr lang="en-US" sz="2400">
                <a:latin typeface="Arial" panose="020B0604020202020204" pitchFamily="34" charset="0"/>
                <a:cs typeface="Arial" panose="020B0604020202020204" pitchFamily="34" charset="0"/>
              </a:rPr>
              <a:t>Awarded to the District Commander that has the highest percentage of posts who do the right things.</a:t>
            </a:r>
          </a:p>
          <a:p>
            <a:endParaRPr lang="en-US" sz="2400">
              <a:solidFill>
                <a:srgbClr val="303030"/>
              </a:solidFill>
              <a:latin typeface="Arial" panose="020B0604020202020204" pitchFamily="34" charset="0"/>
              <a:cs typeface="Arial" panose="020B0604020202020204" pitchFamily="34" charset="0"/>
            </a:endParaRPr>
          </a:p>
          <a:p>
            <a:r>
              <a:rPr lang="en-US" sz="2400">
                <a:solidFill>
                  <a:srgbClr val="303030"/>
                </a:solidFill>
                <a:latin typeface="Arial" panose="020B0604020202020204" pitchFamily="34" charset="0"/>
                <a:cs typeface="Arial" panose="020B0604020202020204" pitchFamily="34" charset="0"/>
              </a:rPr>
              <a:t>Changes each Quarter at Conferences/Convention. District Commander must bring the belt to Conferences/Convention.</a:t>
            </a:r>
          </a:p>
          <a:p>
            <a:r>
              <a:rPr lang="en-US" sz="2400">
                <a:solidFill>
                  <a:srgbClr val="303030"/>
                </a:solidFill>
                <a:latin typeface="Arial" panose="020B0604020202020204" pitchFamily="34" charset="0"/>
                <a:cs typeface="Arial" panose="020B0604020202020204" pitchFamily="34" charset="0"/>
              </a:rPr>
              <a:t>Winner at Convention keeps the belt.</a:t>
            </a:r>
          </a:p>
          <a:p>
            <a:endParaRPr lang="en-US" sz="2400">
              <a:solidFill>
                <a:srgbClr val="303030"/>
              </a:solidFill>
              <a:latin typeface="Arial" panose="020B0604020202020204" pitchFamily="34" charset="0"/>
              <a:cs typeface="Arial" panose="020B0604020202020204" pitchFamily="34" charset="0"/>
            </a:endParaRPr>
          </a:p>
          <a:p>
            <a:r>
              <a:rPr lang="en-US" sz="2400">
                <a:solidFill>
                  <a:srgbClr val="303030"/>
                </a:solidFill>
                <a:latin typeface="Arial" panose="020B0604020202020204" pitchFamily="34" charset="0"/>
                <a:cs typeface="Arial" panose="020B0604020202020204" pitchFamily="34" charset="0"/>
              </a:rPr>
              <a:t>Scoring:</a:t>
            </a:r>
          </a:p>
          <a:p>
            <a:r>
              <a:rPr lang="en-US" sz="2400">
                <a:solidFill>
                  <a:srgbClr val="303030"/>
                </a:solidFill>
                <a:latin typeface="Arial" panose="020B0604020202020204" pitchFamily="34" charset="0"/>
                <a:cs typeface="Arial" panose="020B0604020202020204" pitchFamily="34" charset="0"/>
              </a:rPr>
              <a:t>Points are awarded for milestones from the dashboard. Scores will be averaged.</a:t>
            </a:r>
          </a:p>
        </p:txBody>
      </p:sp>
      <p:sp>
        <p:nvSpPr>
          <p:cNvPr id="3" name="TextBox 2">
            <a:extLst>
              <a:ext uri="{FF2B5EF4-FFF2-40B4-BE49-F238E27FC236}">
                <a16:creationId xmlns:a16="http://schemas.microsoft.com/office/drawing/2014/main" id="{DF70D9DA-AC17-D2B4-2C4F-D0CEF8D4F62C}"/>
              </a:ext>
            </a:extLst>
          </p:cNvPr>
          <p:cNvSpPr txBox="1"/>
          <p:nvPr/>
        </p:nvSpPr>
        <p:spPr>
          <a:xfrm>
            <a:off x="829396" y="2051916"/>
            <a:ext cx="10533205" cy="646331"/>
          </a:xfrm>
          <a:prstGeom prst="rect">
            <a:avLst/>
          </a:prstGeom>
          <a:noFill/>
        </p:spPr>
        <p:txBody>
          <a:bodyPr wrap="none" rtlCol="0">
            <a:spAutoFit/>
          </a:bodyPr>
          <a:lstStyle/>
          <a:p>
            <a:r>
              <a:rPr lang="en-US" sz="3600">
                <a:latin typeface="Arial Black" panose="020B0A04020102020204" pitchFamily="34" charset="0"/>
              </a:rPr>
              <a:t>The District Commander Challenge Title</a:t>
            </a:r>
          </a:p>
        </p:txBody>
      </p:sp>
    </p:spTree>
    <p:extLst>
      <p:ext uri="{BB962C8B-B14F-4D97-AF65-F5344CB8AC3E}">
        <p14:creationId xmlns:p14="http://schemas.microsoft.com/office/powerpoint/2010/main" val="22368372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61B569-598B-889F-5EA0-F3F422BA0CF8}"/>
              </a:ext>
            </a:extLst>
          </p:cNvPr>
          <p:cNvSpPr txBox="1"/>
          <p:nvPr/>
        </p:nvSpPr>
        <p:spPr>
          <a:xfrm>
            <a:off x="485192" y="2558762"/>
            <a:ext cx="10923037" cy="2616101"/>
          </a:xfrm>
          <a:prstGeom prst="rect">
            <a:avLst/>
          </a:prstGeom>
          <a:noFill/>
        </p:spPr>
        <p:txBody>
          <a:bodyPr wrap="square">
            <a:spAutoFit/>
          </a:bodyPr>
          <a:lstStyle/>
          <a:p>
            <a:pPr algn="ctr">
              <a:buNone/>
            </a:pPr>
            <a:r>
              <a:rPr lang="en-US" sz="4000" b="1">
                <a:latin typeface="Arial Black" panose="020B0A04020102020204" pitchFamily="34" charset="0"/>
              </a:rPr>
              <a:t>Recruiting 101</a:t>
            </a:r>
          </a:p>
          <a:p>
            <a:pPr>
              <a:buNone/>
            </a:pPr>
            <a:endParaRPr lang="en-US" sz="4000" b="1">
              <a:latin typeface="Arial Black" panose="020B0A04020102020204" pitchFamily="34" charset="0"/>
            </a:endParaRPr>
          </a:p>
          <a:p>
            <a:pPr>
              <a:buNone/>
            </a:pPr>
            <a:r>
              <a:rPr lang="en-US" sz="2800" b="1">
                <a:latin typeface="Arial Black" panose="020B0A04020102020204" pitchFamily="34" charset="0"/>
              </a:rPr>
              <a:t>We have a separate training slides on Recruiting ideas, DOs/</a:t>
            </a:r>
            <a:r>
              <a:rPr lang="en-US" sz="2800" b="1" err="1">
                <a:latin typeface="Arial Black" panose="020B0A04020102020204" pitchFamily="34" charset="0"/>
              </a:rPr>
              <a:t>Donts</a:t>
            </a:r>
            <a:r>
              <a:rPr lang="en-US" sz="2800" b="1">
                <a:latin typeface="Arial Black" panose="020B0A04020102020204" pitchFamily="34" charset="0"/>
              </a:rPr>
              <a:t> etc. Please go to </a:t>
            </a:r>
            <a:r>
              <a:rPr lang="en-US" sz="2800" b="1">
                <a:highlight>
                  <a:srgbClr val="00FFFF"/>
                </a:highlight>
                <a:latin typeface="Arial Black" panose="020B0A04020102020204" pitchFamily="34" charset="0"/>
              </a:rPr>
              <a:t>vfwfl.org </a:t>
            </a:r>
            <a:r>
              <a:rPr lang="en-US" sz="2800" b="1">
                <a:latin typeface="Arial Black" panose="020B0A04020102020204" pitchFamily="34" charset="0"/>
              </a:rPr>
              <a:t>then </a:t>
            </a:r>
            <a:r>
              <a:rPr lang="en-US" sz="2800" b="1">
                <a:highlight>
                  <a:srgbClr val="00FFFF"/>
                </a:highlight>
                <a:latin typeface="Arial Black" panose="020B0A04020102020204" pitchFamily="34" charset="0"/>
              </a:rPr>
              <a:t>resources</a:t>
            </a:r>
            <a:r>
              <a:rPr lang="en-US" sz="2800" b="1">
                <a:latin typeface="Arial Black" panose="020B0A04020102020204" pitchFamily="34" charset="0"/>
              </a:rPr>
              <a:t> and then </a:t>
            </a:r>
            <a:r>
              <a:rPr lang="en-US" sz="2800" b="1">
                <a:highlight>
                  <a:srgbClr val="00FFFF"/>
                </a:highlight>
                <a:latin typeface="Arial Black" panose="020B0A04020102020204" pitchFamily="34" charset="0"/>
              </a:rPr>
              <a:t>training</a:t>
            </a:r>
            <a:r>
              <a:rPr lang="en-US" sz="2800" b="1">
                <a:latin typeface="Arial Black" panose="020B0A04020102020204" pitchFamily="34" charset="0"/>
              </a:rPr>
              <a:t> to find it.</a:t>
            </a:r>
            <a:endParaRPr lang="en-US" sz="2800">
              <a:latin typeface="Arial Black" panose="020B0A04020102020204" pitchFamily="34" charset="0"/>
            </a:endParaRPr>
          </a:p>
        </p:txBody>
      </p:sp>
    </p:spTree>
    <p:extLst>
      <p:ext uri="{BB962C8B-B14F-4D97-AF65-F5344CB8AC3E}">
        <p14:creationId xmlns:p14="http://schemas.microsoft.com/office/powerpoint/2010/main" val="9717226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6B47E9D-E954-BE43-14DB-F7A5B9B2FDEF}"/>
              </a:ext>
            </a:extLst>
          </p:cNvPr>
          <p:cNvSpPr txBox="1"/>
          <p:nvPr/>
        </p:nvSpPr>
        <p:spPr>
          <a:xfrm>
            <a:off x="2052692" y="2853279"/>
            <a:ext cx="8086615" cy="2585323"/>
          </a:xfrm>
          <a:prstGeom prst="rect">
            <a:avLst/>
          </a:prstGeom>
          <a:noFill/>
        </p:spPr>
        <p:txBody>
          <a:bodyPr wrap="square" rtlCol="0">
            <a:spAutoFit/>
          </a:bodyPr>
          <a:lstStyle/>
          <a:p>
            <a:pPr algn="ctr"/>
            <a:r>
              <a:rPr lang="en-US" sz="5400" b="1"/>
              <a:t>Read the VFW 2026-2027 VFW Membership Guide</a:t>
            </a:r>
          </a:p>
          <a:p>
            <a:pPr algn="ctr"/>
            <a:endParaRPr lang="en-US" sz="5400" b="1"/>
          </a:p>
        </p:txBody>
      </p:sp>
    </p:spTree>
    <p:extLst>
      <p:ext uri="{BB962C8B-B14F-4D97-AF65-F5344CB8AC3E}">
        <p14:creationId xmlns:p14="http://schemas.microsoft.com/office/powerpoint/2010/main" val="22883058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5C81118-9D07-E365-58F6-BD5CCFCD27F4}"/>
              </a:ext>
            </a:extLst>
          </p:cNvPr>
          <p:cNvSpPr txBox="1"/>
          <p:nvPr/>
        </p:nvSpPr>
        <p:spPr>
          <a:xfrm>
            <a:off x="2471057" y="3429000"/>
            <a:ext cx="7249886" cy="1200329"/>
          </a:xfrm>
          <a:prstGeom prst="rect">
            <a:avLst/>
          </a:prstGeom>
          <a:noFill/>
        </p:spPr>
        <p:txBody>
          <a:bodyPr wrap="square" rtlCol="0">
            <a:spAutoFit/>
          </a:bodyPr>
          <a:lstStyle/>
          <a:p>
            <a:pPr algn="ctr"/>
            <a:r>
              <a:rPr lang="en-US" sz="7200" b="1"/>
              <a:t>Questions????</a:t>
            </a:r>
          </a:p>
        </p:txBody>
      </p:sp>
    </p:spTree>
    <p:extLst>
      <p:ext uri="{BB962C8B-B14F-4D97-AF65-F5344CB8AC3E}">
        <p14:creationId xmlns:p14="http://schemas.microsoft.com/office/powerpoint/2010/main" val="305674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3FFE9-0EBE-C9D0-AFB2-8B622914635F}"/>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7BB9A0C-5A24-C12D-634E-6E3FC432222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Rectangle 4">
            <a:extLst>
              <a:ext uri="{FF2B5EF4-FFF2-40B4-BE49-F238E27FC236}">
                <a16:creationId xmlns:a16="http://schemas.microsoft.com/office/drawing/2014/main" id="{816490CD-4427-1887-8778-1D68854DACF2}"/>
              </a:ext>
            </a:extLst>
          </p:cNvPr>
          <p:cNvSpPr>
            <a:spLocks noChangeArrowheads="1"/>
          </p:cNvSpPr>
          <p:nvPr/>
        </p:nvSpPr>
        <p:spPr bwMode="auto">
          <a:xfrm>
            <a:off x="5825413" y="1639077"/>
            <a:ext cx="3936773" cy="2874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F4766B2-516E-64FE-4880-93D10E464891}"/>
              </a:ext>
            </a:extLst>
          </p:cNvPr>
          <p:cNvSpPr txBox="1"/>
          <p:nvPr/>
        </p:nvSpPr>
        <p:spPr>
          <a:xfrm>
            <a:off x="607554" y="1887614"/>
            <a:ext cx="11049403" cy="12618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Arial Black" panose="020B0A04020102020204" pitchFamily="34" charset="0"/>
              </a:rPr>
              <a:t>Department Commander’s Expectations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prstClr val="black"/>
              </a:solidFill>
              <a:effectLst/>
              <a:uLnTx/>
              <a:uFillTx/>
              <a:latin typeface="Arial Black" panose="020B0A04020102020204" pitchFamily="34" charset="0"/>
            </a:endParaRPr>
          </a:p>
        </p:txBody>
      </p:sp>
      <p:sp>
        <p:nvSpPr>
          <p:cNvPr id="5" name="TextBox 4">
            <a:extLst>
              <a:ext uri="{FF2B5EF4-FFF2-40B4-BE49-F238E27FC236}">
                <a16:creationId xmlns:a16="http://schemas.microsoft.com/office/drawing/2014/main" id="{3E91F7E7-0978-CAF8-C87A-B9B9445E4633}"/>
              </a:ext>
            </a:extLst>
          </p:cNvPr>
          <p:cNvSpPr txBox="1"/>
          <p:nvPr/>
        </p:nvSpPr>
        <p:spPr>
          <a:xfrm>
            <a:off x="1386698" y="5691456"/>
            <a:ext cx="9609105" cy="830997"/>
          </a:xfrm>
          <a:prstGeom prst="rect">
            <a:avLst/>
          </a:prstGeom>
          <a:noFill/>
        </p:spPr>
        <p:txBody>
          <a:bodyPr wrap="none" rtlCol="0">
            <a:spAutoFit/>
          </a:bodyPr>
          <a:lstStyle/>
          <a:p>
            <a:pPr algn="ctr"/>
            <a:r>
              <a:rPr lang="en-US" sz="2400">
                <a:latin typeface="Arial Black" panose="020B0A04020102020204" pitchFamily="34" charset="0"/>
              </a:rPr>
              <a:t>Plus 1 New Legacy Life member or Legacy Life Upgrade</a:t>
            </a:r>
          </a:p>
          <a:p>
            <a:pPr algn="ctr"/>
            <a:r>
              <a:rPr lang="en-US" sz="2400">
                <a:latin typeface="Arial Black" panose="020B0A04020102020204" pitchFamily="34" charset="0"/>
              </a:rPr>
              <a:t>And 80% Retention</a:t>
            </a:r>
          </a:p>
        </p:txBody>
      </p:sp>
      <p:graphicFrame>
        <p:nvGraphicFramePr>
          <p:cNvPr id="6" name="Table 5">
            <a:extLst>
              <a:ext uri="{FF2B5EF4-FFF2-40B4-BE49-F238E27FC236}">
                <a16:creationId xmlns:a16="http://schemas.microsoft.com/office/drawing/2014/main" id="{7EA7736D-151E-9B53-AC38-96272AA5C98E}"/>
              </a:ext>
            </a:extLst>
          </p:cNvPr>
          <p:cNvGraphicFramePr>
            <a:graphicFrameLocks noGrp="1"/>
          </p:cNvGraphicFramePr>
          <p:nvPr>
            <p:extLst>
              <p:ext uri="{D42A27DB-BD31-4B8C-83A1-F6EECF244321}">
                <p14:modId xmlns:p14="http://schemas.microsoft.com/office/powerpoint/2010/main" val="2627415353"/>
              </p:ext>
            </p:extLst>
          </p:nvPr>
        </p:nvGraphicFramePr>
        <p:xfrm>
          <a:off x="838200" y="2518556"/>
          <a:ext cx="10515600" cy="3142557"/>
        </p:xfrm>
        <a:graphic>
          <a:graphicData uri="http://schemas.openxmlformats.org/drawingml/2006/table">
            <a:tbl>
              <a:tblPr firstRow="1" firstCol="1" bandRow="1">
                <a:tableStyleId>{5C22544A-7EE6-4342-B048-85BDC9FD1C3A}</a:tableStyleId>
              </a:tblPr>
              <a:tblGrid>
                <a:gridCol w="3505200">
                  <a:extLst>
                    <a:ext uri="{9D8B030D-6E8A-4147-A177-3AD203B41FA5}">
                      <a16:colId xmlns:a16="http://schemas.microsoft.com/office/drawing/2014/main" val="2006253841"/>
                    </a:ext>
                  </a:extLst>
                </a:gridCol>
                <a:gridCol w="3505200">
                  <a:extLst>
                    <a:ext uri="{9D8B030D-6E8A-4147-A177-3AD203B41FA5}">
                      <a16:colId xmlns:a16="http://schemas.microsoft.com/office/drawing/2014/main" val="2400372266"/>
                    </a:ext>
                  </a:extLst>
                </a:gridCol>
                <a:gridCol w="3505200">
                  <a:extLst>
                    <a:ext uri="{9D8B030D-6E8A-4147-A177-3AD203B41FA5}">
                      <a16:colId xmlns:a16="http://schemas.microsoft.com/office/drawing/2014/main" val="1285753136"/>
                    </a:ext>
                  </a:extLst>
                </a:gridCol>
              </a:tblGrid>
              <a:tr h="0">
                <a:tc>
                  <a:txBody>
                    <a:bodyPr/>
                    <a:lstStyle/>
                    <a:p>
                      <a:pPr marL="0" marR="0">
                        <a:lnSpc>
                          <a:spcPct val="115000"/>
                        </a:lnSpc>
                        <a:spcAft>
                          <a:spcPts val="800"/>
                        </a:spcAft>
                        <a:buNone/>
                      </a:pPr>
                      <a:r>
                        <a:rPr lang="en-US" sz="1600" kern="0">
                          <a:effectLst/>
                        </a:rPr>
                        <a:t>Division</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Aft>
                          <a:spcPts val="800"/>
                        </a:spcAft>
                        <a:buNone/>
                      </a:pPr>
                      <a:r>
                        <a:rPr lang="en-US" sz="1600" kern="0">
                          <a:effectLst/>
                        </a:rPr>
                        <a:t>Division Size (2026-2027)</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Aft>
                          <a:spcPts val="800"/>
                        </a:spcAft>
                        <a:buNone/>
                      </a:pPr>
                      <a:r>
                        <a:rPr lang="en-US" sz="1600" kern="0">
                          <a:effectLst/>
                        </a:rPr>
                        <a:t>Proposed All-State Quota</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338587072"/>
                  </a:ext>
                </a:extLst>
              </a:tr>
              <a:tr h="0">
                <a:tc>
                  <a:txBody>
                    <a:bodyPr/>
                    <a:lstStyle/>
                    <a:p>
                      <a:pPr marL="0" marR="0">
                        <a:lnSpc>
                          <a:spcPct val="115000"/>
                        </a:lnSpc>
                        <a:spcAft>
                          <a:spcPts val="800"/>
                        </a:spcAft>
                        <a:buNone/>
                      </a:pPr>
                      <a:r>
                        <a:rPr lang="en-US" sz="1600" kern="0">
                          <a:effectLst/>
                        </a:rPr>
                        <a:t>Division 1</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a:effectLst/>
                        </a:rPr>
                        <a:t>501 – UP</a:t>
                      </a:r>
                    </a:p>
                  </a:txBody>
                  <a:tcPr marL="9525" marR="9525" marT="9525" marB="9525" anchor="ctr"/>
                </a:tc>
                <a:tc>
                  <a:txBody>
                    <a:bodyPr/>
                    <a:lstStyle/>
                    <a:p>
                      <a:pPr marL="0" marR="0">
                        <a:lnSpc>
                          <a:spcPct val="115000"/>
                        </a:lnSpc>
                        <a:spcAft>
                          <a:spcPts val="800"/>
                        </a:spcAft>
                        <a:buNone/>
                      </a:pPr>
                      <a:r>
                        <a:rPr lang="en-US" sz="1600" kern="0">
                          <a:effectLst/>
                        </a:rPr>
                        <a:t>102%</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852787753"/>
                  </a:ext>
                </a:extLst>
              </a:tr>
              <a:tr h="0">
                <a:tc>
                  <a:txBody>
                    <a:bodyPr/>
                    <a:lstStyle/>
                    <a:p>
                      <a:pPr marL="0" marR="0">
                        <a:lnSpc>
                          <a:spcPct val="115000"/>
                        </a:lnSpc>
                        <a:spcAft>
                          <a:spcPts val="800"/>
                        </a:spcAft>
                        <a:buNone/>
                      </a:pPr>
                      <a:r>
                        <a:rPr lang="en-US" sz="1600" kern="0">
                          <a:effectLst/>
                        </a:rPr>
                        <a:t>Division 2</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a:effectLst/>
                        </a:rPr>
                        <a:t>351 – 500</a:t>
                      </a:r>
                    </a:p>
                  </a:txBody>
                  <a:tcPr marL="9525" marR="9525" marT="9525" marB="9525" anchor="ctr"/>
                </a:tc>
                <a:tc>
                  <a:txBody>
                    <a:bodyPr/>
                    <a:lstStyle/>
                    <a:p>
                      <a:pPr marL="0" marR="0">
                        <a:lnSpc>
                          <a:spcPct val="115000"/>
                        </a:lnSpc>
                        <a:spcAft>
                          <a:spcPts val="800"/>
                        </a:spcAft>
                        <a:buNone/>
                      </a:pPr>
                      <a:r>
                        <a:rPr lang="en-US" sz="1600" kern="0">
                          <a:effectLst/>
                        </a:rPr>
                        <a:t>102%</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17969758"/>
                  </a:ext>
                </a:extLst>
              </a:tr>
              <a:tr h="0">
                <a:tc>
                  <a:txBody>
                    <a:bodyPr/>
                    <a:lstStyle/>
                    <a:p>
                      <a:pPr marL="0" marR="0">
                        <a:lnSpc>
                          <a:spcPct val="115000"/>
                        </a:lnSpc>
                        <a:spcAft>
                          <a:spcPts val="800"/>
                        </a:spcAft>
                        <a:buNone/>
                      </a:pPr>
                      <a:r>
                        <a:rPr lang="en-US" sz="1600" kern="0">
                          <a:effectLst/>
                        </a:rPr>
                        <a:t>Division 3</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a:effectLst/>
                        </a:rPr>
                        <a:t>246 – 350</a:t>
                      </a:r>
                    </a:p>
                  </a:txBody>
                  <a:tcPr marL="9525" marR="9525" marT="9525" marB="9525" anchor="ctr"/>
                </a:tc>
                <a:tc>
                  <a:txBody>
                    <a:bodyPr/>
                    <a:lstStyle/>
                    <a:p>
                      <a:pPr marL="0" marR="0">
                        <a:lnSpc>
                          <a:spcPct val="115000"/>
                        </a:lnSpc>
                        <a:spcAft>
                          <a:spcPts val="800"/>
                        </a:spcAft>
                        <a:buNone/>
                      </a:pPr>
                      <a:r>
                        <a:rPr lang="en-US" sz="1600" kern="0">
                          <a:effectLst/>
                        </a:rPr>
                        <a:t>102%</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375886169"/>
                  </a:ext>
                </a:extLst>
              </a:tr>
              <a:tr h="0">
                <a:tc>
                  <a:txBody>
                    <a:bodyPr/>
                    <a:lstStyle/>
                    <a:p>
                      <a:pPr marL="0" marR="0">
                        <a:lnSpc>
                          <a:spcPct val="115000"/>
                        </a:lnSpc>
                        <a:spcAft>
                          <a:spcPts val="800"/>
                        </a:spcAft>
                        <a:buNone/>
                      </a:pPr>
                      <a:r>
                        <a:rPr lang="en-US" sz="1600" kern="0">
                          <a:effectLst/>
                        </a:rPr>
                        <a:t>Division 4</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a:effectLst/>
                        </a:rPr>
                        <a:t>190 – 245</a:t>
                      </a:r>
                    </a:p>
                  </a:txBody>
                  <a:tcPr marL="9525" marR="9525" marT="9525" marB="9525" anchor="ctr"/>
                </a:tc>
                <a:tc>
                  <a:txBody>
                    <a:bodyPr/>
                    <a:lstStyle/>
                    <a:p>
                      <a:pPr marL="0" marR="0">
                        <a:lnSpc>
                          <a:spcPct val="115000"/>
                        </a:lnSpc>
                        <a:spcAft>
                          <a:spcPts val="800"/>
                        </a:spcAft>
                        <a:buNone/>
                      </a:pPr>
                      <a:r>
                        <a:rPr lang="en-US" sz="1600" kern="0">
                          <a:effectLst/>
                        </a:rPr>
                        <a:t>103%</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565047574"/>
                  </a:ext>
                </a:extLst>
              </a:tr>
              <a:tr h="0">
                <a:tc>
                  <a:txBody>
                    <a:bodyPr/>
                    <a:lstStyle/>
                    <a:p>
                      <a:pPr marL="0" marR="0">
                        <a:lnSpc>
                          <a:spcPct val="115000"/>
                        </a:lnSpc>
                        <a:spcAft>
                          <a:spcPts val="800"/>
                        </a:spcAft>
                        <a:buNone/>
                      </a:pPr>
                      <a:r>
                        <a:rPr lang="en-US" sz="1600" kern="0">
                          <a:effectLst/>
                        </a:rPr>
                        <a:t>Division 5</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a:effectLst/>
                        </a:rPr>
                        <a:t>150 – 189</a:t>
                      </a:r>
                    </a:p>
                  </a:txBody>
                  <a:tcPr marL="9525" marR="9525" marT="9525" marB="9525" anchor="ctr"/>
                </a:tc>
                <a:tc>
                  <a:txBody>
                    <a:bodyPr/>
                    <a:lstStyle/>
                    <a:p>
                      <a:pPr marL="0" marR="0">
                        <a:lnSpc>
                          <a:spcPct val="115000"/>
                        </a:lnSpc>
                        <a:spcAft>
                          <a:spcPts val="800"/>
                        </a:spcAft>
                        <a:buNone/>
                      </a:pPr>
                      <a:r>
                        <a:rPr lang="en-US" sz="1600" kern="0">
                          <a:effectLst/>
                        </a:rPr>
                        <a:t>104%</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342403840"/>
                  </a:ext>
                </a:extLst>
              </a:tr>
              <a:tr h="0">
                <a:tc>
                  <a:txBody>
                    <a:bodyPr/>
                    <a:lstStyle/>
                    <a:p>
                      <a:pPr marL="0" marR="0">
                        <a:lnSpc>
                          <a:spcPct val="115000"/>
                        </a:lnSpc>
                        <a:spcAft>
                          <a:spcPts val="800"/>
                        </a:spcAft>
                        <a:buNone/>
                      </a:pPr>
                      <a:r>
                        <a:rPr lang="en-US" sz="1600" kern="0">
                          <a:effectLst/>
                        </a:rPr>
                        <a:t>Division 6</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a:effectLst/>
                        </a:rPr>
                        <a:t>125 – 149</a:t>
                      </a:r>
                    </a:p>
                  </a:txBody>
                  <a:tcPr marL="9525" marR="9525" marT="9525" marB="9525" anchor="ctr"/>
                </a:tc>
                <a:tc>
                  <a:txBody>
                    <a:bodyPr/>
                    <a:lstStyle/>
                    <a:p>
                      <a:pPr marL="0" marR="0">
                        <a:lnSpc>
                          <a:spcPct val="115000"/>
                        </a:lnSpc>
                        <a:spcAft>
                          <a:spcPts val="800"/>
                        </a:spcAft>
                        <a:buNone/>
                      </a:pPr>
                      <a:r>
                        <a:rPr lang="en-US" sz="1600" kern="0">
                          <a:effectLst/>
                        </a:rPr>
                        <a:t>105%</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06504925"/>
                  </a:ext>
                </a:extLst>
              </a:tr>
              <a:tr h="0">
                <a:tc>
                  <a:txBody>
                    <a:bodyPr/>
                    <a:lstStyle/>
                    <a:p>
                      <a:pPr marL="0" marR="0">
                        <a:lnSpc>
                          <a:spcPct val="115000"/>
                        </a:lnSpc>
                        <a:spcAft>
                          <a:spcPts val="800"/>
                        </a:spcAft>
                        <a:buNone/>
                      </a:pPr>
                      <a:r>
                        <a:rPr lang="en-US" sz="1600" kern="0">
                          <a:effectLst/>
                        </a:rPr>
                        <a:t>Division 7</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a:effectLst/>
                        </a:rPr>
                        <a:t>105 – 124</a:t>
                      </a:r>
                    </a:p>
                  </a:txBody>
                  <a:tcPr marL="9525" marR="9525" marT="9525" marB="9525" anchor="ctr"/>
                </a:tc>
                <a:tc>
                  <a:txBody>
                    <a:bodyPr/>
                    <a:lstStyle/>
                    <a:p>
                      <a:pPr marL="0" marR="0">
                        <a:lnSpc>
                          <a:spcPct val="115000"/>
                        </a:lnSpc>
                        <a:spcAft>
                          <a:spcPts val="800"/>
                        </a:spcAft>
                        <a:buNone/>
                      </a:pPr>
                      <a:r>
                        <a:rPr lang="en-US" sz="1600" kern="0">
                          <a:effectLst/>
                        </a:rPr>
                        <a:t>106%</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561661284"/>
                  </a:ext>
                </a:extLst>
              </a:tr>
              <a:tr h="0">
                <a:tc>
                  <a:txBody>
                    <a:bodyPr/>
                    <a:lstStyle/>
                    <a:p>
                      <a:pPr marL="0" marR="0">
                        <a:lnSpc>
                          <a:spcPct val="115000"/>
                        </a:lnSpc>
                        <a:spcAft>
                          <a:spcPts val="800"/>
                        </a:spcAft>
                        <a:buNone/>
                      </a:pPr>
                      <a:r>
                        <a:rPr lang="en-US" sz="1600" kern="0">
                          <a:effectLst/>
                        </a:rPr>
                        <a:t>Division 8</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a:effectLst/>
                        </a:rPr>
                        <a:t>90 – 104</a:t>
                      </a:r>
                    </a:p>
                  </a:txBody>
                  <a:tcPr marL="9525" marR="9525" marT="9525" marB="9525" anchor="ctr"/>
                </a:tc>
                <a:tc>
                  <a:txBody>
                    <a:bodyPr/>
                    <a:lstStyle/>
                    <a:p>
                      <a:pPr marL="0" marR="0">
                        <a:lnSpc>
                          <a:spcPct val="115000"/>
                        </a:lnSpc>
                        <a:spcAft>
                          <a:spcPts val="800"/>
                        </a:spcAft>
                        <a:buNone/>
                      </a:pPr>
                      <a:r>
                        <a:rPr lang="en-US" sz="1600" kern="0">
                          <a:effectLst/>
                        </a:rPr>
                        <a:t>107%</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368256343"/>
                  </a:ext>
                </a:extLst>
              </a:tr>
              <a:tr h="0">
                <a:tc>
                  <a:txBody>
                    <a:bodyPr/>
                    <a:lstStyle/>
                    <a:p>
                      <a:pPr marL="0" marR="0">
                        <a:lnSpc>
                          <a:spcPct val="115000"/>
                        </a:lnSpc>
                        <a:spcAft>
                          <a:spcPts val="800"/>
                        </a:spcAft>
                        <a:buNone/>
                      </a:pPr>
                      <a:r>
                        <a:rPr lang="en-US" sz="1600" kern="0">
                          <a:effectLst/>
                        </a:rPr>
                        <a:t>Division 9</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a:effectLst/>
                        </a:rPr>
                        <a:t>70 – 89</a:t>
                      </a:r>
                    </a:p>
                  </a:txBody>
                  <a:tcPr marL="9525" marR="9525" marT="9525" marB="9525" anchor="ctr"/>
                </a:tc>
                <a:tc>
                  <a:txBody>
                    <a:bodyPr/>
                    <a:lstStyle/>
                    <a:p>
                      <a:pPr marL="0" marR="0">
                        <a:lnSpc>
                          <a:spcPct val="115000"/>
                        </a:lnSpc>
                        <a:spcAft>
                          <a:spcPts val="800"/>
                        </a:spcAft>
                        <a:buNone/>
                      </a:pPr>
                      <a:r>
                        <a:rPr lang="en-US" sz="1600" kern="0">
                          <a:effectLst/>
                        </a:rPr>
                        <a:t>107.5%</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591754908"/>
                  </a:ext>
                </a:extLst>
              </a:tr>
              <a:tr h="0">
                <a:tc>
                  <a:txBody>
                    <a:bodyPr/>
                    <a:lstStyle/>
                    <a:p>
                      <a:pPr marL="0" marR="0">
                        <a:lnSpc>
                          <a:spcPct val="115000"/>
                        </a:lnSpc>
                        <a:spcAft>
                          <a:spcPts val="800"/>
                        </a:spcAft>
                        <a:buNone/>
                      </a:pPr>
                      <a:r>
                        <a:rPr lang="en-US" sz="1600" kern="0">
                          <a:effectLst/>
                        </a:rPr>
                        <a:t>Division 10</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Aft>
                          <a:spcPts val="800"/>
                        </a:spcAft>
                        <a:buNone/>
                      </a:pPr>
                      <a:r>
                        <a:rPr lang="en-US" sz="1600" kern="0">
                          <a:effectLst/>
                        </a:rPr>
                        <a:t>10-69</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Aft>
                          <a:spcPts val="800"/>
                        </a:spcAft>
                        <a:buNone/>
                      </a:pPr>
                      <a:r>
                        <a:rPr lang="en-US" sz="1600" kern="0">
                          <a:effectLst/>
                        </a:rPr>
                        <a:t>108%</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69792855"/>
                  </a:ext>
                </a:extLst>
              </a:tr>
            </a:tbl>
          </a:graphicData>
        </a:graphic>
      </p:graphicFrame>
    </p:spTree>
    <p:extLst>
      <p:ext uri="{BB962C8B-B14F-4D97-AF65-F5344CB8AC3E}">
        <p14:creationId xmlns:p14="http://schemas.microsoft.com/office/powerpoint/2010/main" val="512406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92DB8B-C97D-4349-9970-030B9CBEFD28}"/>
              </a:ext>
            </a:extLst>
          </p:cNvPr>
          <p:cNvSpPr txBox="1"/>
          <p:nvPr/>
        </p:nvSpPr>
        <p:spPr>
          <a:xfrm>
            <a:off x="1368491" y="2113774"/>
            <a:ext cx="9461240" cy="243143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Arial Black" panose="020B0A04020102020204" pitchFamily="34" charset="0"/>
              </a:rPr>
              <a:t>Department Commander’s Centurion Club</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a:solidFill>
                  <a:prstClr val="black"/>
                </a:solidFill>
                <a:latin typeface="Arial Black" panose="020B0A04020102020204" pitchFamily="34" charset="0"/>
              </a:rPr>
              <a:t>Posts who reach 101% will receive a special hat pin and 101% Banner</a:t>
            </a:r>
            <a:endParaRPr kumimoji="0" lang="en-US" sz="3600" b="1" i="0" u="none" strike="noStrike" kern="1200" cap="none" spc="0" normalizeH="0" baseline="0" noProof="0">
              <a:ln>
                <a:noFill/>
              </a:ln>
              <a:solidFill>
                <a:prstClr val="black"/>
              </a:solidFill>
              <a:effectLst/>
              <a:uLnTx/>
              <a:uFillTx/>
              <a:latin typeface="Arial Black" panose="020B0A04020102020204" pitchFamily="34" charset="0"/>
            </a:endParaRPr>
          </a:p>
        </p:txBody>
      </p:sp>
      <p:pic>
        <p:nvPicPr>
          <p:cNvPr id="5" name="Picture 4">
            <a:extLst>
              <a:ext uri="{FF2B5EF4-FFF2-40B4-BE49-F238E27FC236}">
                <a16:creationId xmlns:a16="http://schemas.microsoft.com/office/drawing/2014/main" id="{BC9BD9F9-5808-1F7B-A7A2-DB0F16ACF9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4417" y="3672429"/>
            <a:ext cx="4763165" cy="4763165"/>
          </a:xfrm>
          <a:prstGeom prst="rect">
            <a:avLst/>
          </a:prstGeom>
        </p:spPr>
      </p:pic>
      <p:sp>
        <p:nvSpPr>
          <p:cNvPr id="6" name="Rectangle 3">
            <a:extLst>
              <a:ext uri="{FF2B5EF4-FFF2-40B4-BE49-F238E27FC236}">
                <a16:creationId xmlns:a16="http://schemas.microsoft.com/office/drawing/2014/main" id="{F69D4114-D450-9771-B44E-E8633DF10E6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706046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CFCEB90-AB1F-F5C2-7F99-1926628BEBFF}"/>
              </a:ext>
            </a:extLst>
          </p:cNvPr>
          <p:cNvSpPr txBox="1"/>
          <p:nvPr/>
        </p:nvSpPr>
        <p:spPr>
          <a:xfrm>
            <a:off x="1590091" y="2202295"/>
            <a:ext cx="9011818" cy="329320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Arial Black" panose="020B0A04020102020204" pitchFamily="34" charset="0"/>
              </a:rPr>
              <a:t>Department Commander’s Elite Centurion Club</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prstClr val="black"/>
                </a:solidFill>
                <a:latin typeface="Arial Black" panose="020B0A04020102020204" pitchFamily="34" charset="0"/>
              </a:rPr>
              <a:t>Posts who reach 101% by December 31</a:t>
            </a:r>
            <a:r>
              <a:rPr lang="en-US" sz="3200" b="1" baseline="30000" dirty="0">
                <a:solidFill>
                  <a:prstClr val="black"/>
                </a:solidFill>
                <a:latin typeface="Arial Black" panose="020B0A04020102020204" pitchFamily="34" charset="0"/>
              </a:rPr>
              <a:t>st</a:t>
            </a:r>
            <a:r>
              <a:rPr lang="en-US" sz="3200" b="1" dirty="0">
                <a:solidFill>
                  <a:prstClr val="black"/>
                </a:solidFill>
                <a:latin typeface="Arial Black" panose="020B0A04020102020204" pitchFamily="34" charset="0"/>
              </a:rPr>
              <a:t> will receive a special hat pin, a Special 101% Banner and a $100 gift Card</a:t>
            </a:r>
            <a:endParaRPr kumimoji="0" lang="en-US" sz="3200" b="1" i="0" u="none" strike="noStrike" kern="1200" cap="none" spc="0" normalizeH="0" baseline="0" noProof="0" dirty="0">
              <a:ln>
                <a:noFill/>
              </a:ln>
              <a:solidFill>
                <a:prstClr val="black"/>
              </a:solidFill>
              <a:effectLst/>
              <a:uLnTx/>
              <a:uFillTx/>
              <a:latin typeface="Arial Black" panose="020B0A04020102020204" pitchFamily="34" charset="0"/>
            </a:endParaRPr>
          </a:p>
        </p:txBody>
      </p:sp>
      <p:pic>
        <p:nvPicPr>
          <p:cNvPr id="3" name="Picture 2">
            <a:extLst>
              <a:ext uri="{FF2B5EF4-FFF2-40B4-BE49-F238E27FC236}">
                <a16:creationId xmlns:a16="http://schemas.microsoft.com/office/drawing/2014/main" id="{D658A68F-67D0-E1BB-3CCC-A0DF90B7C8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4417" y="3848899"/>
            <a:ext cx="4763165" cy="4763165"/>
          </a:xfrm>
          <a:prstGeom prst="rect">
            <a:avLst/>
          </a:prstGeom>
        </p:spPr>
      </p:pic>
      <p:sp>
        <p:nvSpPr>
          <p:cNvPr id="6" name="Rectangle 1">
            <a:extLst>
              <a:ext uri="{FF2B5EF4-FFF2-40B4-BE49-F238E27FC236}">
                <a16:creationId xmlns:a16="http://schemas.microsoft.com/office/drawing/2014/main" id="{DC43FB66-778C-2574-6B30-D6ECC8ABD54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a:extLst>
              <a:ext uri="{FF2B5EF4-FFF2-40B4-BE49-F238E27FC236}">
                <a16:creationId xmlns:a16="http://schemas.microsoft.com/office/drawing/2014/main" id="{FB7BE595-3F1C-092D-3E3E-0A9A150D7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45134" y="4478695"/>
            <a:ext cx="2644251" cy="2644251"/>
          </a:xfrm>
          <a:prstGeom prst="rect">
            <a:avLst/>
          </a:prstGeom>
        </p:spPr>
      </p:pic>
      <p:pic>
        <p:nvPicPr>
          <p:cNvPr id="10" name="Picture 9">
            <a:extLst>
              <a:ext uri="{FF2B5EF4-FFF2-40B4-BE49-F238E27FC236}">
                <a16:creationId xmlns:a16="http://schemas.microsoft.com/office/drawing/2014/main" id="{3B39EA11-2E24-F075-DC5F-6444C5D254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575" y="4416490"/>
            <a:ext cx="2593077" cy="2593077"/>
          </a:xfrm>
          <a:prstGeom prst="rect">
            <a:avLst/>
          </a:prstGeom>
        </p:spPr>
      </p:pic>
    </p:spTree>
    <p:extLst>
      <p:ext uri="{BB962C8B-B14F-4D97-AF65-F5344CB8AC3E}">
        <p14:creationId xmlns:p14="http://schemas.microsoft.com/office/powerpoint/2010/main" val="2837130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A2C6C9E-F526-25AC-1035-139867923B7D}"/>
              </a:ext>
            </a:extLst>
          </p:cNvPr>
          <p:cNvGraphicFramePr>
            <a:graphicFrameLocks noGrp="1"/>
          </p:cNvGraphicFramePr>
          <p:nvPr>
            <p:extLst>
              <p:ext uri="{D42A27DB-BD31-4B8C-83A1-F6EECF244321}">
                <p14:modId xmlns:p14="http://schemas.microsoft.com/office/powerpoint/2010/main" val="2385678982"/>
              </p:ext>
            </p:extLst>
          </p:nvPr>
        </p:nvGraphicFramePr>
        <p:xfrm>
          <a:off x="1961859" y="2830272"/>
          <a:ext cx="10230141" cy="3810000"/>
        </p:xfrm>
        <a:graphic>
          <a:graphicData uri="http://schemas.openxmlformats.org/drawingml/2006/table">
            <a:tbl>
              <a:tblPr/>
              <a:tblGrid>
                <a:gridCol w="2498501">
                  <a:extLst>
                    <a:ext uri="{9D8B030D-6E8A-4147-A177-3AD203B41FA5}">
                      <a16:colId xmlns:a16="http://schemas.microsoft.com/office/drawing/2014/main" val="496813276"/>
                    </a:ext>
                  </a:extLst>
                </a:gridCol>
                <a:gridCol w="3290552">
                  <a:extLst>
                    <a:ext uri="{9D8B030D-6E8A-4147-A177-3AD203B41FA5}">
                      <a16:colId xmlns:a16="http://schemas.microsoft.com/office/drawing/2014/main" val="1684417649"/>
                    </a:ext>
                  </a:extLst>
                </a:gridCol>
                <a:gridCol w="4441088">
                  <a:extLst>
                    <a:ext uri="{9D8B030D-6E8A-4147-A177-3AD203B41FA5}">
                      <a16:colId xmlns:a16="http://schemas.microsoft.com/office/drawing/2014/main" val="1252502657"/>
                    </a:ext>
                  </a:extLst>
                </a:gridCol>
              </a:tblGrid>
              <a:tr h="318995">
                <a:tc>
                  <a:txBody>
                    <a:bodyPr/>
                    <a:lstStyle/>
                    <a:p>
                      <a:pPr rtl="0">
                        <a:buNone/>
                      </a:pPr>
                      <a:r>
                        <a:rPr lang="en-US" sz="2000" b="1">
                          <a:solidFill>
                            <a:srgbClr val="1F1F1F"/>
                          </a:solidFill>
                          <a:effectLst/>
                          <a:latin typeface="Google Sans Text"/>
                        </a:rPr>
                        <a:t>Month</a:t>
                      </a:r>
                      <a:endParaRPr lang="en-US" sz="2000">
                        <a:solidFill>
                          <a:srgbClr val="1F1F1F"/>
                        </a:solidFill>
                        <a:effectLst/>
                        <a:latin typeface="Google Sans Text"/>
                      </a:endParaRP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rtl="0">
                        <a:buNone/>
                      </a:pPr>
                      <a:r>
                        <a:rPr lang="en-US" sz="2000" b="1">
                          <a:solidFill>
                            <a:srgbClr val="1F1F1F"/>
                          </a:solidFill>
                          <a:effectLst/>
                          <a:latin typeface="Google Sans Text"/>
                        </a:rPr>
                        <a:t>Membership Percentage</a:t>
                      </a:r>
                      <a:endParaRPr lang="en-US" sz="2000">
                        <a:solidFill>
                          <a:srgbClr val="1F1F1F"/>
                        </a:solidFill>
                        <a:effectLst/>
                        <a:latin typeface="Google Sans Text"/>
                      </a:endParaRP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rtl="0">
                        <a:buNone/>
                      </a:pPr>
                      <a:r>
                        <a:rPr lang="en-US" sz="2000" b="1">
                          <a:solidFill>
                            <a:srgbClr val="1F1F1F"/>
                          </a:solidFill>
                          <a:effectLst/>
                          <a:latin typeface="Google Sans Text"/>
                        </a:rPr>
                        <a:t>Retention Percentage</a:t>
                      </a:r>
                      <a:endParaRPr lang="en-US" sz="2000">
                        <a:solidFill>
                          <a:srgbClr val="1F1F1F"/>
                        </a:solidFill>
                        <a:effectLst/>
                        <a:latin typeface="Google Sans Text"/>
                      </a:endParaRP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724076721"/>
                  </a:ext>
                </a:extLst>
              </a:tr>
              <a:tr h="318995">
                <a:tc>
                  <a:txBody>
                    <a:bodyPr/>
                    <a:lstStyle/>
                    <a:p>
                      <a:pPr rtl="0">
                        <a:buNone/>
                      </a:pPr>
                      <a:r>
                        <a:rPr lang="en-US" sz="2000" b="1">
                          <a:solidFill>
                            <a:srgbClr val="1F1F1F"/>
                          </a:solidFill>
                          <a:effectLst/>
                          <a:latin typeface="Google Sans Text"/>
                        </a:rPr>
                        <a:t>June 2026</a:t>
                      </a:r>
                      <a:endParaRPr lang="en-US" sz="2000">
                        <a:solidFill>
                          <a:srgbClr val="1F1F1F"/>
                        </a:solidFill>
                        <a:effectLst/>
                        <a:latin typeface="Google Sans Text"/>
                      </a:endParaRP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rtl="0">
                        <a:buNone/>
                      </a:pPr>
                      <a:r>
                        <a:rPr lang="en-US" sz="2000" b="1">
                          <a:solidFill>
                            <a:srgbClr val="1F1F1F"/>
                          </a:solidFill>
                          <a:effectLst/>
                          <a:latin typeface="Google Sans Text"/>
                        </a:rPr>
                        <a:t>65%</a:t>
                      </a:r>
                      <a:endParaRPr lang="en-US" sz="2000">
                        <a:solidFill>
                          <a:srgbClr val="1F1F1F"/>
                        </a:solidFill>
                        <a:effectLst/>
                        <a:latin typeface="Google Sans Text"/>
                      </a:endParaRP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rtl="0">
                        <a:buNone/>
                      </a:pPr>
                      <a:r>
                        <a:rPr lang="en-US" sz="2000" b="1">
                          <a:solidFill>
                            <a:srgbClr val="1F1F1F"/>
                          </a:solidFill>
                          <a:effectLst/>
                          <a:latin typeface="Google Sans Text"/>
                        </a:rPr>
                        <a:t>0%</a:t>
                      </a:r>
                      <a:endParaRPr lang="en-US" sz="2000">
                        <a:solidFill>
                          <a:srgbClr val="1F1F1F"/>
                        </a:solidFill>
                        <a:effectLst/>
                        <a:latin typeface="Google Sans Text"/>
                      </a:endParaRP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3438672"/>
                  </a:ext>
                </a:extLst>
              </a:tr>
              <a:tr h="318995">
                <a:tc>
                  <a:txBody>
                    <a:bodyPr/>
                    <a:lstStyle/>
                    <a:p>
                      <a:pPr rtl="0">
                        <a:buNone/>
                      </a:pPr>
                      <a:r>
                        <a:rPr lang="en-US" sz="2000">
                          <a:solidFill>
                            <a:srgbClr val="1F1F1F"/>
                          </a:solidFill>
                          <a:effectLst/>
                          <a:latin typeface="Google Sans Text"/>
                        </a:rPr>
                        <a:t>July 2026</a:t>
                      </a: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rtl="0">
                        <a:buNone/>
                      </a:pPr>
                      <a:r>
                        <a:rPr lang="en-US" sz="2000">
                          <a:solidFill>
                            <a:srgbClr val="1F1F1F"/>
                          </a:solidFill>
                          <a:effectLst/>
                          <a:latin typeface="Google Sans Text"/>
                        </a:rPr>
                        <a:t>69.5%</a:t>
                      </a: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rtl="0">
                        <a:buNone/>
                      </a:pPr>
                      <a:r>
                        <a:rPr lang="en-US" sz="2000">
                          <a:solidFill>
                            <a:srgbClr val="1F1F1F"/>
                          </a:solidFill>
                          <a:effectLst/>
                          <a:latin typeface="Google Sans Text"/>
                        </a:rPr>
                        <a:t>10%</a:t>
                      </a: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640414530"/>
                  </a:ext>
                </a:extLst>
              </a:tr>
              <a:tr h="318995">
                <a:tc>
                  <a:txBody>
                    <a:bodyPr/>
                    <a:lstStyle/>
                    <a:p>
                      <a:pPr rtl="0">
                        <a:buNone/>
                      </a:pPr>
                      <a:r>
                        <a:rPr lang="en-US" sz="2000">
                          <a:solidFill>
                            <a:srgbClr val="1F1F1F"/>
                          </a:solidFill>
                          <a:effectLst/>
                          <a:latin typeface="Google Sans Text"/>
                        </a:rPr>
                        <a:t>August 2026</a:t>
                      </a: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rtl="0">
                        <a:buNone/>
                      </a:pPr>
                      <a:r>
                        <a:rPr lang="en-US" sz="2000">
                          <a:solidFill>
                            <a:srgbClr val="1F1F1F"/>
                          </a:solidFill>
                          <a:effectLst/>
                          <a:latin typeface="Google Sans Text"/>
                        </a:rPr>
                        <a:t>74%</a:t>
                      </a: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rtl="0">
                        <a:buNone/>
                      </a:pPr>
                      <a:r>
                        <a:rPr lang="en-US" sz="2000">
                          <a:solidFill>
                            <a:srgbClr val="1F1F1F"/>
                          </a:solidFill>
                          <a:effectLst/>
                          <a:latin typeface="Google Sans Text"/>
                        </a:rPr>
                        <a:t>20%</a:t>
                      </a: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035319290"/>
                  </a:ext>
                </a:extLst>
              </a:tr>
              <a:tr h="318995">
                <a:tc>
                  <a:txBody>
                    <a:bodyPr/>
                    <a:lstStyle/>
                    <a:p>
                      <a:pPr rtl="0">
                        <a:buNone/>
                      </a:pPr>
                      <a:r>
                        <a:rPr lang="en-US" sz="2000">
                          <a:solidFill>
                            <a:srgbClr val="1F1F1F"/>
                          </a:solidFill>
                          <a:effectLst/>
                          <a:latin typeface="Google Sans Text"/>
                        </a:rPr>
                        <a:t>September 2026</a:t>
                      </a: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rtl="0">
                        <a:buNone/>
                      </a:pPr>
                      <a:r>
                        <a:rPr lang="en-US" sz="2000">
                          <a:solidFill>
                            <a:srgbClr val="1F1F1F"/>
                          </a:solidFill>
                          <a:effectLst/>
                          <a:latin typeface="Google Sans Text"/>
                        </a:rPr>
                        <a:t>78.5%</a:t>
                      </a: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rtl="0">
                        <a:buNone/>
                      </a:pPr>
                      <a:r>
                        <a:rPr lang="en-US" sz="2000">
                          <a:solidFill>
                            <a:srgbClr val="1F1F1F"/>
                          </a:solidFill>
                          <a:effectLst/>
                          <a:latin typeface="Google Sans Text"/>
                        </a:rPr>
                        <a:t>30%</a:t>
                      </a: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76852564"/>
                  </a:ext>
                </a:extLst>
              </a:tr>
              <a:tr h="318995">
                <a:tc>
                  <a:txBody>
                    <a:bodyPr/>
                    <a:lstStyle/>
                    <a:p>
                      <a:pPr rtl="0">
                        <a:buNone/>
                      </a:pPr>
                      <a:r>
                        <a:rPr lang="en-US" sz="2000">
                          <a:solidFill>
                            <a:srgbClr val="1F1F1F"/>
                          </a:solidFill>
                          <a:effectLst/>
                          <a:latin typeface="Google Sans Text"/>
                        </a:rPr>
                        <a:t>October 2026</a:t>
                      </a: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rtl="0">
                        <a:buNone/>
                      </a:pPr>
                      <a:r>
                        <a:rPr lang="en-US" sz="2000">
                          <a:solidFill>
                            <a:srgbClr val="1F1F1F"/>
                          </a:solidFill>
                          <a:effectLst/>
                          <a:latin typeface="Google Sans Text"/>
                        </a:rPr>
                        <a:t>83%</a:t>
                      </a: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rtl="0">
                        <a:buNone/>
                      </a:pPr>
                      <a:r>
                        <a:rPr lang="en-US" sz="2000">
                          <a:solidFill>
                            <a:srgbClr val="1F1F1F"/>
                          </a:solidFill>
                          <a:effectLst/>
                          <a:latin typeface="Google Sans Text"/>
                        </a:rPr>
                        <a:t>40%</a:t>
                      </a: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551341596"/>
                  </a:ext>
                </a:extLst>
              </a:tr>
              <a:tr h="318995">
                <a:tc>
                  <a:txBody>
                    <a:bodyPr/>
                    <a:lstStyle/>
                    <a:p>
                      <a:pPr rtl="0">
                        <a:buNone/>
                      </a:pPr>
                      <a:r>
                        <a:rPr lang="en-US" sz="2000">
                          <a:solidFill>
                            <a:srgbClr val="1F1F1F"/>
                          </a:solidFill>
                          <a:effectLst/>
                          <a:latin typeface="Google Sans Text"/>
                        </a:rPr>
                        <a:t>November 2026</a:t>
                      </a: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rtl="0">
                        <a:buNone/>
                      </a:pPr>
                      <a:r>
                        <a:rPr lang="en-US" sz="2000">
                          <a:solidFill>
                            <a:srgbClr val="1F1F1F"/>
                          </a:solidFill>
                          <a:effectLst/>
                          <a:latin typeface="Google Sans Text"/>
                        </a:rPr>
                        <a:t>87.5%</a:t>
                      </a: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rtl="0">
                        <a:buNone/>
                      </a:pPr>
                      <a:r>
                        <a:rPr lang="en-US" sz="2000">
                          <a:solidFill>
                            <a:srgbClr val="1F1F1F"/>
                          </a:solidFill>
                          <a:effectLst/>
                          <a:latin typeface="Google Sans Text"/>
                        </a:rPr>
                        <a:t>50%</a:t>
                      </a: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57077706"/>
                  </a:ext>
                </a:extLst>
              </a:tr>
              <a:tr h="318995">
                <a:tc>
                  <a:txBody>
                    <a:bodyPr/>
                    <a:lstStyle/>
                    <a:p>
                      <a:pPr rtl="0">
                        <a:buNone/>
                      </a:pPr>
                      <a:r>
                        <a:rPr lang="en-US" sz="2000">
                          <a:solidFill>
                            <a:srgbClr val="1F1F1F"/>
                          </a:solidFill>
                          <a:effectLst/>
                          <a:latin typeface="Google Sans Text"/>
                        </a:rPr>
                        <a:t>December 2026</a:t>
                      </a: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rtl="0">
                        <a:buNone/>
                      </a:pPr>
                      <a:r>
                        <a:rPr lang="en-US" sz="2000">
                          <a:solidFill>
                            <a:srgbClr val="1F1F1F"/>
                          </a:solidFill>
                          <a:effectLst/>
                          <a:latin typeface="Google Sans Text"/>
                        </a:rPr>
                        <a:t>92%</a:t>
                      </a: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rtl="0">
                        <a:buNone/>
                      </a:pPr>
                      <a:r>
                        <a:rPr lang="en-US" sz="2000">
                          <a:solidFill>
                            <a:srgbClr val="1F1F1F"/>
                          </a:solidFill>
                          <a:effectLst/>
                          <a:latin typeface="Google Sans Text"/>
                        </a:rPr>
                        <a:t>60%</a:t>
                      </a: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260248331"/>
                  </a:ext>
                </a:extLst>
              </a:tr>
              <a:tr h="318995">
                <a:tc>
                  <a:txBody>
                    <a:bodyPr/>
                    <a:lstStyle/>
                    <a:p>
                      <a:pPr rtl="0">
                        <a:buNone/>
                      </a:pPr>
                      <a:r>
                        <a:rPr lang="en-US" sz="2000">
                          <a:solidFill>
                            <a:srgbClr val="1F1F1F"/>
                          </a:solidFill>
                          <a:effectLst/>
                          <a:latin typeface="Google Sans Text"/>
                        </a:rPr>
                        <a:t>January 2027</a:t>
                      </a: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rtl="0">
                        <a:buNone/>
                      </a:pPr>
                      <a:r>
                        <a:rPr lang="en-US" sz="2000">
                          <a:solidFill>
                            <a:srgbClr val="1F1F1F"/>
                          </a:solidFill>
                          <a:effectLst/>
                          <a:latin typeface="Google Sans Text"/>
                        </a:rPr>
                        <a:t>96.5%</a:t>
                      </a: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rtl="0">
                        <a:buNone/>
                      </a:pPr>
                      <a:r>
                        <a:rPr lang="en-US" sz="2000">
                          <a:solidFill>
                            <a:srgbClr val="1F1F1F"/>
                          </a:solidFill>
                          <a:effectLst/>
                          <a:latin typeface="Google Sans Text"/>
                        </a:rPr>
                        <a:t>70%</a:t>
                      </a: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193614469"/>
                  </a:ext>
                </a:extLst>
              </a:tr>
              <a:tr h="318995">
                <a:tc>
                  <a:txBody>
                    <a:bodyPr/>
                    <a:lstStyle/>
                    <a:p>
                      <a:pPr rtl="0">
                        <a:buNone/>
                      </a:pPr>
                      <a:r>
                        <a:rPr lang="en-US" sz="2000" b="1">
                          <a:solidFill>
                            <a:srgbClr val="1F1F1F"/>
                          </a:solidFill>
                          <a:effectLst/>
                          <a:latin typeface="Google Sans Text"/>
                        </a:rPr>
                        <a:t>February 2027</a:t>
                      </a:r>
                      <a:endParaRPr lang="en-US" sz="2000">
                        <a:solidFill>
                          <a:srgbClr val="1F1F1F"/>
                        </a:solidFill>
                        <a:effectLst/>
                        <a:latin typeface="Google Sans Text"/>
                      </a:endParaRP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rtl="0">
                        <a:buNone/>
                      </a:pPr>
                      <a:r>
                        <a:rPr lang="en-US" sz="2000" b="1">
                          <a:solidFill>
                            <a:srgbClr val="1F1F1F"/>
                          </a:solidFill>
                          <a:effectLst/>
                          <a:latin typeface="Google Sans Text"/>
                        </a:rPr>
                        <a:t>100% +1</a:t>
                      </a:r>
                      <a:endParaRPr lang="en-US" sz="2000">
                        <a:solidFill>
                          <a:srgbClr val="1F1F1F"/>
                        </a:solidFill>
                        <a:effectLst/>
                        <a:latin typeface="Google Sans Text"/>
                      </a:endParaRP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rtl="0">
                        <a:buNone/>
                      </a:pPr>
                      <a:r>
                        <a:rPr lang="en-US" sz="2000" b="1">
                          <a:solidFill>
                            <a:srgbClr val="1F1F1F"/>
                          </a:solidFill>
                          <a:effectLst/>
                          <a:latin typeface="Google Sans Text"/>
                        </a:rPr>
                        <a:t>80%</a:t>
                      </a:r>
                      <a:endParaRPr lang="en-US" sz="2000">
                        <a:solidFill>
                          <a:srgbClr val="1F1F1F"/>
                        </a:solidFill>
                        <a:effectLst/>
                        <a:latin typeface="Google Sans Text"/>
                      </a:endParaRPr>
                    </a:p>
                  </a:txBody>
                  <a:tcPr marL="57150" marR="57150" marT="38100" marB="38100"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96656116"/>
                  </a:ext>
                </a:extLst>
              </a:tr>
            </a:tbl>
          </a:graphicData>
        </a:graphic>
      </p:graphicFrame>
      <p:sp>
        <p:nvSpPr>
          <p:cNvPr id="3" name="TextBox 2">
            <a:extLst>
              <a:ext uri="{FF2B5EF4-FFF2-40B4-BE49-F238E27FC236}">
                <a16:creationId xmlns:a16="http://schemas.microsoft.com/office/drawing/2014/main" id="{7E0D8AD2-B086-685D-5468-B0C39292CA88}"/>
              </a:ext>
            </a:extLst>
          </p:cNvPr>
          <p:cNvSpPr txBox="1"/>
          <p:nvPr/>
        </p:nvSpPr>
        <p:spPr>
          <a:xfrm>
            <a:off x="1868753" y="1979317"/>
            <a:ext cx="8454494" cy="707886"/>
          </a:xfrm>
          <a:prstGeom prst="rect">
            <a:avLst/>
          </a:prstGeom>
          <a:noFill/>
        </p:spPr>
        <p:txBody>
          <a:bodyPr wrap="none" rtlCol="0">
            <a:spAutoFit/>
          </a:bodyPr>
          <a:lstStyle/>
          <a:p>
            <a:r>
              <a:rPr lang="en-US" sz="4000" b="1">
                <a:latin typeface="Arial Black" panose="020B0A04020102020204" pitchFamily="34" charset="0"/>
              </a:rPr>
              <a:t>2026-2027 Membership Goals</a:t>
            </a:r>
          </a:p>
        </p:txBody>
      </p:sp>
    </p:spTree>
    <p:extLst>
      <p:ext uri="{BB962C8B-B14F-4D97-AF65-F5344CB8AC3E}">
        <p14:creationId xmlns:p14="http://schemas.microsoft.com/office/powerpoint/2010/main" val="5307158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2B86F49821CEC44805C5212D665CAC4" ma:contentTypeVersion="11" ma:contentTypeDescription="Create a new document." ma:contentTypeScope="" ma:versionID="0fc4173b8c42cb77839e8b5fc7a6c5fe">
  <xsd:schema xmlns:xsd="http://www.w3.org/2001/XMLSchema" xmlns:xs="http://www.w3.org/2001/XMLSchema" xmlns:p="http://schemas.microsoft.com/office/2006/metadata/properties" xmlns:ns2="d90714df-e79a-4ef3-aa3f-b7f860196f2e" xmlns:ns3="1cbc2358-1452-4882-96bf-62c1355d989b" targetNamespace="http://schemas.microsoft.com/office/2006/metadata/properties" ma:root="true" ma:fieldsID="87aa7e5cb73f75f12b8f723ee05624fc" ns2:_="" ns3:_="">
    <xsd:import namespace="d90714df-e79a-4ef3-aa3f-b7f860196f2e"/>
    <xsd:import namespace="1cbc2358-1452-4882-96bf-62c1355d989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0714df-e79a-4ef3-aa3f-b7f860196f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fieldId="{5cf76f15-5ced-4ddc-b409-7134ff3c332f}" ma:taxonomyMulti="true" ma:sspId="00000000-0000-0000-0000-000000000000" ma:termSetId="00000000-0000-0000-0000-000000000000" ma:anchorId="00000000-0000-0000-0000-000000000000" ma:open="fals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cbc2358-1452-4882-96bf-62c1355d989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7132d49-9838-4f2d-9ece-0b58abb51372}" ma:internalName="TaxCatchAll" ma:showField="CatchAllData" ma:web="1cbc2358-1452-4882-96bf-62c1355d98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0714df-e79a-4ef3-aa3f-b7f860196f2e">
      <Terms xmlns="http://schemas.microsoft.com/office/infopath/2007/PartnerControls"/>
    </lcf76f155ced4ddcb4097134ff3c332f>
    <TaxCatchAll xmlns="1cbc2358-1452-4882-96bf-62c1355d989b" xsi:nil="true"/>
  </documentManagement>
</p:properties>
</file>

<file path=customXml/itemProps1.xml><?xml version="1.0" encoding="utf-8"?>
<ds:datastoreItem xmlns:ds="http://schemas.openxmlformats.org/officeDocument/2006/customXml" ds:itemID="{2C32A2B9-D5E5-44AC-9A9A-5546F8E9C886}">
  <ds:schemaRefs>
    <ds:schemaRef ds:uri="http://schemas.microsoft.com/sharepoint/v3/contenttype/forms"/>
  </ds:schemaRefs>
</ds:datastoreItem>
</file>

<file path=customXml/itemProps2.xml><?xml version="1.0" encoding="utf-8"?>
<ds:datastoreItem xmlns:ds="http://schemas.openxmlformats.org/officeDocument/2006/customXml" ds:itemID="{3558FB86-BEDB-4CD7-B4FB-F5D906382227}">
  <ds:schemaRefs>
    <ds:schemaRef ds:uri="1cbc2358-1452-4882-96bf-62c1355d989b"/>
    <ds:schemaRef ds:uri="d90714df-e79a-4ef3-aa3f-b7f860196f2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17CF473-82C4-4633-B3AC-E0F05B1A53FB}">
  <ds:schemaRefs>
    <ds:schemaRef ds:uri="1cbc2358-1452-4882-96bf-62c1355d989b"/>
    <ds:schemaRef ds:uri="d90714df-e79a-4ef3-aa3f-b7f860196f2e"/>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32</TotalTime>
  <Words>2275</Words>
  <Application>Microsoft Office PowerPoint</Application>
  <PresentationFormat>Widescreen</PresentationFormat>
  <Paragraphs>339</Paragraphs>
  <Slides>53</Slides>
  <Notes>0</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53</vt:i4>
      </vt:variant>
    </vt:vector>
  </HeadingPairs>
  <TitlesOfParts>
    <vt:vector size="60" baseType="lpstr">
      <vt:lpstr>Aptos</vt:lpstr>
      <vt:lpstr>Arial</vt:lpstr>
      <vt:lpstr>Arial Black</vt:lpstr>
      <vt:lpstr>Calibri</vt:lpstr>
      <vt:lpstr>Google Sans Text</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Laurie Kirkman Michael</dc:creator>
  <cp:lastModifiedBy>Ken Michael</cp:lastModifiedBy>
  <cp:revision>1</cp:revision>
  <dcterms:created xsi:type="dcterms:W3CDTF">2026-03-03T02:32:06Z</dcterms:created>
  <dcterms:modified xsi:type="dcterms:W3CDTF">2026-08-02T04:04:18Z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0x010100C2B86F49821CEC44805C5212D665CAC4</vt:lpwstr>
  </property>
  <property fmtid="{D5CDD505-2E9C-101B-9397-08002B2CF9AE}" pid="3" name="MediaServiceImageTags">
    <vt:lpwstr/>
  </property>
</Properties>
</file>