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50"/>
  </p:notesMasterIdLst>
  <p:sldIdLst>
    <p:sldId id="479" r:id="rId5"/>
    <p:sldId id="256" r:id="rId6"/>
    <p:sldId id="558" r:id="rId7"/>
    <p:sldId id="443" r:id="rId8"/>
    <p:sldId id="562" r:id="rId9"/>
    <p:sldId id="492" r:id="rId10"/>
    <p:sldId id="491" r:id="rId11"/>
    <p:sldId id="384" r:id="rId12"/>
    <p:sldId id="474" r:id="rId13"/>
    <p:sldId id="475" r:id="rId14"/>
    <p:sldId id="476" r:id="rId15"/>
    <p:sldId id="494" r:id="rId16"/>
    <p:sldId id="496" r:id="rId17"/>
    <p:sldId id="497" r:id="rId18"/>
    <p:sldId id="502" r:id="rId19"/>
    <p:sldId id="498" r:id="rId20"/>
    <p:sldId id="499" r:id="rId21"/>
    <p:sldId id="500" r:id="rId22"/>
    <p:sldId id="501" r:id="rId23"/>
    <p:sldId id="503" r:id="rId24"/>
    <p:sldId id="561" r:id="rId25"/>
    <p:sldId id="575" r:id="rId26"/>
    <p:sldId id="258" r:id="rId27"/>
    <p:sldId id="478" r:id="rId28"/>
    <p:sldId id="290" r:id="rId29"/>
    <p:sldId id="576" r:id="rId30"/>
    <p:sldId id="484" r:id="rId31"/>
    <p:sldId id="466" r:id="rId32"/>
    <p:sldId id="468" r:id="rId33"/>
    <p:sldId id="313" r:id="rId34"/>
    <p:sldId id="382" r:id="rId35"/>
    <p:sldId id="383" r:id="rId36"/>
    <p:sldId id="560" r:id="rId37"/>
    <p:sldId id="489" r:id="rId38"/>
    <p:sldId id="514" r:id="rId39"/>
    <p:sldId id="516" r:id="rId40"/>
    <p:sldId id="525" r:id="rId41"/>
    <p:sldId id="527" r:id="rId42"/>
    <p:sldId id="526" r:id="rId43"/>
    <p:sldId id="556" r:id="rId44"/>
    <p:sldId id="528" r:id="rId45"/>
    <p:sldId id="463" r:id="rId46"/>
    <p:sldId id="559" r:id="rId47"/>
    <p:sldId id="429" r:id="rId48"/>
    <p:sldId id="465" r:id="rId49"/>
  </p:sldIdLst>
  <p:sldSz cx="9144000" cy="5715000" type="screen16x10"/>
  <p:notesSz cx="7023100" cy="9309100"/>
  <p:embeddedFontLst>
    <p:embeddedFont>
      <p:font typeface="Arial Black" panose="020B0A04020102020204" pitchFamily="34" charset="0"/>
      <p:bold r:id="rId51"/>
    </p:embeddedFont>
    <p:embeddedFont>
      <p:font typeface="Arial Rounded MT Bold" panose="020F0704030504030204" pitchFamily="34" charset="0"/>
      <p:regular r:id="rId52"/>
    </p:embeddedFont>
    <p:embeddedFont>
      <p:font typeface="Palatino Linotype" panose="02040502050505030304" pitchFamily="18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DDDDD"/>
    <a:srgbClr val="CC9900"/>
    <a:srgbClr val="D6F4FE"/>
    <a:srgbClr val="D5FFFF"/>
    <a:srgbClr val="9FFFFF"/>
    <a:srgbClr val="66FEFF"/>
    <a:srgbClr val="A1EB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5F398-09B4-45A3-AF4F-528BAB86BFC2}" v="9" dt="2024-05-30T14:08:54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0895" autoAdjust="0"/>
  </p:normalViewPr>
  <p:slideViewPr>
    <p:cSldViewPr snapToGrid="0">
      <p:cViewPr varScale="1">
        <p:scale>
          <a:sx n="113" d="100"/>
          <a:sy n="113" d="100"/>
        </p:scale>
        <p:origin x="1572" y="96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Hice" userId="2b8b300d769b35c7" providerId="LiveId" clId="{0005F398-09B4-45A3-AF4F-528BAB86BFC2}"/>
    <pc:docChg chg="undo redo custSel addSld delSld modSld sldOrd">
      <pc:chgData name="Scott Hice" userId="2b8b300d769b35c7" providerId="LiveId" clId="{0005F398-09B4-45A3-AF4F-528BAB86BFC2}" dt="2024-05-31T03:49:43.260" v="766" actId="729"/>
      <pc:docMkLst>
        <pc:docMk/>
      </pc:docMkLst>
      <pc:sldChg chg="modSp mod modNotesTx">
        <pc:chgData name="Scott Hice" userId="2b8b300d769b35c7" providerId="LiveId" clId="{0005F398-09B4-45A3-AF4F-528BAB86BFC2}" dt="2024-05-31T03:37:38.963" v="756" actId="1036"/>
        <pc:sldMkLst>
          <pc:docMk/>
          <pc:sldMk cId="3048909777" sldId="258"/>
        </pc:sldMkLst>
        <pc:spChg chg="mod">
          <ac:chgData name="Scott Hice" userId="2b8b300d769b35c7" providerId="LiveId" clId="{0005F398-09B4-45A3-AF4F-528BAB86BFC2}" dt="2024-05-30T14:14:42.448" v="620" actId="1076"/>
          <ac:spMkLst>
            <pc:docMk/>
            <pc:sldMk cId="3048909777" sldId="258"/>
            <ac:spMk id="2" creationId="{00000000-0000-0000-0000-000000000000}"/>
          </ac:spMkLst>
        </pc:spChg>
        <pc:picChg chg="mod">
          <ac:chgData name="Scott Hice" userId="2b8b300d769b35c7" providerId="LiveId" clId="{0005F398-09B4-45A3-AF4F-528BAB86BFC2}" dt="2024-05-31T03:37:12.476" v="752" actId="1076"/>
          <ac:picMkLst>
            <pc:docMk/>
            <pc:sldMk cId="3048909777" sldId="258"/>
            <ac:picMk id="3" creationId="{00000000-0000-0000-0000-000000000000}"/>
          </ac:picMkLst>
        </pc:picChg>
        <pc:picChg chg="mod">
          <ac:chgData name="Scott Hice" userId="2b8b300d769b35c7" providerId="LiveId" clId="{0005F398-09B4-45A3-AF4F-528BAB86BFC2}" dt="2024-05-31T03:36:55.190" v="750" actId="1076"/>
          <ac:picMkLst>
            <pc:docMk/>
            <pc:sldMk cId="3048909777" sldId="258"/>
            <ac:picMk id="4" creationId="{00000000-0000-0000-0000-000000000000}"/>
          </ac:picMkLst>
        </pc:picChg>
        <pc:picChg chg="mod">
          <ac:chgData name="Scott Hice" userId="2b8b300d769b35c7" providerId="LiveId" clId="{0005F398-09B4-45A3-AF4F-528BAB86BFC2}" dt="2024-05-31T03:37:38.963" v="756" actId="1036"/>
          <ac:picMkLst>
            <pc:docMk/>
            <pc:sldMk cId="3048909777" sldId="258"/>
            <ac:picMk id="8" creationId="{00000000-0000-0000-0000-000000000000}"/>
          </ac:picMkLst>
        </pc:picChg>
      </pc:sldChg>
      <pc:sldChg chg="ord">
        <pc:chgData name="Scott Hice" userId="2b8b300d769b35c7" providerId="LiveId" clId="{0005F398-09B4-45A3-AF4F-528BAB86BFC2}" dt="2024-05-30T14:20:11.804" v="737"/>
        <pc:sldMkLst>
          <pc:docMk/>
          <pc:sldMk cId="1042036270" sldId="290"/>
        </pc:sldMkLst>
      </pc:sldChg>
      <pc:sldChg chg="ord">
        <pc:chgData name="Scott Hice" userId="2b8b300d769b35c7" providerId="LiveId" clId="{0005F398-09B4-45A3-AF4F-528BAB86BFC2}" dt="2024-05-30T13:23:29.001" v="34"/>
        <pc:sldMkLst>
          <pc:docMk/>
          <pc:sldMk cId="1208330666" sldId="313"/>
        </pc:sldMkLst>
      </pc:sldChg>
      <pc:sldChg chg="ord">
        <pc:chgData name="Scott Hice" userId="2b8b300d769b35c7" providerId="LiveId" clId="{0005F398-09B4-45A3-AF4F-528BAB86BFC2}" dt="2024-05-30T13:23:29.001" v="34"/>
        <pc:sldMkLst>
          <pc:docMk/>
          <pc:sldMk cId="2912711194" sldId="382"/>
        </pc:sldMkLst>
      </pc:sldChg>
      <pc:sldChg chg="ord">
        <pc:chgData name="Scott Hice" userId="2b8b300d769b35c7" providerId="LiveId" clId="{0005F398-09B4-45A3-AF4F-528BAB86BFC2}" dt="2024-05-30T13:14:20.618" v="28"/>
        <pc:sldMkLst>
          <pc:docMk/>
          <pc:sldMk cId="2116424317" sldId="383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3762075247" sldId="384"/>
        </pc:sldMkLst>
      </pc:sldChg>
      <pc:sldChg chg="mod modShow">
        <pc:chgData name="Scott Hice" userId="2b8b300d769b35c7" providerId="LiveId" clId="{0005F398-09B4-45A3-AF4F-528BAB86BFC2}" dt="2024-05-31T03:49:43.260" v="766" actId="729"/>
        <pc:sldMkLst>
          <pc:docMk/>
          <pc:sldMk cId="313193191" sldId="463"/>
        </pc:sldMkLst>
      </pc:sldChg>
      <pc:sldChg chg="modSp mod">
        <pc:chgData name="Scott Hice" userId="2b8b300d769b35c7" providerId="LiveId" clId="{0005F398-09B4-45A3-AF4F-528BAB86BFC2}" dt="2024-05-29T16:30:02.783" v="3" actId="6549"/>
        <pc:sldMkLst>
          <pc:docMk/>
          <pc:sldMk cId="1101442452" sldId="465"/>
        </pc:sldMkLst>
        <pc:spChg chg="mod">
          <ac:chgData name="Scott Hice" userId="2b8b300d769b35c7" providerId="LiveId" clId="{0005F398-09B4-45A3-AF4F-528BAB86BFC2}" dt="2024-05-29T16:30:02.783" v="3" actId="6549"/>
          <ac:spMkLst>
            <pc:docMk/>
            <pc:sldMk cId="1101442452" sldId="465"/>
            <ac:spMk id="2" creationId="{00000000-0000-0000-0000-000000000000}"/>
          </ac:spMkLst>
        </pc:spChg>
      </pc:sldChg>
      <pc:sldChg chg="ord">
        <pc:chgData name="Scott Hice" userId="2b8b300d769b35c7" providerId="LiveId" clId="{0005F398-09B4-45A3-AF4F-528BAB86BFC2}" dt="2024-05-30T13:22:57.413" v="32"/>
        <pc:sldMkLst>
          <pc:docMk/>
          <pc:sldMk cId="4111459643" sldId="468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290497836" sldId="474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3953334396" sldId="475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438117137" sldId="476"/>
        </pc:sldMkLst>
      </pc:sldChg>
      <pc:sldChg chg="modSp mod">
        <pc:chgData name="Scott Hice" userId="2b8b300d769b35c7" providerId="LiveId" clId="{0005F398-09B4-45A3-AF4F-528BAB86BFC2}" dt="2024-05-30T14:15:33.007" v="631" actId="6549"/>
        <pc:sldMkLst>
          <pc:docMk/>
          <pc:sldMk cId="846927879" sldId="478"/>
        </pc:sldMkLst>
        <pc:spChg chg="mod">
          <ac:chgData name="Scott Hice" userId="2b8b300d769b35c7" providerId="LiveId" clId="{0005F398-09B4-45A3-AF4F-528BAB86BFC2}" dt="2024-05-30T14:15:33.007" v="631" actId="6549"/>
          <ac:spMkLst>
            <pc:docMk/>
            <pc:sldMk cId="846927879" sldId="478"/>
            <ac:spMk id="2" creationId="{00000000-0000-0000-0000-000000000000}"/>
          </ac:spMkLst>
        </pc:spChg>
      </pc:sldChg>
      <pc:sldChg chg="add del">
        <pc:chgData name="Scott Hice" userId="2b8b300d769b35c7" providerId="LiveId" clId="{0005F398-09B4-45A3-AF4F-528BAB86BFC2}" dt="2024-05-30T02:15:01.073" v="6" actId="2696"/>
        <pc:sldMkLst>
          <pc:docMk/>
          <pc:sldMk cId="4188828879" sldId="485"/>
        </pc:sldMkLst>
      </pc:sldChg>
      <pc:sldChg chg="modSp mod ord">
        <pc:chgData name="Scott Hice" userId="2b8b300d769b35c7" providerId="LiveId" clId="{0005F398-09B4-45A3-AF4F-528BAB86BFC2}" dt="2024-05-31T03:46:30.079" v="765" actId="6549"/>
        <pc:sldMkLst>
          <pc:docMk/>
          <pc:sldMk cId="2596529472" sldId="489"/>
        </pc:sldMkLst>
        <pc:spChg chg="mod">
          <ac:chgData name="Scott Hice" userId="2b8b300d769b35c7" providerId="LiveId" clId="{0005F398-09B4-45A3-AF4F-528BAB86BFC2}" dt="2024-05-31T03:46:30.079" v="765" actId="6549"/>
          <ac:spMkLst>
            <pc:docMk/>
            <pc:sldMk cId="2596529472" sldId="489"/>
            <ac:spMk id="2" creationId="{00000000-0000-0000-0000-000000000000}"/>
          </ac:spMkLst>
        </pc:spChg>
      </pc:sldChg>
      <pc:sldChg chg="del ord">
        <pc:chgData name="Scott Hice" userId="2b8b300d769b35c7" providerId="LiveId" clId="{0005F398-09B4-45A3-AF4F-528BAB86BFC2}" dt="2024-05-30T13:06:27.017" v="16" actId="2696"/>
        <pc:sldMkLst>
          <pc:docMk/>
          <pc:sldMk cId="435364066" sldId="491"/>
        </pc:sldMkLst>
      </pc:sldChg>
      <pc:sldChg chg="ord">
        <pc:chgData name="Scott Hice" userId="2b8b300d769b35c7" providerId="LiveId" clId="{0005F398-09B4-45A3-AF4F-528BAB86BFC2}" dt="2024-05-30T13:01:59.877" v="12"/>
        <pc:sldMkLst>
          <pc:docMk/>
          <pc:sldMk cId="2282227568" sldId="492"/>
        </pc:sldMkLst>
      </pc:sldChg>
      <pc:sldChg chg="del ord">
        <pc:chgData name="Scott Hice" userId="2b8b300d769b35c7" providerId="LiveId" clId="{0005F398-09B4-45A3-AF4F-528BAB86BFC2}" dt="2024-05-30T13:20:49.443" v="30" actId="47"/>
        <pc:sldMkLst>
          <pc:docMk/>
          <pc:sldMk cId="389691707" sldId="493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1216402235" sldId="494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3023393055" sldId="496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2565268303" sldId="497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2400841011" sldId="498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2233841199" sldId="499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3044410206" sldId="500"/>
        </pc:sldMkLst>
      </pc:sldChg>
      <pc:sldChg chg="delSp modSp mod">
        <pc:chgData name="Scott Hice" userId="2b8b300d769b35c7" providerId="LiveId" clId="{0005F398-09B4-45A3-AF4F-528BAB86BFC2}" dt="2024-05-31T03:34:32.550" v="749"/>
        <pc:sldMkLst>
          <pc:docMk/>
          <pc:sldMk cId="2373930135" sldId="501"/>
        </pc:sldMkLst>
        <pc:spChg chg="del mod">
          <ac:chgData name="Scott Hice" userId="2b8b300d769b35c7" providerId="LiveId" clId="{0005F398-09B4-45A3-AF4F-528BAB86BFC2}" dt="2024-05-31T03:34:32.550" v="749"/>
          <ac:spMkLst>
            <pc:docMk/>
            <pc:sldMk cId="2373930135" sldId="501"/>
            <ac:spMk id="6" creationId="{00000000-0000-0000-0000-000000000000}"/>
          </ac:spMkLst>
        </pc:spChg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3948142726" sldId="501"/>
        </pc:sldMkLst>
      </pc:sldChg>
      <pc:sldChg chg="del">
        <pc:chgData name="Scott Hice" userId="2b8b300d769b35c7" providerId="LiveId" clId="{0005F398-09B4-45A3-AF4F-528BAB86BFC2}" dt="2024-05-30T13:05:13.308" v="15" actId="2696"/>
        <pc:sldMkLst>
          <pc:docMk/>
          <pc:sldMk cId="2648502194" sldId="502"/>
        </pc:sldMkLst>
      </pc:sldChg>
      <pc:sldChg chg="del">
        <pc:chgData name="Scott Hice" userId="2b8b300d769b35c7" providerId="LiveId" clId="{0005F398-09B4-45A3-AF4F-528BAB86BFC2}" dt="2024-05-30T13:15:50.284" v="29" actId="47"/>
        <pc:sldMkLst>
          <pc:docMk/>
          <pc:sldMk cId="135476448" sldId="504"/>
        </pc:sldMkLst>
      </pc:sldChg>
      <pc:sldChg chg="ord">
        <pc:chgData name="Scott Hice" userId="2b8b300d769b35c7" providerId="LiveId" clId="{0005F398-09B4-45A3-AF4F-528BAB86BFC2}" dt="2024-05-30T13:14:16.673" v="26"/>
        <pc:sldMkLst>
          <pc:docMk/>
          <pc:sldMk cId="2466072096" sldId="514"/>
        </pc:sldMkLst>
      </pc:sldChg>
      <pc:sldChg chg="ord">
        <pc:chgData name="Scott Hice" userId="2b8b300d769b35c7" providerId="LiveId" clId="{0005F398-09B4-45A3-AF4F-528BAB86BFC2}" dt="2024-05-30T13:14:16.673" v="26"/>
        <pc:sldMkLst>
          <pc:docMk/>
          <pc:sldMk cId="2270599507" sldId="516"/>
        </pc:sldMkLst>
      </pc:sldChg>
      <pc:sldChg chg="modSp mod">
        <pc:chgData name="Scott Hice" userId="2b8b300d769b35c7" providerId="LiveId" clId="{0005F398-09B4-45A3-AF4F-528BAB86BFC2}" dt="2024-05-30T13:10:27.179" v="20" actId="1076"/>
        <pc:sldMkLst>
          <pc:docMk/>
          <pc:sldMk cId="1706305762" sldId="527"/>
        </pc:sldMkLst>
        <pc:picChg chg="mod">
          <ac:chgData name="Scott Hice" userId="2b8b300d769b35c7" providerId="LiveId" clId="{0005F398-09B4-45A3-AF4F-528BAB86BFC2}" dt="2024-05-30T13:10:27.179" v="20" actId="1076"/>
          <ac:picMkLst>
            <pc:docMk/>
            <pc:sldMk cId="1706305762" sldId="527"/>
            <ac:picMk id="2" creationId="{00000000-0000-0000-0000-000000000000}"/>
          </ac:picMkLst>
        </pc:picChg>
      </pc:sldChg>
      <pc:sldChg chg="ord">
        <pc:chgData name="Scott Hice" userId="2b8b300d769b35c7" providerId="LiveId" clId="{0005F398-09B4-45A3-AF4F-528BAB86BFC2}" dt="2024-05-30T13:09:05.927" v="18"/>
        <pc:sldMkLst>
          <pc:docMk/>
          <pc:sldMk cId="2222385900" sldId="556"/>
        </pc:sldMkLst>
      </pc:sldChg>
      <pc:sldChg chg="ord">
        <pc:chgData name="Scott Hice" userId="2b8b300d769b35c7" providerId="LiveId" clId="{0005F398-09B4-45A3-AF4F-528BAB86BFC2}" dt="2024-05-30T13:12:16.025" v="22"/>
        <pc:sldMkLst>
          <pc:docMk/>
          <pc:sldMk cId="0" sldId="560"/>
        </pc:sldMkLst>
      </pc:sldChg>
      <pc:sldChg chg="modSp mod">
        <pc:chgData name="Scott Hice" userId="2b8b300d769b35c7" providerId="LiveId" clId="{0005F398-09B4-45A3-AF4F-528BAB86BFC2}" dt="2024-05-30T14:13:21.122" v="608" actId="6549"/>
        <pc:sldMkLst>
          <pc:docMk/>
          <pc:sldMk cId="3445623777" sldId="561"/>
        </pc:sldMkLst>
        <pc:spChg chg="mod">
          <ac:chgData name="Scott Hice" userId="2b8b300d769b35c7" providerId="LiveId" clId="{0005F398-09B4-45A3-AF4F-528BAB86BFC2}" dt="2024-05-30T14:13:21.122" v="608" actId="6549"/>
          <ac:spMkLst>
            <pc:docMk/>
            <pc:sldMk cId="3445623777" sldId="561"/>
            <ac:spMk id="2" creationId="{00000000-0000-0000-0000-000000000000}"/>
          </ac:spMkLst>
        </pc:spChg>
      </pc:sldChg>
      <pc:sldChg chg="modSp mod">
        <pc:chgData name="Scott Hice" userId="2b8b300d769b35c7" providerId="LiveId" clId="{0005F398-09B4-45A3-AF4F-528BAB86BFC2}" dt="2024-05-30T14:21:31.135" v="740" actId="20577"/>
        <pc:sldMkLst>
          <pc:docMk/>
          <pc:sldMk cId="1862831550" sldId="576"/>
        </pc:sldMkLst>
        <pc:spChg chg="mod">
          <ac:chgData name="Scott Hice" userId="2b8b300d769b35c7" providerId="LiveId" clId="{0005F398-09B4-45A3-AF4F-528BAB86BFC2}" dt="2024-05-30T14:21:31.135" v="740" actId="20577"/>
          <ac:spMkLst>
            <pc:docMk/>
            <pc:sldMk cId="1862831550" sldId="57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F867502A-C025-4718-94D9-EF747AE05FA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880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F4C5CEEB-1921-4563-B96E-96317E162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2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3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2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1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SHARE QM PASSWORD</a:t>
            </a:r>
          </a:p>
          <a:p>
            <a:r>
              <a:rPr lang="en-US" dirty="0"/>
              <a:t>Can reek havoc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1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Setup Payment Profile to Debit Bank or Charge cc/ debit card (Info goes to National)</a:t>
            </a:r>
          </a:p>
          <a:p>
            <a:pPr marL="228600" indent="-228600">
              <a:buAutoNum type="arabicPeriod"/>
            </a:pPr>
            <a:r>
              <a:rPr lang="en-US" dirty="0"/>
              <a:t>Used when submitting a new or renewal member (National debits your account)</a:t>
            </a:r>
          </a:p>
          <a:p>
            <a:pPr marL="228600" indent="-228600">
              <a:buAutoNum type="arabicPeriod"/>
            </a:pPr>
            <a:r>
              <a:rPr lang="en-US" dirty="0"/>
              <a:t>If member renews online sends the post their portion of the dues</a:t>
            </a:r>
          </a:p>
          <a:p>
            <a:pPr marL="228600" indent="-228600">
              <a:buAutoNum type="arabicPeriod"/>
            </a:pPr>
            <a:r>
              <a:rPr lang="en-US" dirty="0"/>
              <a:t>Notify National if your bank acct info changes</a:t>
            </a:r>
          </a:p>
          <a:p>
            <a:pPr marL="228600" indent="-228600">
              <a:buAutoNum type="arabicPeriod"/>
            </a:pPr>
            <a:r>
              <a:rPr lang="en-US" dirty="0"/>
              <a:t>QM signing on for the first time will receive a one-time pin via snail mail from National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6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Familiar with MENU ITEMS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4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Election Reports are submitted </a:t>
            </a:r>
          </a:p>
          <a:p>
            <a:r>
              <a:rPr lang="en-US" dirty="0"/>
              <a:t>1. After and Election</a:t>
            </a:r>
          </a:p>
          <a:p>
            <a:r>
              <a:rPr lang="en-US" dirty="0"/>
              <a:t>2. Anytime an Officer changes</a:t>
            </a:r>
          </a:p>
          <a:p>
            <a:r>
              <a:rPr lang="en-US" dirty="0"/>
              <a:t>3. Anytime Status of the Post Changes (Meeting Change, Dues change or address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55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are Election Reports filed?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384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35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01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6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525463"/>
            <a:ext cx="42164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 Districts,156 Post &amp; 137 Auxiliaries</a:t>
            </a:r>
          </a:p>
          <a:p>
            <a:r>
              <a:rPr lang="en-US" dirty="0"/>
              <a:t>Spin numbers to give total to 102% and total to reach All State requirement by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list all Criteria for All State &amp; All American (Taken directly from the National &amp; State Membership Programs)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33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Scale ---All Divisions must reach 102% to qualify</a:t>
            </a:r>
          </a:p>
        </p:txBody>
      </p:sp>
    </p:spTree>
    <p:extLst>
      <p:ext uri="{BB962C8B-B14F-4D97-AF65-F5344CB8AC3E}">
        <p14:creationId xmlns:p14="http://schemas.microsoft.com/office/powerpoint/2010/main" val="2669409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409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70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9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Pay Officers…. If they expire you lose them for the year.</a:t>
            </a:r>
          </a:p>
          <a:p>
            <a:r>
              <a:rPr lang="en-US" dirty="0"/>
              <a:t>Pay for them…they are doing a job for the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525463"/>
            <a:ext cx="42164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0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5325"/>
            <a:ext cx="5591175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Commanders share email with QM, Adjutant Membership Chairperson/Director</a:t>
            </a: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only use VFW email  postXXXX@vfwfl.org</a:t>
            </a: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DELETE Right away….maybe for your QM….Work together as a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273E-9A96-4CA3-AA29-70F35E07D9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Please review and annotate changes with your initials. </a:t>
            </a:r>
          </a:p>
        </p:txBody>
      </p:sp>
    </p:spTree>
    <p:extLst>
      <p:ext uri="{BB962C8B-B14F-4D97-AF65-F5344CB8AC3E}">
        <p14:creationId xmlns:p14="http://schemas.microsoft.com/office/powerpoint/2010/main" val="812353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Have a Disaster Plan –</a:t>
            </a:r>
          </a:p>
          <a:p>
            <a:pPr marL="228600" indent="-228600">
              <a:buAutoNum type="arabicPeriod"/>
            </a:pPr>
            <a:r>
              <a:rPr lang="en-US" dirty="0"/>
              <a:t>Backup Info Daily or at least a couple times a week (do not want to rebuild your data)</a:t>
            </a:r>
          </a:p>
          <a:p>
            <a:pPr marL="228600" indent="-228600">
              <a:buAutoNum type="arabicPeriod"/>
            </a:pPr>
            <a:r>
              <a:rPr lang="en-US" dirty="0"/>
              <a:t>Offsite Storage for –your data—Ensure its kept Secure!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04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8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61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61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5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525463"/>
            <a:ext cx="42164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07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21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2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5325"/>
            <a:ext cx="5588000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273E-9A96-4CA3-AA29-70F35E07D9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Please review and annotate changes with your initials. </a:t>
            </a:r>
          </a:p>
        </p:txBody>
      </p:sp>
    </p:spTree>
    <p:extLst>
      <p:ext uri="{BB962C8B-B14F-4D97-AF65-F5344CB8AC3E}">
        <p14:creationId xmlns:p14="http://schemas.microsoft.com/office/powerpoint/2010/main" val="81235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how many have an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6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2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880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CEEB-1921-4563-B96E-96317E162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1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4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4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030"/>
            <a:ext cx="7886700" cy="406838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1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5079"/>
            <a:ext cx="3867150" cy="40068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5061"/>
            <a:ext cx="3867150" cy="3991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10253" y="1270000"/>
            <a:ext cx="7905749" cy="3937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63" y="1262529"/>
            <a:ext cx="7869891" cy="3884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5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5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81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5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4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4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EB45-B35D-404E-9D89-7F498E85277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1704-0F45-4608-AEED-DA875A125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EB45-B35D-404E-9D89-7F498E8527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1704-0F45-4608-AEED-DA875A125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3940"/>
            <a:ext cx="9144000" cy="4671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28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3632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62" y="228229"/>
            <a:ext cx="1977485" cy="5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clucas@vfwfl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gperrino@vfwfl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ice@vfwfl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holladay1960@hot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ftilley@vfwfl.or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hice@vfwfl.or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hyperlink" Target="https://www.vfw.org/" TargetMode="External"/><Relationship Id="rId4" Type="http://schemas.openxmlformats.org/officeDocument/2006/relationships/hyperlink" Target="https://www.myfloridavfw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58" y="1037597"/>
            <a:ext cx="8923283" cy="37240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latin typeface="Arial Black" panose="020B0A04020102020204" pitchFamily="34" charset="0"/>
              </a:rPr>
              <a:t>DEPARTMENT OF FLORIDA</a:t>
            </a: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ln w="11430"/>
                <a:latin typeface="Arial Black" panose="020B0A04020102020204" pitchFamily="34" charset="0"/>
              </a:rPr>
              <a:t>LEADERSHIP SOI DEPARTMENT MEMBERSHIP 2024 - 2025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43" y="2024945"/>
            <a:ext cx="4311711" cy="16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3" y="527539"/>
            <a:ext cx="3557075" cy="4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06"/>
            <a:ext cx="9144000" cy="49029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928">
            <a:off x="5513091" y="4349400"/>
            <a:ext cx="2793708" cy="1088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4731" y="6089"/>
            <a:ext cx="3961854" cy="5061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132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LOGIN TO YOUR ACCOUNT</a:t>
            </a:r>
            <a:endParaRPr kumimoji="0" lang="en-US" sz="1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0105" y="207460"/>
            <a:ext cx="2863797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QUARTERMASTER TOOLS</a:t>
            </a:r>
            <a:endParaRPr kumimoji="0" lang="en-US" sz="1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59"/>
            <a:ext cx="9144000" cy="471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176">
            <a:off x="4198711" y="1844983"/>
            <a:ext cx="982013" cy="3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6" y="606780"/>
            <a:ext cx="8053968" cy="4580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" y="965200"/>
            <a:ext cx="2150110" cy="4222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699">
            <a:off x="1384040" y="1196378"/>
            <a:ext cx="1073080" cy="41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82"/>
            <a:ext cx="9144000" cy="4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5994400" cy="51909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699">
            <a:off x="7385024" y="1883056"/>
            <a:ext cx="1073080" cy="417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34938"/>
            <a:ext cx="2975610" cy="44560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7526">
            <a:off x="716076" y="1574090"/>
            <a:ext cx="1073080" cy="4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8649">
            <a:off x="35701" y="823618"/>
            <a:ext cx="877386" cy="417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84" y="1221489"/>
            <a:ext cx="800219" cy="4013444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GET  FAMILIAR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9" y="77372"/>
            <a:ext cx="7299531" cy="515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44"/>
            <a:ext cx="9144000" cy="5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9" y="0"/>
            <a:ext cx="7773949" cy="4971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699">
            <a:off x="2076236" y="3054849"/>
            <a:ext cx="1224775" cy="477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" y="0"/>
            <a:ext cx="183752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050">
            <a:off x="5497481" y="3183626"/>
            <a:ext cx="2378209" cy="7502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30" y="0"/>
            <a:ext cx="6273147" cy="5230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86814"/>
            <a:ext cx="2165350" cy="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50" y="780008"/>
            <a:ext cx="831215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Important: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If at any time during the year you have an elected Officer change –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YOU MUST SUBMIT AN ELECTION REPORT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If the Quartermaster changes, you must notify Dept. HQ with the member number of the new Quartermaster.  It may take HQ assistance to get the Quartermaster Tools up and running.</a:t>
            </a:r>
          </a:p>
        </p:txBody>
      </p:sp>
    </p:spTree>
    <p:extLst>
      <p:ext uri="{BB962C8B-B14F-4D97-AF65-F5344CB8AC3E}">
        <p14:creationId xmlns:p14="http://schemas.microsoft.com/office/powerpoint/2010/main" val="739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24">
            <a:off x="995863" y="1630045"/>
            <a:ext cx="631959" cy="417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24">
            <a:off x="1019395" y="3198393"/>
            <a:ext cx="631959" cy="41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24">
            <a:off x="3639408" y="1479240"/>
            <a:ext cx="631959" cy="4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807" y="729762"/>
            <a:ext cx="7504386" cy="425547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STATE COMMANDER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Glenn Wright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>
                <a:ln w="11430"/>
                <a:solidFill>
                  <a:srgbClr val="000000"/>
                </a:solidFill>
                <a:latin typeface="Arial Black" panose="020B0A04020102020204" pitchFamily="34" charset="0"/>
                <a:hlinkClick r:id="rId3"/>
              </a:rPr>
              <a:t>gwright@vfwfl.org</a:t>
            </a:r>
            <a:endParaRPr lang="en-US" sz="2800" b="1" u="sng" dirty="0">
              <a:ln w="11430"/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b="1" dirty="0">
              <a:ln w="11430"/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 STATE ADJUTANT/QUARTERMASTER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Eugene “Gene” Perrino, SR.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>
                <a:ln w="11430"/>
                <a:solidFill>
                  <a:srgbClr val="000000"/>
                </a:solidFill>
                <a:latin typeface="Arial Black" panose="020B0A04020102020204" pitchFamily="34" charset="0"/>
                <a:hlinkClick r:id="rId4"/>
              </a:rPr>
              <a:t>gperrino@vfwfl.org</a:t>
            </a:r>
            <a:endParaRPr lang="en-US" sz="2800" b="1" u="sng" dirty="0">
              <a:ln w="11430"/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(352) 622-5126</a:t>
            </a:r>
            <a:endParaRPr lang="en-US" sz="2800" b="1" u="sng" dirty="0">
              <a:ln w="11430"/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A4A48-36D2-8051-7160-9F7920D8E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678">
            <a:off x="6682897" y="1221745"/>
            <a:ext cx="780746" cy="1156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B5B10-EE9F-D640-4C00-41AF9D3FB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678">
            <a:off x="6598230" y="3336594"/>
            <a:ext cx="780746" cy="11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55538" y="1263826"/>
            <a:ext cx="7832933" cy="318734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000" cap="none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Understanding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000" cap="none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Memstats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000" cap="none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the Roster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68" y="2107195"/>
            <a:ext cx="1245683" cy="1245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41" y="3556136"/>
            <a:ext cx="1236720" cy="11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4" y="876646"/>
            <a:ext cx="8711013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MemStats can be summed up in one concept: 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“What will the status of my Post be on June 30</a:t>
            </a:r>
            <a:r>
              <a:rPr kumimoji="0" lang="en-US" sz="1800" b="1" i="1" u="none" strike="noStrike" kern="1200" cap="none" spc="0" normalizeH="0" baseline="3000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r>
              <a:rPr kumimoji="0" lang="en-US" sz="1800" b="1" i="1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if no further dues are collected?” 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 w="1143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MemStats does not count 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Unpaid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or 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Expired Members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only 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Paid Members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This is because Memstats reflects what your Post’s year-end counts will be. It is not intended to be a running total of your Post’s active members (Members in Good Standing).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143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reason for this is simple – there are no administrative functions that rely on a Post’s number of Members in Good Standing, and MemStats is solely an administrative tool. All Membership contests rely solely on Paid Members, which is what MemStats tracks. 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143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 short, MemStats follows the 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money</a:t>
            </a:r>
            <a:r>
              <a:rPr kumimoji="0" lang="en-US" sz="18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for the membership year.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49762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MEMSTATS</a:t>
            </a:r>
          </a:p>
        </p:txBody>
      </p:sp>
    </p:spTree>
    <p:extLst>
      <p:ext uri="{BB962C8B-B14F-4D97-AF65-F5344CB8AC3E}">
        <p14:creationId xmlns:p14="http://schemas.microsoft.com/office/powerpoint/2010/main" val="34456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502" r="2638"/>
          <a:stretch/>
        </p:blipFill>
        <p:spPr>
          <a:xfrm>
            <a:off x="75157" y="1078277"/>
            <a:ext cx="9068843" cy="2615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2700" y="45461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Post Query </a:t>
            </a:r>
          </a:p>
        </p:txBody>
      </p:sp>
      <p:sp>
        <p:nvSpPr>
          <p:cNvPr id="2" name="Oval 1"/>
          <p:cNvSpPr/>
          <p:nvPr/>
        </p:nvSpPr>
        <p:spPr>
          <a:xfrm>
            <a:off x="85418" y="2794000"/>
            <a:ext cx="905189" cy="317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5275743" y="1166690"/>
            <a:ext cx="259091" cy="1044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93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663255" y="388272"/>
            <a:ext cx="5817490" cy="5061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13232">
              <a:lnSpc>
                <a:spcPct val="150000"/>
              </a:lnSpc>
              <a:spcAft>
                <a:spcPts val="3000"/>
              </a:spcAft>
            </a:pPr>
            <a:r>
              <a:rPr lang="en-US" sz="2000" b="1" u="sng" dirty="0">
                <a:ln w="11430"/>
                <a:solidFill>
                  <a:prstClr val="black"/>
                </a:solidFill>
                <a:latin typeface="Arial Black" panose="020B0A04020102020204" pitchFamily="34" charset="0"/>
              </a:rPr>
              <a:t>Memstats From FL Membership Director</a:t>
            </a:r>
            <a:endParaRPr lang="en-US" sz="1400" b="1" u="sng" dirty="0">
              <a:ln w="11430"/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223"/>
            <a:ext cx="9144000" cy="4755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7638">
            <a:off x="6719124" y="848793"/>
            <a:ext cx="557395" cy="41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9192">
            <a:off x="8221224" y="876152"/>
            <a:ext cx="557395" cy="4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1"/>
            <a:ext cx="70485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All American &amp; All State Membership Requirements For 2024 - 2025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" y="256033"/>
            <a:ext cx="8176837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9872" y="412233"/>
            <a:ext cx="7410031" cy="8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Post Membership Divisions and Minimum Qualifying Percentages</a:t>
            </a: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1329" y="1564787"/>
          <a:ext cx="6555798" cy="3016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827">
                  <a:extLst>
                    <a:ext uri="{9D8B030D-6E8A-4147-A177-3AD203B41FA5}">
                      <a16:colId xmlns:a16="http://schemas.microsoft.com/office/drawing/2014/main" val="3656682583"/>
                    </a:ext>
                  </a:extLst>
                </a:gridCol>
                <a:gridCol w="590022">
                  <a:extLst>
                    <a:ext uri="{9D8B030D-6E8A-4147-A177-3AD203B41FA5}">
                      <a16:colId xmlns:a16="http://schemas.microsoft.com/office/drawing/2014/main" val="2476229004"/>
                    </a:ext>
                  </a:extLst>
                </a:gridCol>
                <a:gridCol w="858809">
                  <a:extLst>
                    <a:ext uri="{9D8B030D-6E8A-4147-A177-3AD203B41FA5}">
                      <a16:colId xmlns:a16="http://schemas.microsoft.com/office/drawing/2014/main" val="4063632849"/>
                    </a:ext>
                  </a:extLst>
                </a:gridCol>
                <a:gridCol w="1750398">
                  <a:extLst>
                    <a:ext uri="{9D8B030D-6E8A-4147-A177-3AD203B41FA5}">
                      <a16:colId xmlns:a16="http://schemas.microsoft.com/office/drawing/2014/main" val="1302916323"/>
                    </a:ext>
                  </a:extLst>
                </a:gridCol>
                <a:gridCol w="1851357">
                  <a:extLst>
                    <a:ext uri="{9D8B030D-6E8A-4147-A177-3AD203B41FA5}">
                      <a16:colId xmlns:a16="http://schemas.microsoft.com/office/drawing/2014/main" val="3929318740"/>
                    </a:ext>
                  </a:extLst>
                </a:gridCol>
                <a:gridCol w="785385">
                  <a:extLst>
                    <a:ext uri="{9D8B030D-6E8A-4147-A177-3AD203B41FA5}">
                      <a16:colId xmlns:a16="http://schemas.microsoft.com/office/drawing/2014/main" val="2208514179"/>
                    </a:ext>
                  </a:extLst>
                </a:gridCol>
              </a:tblGrid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Division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Membership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Qualifying Percentage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1521621138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951+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102%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192995564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2792436115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3744760556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2739028403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4227761992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320662285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3000682495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2290342094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504040822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2310986854"/>
                  </a:ext>
                </a:extLst>
              </a:tr>
              <a:tr h="22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102%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209922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795397"/>
            <a:ext cx="8665699" cy="3816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COMMANDER’s REPORTING MENU: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Unpaid/Expiring Report (MAL, Relocated &amp; Prior)</a:t>
            </a: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Unpaid/Expiring Officers.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Find Unpaid/Relocated.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Find Unpaid Members.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MemStats. </a:t>
            </a:r>
          </a:p>
          <a:p>
            <a:pPr marR="0" lvl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marR="0" lvl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NOTE: Extremely important to work the Unpaids/Expiring Lists. Retention is key! </a:t>
            </a:r>
          </a:p>
          <a:p>
            <a:pPr marR="0" lvl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Shows our members we care; strength are in our numbers when fighting for our benefits we earned &amp; deserve. </a:t>
            </a:r>
            <a:endParaRPr kumimoji="0" lang="en-US" sz="2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795397"/>
            <a:ext cx="8665699" cy="4124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RETENTION DEFINED: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Your Post retention is derived from six types of payment components based on your prior year total of annual members: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pays his or her annual membership dues.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pays the life membership installment fee.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pays for life membership dues.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transfers to another Post and pays his or her annual membership dues to your Post prior to transfer.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transfers to another Post and pays the life membership installment fee to your Post prior to transfer. 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prior year annual member transfers to another Post and pays life membership dues to your Post prior to transfer. </a:t>
            </a:r>
          </a:p>
        </p:txBody>
      </p:sp>
    </p:spTree>
    <p:extLst>
      <p:ext uri="{BB962C8B-B14F-4D97-AF65-F5344CB8AC3E}">
        <p14:creationId xmlns:p14="http://schemas.microsoft.com/office/powerpoint/2010/main" val="42327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225" y="1780282"/>
            <a:ext cx="7917552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COMMON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RECURRING ISSUES</a:t>
            </a:r>
          </a:p>
        </p:txBody>
      </p:sp>
    </p:spTree>
    <p:extLst>
      <p:ext uri="{BB962C8B-B14F-4D97-AF65-F5344CB8AC3E}">
        <p14:creationId xmlns:p14="http://schemas.microsoft.com/office/powerpoint/2010/main" val="2900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2622" y="1002615"/>
            <a:ext cx="7418762" cy="34163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OFFICERS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DUES RENEWAL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*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Renew Them ASAP</a:t>
            </a:r>
          </a:p>
        </p:txBody>
      </p:sp>
    </p:spTree>
    <p:extLst>
      <p:ext uri="{BB962C8B-B14F-4D97-AF65-F5344CB8AC3E}">
        <p14:creationId xmlns:p14="http://schemas.microsoft.com/office/powerpoint/2010/main" val="41114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945" y="296504"/>
            <a:ext cx="8382000" cy="38472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800"/>
              </a:spcAft>
            </a:pP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Contact Information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Membership Director: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Scott Hice - 850 305-0064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shice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@vfwfl.org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22031"/>
            <a:ext cx="9144000" cy="13012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11430"/>
                <a:latin typeface="Arial Black" panose="020B0A04020102020204" pitchFamily="34" charset="0"/>
              </a:rPr>
              <a:t>Department Email</a:t>
            </a:r>
          </a:p>
          <a:p>
            <a:pPr algn="ctr"/>
            <a:r>
              <a:rPr lang="en-US" sz="280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Do </a:t>
            </a:r>
            <a:r>
              <a:rPr lang="en-US" sz="2800" u="sng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NOT</a:t>
            </a:r>
            <a:r>
              <a:rPr lang="en-US" sz="280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Auto-Forward or Use Auto-Response</a:t>
            </a:r>
            <a:endParaRPr lang="en-US" sz="320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3" y="1882617"/>
            <a:ext cx="3086100" cy="3238500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Share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Check Often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Important Info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Notices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Invoices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Audits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Due 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34" y="1546971"/>
            <a:ext cx="3238036" cy="34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501" y="786540"/>
            <a:ext cx="7609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latin typeface="Arial Black" panose="020B0A04020102020204" pitchFamily="34" charset="0"/>
              </a:rPr>
              <a:t>ADP Contingency Planning</a:t>
            </a:r>
          </a:p>
        </p:txBody>
      </p:sp>
      <p:sp>
        <p:nvSpPr>
          <p:cNvPr id="4" name="Rectangle 1"/>
          <p:cNvSpPr/>
          <p:nvPr/>
        </p:nvSpPr>
        <p:spPr>
          <a:xfrm>
            <a:off x="528481" y="1493024"/>
            <a:ext cx="67680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Natural Disasters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Fire, </a:t>
            </a: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Flood, Etc.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Man-made 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Theft, Vandalism, 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    Sabotage, Etc.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 w="11430"/>
                <a:latin typeface="Arial Black" panose="020B0A04020102020204" pitchFamily="34" charset="0"/>
              </a:rPr>
              <a:t>Equipment Failure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Computer, Hard Drive, Etc.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Backup 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cap="none" spc="0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Computer, External Hard Drive, Thumb Drive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en-US" sz="2000" b="1" dirty="0">
                <a:ln w="11430"/>
                <a:latin typeface="Arial Black" panose="020B0A04020102020204" pitchFamily="34" charset="0"/>
                <a:ea typeface="+mj-ea"/>
                <a:cs typeface="+mj-cs"/>
              </a:rPr>
              <a:t>Keep it secure!</a:t>
            </a:r>
            <a:endParaRPr lang="en-US" sz="2800" b="1" cap="none" spc="0" dirty="0">
              <a:ln w="11430"/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25" y="1365471"/>
            <a:ext cx="2057970" cy="25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785916"/>
            <a:ext cx="9144000" cy="2546189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M</a:t>
            </a:r>
            <a:r>
              <a:rPr lang="en-US" sz="36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EMBERSHIP </a:t>
            </a:r>
            <a:r>
              <a:rPr lang="en-US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en-US" sz="3600" cap="none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HANGES – 2024-25</a:t>
            </a:r>
          </a:p>
        </p:txBody>
      </p:sp>
    </p:spTree>
    <p:extLst>
      <p:ext uri="{BB962C8B-B14F-4D97-AF65-F5344CB8AC3E}">
        <p14:creationId xmlns:p14="http://schemas.microsoft.com/office/powerpoint/2010/main" val="21164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938" y="478614"/>
            <a:ext cx="4675909" cy="684395"/>
          </a:xfrm>
          <a:prstGeom prst="rect">
            <a:avLst/>
          </a:prstGeom>
        </p:spPr>
        <p:txBody>
          <a:bodyPr vert="horz" wrap="square" lIns="0" tIns="7216" rIns="0" bIns="0" rtlCol="0" anchor="ctr">
            <a:spAutoFit/>
          </a:bodyPr>
          <a:lstStyle/>
          <a:p>
            <a:pPr marL="7216">
              <a:spcBef>
                <a:spcPts val="57"/>
              </a:spcBef>
            </a:pPr>
            <a:r>
              <a:rPr b="1" dirty="0"/>
              <a:t>OPERATION:</a:t>
            </a:r>
            <a:r>
              <a:rPr b="1" spc="6" dirty="0"/>
              <a:t> </a:t>
            </a:r>
            <a:r>
              <a:rPr b="1" dirty="0"/>
              <a:t>ALL </a:t>
            </a:r>
            <a:r>
              <a:rPr b="1" spc="-14"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889" y="2780362"/>
            <a:ext cx="8271932" cy="869425"/>
          </a:xfrm>
          <a:prstGeom prst="rect">
            <a:avLst/>
          </a:prstGeom>
        </p:spPr>
        <p:txBody>
          <a:bodyPr vert="horz" wrap="square" lIns="0" tIns="7577" rIns="0" bIns="0" rtlCol="0">
            <a:spAutoFit/>
          </a:bodyPr>
          <a:lstStyle/>
          <a:p>
            <a:pPr algn="ctr">
              <a:spcBef>
                <a:spcPts val="60"/>
              </a:spcBef>
            </a:pPr>
            <a:r>
              <a:rPr sz="2800" b="1" spc="-51" dirty="0">
                <a:latin typeface="Palatino Linotype"/>
                <a:cs typeface="Palatino Linotype"/>
              </a:rPr>
              <a:t>VFW</a:t>
            </a:r>
            <a:r>
              <a:rPr sz="2800" b="1" spc="-2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National</a:t>
            </a:r>
            <a:r>
              <a:rPr sz="2800" b="1" spc="-71" dirty="0">
                <a:latin typeface="Palatino Linotype"/>
                <a:cs typeface="Palatino Linotype"/>
              </a:rPr>
              <a:t> </a:t>
            </a:r>
            <a:r>
              <a:rPr sz="2800" b="1" spc="-6" dirty="0">
                <a:latin typeface="Palatino Linotype"/>
                <a:cs typeface="Palatino Linotype"/>
              </a:rPr>
              <a:t>Membership</a:t>
            </a:r>
            <a:r>
              <a:rPr sz="2800" b="1" spc="-48" dirty="0">
                <a:latin typeface="Palatino Linotype"/>
                <a:cs typeface="Palatino Linotype"/>
              </a:rPr>
              <a:t> </a:t>
            </a:r>
            <a:r>
              <a:rPr sz="2800" b="1" spc="-6" dirty="0">
                <a:latin typeface="Palatino Linotype"/>
                <a:cs typeface="Palatino Linotype"/>
              </a:rPr>
              <a:t>Program</a:t>
            </a:r>
            <a:endParaRPr sz="2800" b="1" dirty="0">
              <a:latin typeface="Palatino Linotype"/>
              <a:cs typeface="Palatino Linotype"/>
            </a:endParaRPr>
          </a:p>
          <a:p>
            <a:pPr marL="722" algn="ctr">
              <a:spcBef>
                <a:spcPts val="3"/>
              </a:spcBef>
            </a:pPr>
            <a:r>
              <a:rPr sz="2800" b="1" spc="45" dirty="0">
                <a:latin typeface="Palatino Linotype"/>
                <a:cs typeface="Palatino Linotype"/>
              </a:rPr>
              <a:t>2024-</a:t>
            </a:r>
            <a:r>
              <a:rPr sz="2800" b="1" spc="20" dirty="0">
                <a:latin typeface="Palatino Linotype"/>
                <a:cs typeface="Palatino Linotype"/>
              </a:rPr>
              <a:t>2025</a:t>
            </a:r>
            <a:endParaRPr sz="2800" b="1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889" y="3755740"/>
            <a:ext cx="8271931" cy="1336176"/>
          </a:xfrm>
          <a:prstGeom prst="rect">
            <a:avLst/>
          </a:prstGeom>
        </p:spPr>
        <p:txBody>
          <a:bodyPr vert="horz" wrap="square" lIns="0" tIns="7216" rIns="0" bIns="0" rtlCol="0">
            <a:spAutoFit/>
          </a:bodyPr>
          <a:lstStyle/>
          <a:p>
            <a:pPr marL="789085" marR="783673" indent="-722" algn="ctr">
              <a:lnSpc>
                <a:spcPct val="110500"/>
              </a:lnSpc>
              <a:spcBef>
                <a:spcPts val="57"/>
              </a:spcBef>
            </a:pPr>
            <a:r>
              <a:rPr sz="3200" b="1" spc="-37" dirty="0">
                <a:latin typeface="Palatino Linotype"/>
                <a:cs typeface="Palatino Linotype"/>
              </a:rPr>
              <a:t>Al</a:t>
            </a:r>
            <a:r>
              <a:rPr sz="3200" b="1" spc="-34" dirty="0">
                <a:latin typeface="Palatino Linotype"/>
                <a:cs typeface="Palatino Linotype"/>
              </a:rPr>
              <a:t> </a:t>
            </a:r>
            <a:r>
              <a:rPr sz="3200" b="1" spc="-6" dirty="0">
                <a:latin typeface="Palatino Linotype"/>
                <a:cs typeface="Palatino Linotype"/>
              </a:rPr>
              <a:t>Lipphardt </a:t>
            </a:r>
            <a:r>
              <a:rPr sz="3200" b="1" spc="-17" dirty="0">
                <a:latin typeface="Palatino Linotype"/>
                <a:cs typeface="Palatino Linotype"/>
              </a:rPr>
              <a:t>Commander-</a:t>
            </a:r>
            <a:r>
              <a:rPr sz="3200" b="1" spc="37" dirty="0">
                <a:latin typeface="Palatino Linotype"/>
                <a:cs typeface="Palatino Linotype"/>
              </a:rPr>
              <a:t>in-</a:t>
            </a:r>
            <a:r>
              <a:rPr sz="3200" b="1" spc="-6" dirty="0">
                <a:latin typeface="Palatino Linotype"/>
                <a:cs typeface="Palatino Linotype"/>
              </a:rPr>
              <a:t>Chief</a:t>
            </a:r>
            <a:endParaRPr sz="3200" b="1" dirty="0">
              <a:latin typeface="Palatino Linotype"/>
              <a:cs typeface="Palatino Linotype"/>
            </a:endParaRPr>
          </a:p>
          <a:p>
            <a:pPr algn="ctr">
              <a:spcBef>
                <a:spcPts val="142"/>
              </a:spcBef>
            </a:pPr>
            <a:r>
              <a:rPr sz="3200" dirty="0">
                <a:latin typeface="Palatino Linotype"/>
                <a:cs typeface="Palatino Linotype"/>
              </a:rPr>
              <a:t>“</a:t>
            </a:r>
            <a:r>
              <a:rPr sz="3200" i="1" dirty="0">
                <a:latin typeface="Palatino Linotype"/>
                <a:cs typeface="Palatino Linotype"/>
              </a:rPr>
              <a:t>Believe</a:t>
            </a:r>
            <a:r>
              <a:rPr sz="3200" i="1" spc="28" dirty="0">
                <a:latin typeface="Palatino Linotype"/>
                <a:cs typeface="Palatino Linotype"/>
              </a:rPr>
              <a:t> </a:t>
            </a:r>
            <a:r>
              <a:rPr sz="3200" i="1" dirty="0">
                <a:latin typeface="Palatino Linotype"/>
                <a:cs typeface="Palatino Linotype"/>
              </a:rPr>
              <a:t>in</a:t>
            </a:r>
            <a:r>
              <a:rPr sz="3200" i="1" spc="14" dirty="0">
                <a:latin typeface="Palatino Linotype"/>
                <a:cs typeface="Palatino Linotype"/>
              </a:rPr>
              <a:t> </a:t>
            </a:r>
            <a:r>
              <a:rPr sz="3200" i="1" dirty="0">
                <a:latin typeface="Palatino Linotype"/>
                <a:cs typeface="Palatino Linotype"/>
              </a:rPr>
              <a:t>what</a:t>
            </a:r>
            <a:r>
              <a:rPr sz="3200" i="1" spc="20" dirty="0">
                <a:latin typeface="Palatino Linotype"/>
                <a:cs typeface="Palatino Linotype"/>
              </a:rPr>
              <a:t> </a:t>
            </a:r>
            <a:r>
              <a:rPr sz="3200" i="1" dirty="0">
                <a:latin typeface="Palatino Linotype"/>
                <a:cs typeface="Palatino Linotype"/>
              </a:rPr>
              <a:t>you</a:t>
            </a:r>
            <a:r>
              <a:rPr sz="3200" i="1" spc="31" dirty="0">
                <a:latin typeface="Palatino Linotype"/>
                <a:cs typeface="Palatino Linotype"/>
              </a:rPr>
              <a:t> </a:t>
            </a:r>
            <a:r>
              <a:rPr sz="3200" i="1" spc="43" dirty="0">
                <a:latin typeface="Palatino Linotype"/>
                <a:cs typeface="Palatino Linotype"/>
              </a:rPr>
              <a:t>do,</a:t>
            </a:r>
            <a:r>
              <a:rPr sz="3200" i="1" spc="-23" dirty="0">
                <a:latin typeface="Palatino Linotype"/>
                <a:cs typeface="Palatino Linotype"/>
              </a:rPr>
              <a:t> </a:t>
            </a:r>
            <a:r>
              <a:rPr sz="3200" i="1" spc="51" dirty="0">
                <a:latin typeface="Palatino Linotype"/>
                <a:cs typeface="Palatino Linotype"/>
              </a:rPr>
              <a:t>do</a:t>
            </a:r>
            <a:r>
              <a:rPr sz="3200" i="1" spc="14" dirty="0">
                <a:latin typeface="Palatino Linotype"/>
                <a:cs typeface="Palatino Linotype"/>
              </a:rPr>
              <a:t> </a:t>
            </a:r>
            <a:r>
              <a:rPr sz="3200" i="1" dirty="0">
                <a:latin typeface="Palatino Linotype"/>
                <a:cs typeface="Palatino Linotype"/>
              </a:rPr>
              <a:t>what</a:t>
            </a:r>
            <a:r>
              <a:rPr sz="3200" i="1" spc="20" dirty="0">
                <a:latin typeface="Palatino Linotype"/>
                <a:cs typeface="Palatino Linotype"/>
              </a:rPr>
              <a:t> </a:t>
            </a:r>
            <a:r>
              <a:rPr sz="3200" i="1" dirty="0">
                <a:latin typeface="Palatino Linotype"/>
                <a:cs typeface="Palatino Linotype"/>
              </a:rPr>
              <a:t>you</a:t>
            </a:r>
            <a:r>
              <a:rPr sz="3200" i="1" spc="26" dirty="0">
                <a:latin typeface="Palatino Linotype"/>
                <a:cs typeface="Palatino Linotype"/>
              </a:rPr>
              <a:t> </a:t>
            </a:r>
            <a:r>
              <a:rPr sz="3200" i="1" spc="28" dirty="0">
                <a:latin typeface="Palatino Linotype"/>
                <a:cs typeface="Palatino Linotype"/>
              </a:rPr>
              <a:t>believe</a:t>
            </a:r>
            <a:r>
              <a:rPr sz="3200" i="1" spc="31" dirty="0">
                <a:latin typeface="Palatino Linotype"/>
                <a:cs typeface="Palatino Linotype"/>
              </a:rPr>
              <a:t> </a:t>
            </a:r>
            <a:r>
              <a:rPr sz="3200" i="1" spc="-11" dirty="0">
                <a:latin typeface="Palatino Linotype"/>
                <a:cs typeface="Palatino Linotype"/>
              </a:rPr>
              <a:t>in.”</a:t>
            </a:r>
            <a:endParaRPr sz="3200" dirty="0">
              <a:latin typeface="Palatino Linotype"/>
              <a:cs typeface="Palatino Linotype"/>
            </a:endParaRPr>
          </a:p>
          <a:p>
            <a:pPr algn="ctr">
              <a:spcBef>
                <a:spcPts val="875"/>
              </a:spcBef>
            </a:pPr>
            <a:r>
              <a:rPr sz="1050" spc="-20" dirty="0">
                <a:latin typeface="Palatino Linotype"/>
                <a:cs typeface="Palatino Linotype"/>
              </a:rPr>
              <a:t>VERSION</a:t>
            </a:r>
            <a:r>
              <a:rPr sz="1050" spc="9" dirty="0">
                <a:latin typeface="Palatino Linotype"/>
                <a:cs typeface="Palatino Linotype"/>
              </a:rPr>
              <a:t> </a:t>
            </a:r>
            <a:r>
              <a:rPr sz="1050" spc="-34" dirty="0">
                <a:latin typeface="Palatino Linotype"/>
                <a:cs typeface="Palatino Linotype"/>
              </a:rPr>
              <a:t>DATE:</a:t>
            </a:r>
            <a:r>
              <a:rPr sz="1050" spc="3" dirty="0">
                <a:latin typeface="Palatino Linotype"/>
                <a:cs typeface="Palatino Linotype"/>
              </a:rPr>
              <a:t> </a:t>
            </a:r>
            <a:r>
              <a:rPr sz="1050" spc="-26" dirty="0">
                <a:latin typeface="Palatino Linotype"/>
                <a:cs typeface="Palatino Linotype"/>
              </a:rPr>
              <a:t>May</a:t>
            </a:r>
            <a:r>
              <a:rPr sz="1050" spc="11" dirty="0">
                <a:latin typeface="Palatino Linotype"/>
                <a:cs typeface="Palatino Linotype"/>
              </a:rPr>
              <a:t> </a:t>
            </a:r>
            <a:r>
              <a:rPr sz="1050" dirty="0">
                <a:latin typeface="Palatino Linotype"/>
                <a:cs typeface="Palatino Linotype"/>
              </a:rPr>
              <a:t>6,</a:t>
            </a:r>
            <a:r>
              <a:rPr sz="1050" spc="-14" dirty="0">
                <a:latin typeface="Palatino Linotype"/>
                <a:cs typeface="Palatino Linotype"/>
              </a:rPr>
              <a:t> </a:t>
            </a:r>
            <a:r>
              <a:rPr sz="1050" spc="-11" dirty="0">
                <a:latin typeface="Palatino Linotype"/>
                <a:cs typeface="Palatino Linotype"/>
              </a:rPr>
              <a:t>2024</a:t>
            </a:r>
            <a:endParaRPr sz="1050" dirty="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095" y="1163009"/>
            <a:ext cx="1508170" cy="170878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704838" y="9275774"/>
            <a:ext cx="207009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150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150"/>
                </a:lnSpc>
              </a:pPr>
              <a:t>33</a:t>
            </a:fld>
            <a:endParaRPr spc="-28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9222"/>
            <a:ext cx="9403307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Calibri"/>
                <a:cs typeface="Times New Roman"/>
              </a:rPr>
              <a:t>All-American Post Leadership Criteria</a:t>
            </a:r>
          </a:p>
          <a:p>
            <a:pPr algn="ctr"/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• Membership must be at least 102%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• Post-Election Report must be submitted to National Headquarters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• Meet all the following Program Participation Criteria by Jan 31st, 2025.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o Voice of Democracy - minimum of one entry advanced to 		   District judging (Overseas Post donate $125 to National in 		   lieu of entry)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o Patriots Pen - minimum of one entry advanced to District               	   judging (Overseas Post donate $125 to National in lieu of entry)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 	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o Donate to Veterans &amp; Military Support Programs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            Services, minimum of $125. </a:t>
            </a:r>
          </a:p>
          <a:p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5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95452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Calibri"/>
                <a:cs typeface="Times New Roman"/>
              </a:rPr>
              <a:t>All-American Post Leadership Criteria</a:t>
            </a:r>
          </a:p>
          <a:p>
            <a:pPr algn="ctr"/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  <a:p>
            <a:r>
              <a:rPr lang="en-US" sz="2000" b="1" dirty="0">
                <a:ln w="11430"/>
                <a:latin typeface="Arial Black" panose="020B0A04020102020204" pitchFamily="34" charset="0"/>
              </a:rPr>
              <a:t>o A Post must submit a community service report quarterly to their department for submission to the All-American Dashboard. Quarters: Jul-Sep, Oct-Dec, Jan-Mar &amp; Apr-Jun. One of these community service activities must be for the VFW Day of Service. Learn more at </a:t>
            </a:r>
            <a:r>
              <a:rPr lang="en-US" sz="2000" b="1" i="1" dirty="0">
                <a:ln w="11430"/>
                <a:latin typeface="Arial Black" panose="020B0A04020102020204" pitchFamily="34" charset="0"/>
              </a:rPr>
              <a:t>https://todaysvfw.org/vfw-day-of-service/</a:t>
            </a:r>
          </a:p>
          <a:p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r>
              <a:rPr lang="en-US" sz="2000" b="1" dirty="0">
                <a:ln w="11430"/>
                <a:latin typeface="Arial Black" panose="020B0A04020102020204" pitchFamily="34" charset="0"/>
              </a:rPr>
              <a:t>o Must purchase a minimum of 500 Buddy Poppies </a:t>
            </a:r>
          </a:p>
        </p:txBody>
      </p:sp>
    </p:spTree>
    <p:extLst>
      <p:ext uri="{BB962C8B-B14F-4D97-AF65-F5344CB8AC3E}">
        <p14:creationId xmlns:p14="http://schemas.microsoft.com/office/powerpoint/2010/main" val="24660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" y="604911"/>
            <a:ext cx="893298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All-American District Award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0896"/>
            <a:ext cx="9416955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• </a:t>
            </a:r>
            <a:r>
              <a:rPr lang="en-US" sz="1800" b="1" dirty="0">
                <a:ln w="11430"/>
                <a:latin typeface="Arial Black" panose="020B0A04020102020204" pitchFamily="34" charset="0"/>
              </a:rPr>
              <a:t>Membership must be at least 102%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• District-Election Report must be submitted to National Headquarters.</a:t>
            </a:r>
          </a:p>
          <a:p>
            <a:endParaRPr lang="en-US" sz="1800" b="1" dirty="0">
              <a:ln w="11430"/>
              <a:latin typeface="Arial Black" panose="020B0A04020102020204" pitchFamily="34" charset="0"/>
            </a:endParaRP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• Meet all the following Program Participation criteria by Jan 31st, 2025.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o Voice of Democracy - minimum of one entry advanced to Department judging (Overseas District donate $125 to National in lieu of entry) </a:t>
            </a:r>
          </a:p>
          <a:p>
            <a:endParaRPr lang="en-US" sz="1800" b="1" dirty="0">
              <a:ln w="11430"/>
              <a:latin typeface="Arial Black" panose="020B0A04020102020204" pitchFamily="34" charset="0"/>
            </a:endParaRP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 	o Patriots Pen - minimum of one entry advanced to Department judging (Overseas District donate $125 to National in lieu of entry) </a:t>
            </a:r>
          </a:p>
          <a:p>
            <a:endParaRPr lang="en-US" sz="1800" b="1" dirty="0">
              <a:ln w="11430"/>
              <a:latin typeface="Arial Black" panose="020B0A04020102020204" pitchFamily="34" charset="0"/>
            </a:endParaRP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	</a:t>
            </a:r>
          </a:p>
          <a:p>
            <a:r>
              <a:rPr lang="en-US" sz="1600" b="1" dirty="0">
                <a:ln w="11430"/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5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5266"/>
            <a:ext cx="9144000" cy="325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7" y="718081"/>
            <a:ext cx="81533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Training Resources</a:t>
            </a:r>
          </a:p>
        </p:txBody>
      </p:sp>
      <p:sp>
        <p:nvSpPr>
          <p:cNvPr id="4" name="Oval 3"/>
          <p:cNvSpPr/>
          <p:nvPr/>
        </p:nvSpPr>
        <p:spPr>
          <a:xfrm>
            <a:off x="5108171" y="1544783"/>
            <a:ext cx="685800" cy="4445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1521640">
            <a:off x="5049306" y="3386925"/>
            <a:ext cx="749903" cy="4038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FW Training &amp; Support - VFW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/>
          <a:stretch/>
        </p:blipFill>
        <p:spPr>
          <a:xfrm>
            <a:off x="148938" y="1699774"/>
            <a:ext cx="8816679" cy="32079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27531" y="693638"/>
            <a:ext cx="548893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Training Resources</a:t>
            </a:r>
          </a:p>
        </p:txBody>
      </p:sp>
      <p:sp>
        <p:nvSpPr>
          <p:cNvPr id="4" name="Right Arrow 3"/>
          <p:cNvSpPr/>
          <p:nvPr/>
        </p:nvSpPr>
        <p:spPr>
          <a:xfrm rot="2455177">
            <a:off x="51917" y="2139447"/>
            <a:ext cx="587760" cy="439508"/>
          </a:xfrm>
          <a:prstGeom prst="rightArrow">
            <a:avLst>
              <a:gd name="adj1" fmla="val 4878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5C835-1232-C5A3-26C2-435D4350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" y="546652"/>
            <a:ext cx="8623495" cy="4538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07AFAC-6D55-63D0-1C3C-2BD7C1D6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77" y="2983202"/>
            <a:ext cx="585267" cy="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33"/>
            <a:ext cx="9144000" cy="4665133"/>
          </a:xfrm>
        </p:spPr>
        <p:txBody>
          <a:bodyPr>
            <a:normAutofit fontScale="3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en-US" sz="6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Assistant Membership Director:</a:t>
            </a:r>
          </a:p>
          <a:p>
            <a:pPr algn="ctr">
              <a:spcAft>
                <a:spcPts val="1200"/>
              </a:spcAft>
            </a:pPr>
            <a:endParaRPr lang="en-US" sz="6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6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Ron Holladay – 850-602-6395</a:t>
            </a:r>
          </a:p>
          <a:p>
            <a:pPr algn="ctr">
              <a:spcAft>
                <a:spcPts val="1200"/>
              </a:spcAft>
            </a:pPr>
            <a:r>
              <a:rPr lang="en-US" sz="6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rholladay1960@hotmail.com</a:t>
            </a:r>
            <a:endParaRPr lang="en-US" sz="6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6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6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Members At Large Director</a:t>
            </a:r>
          </a:p>
          <a:p>
            <a:pPr algn="ctr">
              <a:spcAft>
                <a:spcPts val="1200"/>
              </a:spcAft>
            </a:pPr>
            <a:r>
              <a:rPr lang="en-US" sz="6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Wayne Tuttle – 810-610-9361</a:t>
            </a:r>
          </a:p>
          <a:p>
            <a:pPr algn="ctr">
              <a:spcAft>
                <a:spcPts val="1200"/>
              </a:spcAft>
            </a:pPr>
            <a:r>
              <a:rPr lang="en-US" sz="6200" b="0" i="0" u="sng" dirty="0">
                <a:solidFill>
                  <a:srgbClr val="FF0000"/>
                </a:solidFill>
                <a:effectLst/>
                <a:latin typeface="ptserif"/>
              </a:rPr>
              <a:t>warvet1976@gmail.com</a:t>
            </a:r>
            <a:endParaRPr lang="en-US" sz="6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6200" b="1" dirty="0">
              <a:ln w="11430"/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n-US" sz="62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Assistant  Member At Large Director</a:t>
            </a:r>
          </a:p>
          <a:p>
            <a:r>
              <a:rPr lang="en-US" sz="62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</a:rPr>
              <a:t>TOM RANDALL - (954) 790-5739  </a:t>
            </a:r>
            <a:r>
              <a:rPr lang="en-US" sz="6200" b="1" dirty="0">
                <a:ln w="11430"/>
                <a:solidFill>
                  <a:srgbClr val="000000"/>
                </a:solidFill>
                <a:latin typeface="Arial Black" panose="020B0A04020102020204" pitchFamily="34" charset="0"/>
                <a:hlinkClick r:id="rId4"/>
              </a:rPr>
              <a:t>trandall@vfwfl.org</a:t>
            </a:r>
            <a:r>
              <a:rPr lang="en-US" sz="6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endParaRPr lang="en-US" sz="2800" b="1" dirty="0">
              <a:ln w="1143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59" y="546434"/>
            <a:ext cx="744180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Membership Monday Webinars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1069654"/>
            <a:ext cx="8834400" cy="18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FACB4-BBCA-44AD-9F87-828EDCE9C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69" y="2923615"/>
            <a:ext cx="5100507" cy="22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" y="675106"/>
            <a:ext cx="8611820" cy="43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229" y="925348"/>
            <a:ext cx="6801542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NATIONAL’S ONLINE DOCUMENT </a:t>
            </a: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TRAINING &amp; SUPPORT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213" y="2094715"/>
            <a:ext cx="36957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800" b="1" u="sng" dirty="0">
                <a:ln w="11430"/>
                <a:latin typeface="Arial Black" panose="020B0A04020102020204" pitchFamily="34" charset="0"/>
              </a:rPr>
              <a:t>“More About Us”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VFW Fact Sheet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Community Achievements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Diverse Endeavors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Legislative Victories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Programs and Projects Snapshot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VFW at a Glance  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Veterans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300" y="2094717"/>
            <a:ext cx="36957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800" b="1" u="sng" dirty="0">
                <a:ln w="11430"/>
                <a:latin typeface="Arial Black" panose="020B0A04020102020204" pitchFamily="34" charset="0"/>
              </a:rPr>
              <a:t>“Promotional Material” </a:t>
            </a:r>
          </a:p>
          <a:p>
            <a:r>
              <a:rPr lang="en-US" sz="1800" b="1" dirty="0">
                <a:ln w="11430"/>
                <a:latin typeface="Arial Black" panose="020B0A04020102020204" pitchFamily="34" charset="0"/>
              </a:rPr>
              <a:t>VFW Priority Goals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VFW Fact Sheet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Got Your Back Poster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New Post Forming Poster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Join Now Poster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Take Pride Flyers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Women Marines Poster</a:t>
            </a:r>
            <a:br>
              <a:rPr lang="en-US" sz="1800" b="1" dirty="0">
                <a:ln w="11430"/>
                <a:latin typeface="Arial Black" panose="020B0A04020102020204" pitchFamily="34" charset="0"/>
              </a:rPr>
            </a:br>
            <a:r>
              <a:rPr lang="en-US" sz="1800" b="1" dirty="0">
                <a:ln w="11430"/>
                <a:latin typeface="Arial Black" panose="020B0A04020102020204" pitchFamily="34" charset="0"/>
              </a:rPr>
              <a:t>Stand With Us Poster  </a:t>
            </a:r>
          </a:p>
        </p:txBody>
      </p:sp>
    </p:spTree>
    <p:extLst>
      <p:ext uri="{BB962C8B-B14F-4D97-AF65-F5344CB8AC3E}">
        <p14:creationId xmlns:p14="http://schemas.microsoft.com/office/powerpoint/2010/main" val="3131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945" y="296504"/>
            <a:ext cx="8382000" cy="38472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Membership Director: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Scott Hice - 850 305-0064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3"/>
              </a:rPr>
              <a:t>shice@vfwfl.org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34" y="726340"/>
            <a:ext cx="7787453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QUESTIONS?</a:t>
            </a:r>
          </a:p>
          <a:p>
            <a:pPr algn="ctr"/>
            <a:endParaRPr lang="en-US" sz="1800" b="1" u="sng" dirty="0">
              <a:ln w="11430"/>
              <a:latin typeface="Arial Black" panose="020B0A04020102020204" pitchFamily="34" charset="0"/>
            </a:endParaRPr>
          </a:p>
          <a:p>
            <a:pPr algn="ctr"/>
            <a:r>
              <a:rPr lang="en-US" sz="2200" b="1" u="sng" dirty="0">
                <a:ln w="11430"/>
                <a:latin typeface="Arial Black" panose="020B0A04020102020204" pitchFamily="34" charset="0"/>
              </a:rPr>
              <a:t>DEPARTMENT OF FLORIDA VFW</a:t>
            </a:r>
            <a:r>
              <a:rPr lang="en-US" sz="2200" b="1" dirty="0">
                <a:ln w="11430"/>
                <a:latin typeface="Arial Black" panose="020B0A04020102020204" pitchFamily="34" charset="0"/>
              </a:rPr>
              <a:t> </a:t>
            </a:r>
          </a:p>
          <a:p>
            <a:pPr lvl="0"/>
            <a:endParaRPr lang="en-US" sz="2200" b="1" dirty="0">
              <a:ln w="11430"/>
              <a:latin typeface="Arial Black" panose="020B0A04020102020204" pitchFamily="34" charset="0"/>
            </a:endParaRPr>
          </a:p>
          <a:p>
            <a:pPr lvl="0" algn="ctr"/>
            <a:r>
              <a:rPr lang="en-US" sz="2200" b="1" dirty="0">
                <a:ln w="11430"/>
                <a:latin typeface="Arial Black" panose="020B0A04020102020204" pitchFamily="34" charset="0"/>
              </a:rPr>
              <a:t>Website - </a:t>
            </a:r>
            <a:r>
              <a:rPr lang="en-US" sz="2200" b="1" u="sng" dirty="0">
                <a:ln w="11430"/>
                <a:latin typeface="Arial Black" panose="020B0A04020102020204" pitchFamily="34" charset="0"/>
                <a:hlinkClick r:id="rId4"/>
              </a:rPr>
              <a:t>https://www.myfloridavfw.org/</a:t>
            </a:r>
            <a:endParaRPr lang="en-US" sz="2200" b="1" dirty="0">
              <a:ln w="11430"/>
              <a:latin typeface="Arial Black" panose="020B0A04020102020204" pitchFamily="34" charset="0"/>
            </a:endParaRPr>
          </a:p>
          <a:p>
            <a:pPr lvl="0" algn="ctr"/>
            <a:r>
              <a:rPr lang="en-US" sz="2200" b="1" dirty="0">
                <a:ln w="11430"/>
                <a:latin typeface="Arial Black" panose="020B0A04020102020204" pitchFamily="34" charset="0"/>
              </a:rPr>
              <a:t>Phone – (352) 622-5126         Fax – (352) 622-3869</a:t>
            </a:r>
          </a:p>
          <a:p>
            <a:pPr lvl="0" algn="ctr"/>
            <a:r>
              <a:rPr lang="en-US" sz="2200" b="1" dirty="0">
                <a:ln w="11430"/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en-US" sz="2200" b="1" u="sng" dirty="0">
                <a:ln w="11430"/>
                <a:latin typeface="Arial Black" panose="020B0A04020102020204" pitchFamily="34" charset="0"/>
              </a:rPr>
              <a:t>VFW NATIONAL HEADQUARTERS</a:t>
            </a:r>
            <a:r>
              <a:rPr lang="en-US" sz="2200" b="1" dirty="0">
                <a:ln w="11430"/>
                <a:latin typeface="Arial Black" panose="020B0A04020102020204" pitchFamily="34" charset="0"/>
              </a:rPr>
              <a:t> </a:t>
            </a:r>
          </a:p>
          <a:p>
            <a:pPr algn="ctr"/>
            <a:endParaRPr lang="en-US" sz="2200" b="1" dirty="0">
              <a:ln w="11430"/>
              <a:latin typeface="Arial Black" panose="020B0A04020102020204" pitchFamily="34" charset="0"/>
            </a:endParaRPr>
          </a:p>
          <a:p>
            <a:pPr algn="ctr"/>
            <a:r>
              <a:rPr lang="en-US" sz="2200" b="1" dirty="0">
                <a:ln w="11430"/>
                <a:latin typeface="Arial Black" panose="020B0A04020102020204" pitchFamily="34" charset="0"/>
              </a:rPr>
              <a:t>Website - </a:t>
            </a:r>
            <a:r>
              <a:rPr lang="en-US" sz="2200" b="1" u="sng" dirty="0">
                <a:ln w="11430"/>
                <a:latin typeface="Arial Black" panose="020B0A04020102020204" pitchFamily="34" charset="0"/>
                <a:hlinkClick r:id="rId5"/>
              </a:rPr>
              <a:t>https://www.vfw.org/</a:t>
            </a:r>
            <a:r>
              <a:rPr lang="en-US" sz="2200" b="1" dirty="0">
                <a:ln w="11430"/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en-US" sz="2200" b="1" dirty="0">
                <a:ln w="11430"/>
                <a:latin typeface="Arial Black" panose="020B0A04020102020204" pitchFamily="34" charset="0"/>
              </a:rPr>
              <a:t>National Headquarters – (816)-756-3390</a:t>
            </a:r>
          </a:p>
          <a:p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10" y="999887"/>
            <a:ext cx="1595625" cy="117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9340"/>
            <a:ext cx="8923283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latin typeface="Arial Black" panose="020B0A04020102020204" pitchFamily="34" charset="0"/>
              </a:rPr>
              <a:t>DEPARTMENT OF FLORIDA</a:t>
            </a: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n w="11430"/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ln w="11430"/>
                <a:latin typeface="Arial Black" panose="020B0A04020102020204" pitchFamily="34" charset="0"/>
              </a:rPr>
              <a:t>LEADERSHIP DEPARTMENT SOI MEMBERSHIP 2024 - 2025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43" y="2024945"/>
            <a:ext cx="4311711" cy="16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622654"/>
            <a:ext cx="9144000" cy="889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Membership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125" y="3154359"/>
            <a:ext cx="3708875" cy="20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67496"/>
            <a:ext cx="63529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Online Membership Services (OMS)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Memstats versus Roster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Common Issues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National Membership Program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Training Resources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Questions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55539" y="782696"/>
            <a:ext cx="7832933" cy="4149609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400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OMS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6000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O</a:t>
            </a:r>
            <a:r>
              <a:rPr lang="en-US" sz="4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NLINE </a:t>
            </a:r>
            <a:r>
              <a:rPr lang="en-US" sz="6000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M</a:t>
            </a:r>
            <a:r>
              <a:rPr lang="en-US" sz="4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EMBERSHIP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6000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4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22822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268" y="1087785"/>
            <a:ext cx="7444596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Create Your Account For National Website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** Every Member </a:t>
            </a:r>
            <a:r>
              <a:rPr kumimoji="0" lang="en-US" sz="28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SHOULD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create an account for themselves !!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1430"/>
              <a:solidFill>
                <a:srgbClr val="1F497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7834"/>
            <a:ext cx="7620000" cy="4762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4623">
            <a:off x="6186034" y="1473756"/>
            <a:ext cx="1958654" cy="6179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4238" y="120713"/>
            <a:ext cx="7295523" cy="58887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132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Create An Account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https://www.vfw.org</a:t>
            </a:r>
            <a:endParaRPr kumimoji="0" lang="en-US" sz="2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018"/>
            <a:ext cx="9144000" cy="49029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518">
            <a:off x="5382871" y="3891572"/>
            <a:ext cx="2793708" cy="10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1520</Words>
  <Application>Microsoft Office PowerPoint</Application>
  <PresentationFormat>On-screen Show (16:10)</PresentationFormat>
  <Paragraphs>325</Paragraphs>
  <Slides>45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Wingdings</vt:lpstr>
      <vt:lpstr>Times New Roman</vt:lpstr>
      <vt:lpstr>Calibri Light</vt:lpstr>
      <vt:lpstr>Arial Rounded MT Bold</vt:lpstr>
      <vt:lpstr>Palatino Linotype</vt:lpstr>
      <vt:lpstr>ptserif</vt:lpstr>
      <vt:lpstr>Arial</vt:lpstr>
      <vt:lpstr>Calibri</vt:lpstr>
      <vt:lpstr>Arial Black</vt:lpstr>
      <vt:lpstr>Office Theme</vt:lpstr>
      <vt:lpstr>1_Office Theme</vt:lpstr>
      <vt:lpstr>2_Office Theme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OPERATION: ALL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Scott Hice</cp:lastModifiedBy>
  <cp:revision>227</cp:revision>
  <cp:lastPrinted>2016-04-19T19:06:27Z</cp:lastPrinted>
  <dcterms:created xsi:type="dcterms:W3CDTF">2016-02-17T16:30:26Z</dcterms:created>
  <dcterms:modified xsi:type="dcterms:W3CDTF">2024-05-31T03:49:52Z</dcterms:modified>
</cp:coreProperties>
</file>