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5" r:id="rId5"/>
  </p:sldMasterIdLst>
  <p:sldIdLst>
    <p:sldId id="256" r:id="rId6"/>
    <p:sldId id="545" r:id="rId7"/>
    <p:sldId id="546" r:id="rId8"/>
    <p:sldId id="547" r:id="rId9"/>
    <p:sldId id="548" r:id="rId10"/>
    <p:sldId id="549" r:id="rId11"/>
    <p:sldId id="550" r:id="rId12"/>
    <p:sldId id="551" r:id="rId13"/>
    <p:sldId id="552" r:id="rId14"/>
    <p:sldId id="553" r:id="rId15"/>
    <p:sldId id="544" r:id="rId16"/>
    <p:sldId id="564" r:id="rId17"/>
    <p:sldId id="562" r:id="rId18"/>
    <p:sldId id="555" r:id="rId19"/>
    <p:sldId id="556" r:id="rId20"/>
    <p:sldId id="557" r:id="rId21"/>
    <p:sldId id="558" r:id="rId22"/>
    <p:sldId id="559" r:id="rId23"/>
    <p:sldId id="560" r:id="rId24"/>
    <p:sldId id="561" r:id="rId25"/>
    <p:sldId id="563" r:id="rId26"/>
    <p:sldId id="26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 Michael" userId="854b71d0-5cc1-4cd7-9442-61e2c47d9ff2" providerId="ADAL" clId="{476FF265-D0B7-4BBC-91EE-110BEC7B71FA}"/>
    <pc:docChg chg="modSld">
      <pc:chgData name="Ken Michael" userId="854b71d0-5cc1-4cd7-9442-61e2c47d9ff2" providerId="ADAL" clId="{476FF265-D0B7-4BBC-91EE-110BEC7B71FA}" dt="2026-05-19T19:34:05.461" v="8" actId="1076"/>
      <pc:docMkLst>
        <pc:docMk/>
      </pc:docMkLst>
      <pc:sldChg chg="delSp modSp mod">
        <pc:chgData name="Ken Michael" userId="854b71d0-5cc1-4cd7-9442-61e2c47d9ff2" providerId="ADAL" clId="{476FF265-D0B7-4BBC-91EE-110BEC7B71FA}" dt="2026-05-19T19:34:05.461" v="8" actId="1076"/>
        <pc:sldMkLst>
          <pc:docMk/>
          <pc:sldMk cId="1307898250" sldId="256"/>
        </pc:sldMkLst>
        <pc:spChg chg="mod">
          <ac:chgData name="Ken Michael" userId="854b71d0-5cc1-4cd7-9442-61e2c47d9ff2" providerId="ADAL" clId="{476FF265-D0B7-4BBC-91EE-110BEC7B71FA}" dt="2026-05-19T19:34:05.461" v="8" actId="1076"/>
          <ac:spMkLst>
            <pc:docMk/>
            <pc:sldMk cId="1307898250" sldId="256"/>
            <ac:spMk id="2" creationId="{1DF57A94-042A-D2EB-3825-3F192FEABF09}"/>
          </ac:spMkLst>
        </pc:spChg>
        <pc:spChg chg="del mod">
          <ac:chgData name="Ken Michael" userId="854b71d0-5cc1-4cd7-9442-61e2c47d9ff2" providerId="ADAL" clId="{476FF265-D0B7-4BBC-91EE-110BEC7B71FA}" dt="2026-05-19T19:33:27.495" v="2"/>
          <ac:spMkLst>
            <pc:docMk/>
            <pc:sldMk cId="1307898250" sldId="256"/>
            <ac:spMk id="5" creationId="{00000000-0000-0000-0000-000000000000}"/>
          </ac:spMkLst>
        </pc:spChg>
      </pc:sldChg>
      <pc:sldChg chg="modSp mod">
        <pc:chgData name="Ken Michael" userId="854b71d0-5cc1-4cd7-9442-61e2c47d9ff2" providerId="ADAL" clId="{476FF265-D0B7-4BBC-91EE-110BEC7B71FA}" dt="2026-05-19T19:33:39.099" v="3" actId="6549"/>
        <pc:sldMkLst>
          <pc:docMk/>
          <pc:sldMk cId="2671895703" sldId="263"/>
        </pc:sldMkLst>
        <pc:spChg chg="mod">
          <ac:chgData name="Ken Michael" userId="854b71d0-5cc1-4cd7-9442-61e2c47d9ff2" providerId="ADAL" clId="{476FF265-D0B7-4BBC-91EE-110BEC7B71FA}" dt="2026-05-19T19:33:39.099" v="3" actId="6549"/>
          <ac:spMkLst>
            <pc:docMk/>
            <pc:sldMk cId="2671895703" sldId="263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773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209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3236"/>
            <a:ext cx="10515600" cy="488205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B73DA-5FDE-45B5-BAA4-C61223CC44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6245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58073"/>
            <a:ext cx="5156200" cy="480825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8073"/>
            <a:ext cx="5156200" cy="4790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45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1"/>
          </p:nvPr>
        </p:nvSpPr>
        <p:spPr>
          <a:xfrm>
            <a:off x="860613" y="1515035"/>
            <a:ext cx="10493188" cy="46619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83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3236"/>
            <a:ext cx="10515600" cy="488205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B73DA-5FDE-45B5-BAA4-C61223CC44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64814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58073"/>
            <a:ext cx="5156200" cy="480825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8073"/>
            <a:ext cx="5156200" cy="4790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7739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812801" y="1524000"/>
            <a:ext cx="10540999" cy="472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2241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1"/>
          </p:nvPr>
        </p:nvSpPr>
        <p:spPr>
          <a:xfrm>
            <a:off x="860613" y="1515035"/>
            <a:ext cx="10493188" cy="46619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864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62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1"/>
          <a:stretch/>
        </p:blipFill>
        <p:spPr>
          <a:xfrm>
            <a:off x="1" y="0"/>
            <a:ext cx="514548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535" y="623549"/>
            <a:ext cx="4659333" cy="122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8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252728"/>
            <a:ext cx="12192000" cy="5605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B18D57-13A5-4968-950D-8FEF41FA439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1243584"/>
            <a:ext cx="12192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794" y="273874"/>
            <a:ext cx="2636647" cy="6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09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ilv3rglee.wordpress.com/page/3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-sa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F57A94-042A-D2EB-3825-3F192FEABF09}"/>
              </a:ext>
            </a:extLst>
          </p:cNvPr>
          <p:cNvSpPr txBox="1"/>
          <p:nvPr/>
        </p:nvSpPr>
        <p:spPr>
          <a:xfrm>
            <a:off x="5015884" y="3429000"/>
            <a:ext cx="63568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Leadership Presentation</a:t>
            </a:r>
          </a:p>
        </p:txBody>
      </p:sp>
    </p:spTree>
    <p:extLst>
      <p:ext uri="{BB962C8B-B14F-4D97-AF65-F5344CB8AC3E}">
        <p14:creationId xmlns:p14="http://schemas.microsoft.com/office/powerpoint/2010/main" val="1307898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F6564-E99C-C8F6-F0CC-4FE759159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C0E9F3F-D7C1-B3E3-A22A-56EE649DBE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34457" y="1598976"/>
            <a:ext cx="7323087" cy="4882058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AF9F45-90E3-D4A5-6F77-44297E653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83" y="111612"/>
            <a:ext cx="6338048" cy="981732"/>
          </a:xfrm>
        </p:spPr>
        <p:txBody>
          <a:bodyPr anchor="ctr">
            <a:normAutofit/>
          </a:bodyPr>
          <a:lstStyle/>
          <a:p>
            <a:r>
              <a:rPr lang="en-US" dirty="0"/>
              <a:t>Mirror Moment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F9F86E-66F5-5F0C-C762-1B30EE65A365}"/>
              </a:ext>
            </a:extLst>
          </p:cNvPr>
          <p:cNvSpPr txBox="1"/>
          <p:nvPr/>
        </p:nvSpPr>
        <p:spPr>
          <a:xfrm>
            <a:off x="7450501" y="6075240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latin typeface="Calibri" panose="020F0502020204030204"/>
                <a:hlinkClick r:id="rId3" tooltip="https://silv3rglee.wordpress.com/page/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  <a:latin typeface="Calibri" panose="020F0502020204030204"/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latin typeface="Calibri" panose="020F0502020204030204"/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64943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56B41-B0D4-4CF5-BD92-96F258F0F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83" y="123042"/>
            <a:ext cx="6338048" cy="981732"/>
          </a:xfrm>
        </p:spPr>
        <p:txBody>
          <a:bodyPr anchor="ctr">
            <a:normAutofit/>
          </a:bodyPr>
          <a:lstStyle/>
          <a:p>
            <a:r>
              <a:rPr lang="en-US" dirty="0"/>
              <a:t>Leadership Framework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B3647B-31F9-E1E5-7CA1-F7EAAAF06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4530" y="1383030"/>
            <a:ext cx="8282940" cy="5234940"/>
          </a:xfrm>
        </p:spPr>
        <p:txBody>
          <a:bodyPr/>
          <a:lstStyle/>
          <a:p>
            <a:r>
              <a:rPr lang="en-US" sz="3600" b="1" dirty="0"/>
              <a:t>Reality of VFW Leadership</a:t>
            </a:r>
          </a:p>
          <a:p>
            <a:r>
              <a:rPr lang="en-US" sz="3600" b="1" dirty="0"/>
              <a:t>The 3 Pillars of Effective Leadership</a:t>
            </a:r>
          </a:p>
          <a:p>
            <a:pPr lvl="1"/>
            <a:r>
              <a:rPr lang="en-US" sz="3600" dirty="0"/>
              <a:t>Respect Earns Influence</a:t>
            </a:r>
          </a:p>
          <a:p>
            <a:pPr lvl="1"/>
            <a:r>
              <a:rPr lang="en-US" sz="3600" dirty="0"/>
              <a:t>Visibility Builds Trust</a:t>
            </a:r>
          </a:p>
          <a:p>
            <a:pPr lvl="1"/>
            <a:r>
              <a:rPr lang="en-US" sz="3600" dirty="0"/>
              <a:t>Consistency Creates Credibility</a:t>
            </a:r>
          </a:p>
          <a:p>
            <a:pPr marL="228600" lvl="1">
              <a:spcBef>
                <a:spcPts val="1000"/>
              </a:spcBef>
            </a:pPr>
            <a:r>
              <a:rPr lang="en-US" sz="3600" b="1" dirty="0"/>
              <a:t>The Leadership Traps</a:t>
            </a:r>
          </a:p>
          <a:p>
            <a:pPr marL="685800" lvl="2">
              <a:spcBef>
                <a:spcPts val="1000"/>
              </a:spcBef>
            </a:pPr>
            <a:r>
              <a:rPr lang="en-US" sz="3600" dirty="0"/>
              <a:t>Trap 1: Title ≠ Leadership</a:t>
            </a:r>
          </a:p>
          <a:p>
            <a:pPr marL="685800" lvl="2">
              <a:spcBef>
                <a:spcPts val="1000"/>
              </a:spcBef>
            </a:pPr>
            <a:r>
              <a:rPr lang="en-US" sz="3600" dirty="0"/>
              <a:t>Trap 2: Trying to Please Everyone</a:t>
            </a:r>
          </a:p>
          <a:p>
            <a:pPr marL="685800" lvl="2">
              <a:spcBef>
                <a:spcPts val="1000"/>
              </a:spcBef>
            </a:pPr>
            <a:r>
              <a:rPr lang="en-US" sz="3600" dirty="0"/>
              <a:t>Trap 3: Ignoring the Quiet Ones</a:t>
            </a:r>
          </a:p>
          <a:p>
            <a:pPr marL="685800" lvl="2">
              <a:spcBef>
                <a:spcPts val="1000"/>
              </a:spcBef>
            </a:pPr>
            <a:endParaRPr lang="en-US" sz="2800" b="1" dirty="0"/>
          </a:p>
          <a:p>
            <a:pPr marL="457200" lvl="1" indent="0">
              <a:buNone/>
            </a:pPr>
            <a:endParaRPr lang="en-US" b="1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87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FCBDCC-EE27-8F44-9309-6EEFB3CDC3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9300" y="2439805"/>
            <a:ext cx="10693400" cy="3012327"/>
          </a:xfrm>
        </p:spPr>
        <p:txBody>
          <a:bodyPr/>
          <a:lstStyle/>
          <a:p>
            <a:r>
              <a:rPr lang="en-US" dirty="0"/>
              <a:t>We’ve talked about leadership—what it looks like… what it requires.</a:t>
            </a:r>
          </a:p>
          <a:p>
            <a:r>
              <a:rPr lang="en-US" dirty="0"/>
              <a:t>But I want to leave you with something more important than anything I’ve said so far…</a:t>
            </a:r>
          </a:p>
          <a:p>
            <a:r>
              <a:rPr lang="en-US" dirty="0"/>
              <a:t>a story that captures what </a:t>
            </a:r>
            <a:r>
              <a:rPr lang="en-US"/>
              <a:t>humility and leadership </a:t>
            </a:r>
            <a:r>
              <a:rPr lang="en-US" dirty="0"/>
              <a:t>really is.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EFB65-5456-D762-459E-F9E5F1D6C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E540835-4B32-E285-BA07-6CB30664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Story</a:t>
            </a:r>
          </a:p>
        </p:txBody>
      </p:sp>
    </p:spTree>
    <p:extLst>
      <p:ext uri="{BB962C8B-B14F-4D97-AF65-F5344CB8AC3E}">
        <p14:creationId xmlns:p14="http://schemas.microsoft.com/office/powerpoint/2010/main" val="2771236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DE699-FE43-76A6-7DD3-A9456286D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C3EF43E-D18A-E89A-FA31-65D82F49E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William Crawford</a:t>
            </a:r>
          </a:p>
        </p:txBody>
      </p:sp>
      <p:pic>
        <p:nvPicPr>
          <p:cNvPr id="6" name="Picture 5" descr="This Day in History: The Janitor who was a Medal of Honor recipient">
            <a:extLst>
              <a:ext uri="{FF2B5EF4-FFF2-40B4-BE49-F238E27FC236}">
                <a16:creationId xmlns:a16="http://schemas.microsoft.com/office/drawing/2014/main" id="{01C307D7-1184-D78F-0757-F2F6FFD48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837" y="1409937"/>
            <a:ext cx="5410191" cy="514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20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2A08E4-B00D-663D-EFC0-69D0916EA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B38A6-FBB3-934A-EF62-17C909E0F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93" y="111612"/>
            <a:ext cx="6338048" cy="981732"/>
          </a:xfrm>
        </p:spPr>
        <p:txBody>
          <a:bodyPr anchor="ctr">
            <a:normAutofit/>
          </a:bodyPr>
          <a:lstStyle/>
          <a:p>
            <a:r>
              <a:rPr lang="en-US" dirty="0"/>
              <a:t>William </a:t>
            </a:r>
            <a:r>
              <a:rPr lang="en-US"/>
              <a:t>J Crawford - MOH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B8A91D-D0E1-7426-2E9C-E03689BBDC8B}"/>
              </a:ext>
            </a:extLst>
          </p:cNvPr>
          <p:cNvSpPr txBox="1"/>
          <p:nvPr/>
        </p:nvSpPr>
        <p:spPr>
          <a:xfrm>
            <a:off x="5736999" y="2632200"/>
            <a:ext cx="6103256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the cadets finally learned the truth, everything changed.</a:t>
            </a:r>
          </a:p>
          <a:p>
            <a:pPr marL="0" marR="0"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 because he changed—</a:t>
            </a:r>
          </a:p>
          <a:p>
            <a:pPr marL="0" marR="0"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because they did.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E7C1DD3-D646-3CF5-E5AB-CA896428E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45" y="2220685"/>
            <a:ext cx="5205413" cy="347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600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F311BF-2B9B-036D-0120-5528AF0914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6843" y="2836930"/>
            <a:ext cx="10098314" cy="2199527"/>
          </a:xfrm>
        </p:spPr>
        <p:txBody>
          <a:bodyPr/>
          <a:lstStyle/>
          <a:p>
            <a:r>
              <a:rPr lang="en-US" dirty="0"/>
              <a:t>We’re quick to say, “just a Post member”… “just a volunteer”… “just someone in the background.”</a:t>
            </a:r>
          </a:p>
          <a:p>
            <a:endParaRPr lang="en-US" dirty="0"/>
          </a:p>
          <a:p>
            <a:r>
              <a:rPr lang="en-US" dirty="0"/>
              <a:t>Don’t make that mistake.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7E619-C050-7B28-BD4A-748F2997C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2945BC-3C8D-9272-0E0E-D6C5B5110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careful with labels.</a:t>
            </a:r>
          </a:p>
        </p:txBody>
      </p:sp>
    </p:spTree>
    <p:extLst>
      <p:ext uri="{BB962C8B-B14F-4D97-AF65-F5344CB8AC3E}">
        <p14:creationId xmlns:p14="http://schemas.microsoft.com/office/powerpoint/2010/main" val="3522043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757155-DEC7-A780-B038-A3C81CE338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844187"/>
            <a:ext cx="10040257" cy="1524613"/>
          </a:xfrm>
        </p:spPr>
        <p:txBody>
          <a:bodyPr/>
          <a:lstStyle/>
          <a:p>
            <a:r>
              <a:rPr lang="en-US" dirty="0"/>
              <a:t>Not because of position… but because they are part of your team.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53993-306D-C75D-5662-ACC427E3B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3881C07-2259-2733-CDB2-84886D87A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Everyone deserves respect.</a:t>
            </a:r>
          </a:p>
        </p:txBody>
      </p:sp>
    </p:spTree>
    <p:extLst>
      <p:ext uri="{BB962C8B-B14F-4D97-AF65-F5344CB8AC3E}">
        <p14:creationId xmlns:p14="http://schemas.microsoft.com/office/powerpoint/2010/main" val="994212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DDF745-0D20-3572-5005-20C1550514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9800" y="2604703"/>
            <a:ext cx="10120086" cy="2409984"/>
          </a:xfrm>
        </p:spPr>
        <p:txBody>
          <a:bodyPr/>
          <a:lstStyle/>
          <a:p>
            <a:r>
              <a:rPr lang="en-US" dirty="0"/>
              <a:t>A hero walked among them for years… and they never knew it.</a:t>
            </a:r>
          </a:p>
          <a:p>
            <a:endParaRPr lang="en-US" dirty="0"/>
          </a:p>
          <a:p>
            <a:r>
              <a:rPr lang="en-US" dirty="0"/>
              <a:t>Who is walking among you right now?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110BB-0295-AAE4-AA72-EE7B70B29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34D5141-AB3C-4B2A-1C5E-DDE523A5E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time to know your people.</a:t>
            </a:r>
          </a:p>
        </p:txBody>
      </p:sp>
    </p:spTree>
    <p:extLst>
      <p:ext uri="{BB962C8B-B14F-4D97-AF65-F5344CB8AC3E}">
        <p14:creationId xmlns:p14="http://schemas.microsoft.com/office/powerpoint/2010/main" val="1706412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4001D3-F7EF-125B-3629-5A934FC1C9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54085" y="2742589"/>
            <a:ext cx="7035802" cy="2090669"/>
          </a:xfrm>
        </p:spPr>
        <p:txBody>
          <a:bodyPr/>
          <a:lstStyle/>
          <a:p>
            <a:r>
              <a:rPr lang="en-US" dirty="0"/>
              <a:t>This role isn’t about recognition. </a:t>
            </a:r>
          </a:p>
          <a:p>
            <a:endParaRPr lang="en-US" dirty="0"/>
          </a:p>
          <a:p>
            <a:r>
              <a:rPr lang="en-US" dirty="0"/>
              <a:t>It’s about service.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8CB89-6143-770A-62B5-D21BE0FA6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E9D89C-F586-6E7C-1469-9F4C8F623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Leaders should be humble.</a:t>
            </a:r>
          </a:p>
        </p:txBody>
      </p:sp>
    </p:spTree>
    <p:extLst>
      <p:ext uri="{BB962C8B-B14F-4D97-AF65-F5344CB8AC3E}">
        <p14:creationId xmlns:p14="http://schemas.microsoft.com/office/powerpoint/2010/main" val="1072346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B8F558-5034-E8F0-334D-B8722F9717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1914" y="3076416"/>
            <a:ext cx="10228943" cy="1401241"/>
          </a:xfrm>
        </p:spPr>
        <p:txBody>
          <a:bodyPr/>
          <a:lstStyle/>
          <a:p>
            <a:r>
              <a:rPr lang="en-US" dirty="0"/>
              <a:t>Do the job the right way… and let the results speak for themselves.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74559-5D60-8B57-E6F2-7C977294D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72CF6D-F408-CA61-741E-F20BD2E2E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 chase glory—chase excellence.</a:t>
            </a:r>
          </a:p>
        </p:txBody>
      </p:sp>
    </p:spTree>
    <p:extLst>
      <p:ext uri="{BB962C8B-B14F-4D97-AF65-F5344CB8AC3E}">
        <p14:creationId xmlns:p14="http://schemas.microsoft.com/office/powerpoint/2010/main" val="745830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AF2CB3-978A-6B6C-A610-B703DB8A4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B2F29-EC6E-DB94-34E9-33ED5E8AF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</p:spPr>
        <p:txBody>
          <a:bodyPr anchor="ctr">
            <a:normAutofit/>
          </a:bodyPr>
          <a:lstStyle/>
          <a:p>
            <a:r>
              <a:rPr lang="en-US" dirty="0"/>
              <a:t>Which Leader Are You?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2F0FEA-B5D8-FF3C-7241-EB1044DF2B10}"/>
              </a:ext>
            </a:extLst>
          </p:cNvPr>
          <p:cNvSpPr txBox="1"/>
          <p:nvPr/>
        </p:nvSpPr>
        <p:spPr>
          <a:xfrm>
            <a:off x="1835499" y="1467059"/>
            <a:ext cx="8621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ptos" panose="02110004020202020204"/>
              </a:rPr>
              <a:t>Leadership isn’t defined by your title. Taking time to reflect on the kind of leader you are isn’t just self-awareness—it’s a strategic advantage. It exposes gaps, reinforces strengths, and clarifies the impact you have on your team and organization.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CFE900-113E-2788-CD7B-B09E1C506B86}"/>
              </a:ext>
            </a:extLst>
          </p:cNvPr>
          <p:cNvSpPr txBox="1"/>
          <p:nvPr/>
        </p:nvSpPr>
        <p:spPr>
          <a:xfrm>
            <a:off x="1905838" y="2686132"/>
            <a:ext cx="81335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/>
              <a:t>Are you leading with purpose, or just reacting to problems?</a:t>
            </a:r>
            <a:br>
              <a:rPr lang="en-US" b="1" dirty="0"/>
            </a:br>
            <a:endParaRPr lang="en-US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/>
              <a:t>Are you developing others, or simply directing them?</a:t>
            </a:r>
            <a:br>
              <a:rPr lang="en-US" b="1" dirty="0"/>
            </a:br>
            <a:endParaRPr lang="en-US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/>
              <a:t>Are you accountable to the standard, or comfortable with the status quo?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CEC751-2633-536D-0B73-B1D623A3D234}"/>
              </a:ext>
            </a:extLst>
          </p:cNvPr>
          <p:cNvSpPr txBox="1"/>
          <p:nvPr/>
        </p:nvSpPr>
        <p:spPr>
          <a:xfrm>
            <a:off x="1905838" y="4622242"/>
            <a:ext cx="81335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most effective leaders don’t assume—they assess, adjust, and evolve.</a:t>
            </a:r>
          </a:p>
          <a:p>
            <a:endParaRPr lang="en-US" b="1" dirty="0"/>
          </a:p>
          <a:p>
            <a:r>
              <a:rPr lang="en-US" b="1" dirty="0"/>
              <a:t>Call to Action:</a:t>
            </a:r>
            <a:br>
              <a:rPr lang="en-US" dirty="0"/>
            </a:br>
            <a:r>
              <a:rPr lang="en-US" dirty="0"/>
              <a:t>Take an honest look at which leader you are and  identify where you stand today, decide who you need to become tomorrow, and commit to leading with intention.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851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373789-8E16-6875-2AEF-CDE330DAC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5157" y="2873217"/>
            <a:ext cx="10221686" cy="1684270"/>
          </a:xfrm>
        </p:spPr>
        <p:txBody>
          <a:bodyPr/>
          <a:lstStyle/>
          <a:p>
            <a:r>
              <a:rPr lang="en-US" dirty="0"/>
              <a:t>If a Medal of Honor recipient can clean floors and toilets with pride… there is nothing in your Department that should be beneath you.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1009B2-0702-C160-EDC5-903075D0E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28FEB50-54FD-798A-32A9-4592E39C5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job is beneath a leader.</a:t>
            </a:r>
          </a:p>
        </p:txBody>
      </p:sp>
    </p:spTree>
    <p:extLst>
      <p:ext uri="{BB962C8B-B14F-4D97-AF65-F5344CB8AC3E}">
        <p14:creationId xmlns:p14="http://schemas.microsoft.com/office/powerpoint/2010/main" val="457227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2574F-6EBE-359C-32A7-1ACC87005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303447-443B-232B-30D1-879F28867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Receiving The MOH</a:t>
            </a:r>
          </a:p>
        </p:txBody>
      </p:sp>
      <p:pic>
        <p:nvPicPr>
          <p:cNvPr id="3074" name="Picture 2" descr="Profiles of Valor: MSgt William Crawford - Life Lessons In leadership From  A Humble Janitor. - Chattanoogan.com">
            <a:extLst>
              <a:ext uri="{FF2B5EF4-FFF2-40B4-BE49-F238E27FC236}">
                <a16:creationId xmlns:a16="http://schemas.microsoft.com/office/drawing/2014/main" id="{2ADC8554-A57F-4E68-291A-B53BB2C40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27" y="1762124"/>
            <a:ext cx="9797143" cy="489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125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0353" y="2865300"/>
            <a:ext cx="5585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1850" y="4759732"/>
            <a:ext cx="5506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71895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837D8-3C30-0AA7-D108-E573E3F71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1C10A-C2D6-05BF-FDB6-AD46DBBF3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</p:spPr>
        <p:txBody>
          <a:bodyPr anchor="ctr">
            <a:normAutofit/>
          </a:bodyPr>
          <a:lstStyle/>
          <a:p>
            <a:r>
              <a:rPr lang="en-US" dirty="0"/>
              <a:t>The Hunk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3AA2B9-EE7B-E949-C181-FCC3D17B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522" y="1596050"/>
            <a:ext cx="8623884" cy="4914168"/>
          </a:xfrm>
          <a:prstGeom prst="rect">
            <a:avLst/>
          </a:prstGeom>
          <a:ln>
            <a:solidFill>
              <a:srgbClr val="990000"/>
            </a:solidFill>
          </a:ln>
        </p:spPr>
      </p:pic>
    </p:spTree>
    <p:extLst>
      <p:ext uri="{BB962C8B-B14F-4D97-AF65-F5344CB8AC3E}">
        <p14:creationId xmlns:p14="http://schemas.microsoft.com/office/powerpoint/2010/main" val="3700584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0079-8B30-16DB-1FCC-DAC917941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1FD0DD-0F63-9C11-D1F4-D36C3A76D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522" y="1573767"/>
            <a:ext cx="8623884" cy="4958734"/>
          </a:xfrm>
          <a:prstGeom prst="rect">
            <a:avLst/>
          </a:prstGeom>
          <a:ln>
            <a:solidFill>
              <a:srgbClr val="990000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536949-259F-E240-765C-71941D220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</p:spPr>
        <p:txBody>
          <a:bodyPr anchor="ctr">
            <a:normAutofit/>
          </a:bodyPr>
          <a:lstStyle/>
          <a:p>
            <a:r>
              <a:rPr lang="en-US" dirty="0"/>
              <a:t>The Drunk</a:t>
            </a:r>
          </a:p>
        </p:txBody>
      </p:sp>
    </p:spTree>
    <p:extLst>
      <p:ext uri="{BB962C8B-B14F-4D97-AF65-F5344CB8AC3E}">
        <p14:creationId xmlns:p14="http://schemas.microsoft.com/office/powerpoint/2010/main" val="1060896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A8667-657D-B1B3-4BAD-A44F29811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213E46-FDD5-5D76-F0A5-4BB34FCA3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522" y="1596050"/>
            <a:ext cx="8623884" cy="4999060"/>
          </a:xfrm>
          <a:prstGeom prst="rect">
            <a:avLst/>
          </a:prstGeom>
          <a:ln>
            <a:solidFill>
              <a:srgbClr val="990000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5A06B3-BF9E-69AB-4484-8B127759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</p:spPr>
        <p:txBody>
          <a:bodyPr anchor="ctr">
            <a:normAutofit/>
          </a:bodyPr>
          <a:lstStyle/>
          <a:p>
            <a:r>
              <a:rPr lang="en-US" dirty="0"/>
              <a:t>The Chunk</a:t>
            </a:r>
          </a:p>
        </p:txBody>
      </p:sp>
    </p:spTree>
    <p:extLst>
      <p:ext uri="{BB962C8B-B14F-4D97-AF65-F5344CB8AC3E}">
        <p14:creationId xmlns:p14="http://schemas.microsoft.com/office/powerpoint/2010/main" val="2940025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88B6A-226B-FB1F-B1D8-58D713635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71EBBB-6121-CB19-D184-B5CE01737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523" y="1596050"/>
            <a:ext cx="8623884" cy="49141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ECA129-70DA-C8C6-0623-95B9715E8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</p:spPr>
        <p:txBody>
          <a:bodyPr anchor="ctr">
            <a:normAutofit/>
          </a:bodyPr>
          <a:lstStyle/>
          <a:p>
            <a:r>
              <a:rPr lang="en-US" dirty="0"/>
              <a:t>The Monk</a:t>
            </a:r>
          </a:p>
        </p:txBody>
      </p:sp>
    </p:spTree>
    <p:extLst>
      <p:ext uri="{BB962C8B-B14F-4D97-AF65-F5344CB8AC3E}">
        <p14:creationId xmlns:p14="http://schemas.microsoft.com/office/powerpoint/2010/main" val="1811231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65242-EF5E-1906-264A-955D27DC6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8C8175-E4DD-7008-C519-94FBF6B9A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522" y="1596050"/>
            <a:ext cx="8623884" cy="49141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656A44-EF9A-864D-7D58-8A34262E9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</p:spPr>
        <p:txBody>
          <a:bodyPr anchor="ctr">
            <a:normAutofit/>
          </a:bodyPr>
          <a:lstStyle/>
          <a:p>
            <a:r>
              <a:rPr lang="en-US" dirty="0"/>
              <a:t>The Punk</a:t>
            </a:r>
          </a:p>
        </p:txBody>
      </p:sp>
    </p:spTree>
    <p:extLst>
      <p:ext uri="{BB962C8B-B14F-4D97-AF65-F5344CB8AC3E}">
        <p14:creationId xmlns:p14="http://schemas.microsoft.com/office/powerpoint/2010/main" val="3224078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DE403-B5AC-B312-60D8-F664BE906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8247C7-9FA0-385F-EF5C-BCB0B01E6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522" y="1703070"/>
            <a:ext cx="8623884" cy="48071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B7C39-4DB4-6C7F-AE11-0671B4099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</p:spPr>
        <p:txBody>
          <a:bodyPr anchor="ctr">
            <a:normAutofit/>
          </a:bodyPr>
          <a:lstStyle/>
          <a:p>
            <a:r>
              <a:rPr lang="en-US" dirty="0"/>
              <a:t>Who Do You Want to Be?</a:t>
            </a:r>
          </a:p>
        </p:txBody>
      </p:sp>
    </p:spTree>
    <p:extLst>
      <p:ext uri="{BB962C8B-B14F-4D97-AF65-F5344CB8AC3E}">
        <p14:creationId xmlns:p14="http://schemas.microsoft.com/office/powerpoint/2010/main" val="245518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2AA78-A7EC-5AA9-6188-0B9CB3894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F7D454-7062-AA8D-1D56-D8B052D95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522" y="1596050"/>
            <a:ext cx="8623884" cy="49141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417E76-8972-DDBC-A9EA-0888D009F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</p:spPr>
        <p:txBody>
          <a:bodyPr anchor="ctr">
            <a:normAutofit/>
          </a:bodyPr>
          <a:lstStyle/>
          <a:p>
            <a:r>
              <a:rPr lang="en-US" dirty="0"/>
              <a:t>Which Leader Are You Going to Be?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7ED6A2-B70C-B86C-A54F-8138E6237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9522" y="1596049"/>
            <a:ext cx="8623884" cy="491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0481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0714df-e79a-4ef3-aa3f-b7f860196f2e">
      <Terms xmlns="http://schemas.microsoft.com/office/infopath/2007/PartnerControls"/>
    </lcf76f155ced4ddcb4097134ff3c332f>
    <TaxCatchAll xmlns="1cbc2358-1452-4882-96bf-62c1355d98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B86F49821CEC44805C5212D665CAC4" ma:contentTypeVersion="11" ma:contentTypeDescription="Create a new document." ma:contentTypeScope="" ma:versionID="0fc4173b8c42cb77839e8b5fc7a6c5fe">
  <xsd:schema xmlns:xsd="http://www.w3.org/2001/XMLSchema" xmlns:xs="http://www.w3.org/2001/XMLSchema" xmlns:p="http://schemas.microsoft.com/office/2006/metadata/properties" xmlns:ns2="d90714df-e79a-4ef3-aa3f-b7f860196f2e" xmlns:ns3="1cbc2358-1452-4882-96bf-62c1355d989b" targetNamespace="http://schemas.microsoft.com/office/2006/metadata/properties" ma:root="true" ma:fieldsID="87aa7e5cb73f75f12b8f723ee05624fc" ns2:_="" ns3:_="">
    <xsd:import namespace="d90714df-e79a-4ef3-aa3f-b7f860196f2e"/>
    <xsd:import namespace="1cbc2358-1452-4882-96bf-62c1355d98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714df-e79a-4ef3-aa3f-b7f860196f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bc2358-1452-4882-96bf-62c1355d989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7132d49-9838-4f2d-9ece-0b58abb51372}" ma:internalName="TaxCatchAll" ma:showField="CatchAllData" ma:web="1cbc2358-1452-4882-96bf-62c1355d98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14D09E-9BF1-4D33-893F-4C166D95930F}">
  <ds:schemaRefs>
    <ds:schemaRef ds:uri="http://schemas.microsoft.com/office/2006/metadata/properties"/>
    <ds:schemaRef ds:uri="http://schemas.microsoft.com/office/infopath/2007/PartnerControls"/>
    <ds:schemaRef ds:uri="d90714df-e79a-4ef3-aa3f-b7f860196f2e"/>
    <ds:schemaRef ds:uri="1cbc2358-1452-4882-96bf-62c1355d989b"/>
  </ds:schemaRefs>
</ds:datastoreItem>
</file>

<file path=customXml/itemProps2.xml><?xml version="1.0" encoding="utf-8"?>
<ds:datastoreItem xmlns:ds="http://schemas.openxmlformats.org/officeDocument/2006/customXml" ds:itemID="{70057E9B-A1CB-49DA-8CCE-7344086843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5F5B8F-0596-46F9-AC1B-8C66E61960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0714df-e79a-4ef3-aa3f-b7f860196f2e"/>
    <ds:schemaRef ds:uri="1cbc2358-1452-4882-96bf-62c1355d98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460</Words>
  <Application>Microsoft Office PowerPoint</Application>
  <PresentationFormat>Widescreen</PresentationFormat>
  <Paragraphs>68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Aptos</vt:lpstr>
      <vt:lpstr>Arial</vt:lpstr>
      <vt:lpstr>Calibri</vt:lpstr>
      <vt:lpstr>Times New Roman</vt:lpstr>
      <vt:lpstr>Wingdings</vt:lpstr>
      <vt:lpstr>1_Office Theme</vt:lpstr>
      <vt:lpstr>Custom Design</vt:lpstr>
      <vt:lpstr>PowerPoint Presentation</vt:lpstr>
      <vt:lpstr>Which Leader Are You?</vt:lpstr>
      <vt:lpstr>The Hunk</vt:lpstr>
      <vt:lpstr>The Drunk</vt:lpstr>
      <vt:lpstr>The Chunk</vt:lpstr>
      <vt:lpstr>The Monk</vt:lpstr>
      <vt:lpstr>The Punk</vt:lpstr>
      <vt:lpstr>Who Do You Want to Be?</vt:lpstr>
      <vt:lpstr>Which Leader Are You Going to Be?</vt:lpstr>
      <vt:lpstr>Mirror Moment</vt:lpstr>
      <vt:lpstr>Leadership Framework</vt:lpstr>
      <vt:lpstr>True Story</vt:lpstr>
      <vt:lpstr>William Crawford</vt:lpstr>
      <vt:lpstr>William J Crawford - MOH</vt:lpstr>
      <vt:lpstr>Be careful with labels.</vt:lpstr>
      <vt:lpstr>Everyone deserves respect.</vt:lpstr>
      <vt:lpstr>Take time to know your people.</vt:lpstr>
      <vt:lpstr>Leaders should be humble.</vt:lpstr>
      <vt:lpstr>Don’t chase glory—chase excellence.</vt:lpstr>
      <vt:lpstr>No job is beneath a leader.</vt:lpstr>
      <vt:lpstr>Receiving The MOH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Corey Hunt</dc:creator>
  <cp:lastModifiedBy>Ken Michael</cp:lastModifiedBy>
  <cp:revision>1</cp:revision>
  <dcterms:created xsi:type="dcterms:W3CDTF">2026-03-25T16:04:56Z</dcterms:created>
  <dcterms:modified xsi:type="dcterms:W3CDTF">2026-05-19T19:34:05Z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0x010100C2B86F49821CEC44805C5212D665CAC4</vt:lpwstr>
  </property>
  <property fmtid="{D5CDD505-2E9C-101B-9397-08002B2CF9AE}" pid="3" name="MediaServiceImageTags">
    <vt:lpwstr/>
  </property>
</Properties>
</file>