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1" r:id="rId9"/>
    <p:sldId id="260" r:id="rId10"/>
    <p:sldId id="262" r:id="rId11"/>
    <p:sldId id="263" r:id="rId12"/>
    <p:sldId id="264" r:id="rId13"/>
    <p:sldId id="265" r:id="rId14"/>
    <p:sldId id="266" r:id="rId15"/>
    <p:sldId id="267" r:id="rId16"/>
    <p:sldId id="268" r:id="rId17"/>
    <p:sldId id="269" r:id="rId18"/>
    <p:sldId id="270" r:id="rId19"/>
    <p:sldId id="271" r:id="rId20"/>
    <p:sldId id="273" r:id="rId21"/>
    <p:sldId id="274" r:id="rId22"/>
    <p:sldId id="272" r:id="rId23"/>
    <p:sldId id="275" r:id="rId24"/>
    <p:sldId id="276" r:id="rId25"/>
    <p:sldId id="277" r:id="rId26"/>
    <p:sldId id="278" r:id="rId27"/>
    <p:sldId id="279" r:id="rId28"/>
    <p:sldId id="280" r:id="rId29"/>
    <p:sldId id="281" r:id="rId30"/>
    <p:sldId id="282" r:id="rId31"/>
    <p:sldId id="283" r:id="rId32"/>
    <p:sldId id="284" r:id="rId33"/>
    <p:sldId id="28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8B4EEB-D2B1-4310-AF00-3564DBC354D4}" v="27" dt="2026-08-03T17:57:42.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custSel modSld modMainMaster">
      <pc:chgData name="Ken Michael" userId="854b71d0-5cc1-4cd7-9442-61e2c47d9ff2" providerId="ADAL" clId="{476FF265-D0B7-4BBC-91EE-110BEC7B71FA}" dt="2026-08-03T17:57:42.129" v="31" actId="255"/>
      <pc:docMkLst>
        <pc:docMk/>
      </pc:docMkLst>
      <pc:sldChg chg="modSp mod">
        <pc:chgData name="Ken Michael" userId="854b71d0-5cc1-4cd7-9442-61e2c47d9ff2" providerId="ADAL" clId="{476FF265-D0B7-4BBC-91EE-110BEC7B71FA}" dt="2026-08-03T17:57:42.129" v="31" actId="255"/>
        <pc:sldMkLst>
          <pc:docMk/>
          <pc:sldMk cId="2000347125" sldId="259"/>
        </pc:sldMkLst>
        <pc:spChg chg="mod">
          <ac:chgData name="Ken Michael" userId="854b71d0-5cc1-4cd7-9442-61e2c47d9ff2" providerId="ADAL" clId="{476FF265-D0B7-4BBC-91EE-110BEC7B71FA}" dt="2026-08-03T17:57:42.129" v="31" actId="255"/>
          <ac:spMkLst>
            <pc:docMk/>
            <pc:sldMk cId="2000347125" sldId="259"/>
            <ac:spMk id="3" creationId="{9A3B6669-1172-41D9-0DB2-9FF103C038BE}"/>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8/3/2026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8/3/2026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3"/>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60868" y="-32494"/>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1524000" y="1724977"/>
            <a:ext cx="9144000" cy="2387600"/>
          </a:xfrm>
        </p:spPr>
        <p:txBody>
          <a:bodyPr/>
          <a:lstStyle/>
          <a:p>
            <a:r>
              <a:rPr lang="en-US"/>
              <a:t>House Committee Overview</a:t>
            </a:r>
          </a:p>
        </p:txBody>
      </p:sp>
    </p:spTree>
    <p:extLst>
      <p:ext uri="{BB962C8B-B14F-4D97-AF65-F5344CB8AC3E}">
        <p14:creationId xmlns:p14="http://schemas.microsoft.com/office/powerpoint/2010/main" val="726366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53B9D-3434-58B1-1D7D-BEE05BC491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D41800B-513F-BF8C-1A7E-4B1EE910544B}"/>
              </a:ext>
            </a:extLst>
          </p:cNvPr>
          <p:cNvSpPr>
            <a:spLocks noGrp="1"/>
          </p:cNvSpPr>
          <p:nvPr>
            <p:ph type="subTitle" idx="1"/>
          </p:nvPr>
        </p:nvSpPr>
        <p:spPr>
          <a:xfrm>
            <a:off x="370114" y="2023609"/>
            <a:ext cx="11451772" cy="1655762"/>
          </a:xfrm>
        </p:spPr>
        <p:txBody>
          <a:bodyPr>
            <a:noAutofit/>
          </a:bodyPr>
          <a:lstStyle/>
          <a:p>
            <a:pPr algn="l"/>
            <a:r>
              <a:rPr lang="en-US" sz="4000" b="1"/>
              <a:t>The Five Pillars of Responsibility (cont.)</a:t>
            </a:r>
          </a:p>
          <a:p>
            <a:pPr lvl="1" algn="l"/>
            <a:r>
              <a:rPr lang="en-US" sz="2800" b="1"/>
              <a:t>5. Reporting to the Post</a:t>
            </a:r>
          </a:p>
          <a:p>
            <a:pPr marL="1371600" lvl="2" indent="-457200" algn="l">
              <a:buFont typeface="Arial" panose="020B0604020202020204" pitchFamily="34" charset="0"/>
              <a:buChar char="•"/>
            </a:pPr>
            <a:r>
              <a:rPr lang="en-US" sz="2800"/>
              <a:t>The House Committee is </a:t>
            </a:r>
            <a:r>
              <a:rPr lang="en-US" sz="2800" b="1"/>
              <a:t>not</a:t>
            </a:r>
            <a:r>
              <a:rPr lang="en-US" sz="2800"/>
              <a:t> a separate entity. They are a subcommittee of the Post.</a:t>
            </a:r>
          </a:p>
          <a:p>
            <a:pPr marL="1371600" lvl="2" indent="-457200" algn="l">
              <a:buFont typeface="Arial" panose="020B0604020202020204" pitchFamily="34" charset="0"/>
              <a:buChar char="•"/>
            </a:pPr>
            <a:r>
              <a:rPr lang="en-US" sz="2800"/>
              <a:t>They must give a report at every Post meeting.</a:t>
            </a:r>
          </a:p>
          <a:p>
            <a:pPr marL="1371600" lvl="2" indent="-457200" algn="l">
              <a:buFont typeface="Arial" panose="020B0604020202020204" pitchFamily="34" charset="0"/>
              <a:buChar char="•"/>
            </a:pPr>
            <a:r>
              <a:rPr lang="en-US" sz="2800"/>
              <a:t>They must be transparent with the membership about the Club's health.</a:t>
            </a:r>
          </a:p>
          <a:p>
            <a:pPr lvl="1" algn="l"/>
            <a:r>
              <a:rPr lang="en-US" sz="2800"/>
              <a:t>If the Committee refuses to follow Post instructions, the Post membership has the power to </a:t>
            </a:r>
            <a:r>
              <a:rPr lang="en-US" sz="2800" b="1"/>
              <a:t>remove the entire committee</a:t>
            </a:r>
            <a:r>
              <a:rPr lang="en-US" sz="2800"/>
              <a:t>.</a:t>
            </a:r>
          </a:p>
          <a:p>
            <a:pPr algn="l"/>
            <a:endParaRPr lang="en-US" sz="2800"/>
          </a:p>
        </p:txBody>
      </p:sp>
    </p:spTree>
    <p:extLst>
      <p:ext uri="{BB962C8B-B14F-4D97-AF65-F5344CB8AC3E}">
        <p14:creationId xmlns:p14="http://schemas.microsoft.com/office/powerpoint/2010/main" val="1057740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F8C94F-1EB1-BD85-550A-DAA2FEB5BCF3}"/>
              </a:ext>
            </a:extLst>
          </p:cNvPr>
          <p:cNvSpPr>
            <a:spLocks noGrp="1"/>
          </p:cNvSpPr>
          <p:nvPr>
            <p:ph type="subTitle" idx="1"/>
          </p:nvPr>
        </p:nvSpPr>
        <p:spPr>
          <a:xfrm>
            <a:off x="391886" y="2208667"/>
            <a:ext cx="11408228" cy="4377190"/>
          </a:xfrm>
        </p:spPr>
        <p:txBody>
          <a:bodyPr>
            <a:normAutofit fontScale="85000" lnSpcReduction="10000"/>
          </a:bodyPr>
          <a:lstStyle/>
          <a:p>
            <a:pPr algn="l"/>
            <a:r>
              <a:rPr lang="en-US" sz="4100" b="1"/>
              <a:t>The "Red Lines" (What they CANNOT do)</a:t>
            </a:r>
          </a:p>
          <a:p>
            <a:pPr marL="800100" lvl="1" indent="-342900" algn="l">
              <a:buFont typeface="Arial" panose="020B0604020202020204" pitchFamily="34" charset="0"/>
              <a:buChar char="•"/>
            </a:pPr>
            <a:r>
              <a:rPr lang="en-US" sz="3800" b="1"/>
              <a:t>They cannot spend Post money</a:t>
            </a:r>
            <a:r>
              <a:rPr lang="en-US" sz="3800"/>
              <a:t> on things outside the Club without Post approval.</a:t>
            </a:r>
          </a:p>
          <a:p>
            <a:pPr marL="800100" lvl="1" indent="-342900" algn="l">
              <a:buFont typeface="Arial" panose="020B0604020202020204" pitchFamily="34" charset="0"/>
              <a:buChar char="•"/>
            </a:pPr>
            <a:r>
              <a:rPr lang="en-US" sz="3800" b="1"/>
              <a:t>They cannot ignore the Quartermaster.</a:t>
            </a:r>
            <a:r>
              <a:rPr lang="en-US" sz="3800"/>
              <a:t> The Quartermaster is the legal custodian of all funds. The House Committee manages the </a:t>
            </a:r>
            <a:r>
              <a:rPr lang="en-US" sz="3800" i="1"/>
              <a:t>operation</a:t>
            </a:r>
            <a:r>
              <a:rPr lang="en-US" sz="3800"/>
              <a:t>, but the Quartermaster manages the </a:t>
            </a:r>
            <a:r>
              <a:rPr lang="en-US" sz="3800" i="1"/>
              <a:t>bank account</a:t>
            </a:r>
            <a:r>
              <a:rPr lang="en-US" sz="3800"/>
              <a:t>.</a:t>
            </a:r>
          </a:p>
          <a:p>
            <a:pPr marL="800100" lvl="1" indent="-342900" algn="l">
              <a:buFont typeface="Arial" panose="020B0604020202020204" pitchFamily="34" charset="0"/>
              <a:buChar char="•"/>
            </a:pPr>
            <a:r>
              <a:rPr lang="en-US" sz="3800" b="1"/>
              <a:t>They cannot act as the Manager.</a:t>
            </a:r>
            <a:r>
              <a:rPr lang="en-US" sz="3800"/>
              <a:t> A committee member shouldn't be behind the bar "helping out" if it interferes with their ability to objectively supervise the staff.</a:t>
            </a:r>
          </a:p>
          <a:p>
            <a:pPr algn="l"/>
            <a:endParaRPr lang="en-US"/>
          </a:p>
        </p:txBody>
      </p:sp>
    </p:spTree>
    <p:extLst>
      <p:ext uri="{BB962C8B-B14F-4D97-AF65-F5344CB8AC3E}">
        <p14:creationId xmlns:p14="http://schemas.microsoft.com/office/powerpoint/2010/main" val="2146116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6961AC-0963-26A2-0BF3-C1E805BF7D0A}"/>
              </a:ext>
            </a:extLst>
          </p:cNvPr>
          <p:cNvSpPr>
            <a:spLocks noGrp="1"/>
          </p:cNvSpPr>
          <p:nvPr>
            <p:ph type="subTitle" idx="1"/>
          </p:nvPr>
        </p:nvSpPr>
        <p:spPr>
          <a:xfrm>
            <a:off x="250371" y="2253343"/>
            <a:ext cx="11713029" cy="4136571"/>
          </a:xfrm>
        </p:spPr>
        <p:txBody>
          <a:bodyPr>
            <a:normAutofit fontScale="85000" lnSpcReduction="10000"/>
          </a:bodyPr>
          <a:lstStyle/>
          <a:p>
            <a:pPr algn="l"/>
            <a:r>
              <a:rPr lang="en-US" sz="4300" b="1"/>
              <a:t>"The House Committee's To-Do List“</a:t>
            </a:r>
          </a:p>
          <a:p>
            <a:pPr algn="l"/>
            <a:endParaRPr lang="en-US" sz="4300" b="1"/>
          </a:p>
          <a:p>
            <a:pPr marL="571500" indent="-571500" algn="l">
              <a:buFont typeface="Arial" panose="020B0604020202020204" pitchFamily="34" charset="0"/>
              <a:buChar char="•"/>
            </a:pPr>
            <a:r>
              <a:rPr lang="en-US" sz="4100" b="1"/>
              <a:t>Monthly:</a:t>
            </a:r>
            <a:r>
              <a:rPr lang="en-US" sz="4100"/>
              <a:t> Inventory, Financial Review, Staff Evaluation.</a:t>
            </a:r>
          </a:p>
          <a:p>
            <a:pPr marL="571500" indent="-571500" algn="l">
              <a:buFont typeface="Arial" panose="020B0604020202020204" pitchFamily="34" charset="0"/>
              <a:buChar char="•"/>
            </a:pPr>
            <a:r>
              <a:rPr lang="en-US" sz="4100" b="1"/>
              <a:t>Quarterly:</a:t>
            </a:r>
            <a:r>
              <a:rPr lang="en-US" sz="4100"/>
              <a:t> Review Insurance compliance (Liability/Liquor).</a:t>
            </a:r>
          </a:p>
          <a:p>
            <a:pPr marL="571500" indent="-571500" algn="l">
              <a:buFont typeface="Arial" panose="020B0604020202020204" pitchFamily="34" charset="0"/>
              <a:buChar char="•"/>
            </a:pPr>
            <a:r>
              <a:rPr lang="en-US" sz="4100" b="1"/>
              <a:t>Annually:</a:t>
            </a:r>
            <a:r>
              <a:rPr lang="en-US" sz="4100"/>
              <a:t> Propose budget adjustments to the Post.</a:t>
            </a:r>
          </a:p>
          <a:p>
            <a:pPr marL="571500" indent="-571500" algn="l">
              <a:buFont typeface="Arial" panose="020B0604020202020204" pitchFamily="34" charset="0"/>
              <a:buChar char="•"/>
            </a:pPr>
            <a:r>
              <a:rPr lang="en-US" sz="4100" b="1"/>
              <a:t>Always:</a:t>
            </a:r>
            <a:r>
              <a:rPr lang="en-US" sz="4100"/>
              <a:t> Enforce the VFW National Bylaws.</a:t>
            </a:r>
          </a:p>
          <a:p>
            <a:pPr algn="l"/>
            <a:endParaRPr lang="en-US"/>
          </a:p>
        </p:txBody>
      </p:sp>
    </p:spTree>
    <p:extLst>
      <p:ext uri="{BB962C8B-B14F-4D97-AF65-F5344CB8AC3E}">
        <p14:creationId xmlns:p14="http://schemas.microsoft.com/office/powerpoint/2010/main" val="921508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F0670-A81B-0034-7AB1-268CAA5A7947}"/>
              </a:ext>
            </a:extLst>
          </p:cNvPr>
          <p:cNvSpPr>
            <a:spLocks noGrp="1"/>
          </p:cNvSpPr>
          <p:nvPr>
            <p:ph type="ctrTitle"/>
          </p:nvPr>
        </p:nvSpPr>
        <p:spPr>
          <a:xfrm>
            <a:off x="1524000" y="406400"/>
            <a:ext cx="9144000" cy="2387600"/>
          </a:xfrm>
        </p:spPr>
        <p:txBody>
          <a:bodyPr/>
          <a:lstStyle/>
          <a:p>
            <a:r>
              <a:rPr lang="en-US"/>
              <a:t>House Committee Chairman</a:t>
            </a:r>
          </a:p>
        </p:txBody>
      </p:sp>
      <p:sp>
        <p:nvSpPr>
          <p:cNvPr id="3" name="Subtitle 2">
            <a:extLst>
              <a:ext uri="{FF2B5EF4-FFF2-40B4-BE49-F238E27FC236}">
                <a16:creationId xmlns:a16="http://schemas.microsoft.com/office/drawing/2014/main" id="{B47799D4-82AF-315E-ACBA-0E5F6A937279}"/>
              </a:ext>
            </a:extLst>
          </p:cNvPr>
          <p:cNvSpPr>
            <a:spLocks noGrp="1"/>
          </p:cNvSpPr>
          <p:nvPr>
            <p:ph type="subTitle" idx="1"/>
          </p:nvPr>
        </p:nvSpPr>
        <p:spPr>
          <a:xfrm>
            <a:off x="522513" y="2993571"/>
            <a:ext cx="11244943" cy="3458029"/>
          </a:xfrm>
        </p:spPr>
        <p:txBody>
          <a:bodyPr>
            <a:normAutofit fontScale="85000" lnSpcReduction="20000"/>
          </a:bodyPr>
          <a:lstStyle/>
          <a:p>
            <a:r>
              <a:rPr lang="en-US" sz="3600"/>
              <a:t>To understand the </a:t>
            </a:r>
            <a:r>
              <a:rPr lang="en-US" sz="3600" b="1"/>
              <a:t>Head of the House Committee</a:t>
            </a:r>
            <a:r>
              <a:rPr lang="en-US" sz="3600"/>
              <a:t> (often called the </a:t>
            </a:r>
            <a:r>
              <a:rPr lang="en-US" sz="3600" b="1"/>
              <a:t>House Committee Chairman</a:t>
            </a:r>
            <a:r>
              <a:rPr lang="en-US" sz="3600"/>
              <a:t>), you have to look at them as the "Chief Operating Officer" of the Post’s business side. They are the single point of contact that prevents "too many cooks in the kitchen."</a:t>
            </a:r>
          </a:p>
          <a:p>
            <a:r>
              <a:rPr lang="en-US" sz="3600"/>
              <a:t>If every member of the House Committee gave different orders to the Canteen Manager, the Club would fall into chaos. The Chairman is the filter that keeps communication professional and organized.</a:t>
            </a:r>
          </a:p>
          <a:p>
            <a:endParaRPr lang="en-US"/>
          </a:p>
        </p:txBody>
      </p:sp>
    </p:spTree>
    <p:extLst>
      <p:ext uri="{BB962C8B-B14F-4D97-AF65-F5344CB8AC3E}">
        <p14:creationId xmlns:p14="http://schemas.microsoft.com/office/powerpoint/2010/main" val="1488770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E198A1-DFE9-7D4F-803D-2A3E09715787}"/>
              </a:ext>
            </a:extLst>
          </p:cNvPr>
          <p:cNvSpPr>
            <a:spLocks noGrp="1"/>
          </p:cNvSpPr>
          <p:nvPr>
            <p:ph type="subTitle" idx="1"/>
          </p:nvPr>
        </p:nvSpPr>
        <p:spPr>
          <a:xfrm>
            <a:off x="315686" y="2090057"/>
            <a:ext cx="11517085" cy="4582886"/>
          </a:xfrm>
        </p:spPr>
        <p:txBody>
          <a:bodyPr>
            <a:normAutofit/>
          </a:bodyPr>
          <a:lstStyle/>
          <a:p>
            <a:pPr algn="l"/>
            <a:r>
              <a:rPr lang="en-US" sz="3200" b="1"/>
              <a:t>The Chairman’s Role: The "Strategic Liaison"</a:t>
            </a:r>
          </a:p>
          <a:p>
            <a:pPr algn="l"/>
            <a:r>
              <a:rPr lang="en-US"/>
              <a:t>The Chairman sits between the </a:t>
            </a:r>
            <a:r>
              <a:rPr lang="en-US" b="1"/>
              <a:t>House Committee</a:t>
            </a:r>
            <a:r>
              <a:rPr lang="en-US"/>
              <a:t> (the policy makers) and the </a:t>
            </a:r>
            <a:r>
              <a:rPr lang="en-US" b="1"/>
              <a:t>Canteen Manager</a:t>
            </a:r>
            <a:r>
              <a:rPr lang="en-US"/>
              <a:t> (the policy enforcer).</a:t>
            </a:r>
          </a:p>
          <a:p>
            <a:pPr algn="l"/>
            <a:r>
              <a:rPr lang="en-US" b="1"/>
              <a:t>The "Filter" Function</a:t>
            </a:r>
          </a:p>
          <a:p>
            <a:pPr marL="342900" indent="-342900" algn="l">
              <a:buFont typeface="Arial" panose="020B0604020202020204" pitchFamily="34" charset="0"/>
              <a:buChar char="•"/>
            </a:pPr>
            <a:r>
              <a:rPr lang="en-US" b="1"/>
              <a:t>From Committee to Manager:</a:t>
            </a:r>
            <a:r>
              <a:rPr lang="en-US"/>
              <a:t> When the House Committee meets and decides on a new rule (e.g., "The Canteen will now close at 10:00 PM on Sundays"), the Chairman is the one who officially delivers that instruction to the Manager.</a:t>
            </a:r>
          </a:p>
          <a:p>
            <a:pPr marL="342900" indent="-342900" algn="l">
              <a:buFont typeface="Arial" panose="020B0604020202020204" pitchFamily="34" charset="0"/>
              <a:buChar char="•"/>
            </a:pPr>
            <a:r>
              <a:rPr lang="en-US" b="1"/>
              <a:t>From Manager to Committee:</a:t>
            </a:r>
            <a:r>
              <a:rPr lang="en-US"/>
              <a:t> If the Manager needs a new refrigerator or has a problem with a rowdy member, they go to the Chairman first. The Chairman then brings that issue to the full Committee for a vote.</a:t>
            </a:r>
          </a:p>
          <a:p>
            <a:pPr algn="l"/>
            <a:endParaRPr lang="en-US"/>
          </a:p>
        </p:txBody>
      </p:sp>
    </p:spTree>
    <p:extLst>
      <p:ext uri="{BB962C8B-B14F-4D97-AF65-F5344CB8AC3E}">
        <p14:creationId xmlns:p14="http://schemas.microsoft.com/office/powerpoint/2010/main" val="456906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91C7-3CA3-3CCD-8AB8-91EB45A4D5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F33716D-206E-1051-64BA-8ECD01145A1C}"/>
              </a:ext>
            </a:extLst>
          </p:cNvPr>
          <p:cNvSpPr>
            <a:spLocks noGrp="1"/>
          </p:cNvSpPr>
          <p:nvPr>
            <p:ph type="subTitle" idx="1"/>
          </p:nvPr>
        </p:nvSpPr>
        <p:spPr>
          <a:xfrm>
            <a:off x="315686" y="2090057"/>
            <a:ext cx="11517085" cy="4582886"/>
          </a:xfrm>
        </p:spPr>
        <p:txBody>
          <a:bodyPr>
            <a:normAutofit/>
          </a:bodyPr>
          <a:lstStyle/>
          <a:p>
            <a:pPr algn="l"/>
            <a:r>
              <a:rPr lang="en-US" sz="3200" b="1"/>
              <a:t>The Chairman’s Role: The "Strategic Liaison"</a:t>
            </a:r>
          </a:p>
          <a:p>
            <a:pPr algn="l"/>
            <a:r>
              <a:rPr lang="en-US" sz="2800"/>
              <a:t>The Chairman sits between the </a:t>
            </a:r>
            <a:r>
              <a:rPr lang="en-US" sz="2800" b="1"/>
              <a:t>House Committee</a:t>
            </a:r>
            <a:r>
              <a:rPr lang="en-US" sz="2800"/>
              <a:t> (the policy makers) and the </a:t>
            </a:r>
            <a:r>
              <a:rPr lang="en-US" sz="2800" b="1"/>
              <a:t>Canteen Manager</a:t>
            </a:r>
            <a:r>
              <a:rPr lang="en-US" sz="2800"/>
              <a:t> (the policy enforcer).</a:t>
            </a:r>
          </a:p>
          <a:p>
            <a:pPr algn="l"/>
            <a:r>
              <a:rPr lang="en-US" sz="2800" b="1"/>
              <a:t>The "Protector" Function</a:t>
            </a:r>
          </a:p>
          <a:p>
            <a:pPr marL="342900" indent="-342900" algn="l">
              <a:buFont typeface="Arial" panose="020B0604020202020204" pitchFamily="34" charset="0"/>
              <a:buChar char="•"/>
            </a:pPr>
            <a:r>
              <a:rPr lang="en-US" sz="2800"/>
              <a:t>The Chairman protects the Manager from "sidewalk superintendents"—individual Committee members or Post officers who try to give orders behind the Manager's back.</a:t>
            </a:r>
          </a:p>
          <a:p>
            <a:pPr marL="342900" indent="-342900" algn="l">
              <a:buFont typeface="Arial" panose="020B0604020202020204" pitchFamily="34" charset="0"/>
              <a:buChar char="•"/>
            </a:pPr>
            <a:r>
              <a:rPr lang="en-US" sz="2800" b="1"/>
              <a:t>The Rule:</a:t>
            </a:r>
            <a:r>
              <a:rPr lang="en-US" sz="2800"/>
              <a:t> If it didn’t come from the Chairman (based on a Committee vote), the Manager doesn’t have to do it.</a:t>
            </a:r>
          </a:p>
          <a:p>
            <a:pPr algn="l"/>
            <a:endParaRPr lang="en-US"/>
          </a:p>
        </p:txBody>
      </p:sp>
    </p:spTree>
    <p:extLst>
      <p:ext uri="{BB962C8B-B14F-4D97-AF65-F5344CB8AC3E}">
        <p14:creationId xmlns:p14="http://schemas.microsoft.com/office/powerpoint/2010/main" val="2839029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11A45A-A993-1A12-350A-79A4C9428076}"/>
              </a:ext>
            </a:extLst>
          </p:cNvPr>
          <p:cNvSpPr>
            <a:spLocks noGrp="1"/>
          </p:cNvSpPr>
          <p:nvPr>
            <p:ph type="subTitle" idx="1"/>
          </p:nvPr>
        </p:nvSpPr>
        <p:spPr>
          <a:xfrm>
            <a:off x="424543" y="2068285"/>
            <a:ext cx="11506200" cy="4528457"/>
          </a:xfrm>
        </p:spPr>
        <p:txBody>
          <a:bodyPr>
            <a:normAutofit/>
          </a:bodyPr>
          <a:lstStyle/>
          <a:p>
            <a:pPr algn="l"/>
            <a:r>
              <a:rPr lang="en-US" sz="3600" b="1"/>
              <a:t>Key Responsibilities of the Chairman</a:t>
            </a:r>
          </a:p>
          <a:p>
            <a:pPr algn="l"/>
            <a:r>
              <a:rPr lang="en-US" sz="2800" b="1"/>
              <a:t>A. Presiding Over Meetings</a:t>
            </a:r>
          </a:p>
          <a:p>
            <a:pPr marL="342900" indent="-342900" algn="l">
              <a:buFont typeface="Arial" panose="020B0604020202020204" pitchFamily="34" charset="0"/>
              <a:buChar char="•"/>
            </a:pPr>
            <a:r>
              <a:rPr lang="en-US" sz="2800"/>
              <a:t>The Chairman sets the agenda for the monthly House Committee meeting. They ensure the committee stays focused on:</a:t>
            </a:r>
          </a:p>
          <a:p>
            <a:pPr marL="342900" indent="-342900" algn="l">
              <a:buFont typeface="Arial" panose="020B0604020202020204" pitchFamily="34" charset="0"/>
              <a:buChar char="•"/>
            </a:pPr>
            <a:r>
              <a:rPr lang="en-US" sz="2800"/>
              <a:t>Reviewing the "P&amp;L" (Profit and Loss) statements.</a:t>
            </a:r>
          </a:p>
          <a:p>
            <a:pPr marL="342900" indent="-342900" algn="l">
              <a:buFont typeface="Arial" panose="020B0604020202020204" pitchFamily="34" charset="0"/>
              <a:buChar char="•"/>
            </a:pPr>
            <a:r>
              <a:rPr lang="en-US" sz="2800"/>
              <a:t>Checking the Quartermaster’s reports against the Manager’s receipts.</a:t>
            </a:r>
          </a:p>
          <a:p>
            <a:pPr marL="342900" indent="-342900" algn="l">
              <a:buFont typeface="Arial" panose="020B0604020202020204" pitchFamily="34" charset="0"/>
              <a:buChar char="•"/>
            </a:pPr>
            <a:r>
              <a:rPr lang="en-US" sz="2800"/>
              <a:t>Planning upcoming events or maintenance.</a:t>
            </a:r>
          </a:p>
          <a:p>
            <a:pPr algn="l"/>
            <a:endParaRPr lang="en-US"/>
          </a:p>
        </p:txBody>
      </p:sp>
    </p:spTree>
    <p:extLst>
      <p:ext uri="{BB962C8B-B14F-4D97-AF65-F5344CB8AC3E}">
        <p14:creationId xmlns:p14="http://schemas.microsoft.com/office/powerpoint/2010/main" val="51205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FAA5-C210-8A6B-8A5F-62DE172953D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A0AA75-1AEE-31A9-34A7-CD449258C62D}"/>
              </a:ext>
            </a:extLst>
          </p:cNvPr>
          <p:cNvSpPr>
            <a:spLocks noGrp="1"/>
          </p:cNvSpPr>
          <p:nvPr>
            <p:ph type="subTitle" idx="1"/>
          </p:nvPr>
        </p:nvSpPr>
        <p:spPr>
          <a:xfrm>
            <a:off x="424543" y="2068285"/>
            <a:ext cx="11506200" cy="4528457"/>
          </a:xfrm>
        </p:spPr>
        <p:txBody>
          <a:bodyPr>
            <a:normAutofit/>
          </a:bodyPr>
          <a:lstStyle/>
          <a:p>
            <a:pPr algn="l"/>
            <a:r>
              <a:rPr lang="en-US" sz="3600" b="1"/>
              <a:t>Key Responsibilities of the Chairman</a:t>
            </a:r>
          </a:p>
          <a:p>
            <a:pPr algn="l"/>
            <a:endParaRPr lang="en-US" sz="2800" b="1"/>
          </a:p>
          <a:p>
            <a:pPr algn="l"/>
            <a:r>
              <a:rPr lang="en-US" sz="3200" b="1"/>
              <a:t>B. The "Emergency" Contact</a:t>
            </a:r>
          </a:p>
          <a:p>
            <a:pPr algn="l"/>
            <a:r>
              <a:rPr lang="en-US" sz="3200"/>
              <a:t>While the Committee only meets once a month, the Canteen runs every day. The Chairman is usually the person the Manager calls if there is a crisis (e.g., a pipe bursts, a fight breaks out, or a legal inspector shows up). The Chairman has the "interim" authority to advise the Manager until the full Committee can meet.</a:t>
            </a:r>
          </a:p>
          <a:p>
            <a:pPr algn="l"/>
            <a:endParaRPr lang="en-US"/>
          </a:p>
        </p:txBody>
      </p:sp>
    </p:spTree>
    <p:extLst>
      <p:ext uri="{BB962C8B-B14F-4D97-AF65-F5344CB8AC3E}">
        <p14:creationId xmlns:p14="http://schemas.microsoft.com/office/powerpoint/2010/main" val="3405500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4340-1D13-D412-0E70-04FCCE52488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5A4D4A9-0AF2-0C8F-11E5-6C4A4515DAAF}"/>
              </a:ext>
            </a:extLst>
          </p:cNvPr>
          <p:cNvSpPr>
            <a:spLocks noGrp="1"/>
          </p:cNvSpPr>
          <p:nvPr>
            <p:ph type="subTitle" idx="1"/>
          </p:nvPr>
        </p:nvSpPr>
        <p:spPr>
          <a:xfrm>
            <a:off x="424543" y="2068285"/>
            <a:ext cx="11506200" cy="4528457"/>
          </a:xfrm>
        </p:spPr>
        <p:txBody>
          <a:bodyPr>
            <a:normAutofit lnSpcReduction="10000"/>
          </a:bodyPr>
          <a:lstStyle/>
          <a:p>
            <a:pPr algn="l"/>
            <a:r>
              <a:rPr lang="en-US" sz="3600" b="1"/>
              <a:t>Key Responsibilities of the Chairman</a:t>
            </a:r>
          </a:p>
          <a:p>
            <a:pPr algn="l"/>
            <a:endParaRPr lang="en-US" sz="2800" b="1"/>
          </a:p>
          <a:p>
            <a:pPr algn="l"/>
            <a:r>
              <a:rPr lang="en-US" sz="3200" b="1"/>
              <a:t>C. Reporting to the Post Commander &amp; Floor</a:t>
            </a:r>
          </a:p>
          <a:p>
            <a:pPr algn="l"/>
            <a:r>
              <a:rPr lang="en-US" sz="3200"/>
              <a:t>The Chairman is typically the person who stands up at the General Post Meeting to give the "House Committee Report." They summarize:</a:t>
            </a:r>
          </a:p>
          <a:p>
            <a:pPr marL="457200" indent="-457200" algn="l">
              <a:buFont typeface="Arial" panose="020B0604020202020204" pitchFamily="34" charset="0"/>
              <a:buChar char="•"/>
            </a:pPr>
            <a:r>
              <a:rPr lang="en-US" sz="3200"/>
              <a:t>Whether the Club made or lost money that month.</a:t>
            </a:r>
          </a:p>
          <a:p>
            <a:pPr marL="457200" indent="-457200" algn="l">
              <a:buFont typeface="Arial" panose="020B0604020202020204" pitchFamily="34" charset="0"/>
              <a:buChar char="•"/>
            </a:pPr>
            <a:r>
              <a:rPr lang="en-US" sz="3200"/>
              <a:t>Any major repairs needed.</a:t>
            </a:r>
          </a:p>
          <a:p>
            <a:pPr marL="457200" indent="-457200" algn="l">
              <a:buFont typeface="Arial" panose="020B0604020202020204" pitchFamily="34" charset="0"/>
              <a:buChar char="•"/>
            </a:pPr>
            <a:r>
              <a:rPr lang="en-US" sz="3200"/>
              <a:t>Any disciplinary actions taken (which may be appealed).</a:t>
            </a:r>
          </a:p>
          <a:p>
            <a:pPr algn="l"/>
            <a:endParaRPr lang="en-US"/>
          </a:p>
        </p:txBody>
      </p:sp>
    </p:spTree>
    <p:extLst>
      <p:ext uri="{BB962C8B-B14F-4D97-AF65-F5344CB8AC3E}">
        <p14:creationId xmlns:p14="http://schemas.microsoft.com/office/powerpoint/2010/main" val="4114509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C164195-34F9-3A03-116B-9E3BF5E44C1E}"/>
              </a:ext>
            </a:extLst>
          </p:cNvPr>
          <p:cNvGraphicFramePr>
            <a:graphicFrameLocks noGrp="1"/>
          </p:cNvGraphicFramePr>
          <p:nvPr>
            <p:extLst>
              <p:ext uri="{D42A27DB-BD31-4B8C-83A1-F6EECF244321}">
                <p14:modId xmlns:p14="http://schemas.microsoft.com/office/powerpoint/2010/main" val="3312735256"/>
              </p:ext>
            </p:extLst>
          </p:nvPr>
        </p:nvGraphicFramePr>
        <p:xfrm>
          <a:off x="827314" y="2647111"/>
          <a:ext cx="10515600" cy="3749040"/>
        </p:xfrm>
        <a:graphic>
          <a:graphicData uri="http://schemas.openxmlformats.org/drawingml/2006/table">
            <a:tbl>
              <a:tblPr/>
              <a:tblGrid>
                <a:gridCol w="5257800">
                  <a:extLst>
                    <a:ext uri="{9D8B030D-6E8A-4147-A177-3AD203B41FA5}">
                      <a16:colId xmlns:a16="http://schemas.microsoft.com/office/drawing/2014/main" val="1725096427"/>
                    </a:ext>
                  </a:extLst>
                </a:gridCol>
                <a:gridCol w="5257800">
                  <a:extLst>
                    <a:ext uri="{9D8B030D-6E8A-4147-A177-3AD203B41FA5}">
                      <a16:colId xmlns:a16="http://schemas.microsoft.com/office/drawing/2014/main" val="4175395325"/>
                    </a:ext>
                  </a:extLst>
                </a:gridCol>
              </a:tblGrid>
              <a:tr h="0">
                <a:tc>
                  <a:txBody>
                    <a:bodyPr/>
                    <a:lstStyle/>
                    <a:p>
                      <a:pPr>
                        <a:buNone/>
                      </a:pPr>
                      <a:r>
                        <a:rPr lang="en-US" sz="2400" b="1">
                          <a:effectLst/>
                          <a:latin typeface="Google Sans Text"/>
                        </a:rPr>
                        <a:t>DO</a:t>
                      </a:r>
                      <a:endParaRPr lang="en-US" sz="240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a:effectLst/>
                          <a:latin typeface="Google Sans Text"/>
                        </a:rPr>
                        <a:t>DON'T</a:t>
                      </a:r>
                      <a:endParaRPr lang="en-US" sz="240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85250985"/>
                  </a:ext>
                </a:extLst>
              </a:tr>
              <a:tr h="0">
                <a:tc>
                  <a:txBody>
                    <a:bodyPr/>
                    <a:lstStyle/>
                    <a:p>
                      <a:pPr>
                        <a:buNone/>
                      </a:pPr>
                      <a:r>
                        <a:rPr lang="en-US" sz="2400" b="1">
                          <a:effectLst/>
                          <a:latin typeface="Google Sans Text"/>
                        </a:rPr>
                        <a:t>Do</a:t>
                      </a:r>
                      <a:r>
                        <a:rPr lang="en-US" sz="2400">
                          <a:effectLst/>
                          <a:latin typeface="Google Sans Text"/>
                        </a:rPr>
                        <a:t> hold a formal meeting at least once a month.</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a:effectLst/>
                          <a:latin typeface="Google Sans Text"/>
                        </a:rPr>
                        <a:t>Don't</a:t>
                      </a:r>
                      <a:r>
                        <a:rPr lang="en-US" sz="2400">
                          <a:effectLst/>
                          <a:latin typeface="Google Sans Text"/>
                        </a:rPr>
                        <a:t> make major policy changes alone without a Committee vote.</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00575418"/>
                  </a:ext>
                </a:extLst>
              </a:tr>
              <a:tr h="0">
                <a:tc>
                  <a:txBody>
                    <a:bodyPr/>
                    <a:lstStyle/>
                    <a:p>
                      <a:pPr>
                        <a:buNone/>
                      </a:pPr>
                      <a:r>
                        <a:rPr lang="en-US" sz="2400" b="1">
                          <a:effectLst/>
                          <a:latin typeface="Google Sans Text"/>
                        </a:rPr>
                        <a:t>Do</a:t>
                      </a:r>
                      <a:r>
                        <a:rPr lang="en-US" sz="2400">
                          <a:effectLst/>
                          <a:latin typeface="Google Sans Text"/>
                        </a:rPr>
                        <a:t> support the Manager in front of the customers/members.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a:effectLst/>
                          <a:latin typeface="Google Sans Text"/>
                        </a:rPr>
                        <a:t>Don't</a:t>
                      </a:r>
                      <a:r>
                        <a:rPr lang="en-US" sz="2400">
                          <a:effectLst/>
                          <a:latin typeface="Google Sans Text"/>
                        </a:rPr>
                        <a:t> "micromanage" or hang over the Manager’s shoulder daily.</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32057345"/>
                  </a:ext>
                </a:extLst>
              </a:tr>
              <a:tr h="0">
                <a:tc>
                  <a:txBody>
                    <a:bodyPr/>
                    <a:lstStyle/>
                    <a:p>
                      <a:pPr>
                        <a:buNone/>
                      </a:pPr>
                      <a:r>
                        <a:rPr lang="en-US" sz="2400" b="1">
                          <a:effectLst/>
                          <a:latin typeface="Google Sans Text"/>
                        </a:rPr>
                        <a:t>Do</a:t>
                      </a:r>
                      <a:r>
                        <a:rPr lang="en-US" sz="2400">
                          <a:effectLst/>
                          <a:latin typeface="Google Sans Text"/>
                        </a:rPr>
                        <a:t> ensure the Quartermaster gets all financial records promptly.</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a:effectLst/>
                          <a:latin typeface="Google Sans Text"/>
                        </a:rPr>
                        <a:t>Don't</a:t>
                      </a:r>
                      <a:r>
                        <a:rPr lang="en-US" sz="2400">
                          <a:effectLst/>
                          <a:latin typeface="Google Sans Text"/>
                        </a:rPr>
                        <a:t> allow the Manager to keep "off-the-books" cash or "slush funds."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4406124"/>
                  </a:ext>
                </a:extLst>
              </a:tr>
              <a:tr h="0">
                <a:tc>
                  <a:txBody>
                    <a:bodyPr/>
                    <a:lstStyle/>
                    <a:p>
                      <a:pPr>
                        <a:buNone/>
                      </a:pPr>
                      <a:r>
                        <a:rPr lang="en-US" sz="2400" b="1">
                          <a:effectLst/>
                          <a:latin typeface="Google Sans Text"/>
                        </a:rPr>
                        <a:t>Do</a:t>
                      </a:r>
                      <a:r>
                        <a:rPr lang="en-US" sz="2400">
                          <a:effectLst/>
                          <a:latin typeface="Google Sans Text"/>
                        </a:rPr>
                        <a:t> listen to the Manager’s expertise on what stock is selling.</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a:effectLst/>
                          <a:latin typeface="Google Sans Text"/>
                        </a:rPr>
                        <a:t>Don't</a:t>
                      </a:r>
                      <a:r>
                        <a:rPr lang="en-US" sz="2400">
                          <a:effectLst/>
                          <a:latin typeface="Google Sans Text"/>
                        </a:rPr>
                        <a:t> let personal friendships influence how you treat staff.</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33292527"/>
                  </a:ext>
                </a:extLst>
              </a:tr>
            </a:tbl>
          </a:graphicData>
        </a:graphic>
      </p:graphicFrame>
      <p:sp>
        <p:nvSpPr>
          <p:cNvPr id="5" name="Rectangle 1">
            <a:extLst>
              <a:ext uri="{FF2B5EF4-FFF2-40B4-BE49-F238E27FC236}">
                <a16:creationId xmlns:a16="http://schemas.microsoft.com/office/drawing/2014/main" id="{81E428C4-8B1F-26B4-44CC-6A68E5949907}"/>
              </a:ext>
            </a:extLst>
          </p:cNvPr>
          <p:cNvSpPr>
            <a:spLocks noChangeArrowheads="1"/>
          </p:cNvSpPr>
          <p:nvPr/>
        </p:nvSpPr>
        <p:spPr bwMode="auto">
          <a:xfrm>
            <a:off x="827314" y="2045970"/>
            <a:ext cx="9788321"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a:ln>
                  <a:noFill/>
                </a:ln>
                <a:solidFill>
                  <a:schemeClr val="tx1"/>
                </a:solidFill>
                <a:effectLst/>
                <a:latin typeface="Arial Black" panose="020B0A04020102020204" pitchFamily="34" charset="0"/>
              </a:rPr>
              <a:t>The "Dos and Don'ts" for a Great Chairman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a:ln>
                <a:noFill/>
              </a:ln>
              <a:solidFill>
                <a:schemeClr val="tx1"/>
              </a:solidFill>
              <a:effectLst/>
              <a:latin typeface="Arial Black" panose="020B0A04020102020204" pitchFamily="34" charset="0"/>
            </a:endParaRPr>
          </a:p>
        </p:txBody>
      </p:sp>
    </p:spTree>
    <p:extLst>
      <p:ext uri="{BB962C8B-B14F-4D97-AF65-F5344CB8AC3E}">
        <p14:creationId xmlns:p14="http://schemas.microsoft.com/office/powerpoint/2010/main" val="228147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413657" y="2569028"/>
            <a:ext cx="11386457" cy="3026229"/>
          </a:xfrm>
        </p:spPr>
        <p:txBody>
          <a:bodyPr>
            <a:normAutofit lnSpcReduction="10000"/>
          </a:bodyPr>
          <a:lstStyle/>
          <a:p>
            <a:r>
              <a:rPr lang="en-US" sz="3600"/>
              <a:t>View the </a:t>
            </a:r>
            <a:r>
              <a:rPr lang="en-US" sz="3600" b="1"/>
              <a:t>House Committee</a:t>
            </a:r>
            <a:r>
              <a:rPr lang="en-US" sz="3600"/>
              <a:t> not just as "the people in charge of the bar," but as the </a:t>
            </a:r>
            <a:r>
              <a:rPr lang="en-US" sz="3600" b="1"/>
              <a:t>Post’s Executive Oversight Board</a:t>
            </a:r>
            <a:r>
              <a:rPr lang="en-US" sz="3600"/>
              <a:t>.</a:t>
            </a:r>
          </a:p>
          <a:p>
            <a:r>
              <a:rPr lang="en-US" sz="3600"/>
              <a:t>Because the VFW is a non-profit Veterans Service Organization, the House Committee acts as the "firewall" protecting the Post’s charter and its assets.</a:t>
            </a:r>
          </a:p>
          <a:p>
            <a:endParaRPr lang="en-US"/>
          </a:p>
        </p:txBody>
      </p:sp>
    </p:spTree>
    <p:extLst>
      <p:ext uri="{BB962C8B-B14F-4D97-AF65-F5344CB8AC3E}">
        <p14:creationId xmlns:p14="http://schemas.microsoft.com/office/powerpoint/2010/main" val="3384449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FBD06-628A-14A5-D605-9EF1F9862CC0}"/>
              </a:ext>
            </a:extLst>
          </p:cNvPr>
          <p:cNvSpPr txBox="1"/>
          <p:nvPr/>
        </p:nvSpPr>
        <p:spPr>
          <a:xfrm>
            <a:off x="228600" y="1992085"/>
            <a:ext cx="11745685" cy="4524315"/>
          </a:xfrm>
          <a:prstGeom prst="rect">
            <a:avLst/>
          </a:prstGeom>
          <a:noFill/>
        </p:spPr>
        <p:txBody>
          <a:bodyPr wrap="square">
            <a:spAutoFit/>
          </a:bodyPr>
          <a:lstStyle/>
          <a:p>
            <a:pPr algn="ctr">
              <a:buNone/>
            </a:pPr>
            <a:r>
              <a:rPr lang="en-US" sz="3600" b="1">
                <a:latin typeface="Arial" panose="020B0604020202020204" pitchFamily="34" charset="0"/>
                <a:cs typeface="Arial" panose="020B0604020202020204" pitchFamily="34" charset="0"/>
              </a:rPr>
              <a:t>Why this Liaison Role is Vital</a:t>
            </a:r>
          </a:p>
          <a:p>
            <a:pPr>
              <a:buNone/>
            </a:pPr>
            <a:r>
              <a:rPr lang="en-US" sz="2800">
                <a:latin typeface="Arial" panose="020B0604020202020204" pitchFamily="34" charset="0"/>
                <a:cs typeface="Arial" panose="020B0604020202020204" pitchFamily="34" charset="0"/>
              </a:rPr>
              <a:t>Without a strong Chairman acting as a liaison, the Canteen Manager often feels like they have "five different bosses." This leads to:</a:t>
            </a:r>
          </a:p>
          <a:p>
            <a:pPr>
              <a:buNone/>
            </a:pPr>
            <a:endParaRPr lang="en-US" sz="2800">
              <a:latin typeface="Arial" panose="020B0604020202020204" pitchFamily="34" charset="0"/>
              <a:cs typeface="Arial" panose="020B0604020202020204" pitchFamily="34" charset="0"/>
            </a:endParaRPr>
          </a:p>
          <a:p>
            <a:pPr>
              <a:buFont typeface="Arial" panose="020B0604020202020204" pitchFamily="34" charset="0"/>
              <a:buChar char="•"/>
            </a:pPr>
            <a:r>
              <a:rPr lang="en-US" sz="2800" b="1">
                <a:latin typeface="Arial" panose="020B0604020202020204" pitchFamily="34" charset="0"/>
                <a:cs typeface="Arial" panose="020B0604020202020204" pitchFamily="34" charset="0"/>
              </a:rPr>
              <a:t>Burnout:</a:t>
            </a:r>
            <a:r>
              <a:rPr lang="en-US" sz="2800">
                <a:latin typeface="Arial" panose="020B0604020202020204" pitchFamily="34" charset="0"/>
                <a:cs typeface="Arial" panose="020B0604020202020204" pitchFamily="34" charset="0"/>
              </a:rPr>
              <a:t> The Manager quits because they are tired of being yelled at by multiple people.</a:t>
            </a:r>
          </a:p>
          <a:p>
            <a:pPr>
              <a:buFont typeface="Arial" panose="020B0604020202020204" pitchFamily="34" charset="0"/>
              <a:buChar char="•"/>
            </a:pPr>
            <a:r>
              <a:rPr lang="en-US" sz="2800" b="1">
                <a:latin typeface="Arial" panose="020B0604020202020204" pitchFamily="34" charset="0"/>
                <a:cs typeface="Arial" panose="020B0604020202020204" pitchFamily="34" charset="0"/>
              </a:rPr>
              <a:t>Corruption:</a:t>
            </a:r>
            <a:r>
              <a:rPr lang="en-US" sz="2800">
                <a:latin typeface="Arial" panose="020B0604020202020204" pitchFamily="34" charset="0"/>
                <a:cs typeface="Arial" panose="020B0604020202020204" pitchFamily="34" charset="0"/>
              </a:rPr>
              <a:t> If no one is the clear point of contact, things "slip through the cracks."</a:t>
            </a:r>
          </a:p>
          <a:p>
            <a:pPr>
              <a:buFont typeface="Arial" panose="020B0604020202020204" pitchFamily="34" charset="0"/>
              <a:buChar char="•"/>
            </a:pPr>
            <a:r>
              <a:rPr lang="en-US" sz="2800" b="1">
                <a:latin typeface="Arial" panose="020B0604020202020204" pitchFamily="34" charset="0"/>
                <a:cs typeface="Arial" panose="020B0604020202020204" pitchFamily="34" charset="0"/>
              </a:rPr>
              <a:t>Liability:</a:t>
            </a:r>
            <a:r>
              <a:rPr lang="en-US" sz="2800">
                <a:latin typeface="Arial" panose="020B0604020202020204" pitchFamily="34" charset="0"/>
                <a:cs typeface="Arial" panose="020B0604020202020204" pitchFamily="34" charset="0"/>
              </a:rPr>
              <a:t> If orders aren't documented through the Chairman, the Post has no "paper trail" if a legal issue arises.</a:t>
            </a:r>
          </a:p>
        </p:txBody>
      </p:sp>
    </p:spTree>
    <p:extLst>
      <p:ext uri="{BB962C8B-B14F-4D97-AF65-F5344CB8AC3E}">
        <p14:creationId xmlns:p14="http://schemas.microsoft.com/office/powerpoint/2010/main" val="822160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49C08-6EB4-B36D-28F3-982751511E78}"/>
              </a:ext>
            </a:extLst>
          </p:cNvPr>
          <p:cNvSpPr>
            <a:spLocks noGrp="1"/>
          </p:cNvSpPr>
          <p:nvPr>
            <p:ph type="ctrTitle"/>
          </p:nvPr>
        </p:nvSpPr>
        <p:spPr>
          <a:xfrm>
            <a:off x="1524000" y="375148"/>
            <a:ext cx="9144000" cy="2387600"/>
          </a:xfrm>
        </p:spPr>
        <p:txBody>
          <a:bodyPr/>
          <a:lstStyle/>
          <a:p>
            <a:r>
              <a:rPr lang="en-US"/>
              <a:t>Canteen (Club) Manager</a:t>
            </a:r>
          </a:p>
        </p:txBody>
      </p:sp>
      <p:sp>
        <p:nvSpPr>
          <p:cNvPr id="5" name="TextBox 4">
            <a:extLst>
              <a:ext uri="{FF2B5EF4-FFF2-40B4-BE49-F238E27FC236}">
                <a16:creationId xmlns:a16="http://schemas.microsoft.com/office/drawing/2014/main" id="{6BBD89E4-B840-CF25-E894-188407D90B60}"/>
              </a:ext>
            </a:extLst>
          </p:cNvPr>
          <p:cNvSpPr txBox="1"/>
          <p:nvPr/>
        </p:nvSpPr>
        <p:spPr>
          <a:xfrm>
            <a:off x="424543" y="2762748"/>
            <a:ext cx="11571514" cy="3539430"/>
          </a:xfrm>
          <a:prstGeom prst="rect">
            <a:avLst/>
          </a:prstGeom>
          <a:noFill/>
        </p:spPr>
        <p:txBody>
          <a:bodyPr wrap="square">
            <a:spAutoFit/>
          </a:bodyPr>
          <a:lstStyle/>
          <a:p>
            <a:pPr>
              <a:buNone/>
            </a:pPr>
            <a:r>
              <a:rPr lang="en-US" sz="2800">
                <a:latin typeface="Arial" panose="020B0604020202020204" pitchFamily="34" charset="0"/>
                <a:cs typeface="Arial" panose="020B0604020202020204" pitchFamily="34" charset="0"/>
              </a:rPr>
              <a:t>To give an in-depth overview of the </a:t>
            </a:r>
            <a:r>
              <a:rPr lang="en-US" sz="2800" b="1">
                <a:latin typeface="Arial" panose="020B0604020202020204" pitchFamily="34" charset="0"/>
                <a:cs typeface="Arial" panose="020B0604020202020204" pitchFamily="34" charset="0"/>
              </a:rPr>
              <a:t>Canteen (Club) Manager</a:t>
            </a:r>
            <a:r>
              <a:rPr lang="en-US" sz="2800">
                <a:latin typeface="Arial" panose="020B0604020202020204" pitchFamily="34" charset="0"/>
                <a:cs typeface="Arial" panose="020B0604020202020204" pitchFamily="34" charset="0"/>
              </a:rPr>
              <a:t>, you have to separate their role into three distinct categories: </a:t>
            </a:r>
            <a:r>
              <a:rPr lang="en-US" sz="2800" b="1">
                <a:latin typeface="Arial" panose="020B0604020202020204" pitchFamily="34" charset="0"/>
                <a:cs typeface="Arial" panose="020B0604020202020204" pitchFamily="34" charset="0"/>
              </a:rPr>
              <a:t>Operational Execution</a:t>
            </a:r>
            <a:r>
              <a:rPr lang="en-US" sz="2800">
                <a:latin typeface="Arial" panose="020B0604020202020204" pitchFamily="34" charset="0"/>
                <a:cs typeface="Arial" panose="020B0604020202020204" pitchFamily="34" charset="0"/>
              </a:rPr>
              <a:t>, </a:t>
            </a:r>
            <a:r>
              <a:rPr lang="en-US" sz="2800" b="1">
                <a:latin typeface="Arial" panose="020B0604020202020204" pitchFamily="34" charset="0"/>
                <a:cs typeface="Arial" panose="020B0604020202020204" pitchFamily="34" charset="0"/>
              </a:rPr>
              <a:t>Financial Stewardship</a:t>
            </a:r>
            <a:r>
              <a:rPr lang="en-US" sz="2800">
                <a:latin typeface="Arial" panose="020B0604020202020204" pitchFamily="34" charset="0"/>
                <a:cs typeface="Arial" panose="020B0604020202020204" pitchFamily="34" charset="0"/>
              </a:rPr>
              <a:t>, and </a:t>
            </a:r>
            <a:r>
              <a:rPr lang="en-US" sz="2800" b="1">
                <a:latin typeface="Arial" panose="020B0604020202020204" pitchFamily="34" charset="0"/>
                <a:cs typeface="Arial" panose="020B0604020202020204" pitchFamily="34" charset="0"/>
              </a:rPr>
              <a:t>Regulatory Compliance</a:t>
            </a:r>
            <a:r>
              <a:rPr lang="en-US" sz="2800">
                <a:latin typeface="Arial" panose="020B0604020202020204" pitchFamily="34" charset="0"/>
                <a:cs typeface="Arial" panose="020B0604020202020204" pitchFamily="34" charset="0"/>
              </a:rPr>
              <a:t>.</a:t>
            </a:r>
          </a:p>
          <a:p>
            <a:pPr>
              <a:buNone/>
            </a:pPr>
            <a:endParaRPr lang="en-US" sz="2800">
              <a:latin typeface="Arial" panose="020B0604020202020204" pitchFamily="34" charset="0"/>
              <a:cs typeface="Arial" panose="020B0604020202020204" pitchFamily="34" charset="0"/>
            </a:endParaRPr>
          </a:p>
          <a:p>
            <a:pPr>
              <a:buNone/>
            </a:pPr>
            <a:r>
              <a:rPr lang="en-US" sz="2800">
                <a:latin typeface="Arial" panose="020B0604020202020204" pitchFamily="34" charset="0"/>
                <a:cs typeface="Arial" panose="020B0604020202020204" pitchFamily="34" charset="0"/>
              </a:rPr>
              <a:t>The Canteen Manager is the only person authorized to handle the day-to-day "business" of the club, but they do so under the strict "enforcement-only" rule—they follow the roadmap laid out by the House Committee.</a:t>
            </a:r>
          </a:p>
        </p:txBody>
      </p:sp>
    </p:spTree>
    <p:extLst>
      <p:ext uri="{BB962C8B-B14F-4D97-AF65-F5344CB8AC3E}">
        <p14:creationId xmlns:p14="http://schemas.microsoft.com/office/powerpoint/2010/main" val="2515366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F11BF0-C51D-C963-5BFB-201E6B08C898}"/>
              </a:ext>
            </a:extLst>
          </p:cNvPr>
          <p:cNvSpPr txBox="1"/>
          <p:nvPr/>
        </p:nvSpPr>
        <p:spPr>
          <a:xfrm>
            <a:off x="348343" y="1972465"/>
            <a:ext cx="11593286" cy="4524315"/>
          </a:xfrm>
          <a:prstGeom prst="rect">
            <a:avLst/>
          </a:prstGeom>
          <a:noFill/>
        </p:spPr>
        <p:txBody>
          <a:bodyPr wrap="square">
            <a:spAutoFit/>
          </a:bodyPr>
          <a:lstStyle/>
          <a:p>
            <a:pPr>
              <a:buNone/>
            </a:pPr>
            <a:r>
              <a:rPr lang="en-US" sz="3600" b="1">
                <a:latin typeface="Arial" panose="020B0604020202020204" pitchFamily="34" charset="0"/>
                <a:cs typeface="Arial" panose="020B0604020202020204" pitchFamily="34" charset="0"/>
              </a:rPr>
              <a:t>Personnel &amp; Operational Supervision</a:t>
            </a:r>
          </a:p>
          <a:p>
            <a:pPr>
              <a:buNone/>
            </a:pPr>
            <a:r>
              <a:rPr lang="en-US" sz="3600">
                <a:latin typeface="Arial" panose="020B0604020202020204" pitchFamily="34" charset="0"/>
                <a:cs typeface="Arial" panose="020B0604020202020204" pitchFamily="34" charset="0"/>
              </a:rPr>
              <a:t>The Manager is the "Officer in Charge" of the staff. While the House Committee </a:t>
            </a:r>
            <a:r>
              <a:rPr lang="en-US" sz="3600" i="1">
                <a:latin typeface="Arial" panose="020B0604020202020204" pitchFamily="34" charset="0"/>
                <a:cs typeface="Arial" panose="020B0604020202020204" pitchFamily="34" charset="0"/>
              </a:rPr>
              <a:t>hires</a:t>
            </a:r>
            <a:r>
              <a:rPr lang="en-US" sz="3600">
                <a:latin typeface="Arial" panose="020B0604020202020204" pitchFamily="34" charset="0"/>
                <a:cs typeface="Arial" panose="020B0604020202020204" pitchFamily="34" charset="0"/>
              </a:rPr>
              <a:t> the staff, the Manager </a:t>
            </a:r>
            <a:r>
              <a:rPr lang="en-US" sz="3600" i="1">
                <a:latin typeface="Arial" panose="020B0604020202020204" pitchFamily="34" charset="0"/>
                <a:cs typeface="Arial" panose="020B0604020202020204" pitchFamily="34" charset="0"/>
              </a:rPr>
              <a:t>leads</a:t>
            </a:r>
            <a:r>
              <a:rPr lang="en-US" sz="3600">
                <a:latin typeface="Arial" panose="020B0604020202020204" pitchFamily="34" charset="0"/>
                <a:cs typeface="Arial" panose="020B0604020202020204" pitchFamily="34" charset="0"/>
              </a:rPr>
              <a:t> them.</a:t>
            </a:r>
          </a:p>
          <a:p>
            <a:pPr>
              <a:buFont typeface="Arial" panose="020B0604020202020204" pitchFamily="34" charset="0"/>
              <a:buChar char="•"/>
            </a:pPr>
            <a:r>
              <a:rPr lang="en-US" sz="3600" b="1">
                <a:latin typeface="Arial" panose="020B0604020202020204" pitchFamily="34" charset="0"/>
                <a:cs typeface="Arial" panose="020B0604020202020204" pitchFamily="34" charset="0"/>
              </a:rPr>
              <a:t>Direct Supervision:</a:t>
            </a:r>
            <a:r>
              <a:rPr lang="en-US" sz="3600">
                <a:latin typeface="Arial" panose="020B0604020202020204" pitchFamily="34" charset="0"/>
                <a:cs typeface="Arial" panose="020B0604020202020204" pitchFamily="34" charset="0"/>
              </a:rPr>
              <a:t> Managing bartenders, servers, and janitorial staff. This includes scheduling, training on VFW standards, and ensuring staff provide professional service to Comrades.</a:t>
            </a:r>
          </a:p>
        </p:txBody>
      </p:sp>
    </p:spTree>
    <p:extLst>
      <p:ext uri="{BB962C8B-B14F-4D97-AF65-F5344CB8AC3E}">
        <p14:creationId xmlns:p14="http://schemas.microsoft.com/office/powerpoint/2010/main" val="4284449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FE5E5-62F4-BAD3-9A5A-59C002E82CA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DEE4870-8968-0DD1-0479-F83A466AA4AD}"/>
              </a:ext>
            </a:extLst>
          </p:cNvPr>
          <p:cNvSpPr txBox="1"/>
          <p:nvPr/>
        </p:nvSpPr>
        <p:spPr>
          <a:xfrm>
            <a:off x="348343" y="1972465"/>
            <a:ext cx="11593286" cy="4585871"/>
          </a:xfrm>
          <a:prstGeom prst="rect">
            <a:avLst/>
          </a:prstGeom>
          <a:noFill/>
        </p:spPr>
        <p:txBody>
          <a:bodyPr wrap="square">
            <a:spAutoFit/>
          </a:bodyPr>
          <a:lstStyle/>
          <a:p>
            <a:pPr>
              <a:buNone/>
            </a:pPr>
            <a:r>
              <a:rPr lang="en-US" sz="3600" b="1">
                <a:latin typeface="Arial" panose="020B0604020202020204" pitchFamily="34" charset="0"/>
                <a:cs typeface="Arial" panose="020B0604020202020204" pitchFamily="34" charset="0"/>
              </a:rPr>
              <a:t>Personnel &amp; Operational Supervision (Cont.)</a:t>
            </a:r>
          </a:p>
          <a:p>
            <a:pPr marL="571500" indent="-571500">
              <a:buFont typeface="Arial" panose="020B0604020202020204" pitchFamily="34" charset="0"/>
              <a:buChar char="•"/>
            </a:pPr>
            <a:r>
              <a:rPr lang="en-US" sz="3200">
                <a:latin typeface="Arial" panose="020B0604020202020204" pitchFamily="34" charset="0"/>
                <a:cs typeface="Arial" panose="020B0604020202020204" pitchFamily="34" charset="0"/>
              </a:rPr>
              <a:t>Enforcement of Decorum: The Manager is the first line of defense in maintaining the "Good Name" of the VFW. If a member is disruptive, the Manager must enforce the rules of behavior established by the House Committee.</a:t>
            </a:r>
          </a:p>
          <a:p>
            <a:pPr marL="571500" indent="-571500">
              <a:buFont typeface="Arial" panose="020B0604020202020204" pitchFamily="34" charset="0"/>
              <a:buChar char="•"/>
            </a:pPr>
            <a:r>
              <a:rPr lang="en-US" sz="3200">
                <a:latin typeface="Arial" panose="020B0604020202020204" pitchFamily="34" charset="0"/>
                <a:cs typeface="Arial" panose="020B0604020202020204" pitchFamily="34" charset="0"/>
              </a:rPr>
              <a:t>Operational Freedom: Per the VFW Guide, the Manager must be given enough "freedom from interference" to do their job without members or committee individuals "backseat driving" behind the bar.</a:t>
            </a:r>
          </a:p>
        </p:txBody>
      </p:sp>
    </p:spTree>
    <p:extLst>
      <p:ext uri="{BB962C8B-B14F-4D97-AF65-F5344CB8AC3E}">
        <p14:creationId xmlns:p14="http://schemas.microsoft.com/office/powerpoint/2010/main" val="3111934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E7C51-2DFB-92ED-044B-5053D85B58B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DF2D7F-8E80-86EB-9523-44C4BF6E4D49}"/>
              </a:ext>
            </a:extLst>
          </p:cNvPr>
          <p:cNvSpPr txBox="1"/>
          <p:nvPr/>
        </p:nvSpPr>
        <p:spPr>
          <a:xfrm>
            <a:off x="348343" y="1972465"/>
            <a:ext cx="11593286" cy="2862322"/>
          </a:xfrm>
          <a:prstGeom prst="rect">
            <a:avLst/>
          </a:prstGeom>
          <a:noFill/>
        </p:spPr>
        <p:txBody>
          <a:bodyPr wrap="square">
            <a:spAutoFit/>
          </a:bodyPr>
          <a:lstStyle/>
          <a:p>
            <a:r>
              <a:rPr lang="en-US" sz="3600" b="1"/>
              <a:t>Financial Stewardship &amp; Accountability</a:t>
            </a:r>
          </a:p>
          <a:p>
            <a:endParaRPr lang="en-US" sz="3600" b="1"/>
          </a:p>
          <a:p>
            <a:r>
              <a:rPr lang="en-US" sz="3600"/>
              <a:t>This is the most sensitive part of the job. The Canteen Manager is responsible for every penny that crosses the bar.</a:t>
            </a:r>
          </a:p>
        </p:txBody>
      </p:sp>
    </p:spTree>
    <p:extLst>
      <p:ext uri="{BB962C8B-B14F-4D97-AF65-F5344CB8AC3E}">
        <p14:creationId xmlns:p14="http://schemas.microsoft.com/office/powerpoint/2010/main" val="1058723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E58B-51AE-838F-D14F-C284470FA93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E5C0DD-F702-0B07-5B83-EAB9AD03BE8A}"/>
              </a:ext>
            </a:extLst>
          </p:cNvPr>
          <p:cNvSpPr txBox="1"/>
          <p:nvPr/>
        </p:nvSpPr>
        <p:spPr>
          <a:xfrm>
            <a:off x="348343" y="1972465"/>
            <a:ext cx="11593286" cy="4154984"/>
          </a:xfrm>
          <a:prstGeom prst="rect">
            <a:avLst/>
          </a:prstGeom>
          <a:noFill/>
        </p:spPr>
        <p:txBody>
          <a:bodyPr wrap="square">
            <a:spAutoFit/>
          </a:bodyPr>
          <a:lstStyle/>
          <a:p>
            <a:r>
              <a:rPr lang="en-US" sz="3600" b="1"/>
              <a:t>Financial Stewardship &amp; Accountability (Cont.)</a:t>
            </a:r>
          </a:p>
          <a:p>
            <a:r>
              <a:rPr lang="en-US" sz="3600" b="1"/>
              <a:t>The "Paper Trail"</a:t>
            </a:r>
          </a:p>
          <a:p>
            <a:pPr marL="457200" indent="-457200">
              <a:buFont typeface="Arial" panose="020B0604020202020204" pitchFamily="34" charset="0"/>
              <a:buChar char="•"/>
            </a:pPr>
            <a:r>
              <a:rPr lang="en-US" sz="3200" b="1"/>
              <a:t>Accounting for Receipts:</a:t>
            </a:r>
            <a:r>
              <a:rPr lang="en-US" sz="3200"/>
              <a:t> Recording all daily sales accurately.</a:t>
            </a:r>
          </a:p>
          <a:p>
            <a:pPr marL="457200" indent="-457200">
              <a:buFont typeface="Arial" panose="020B0604020202020204" pitchFamily="34" charset="0"/>
              <a:buChar char="•"/>
            </a:pPr>
            <a:r>
              <a:rPr lang="en-US" sz="3200" b="1"/>
              <a:t>Verifying Expenditures:</a:t>
            </a:r>
            <a:r>
              <a:rPr lang="en-US" sz="3200"/>
              <a:t> Keeping every invoice and receipt for supplies, COGS (Cost of Goods Sold), and maintenance.</a:t>
            </a:r>
          </a:p>
          <a:p>
            <a:pPr marL="457200" indent="-457200">
              <a:buFont typeface="Arial" panose="020B0604020202020204" pitchFamily="34" charset="0"/>
              <a:buChar char="•"/>
            </a:pPr>
            <a:r>
              <a:rPr lang="en-US" sz="3200" b="1"/>
              <a:t>Inventory Control:</a:t>
            </a:r>
            <a:r>
              <a:rPr lang="en-US" sz="3200"/>
              <a:t> Tracking stock levels to prevent "shrinkage" (theft or waste). They must be able to justify all expenditures to the House Committee during monthly audits.</a:t>
            </a:r>
          </a:p>
        </p:txBody>
      </p:sp>
    </p:spTree>
    <p:extLst>
      <p:ext uri="{BB962C8B-B14F-4D97-AF65-F5344CB8AC3E}">
        <p14:creationId xmlns:p14="http://schemas.microsoft.com/office/powerpoint/2010/main" val="880927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80A24-5944-ADC9-A504-E71B2640DE0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85A7ADB-69F4-E52C-31D5-814F1AE8CA17}"/>
              </a:ext>
            </a:extLst>
          </p:cNvPr>
          <p:cNvSpPr txBox="1"/>
          <p:nvPr/>
        </p:nvSpPr>
        <p:spPr>
          <a:xfrm>
            <a:off x="348343" y="1972465"/>
            <a:ext cx="11593286" cy="4339650"/>
          </a:xfrm>
          <a:prstGeom prst="rect">
            <a:avLst/>
          </a:prstGeom>
          <a:noFill/>
        </p:spPr>
        <p:txBody>
          <a:bodyPr wrap="square">
            <a:spAutoFit/>
          </a:bodyPr>
          <a:lstStyle/>
          <a:p>
            <a:r>
              <a:rPr lang="en-US" sz="3600" b="1"/>
              <a:t>Financial Stewardship &amp; Accountability (Cont.)</a:t>
            </a:r>
          </a:p>
          <a:p>
            <a:r>
              <a:rPr lang="en-US" sz="3600" b="1"/>
              <a:t>Payroll &amp; Taxes</a:t>
            </a:r>
          </a:p>
          <a:p>
            <a:r>
              <a:rPr lang="en-US" sz="2800"/>
              <a:t>The Manager is responsible for the administrative "headache" of employment:</a:t>
            </a:r>
          </a:p>
          <a:p>
            <a:pPr marL="571500" indent="-571500">
              <a:buFont typeface="Arial" panose="020B0604020202020204" pitchFamily="34" charset="0"/>
              <a:buChar char="•"/>
            </a:pPr>
            <a:r>
              <a:rPr lang="en-US" sz="2800"/>
              <a:t>Recording the exact amount of pay for each individual.</a:t>
            </a:r>
          </a:p>
          <a:p>
            <a:pPr marL="571500" indent="-571500">
              <a:buFont typeface="Arial" panose="020B0604020202020204" pitchFamily="34" charset="0"/>
              <a:buChar char="•"/>
            </a:pPr>
            <a:r>
              <a:rPr lang="en-US" sz="2800" b="1"/>
              <a:t>Withholding:</a:t>
            </a:r>
            <a:r>
              <a:rPr lang="en-US" sz="2800"/>
              <a:t> Calculating and withholding Federal and State Income Taxes and FICA (Social Security/Medicare).</a:t>
            </a:r>
          </a:p>
          <a:p>
            <a:pPr marL="571500" indent="-571500">
              <a:buFont typeface="Arial" panose="020B0604020202020204" pitchFamily="34" charset="0"/>
              <a:buChar char="•"/>
            </a:pPr>
            <a:r>
              <a:rPr lang="en-US" sz="2800" b="1"/>
              <a:t>Reporting:</a:t>
            </a:r>
            <a:r>
              <a:rPr lang="en-US" sz="2800"/>
              <a:t> Working with the Quartermaster to ensure Unemployment Compensation and tax payments are filed on time.</a:t>
            </a:r>
          </a:p>
        </p:txBody>
      </p:sp>
    </p:spTree>
    <p:extLst>
      <p:ext uri="{BB962C8B-B14F-4D97-AF65-F5344CB8AC3E}">
        <p14:creationId xmlns:p14="http://schemas.microsoft.com/office/powerpoint/2010/main" val="360395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72040-B996-FBEF-7A50-3D6D5A99E2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8FA0AA9-C7B9-A052-0A6F-094450C75633}"/>
              </a:ext>
            </a:extLst>
          </p:cNvPr>
          <p:cNvSpPr txBox="1"/>
          <p:nvPr/>
        </p:nvSpPr>
        <p:spPr>
          <a:xfrm>
            <a:off x="348343" y="1972465"/>
            <a:ext cx="11593286" cy="4585871"/>
          </a:xfrm>
          <a:prstGeom prst="rect">
            <a:avLst/>
          </a:prstGeom>
          <a:noFill/>
        </p:spPr>
        <p:txBody>
          <a:bodyPr wrap="square">
            <a:spAutoFit/>
          </a:bodyPr>
          <a:lstStyle/>
          <a:p>
            <a:r>
              <a:rPr lang="en-US" sz="4000" b="1"/>
              <a:t>Compliance &amp; Legal Obligations</a:t>
            </a:r>
          </a:p>
          <a:p>
            <a:r>
              <a:rPr lang="en-US" sz="2800"/>
              <a:t>The Manager is the "License Guardian." If the Manager fails here, the Post can lose its charter or its liquor license.</a:t>
            </a:r>
          </a:p>
          <a:p>
            <a:pPr marL="571500" indent="-571500">
              <a:buFont typeface="Arial" panose="020B0604020202020204" pitchFamily="34" charset="0"/>
              <a:buChar char="•"/>
            </a:pPr>
            <a:r>
              <a:rPr lang="en-US" sz="2800" b="1"/>
              <a:t>Liquor Laws:</a:t>
            </a:r>
            <a:r>
              <a:rPr lang="en-US" sz="2800"/>
              <a:t> Ensuring no minors are served, no over-serving occurs, and all state-mandated "Dram Shop" laws are followed.</a:t>
            </a:r>
          </a:p>
          <a:p>
            <a:pPr marL="571500" indent="-571500">
              <a:buFont typeface="Arial" panose="020B0604020202020204" pitchFamily="34" charset="0"/>
              <a:buChar char="•"/>
            </a:pPr>
            <a:r>
              <a:rPr lang="en-US" sz="2800" b="1"/>
              <a:t>Health &amp; Safety:</a:t>
            </a:r>
            <a:r>
              <a:rPr lang="en-US" sz="2800"/>
              <a:t> Maintaining a clean facility that passes health inspections.</a:t>
            </a:r>
          </a:p>
          <a:p>
            <a:pPr marL="571500" indent="-571500">
              <a:buFont typeface="Arial" panose="020B0604020202020204" pitchFamily="34" charset="0"/>
              <a:buChar char="•"/>
            </a:pPr>
            <a:r>
              <a:rPr lang="en-US" sz="2800" b="1"/>
              <a:t>VFW Supremacy:</a:t>
            </a:r>
            <a:r>
              <a:rPr lang="en-US" sz="2800"/>
              <a:t> Ensuring that no "private club" mentality develops. The Manager must ensure the club remains an </a:t>
            </a:r>
            <a:r>
              <a:rPr lang="en-US" sz="2800" i="1"/>
              <a:t>activity</a:t>
            </a:r>
            <a:r>
              <a:rPr lang="en-US" sz="2800"/>
              <a:t> of the Post, not a separate entity.</a:t>
            </a:r>
          </a:p>
        </p:txBody>
      </p:sp>
    </p:spTree>
    <p:extLst>
      <p:ext uri="{BB962C8B-B14F-4D97-AF65-F5344CB8AC3E}">
        <p14:creationId xmlns:p14="http://schemas.microsoft.com/office/powerpoint/2010/main" val="1151248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73B69-9B3C-AB12-0B2A-87F140EDEB2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089CB7A-6D5A-07C4-6D5F-670CA33C2DE6}"/>
              </a:ext>
            </a:extLst>
          </p:cNvPr>
          <p:cNvSpPr txBox="1"/>
          <p:nvPr/>
        </p:nvSpPr>
        <p:spPr>
          <a:xfrm>
            <a:off x="348343" y="1972465"/>
            <a:ext cx="11593286" cy="4154984"/>
          </a:xfrm>
          <a:prstGeom prst="rect">
            <a:avLst/>
          </a:prstGeom>
          <a:noFill/>
        </p:spPr>
        <p:txBody>
          <a:bodyPr wrap="square">
            <a:spAutoFit/>
          </a:bodyPr>
          <a:lstStyle/>
          <a:p>
            <a:r>
              <a:rPr lang="en-US" sz="4000" b="1"/>
              <a:t>Reporting Structure: The "Dual Report"</a:t>
            </a:r>
          </a:p>
          <a:p>
            <a:r>
              <a:rPr lang="en-US" sz="3200"/>
              <a:t>The Canteen Manager has a unique reporting requirement. They don't just answer to one person; they answer to the </a:t>
            </a:r>
            <a:r>
              <a:rPr lang="en-US" sz="3200" b="1"/>
              <a:t>System</a:t>
            </a:r>
            <a:r>
              <a:rPr lang="en-US" sz="3200"/>
              <a:t>:</a:t>
            </a:r>
          </a:p>
          <a:p>
            <a:pPr marL="571500" indent="-571500">
              <a:buFont typeface="Arial" panose="020B0604020202020204" pitchFamily="34" charset="0"/>
              <a:buChar char="•"/>
            </a:pPr>
            <a:r>
              <a:rPr lang="en-US" sz="3200" b="1"/>
              <a:t>To the House Committee:</a:t>
            </a:r>
            <a:r>
              <a:rPr lang="en-US" sz="3200"/>
              <a:t> They report on operations, staff issues, and facility needs.</a:t>
            </a:r>
          </a:p>
          <a:p>
            <a:pPr marL="571500" indent="-571500">
              <a:buFont typeface="Arial" panose="020B0604020202020204" pitchFamily="34" charset="0"/>
              <a:buChar char="•"/>
            </a:pPr>
            <a:r>
              <a:rPr lang="en-US" sz="3200" b="1"/>
              <a:t>To the Post Quartermaster:</a:t>
            </a:r>
            <a:r>
              <a:rPr lang="en-US" sz="3200"/>
              <a:t> They turn over financial records and funds. </a:t>
            </a:r>
            <a:r>
              <a:rPr lang="en-US" sz="3200" b="1"/>
              <a:t>All assets belong to the Post</a:t>
            </a:r>
            <a:r>
              <a:rPr lang="en-US" sz="3200"/>
              <a:t>, and the Quartermaster is the legal custodian of those assets.</a:t>
            </a:r>
          </a:p>
        </p:txBody>
      </p:sp>
    </p:spTree>
    <p:extLst>
      <p:ext uri="{BB962C8B-B14F-4D97-AF65-F5344CB8AC3E}">
        <p14:creationId xmlns:p14="http://schemas.microsoft.com/office/powerpoint/2010/main" val="926254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B2840-936B-4624-B26E-B98024CA54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DD2AFD3-FEFA-CB3C-A741-B0E3A3AE8FF4}"/>
              </a:ext>
            </a:extLst>
          </p:cNvPr>
          <p:cNvSpPr txBox="1"/>
          <p:nvPr/>
        </p:nvSpPr>
        <p:spPr>
          <a:xfrm>
            <a:off x="348343" y="1972465"/>
            <a:ext cx="11593286" cy="4585871"/>
          </a:xfrm>
          <a:prstGeom prst="rect">
            <a:avLst/>
          </a:prstGeom>
          <a:noFill/>
        </p:spPr>
        <p:txBody>
          <a:bodyPr wrap="square">
            <a:spAutoFit/>
          </a:bodyPr>
          <a:lstStyle/>
          <a:p>
            <a:r>
              <a:rPr lang="en-US" sz="4000" b="1"/>
              <a:t>Rights of the Manager: The "Right to Appeal"</a:t>
            </a:r>
          </a:p>
          <a:p>
            <a:r>
              <a:rPr lang="en-US" sz="2800"/>
              <a:t>The VFW Guide recognizes that the Manager's job is difficult and often political.</a:t>
            </a:r>
          </a:p>
          <a:p>
            <a:pPr marL="457200" indent="-457200">
              <a:buFont typeface="Arial" panose="020B0604020202020204" pitchFamily="34" charset="0"/>
              <a:buChar char="•"/>
            </a:pPr>
            <a:r>
              <a:rPr lang="en-US" sz="2800" b="1"/>
              <a:t>Arbitration:</a:t>
            </a:r>
            <a:r>
              <a:rPr lang="en-US" sz="2800"/>
              <a:t> If the House Committee makes a decision the Manager believes is unfair or harmful to the Club, the Manager has the right to appeal directly to the </a:t>
            </a:r>
            <a:r>
              <a:rPr lang="en-US" sz="2800" b="1"/>
              <a:t>Post Floor</a:t>
            </a:r>
            <a:r>
              <a:rPr lang="en-US" sz="2800"/>
              <a:t>.</a:t>
            </a:r>
          </a:p>
          <a:p>
            <a:pPr marL="457200" indent="-457200">
              <a:buFont typeface="Arial" panose="020B0604020202020204" pitchFamily="34" charset="0"/>
              <a:buChar char="•"/>
            </a:pPr>
            <a:r>
              <a:rPr lang="en-US" sz="2800" b="1"/>
              <a:t>The "Popularity" Warning:</a:t>
            </a:r>
            <a:r>
              <a:rPr lang="en-US" sz="2800"/>
              <a:t> The VFW warns members not to let a "dishonest manager" use their popularity to overturn legitimate Committee discipline. The Manager’s appeal should be judged on facts, not friendship.</a:t>
            </a:r>
          </a:p>
        </p:txBody>
      </p:sp>
    </p:spTree>
    <p:extLst>
      <p:ext uri="{BB962C8B-B14F-4D97-AF65-F5344CB8AC3E}">
        <p14:creationId xmlns:p14="http://schemas.microsoft.com/office/powerpoint/2010/main" val="407569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E7166D-8E87-CD74-E9FA-3C2534309416}"/>
              </a:ext>
            </a:extLst>
          </p:cNvPr>
          <p:cNvSpPr>
            <a:spLocks noGrp="1"/>
          </p:cNvSpPr>
          <p:nvPr>
            <p:ph type="subTitle" idx="1"/>
          </p:nvPr>
        </p:nvSpPr>
        <p:spPr>
          <a:xfrm>
            <a:off x="402771" y="2471057"/>
            <a:ext cx="11342915" cy="4147457"/>
          </a:xfrm>
        </p:spPr>
        <p:txBody>
          <a:bodyPr>
            <a:normAutofit fontScale="92500" lnSpcReduction="20000"/>
          </a:bodyPr>
          <a:lstStyle/>
          <a:p>
            <a:pPr algn="l"/>
            <a:r>
              <a:rPr lang="en-US" sz="3500" b="1"/>
              <a:t>The Strategic Purpose: Why a House Committee?</a:t>
            </a:r>
          </a:p>
          <a:p>
            <a:pPr algn="l"/>
            <a:r>
              <a:rPr lang="en-US" sz="3100"/>
              <a:t>The House Committee exists to solve three specific problems:</a:t>
            </a:r>
          </a:p>
          <a:p>
            <a:pPr marL="457200" indent="-457200" algn="l">
              <a:buFont typeface="+mj-lt"/>
              <a:buAutoNum type="arabicPeriod"/>
            </a:pPr>
            <a:r>
              <a:rPr lang="en-US" sz="3100" b="1"/>
              <a:t>Preventing a "Coup":</a:t>
            </a:r>
            <a:r>
              <a:rPr lang="en-US" sz="3100"/>
              <a:t> By using staggered terms (like Trustees), it prevents one small group of friends from taking over the club and running it for their own benefit.</a:t>
            </a:r>
          </a:p>
          <a:p>
            <a:pPr marL="457200" indent="-457200" algn="l">
              <a:buFont typeface="+mj-lt"/>
              <a:buAutoNum type="arabicPeriod"/>
            </a:pPr>
            <a:r>
              <a:rPr lang="en-US" sz="3100" b="1"/>
              <a:t>Conflict of Interest:</a:t>
            </a:r>
            <a:r>
              <a:rPr lang="en-US" sz="3100"/>
              <a:t> It separates the "Bosses" (Committee) from the "Employees" (Manager/Staff). This ensures that those checking the books aren't the ones writing the checks.</a:t>
            </a:r>
          </a:p>
          <a:p>
            <a:pPr marL="457200" indent="-457200" algn="l">
              <a:buFont typeface="+mj-lt"/>
              <a:buAutoNum type="arabicPeriod"/>
            </a:pPr>
            <a:r>
              <a:rPr lang="en-US" sz="3100" b="1"/>
              <a:t>Legal Protection:</a:t>
            </a:r>
            <a:r>
              <a:rPr lang="en-US" sz="3100"/>
              <a:t> It ensures the Post follows Department rules, state liquor laws, and IRS regulations so the Post doesn't lose its liquor license or its non-profit status.</a:t>
            </a:r>
          </a:p>
          <a:p>
            <a:pPr algn="l"/>
            <a:endParaRPr lang="en-US"/>
          </a:p>
        </p:txBody>
      </p:sp>
    </p:spTree>
    <p:extLst>
      <p:ext uri="{BB962C8B-B14F-4D97-AF65-F5344CB8AC3E}">
        <p14:creationId xmlns:p14="http://schemas.microsoft.com/office/powerpoint/2010/main" val="3353156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70291-349F-6D83-EF4D-01EA03A2B5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C51FB89-BB8E-CC23-2886-3FCC8FCF3D34}"/>
              </a:ext>
            </a:extLst>
          </p:cNvPr>
          <p:cNvSpPr txBox="1"/>
          <p:nvPr/>
        </p:nvSpPr>
        <p:spPr>
          <a:xfrm>
            <a:off x="272143" y="2136337"/>
            <a:ext cx="11636828" cy="4524315"/>
          </a:xfrm>
          <a:prstGeom prst="rect">
            <a:avLst/>
          </a:prstGeom>
          <a:noFill/>
        </p:spPr>
        <p:txBody>
          <a:bodyPr wrap="square">
            <a:spAutoFit/>
          </a:bodyPr>
          <a:lstStyle/>
          <a:p>
            <a:pPr algn="ctr">
              <a:buNone/>
            </a:pPr>
            <a:r>
              <a:rPr lang="en-US" sz="4000" b="1">
                <a:latin typeface="Arial" panose="020B0604020202020204" pitchFamily="34" charset="0"/>
                <a:cs typeface="Arial" panose="020B0604020202020204" pitchFamily="34" charset="0"/>
              </a:rPr>
              <a:t>Canteen Manager Performance Checklist</a:t>
            </a:r>
          </a:p>
          <a:p>
            <a:pPr>
              <a:buNone/>
            </a:pPr>
            <a:endParaRPr lang="en-US" sz="2400" b="1">
              <a:latin typeface="Arial" panose="020B0604020202020204" pitchFamily="34" charset="0"/>
              <a:cs typeface="Arial" panose="020B0604020202020204" pitchFamily="34" charset="0"/>
            </a:endParaRPr>
          </a:p>
          <a:p>
            <a:pPr>
              <a:buFont typeface="Arial" panose="020B0604020202020204" pitchFamily="34" charset="0"/>
              <a:buChar char="•"/>
            </a:pPr>
            <a:r>
              <a:rPr lang="en-US" sz="2800">
                <a:latin typeface="Arial" panose="020B0604020202020204" pitchFamily="34" charset="0"/>
                <a:cs typeface="Arial" panose="020B0604020202020204" pitchFamily="34" charset="0"/>
              </a:rPr>
              <a:t>[ ] Are all payroll taxes withheld and accounted for?</a:t>
            </a:r>
          </a:p>
          <a:p>
            <a:pPr>
              <a:buFont typeface="Arial" panose="020B0604020202020204" pitchFamily="34" charset="0"/>
              <a:buChar char="•"/>
            </a:pPr>
            <a:r>
              <a:rPr lang="en-US" sz="2800">
                <a:latin typeface="Arial" panose="020B0604020202020204" pitchFamily="34" charset="0"/>
                <a:cs typeface="Arial" panose="020B0604020202020204" pitchFamily="34" charset="0"/>
              </a:rPr>
              <a:t>[ ] Is the inventory count matching the sales records?</a:t>
            </a:r>
          </a:p>
          <a:p>
            <a:pPr>
              <a:buFont typeface="Arial" panose="020B0604020202020204" pitchFamily="34" charset="0"/>
              <a:buChar char="•"/>
            </a:pPr>
            <a:r>
              <a:rPr lang="en-US" sz="2800">
                <a:latin typeface="Arial" panose="020B0604020202020204" pitchFamily="34" charset="0"/>
                <a:cs typeface="Arial" panose="020B0604020202020204" pitchFamily="34" charset="0"/>
              </a:rPr>
              <a:t>[ ] Are the "Rules of Decorum" posted and being enforced equally for everyone?</a:t>
            </a:r>
          </a:p>
          <a:p>
            <a:pPr>
              <a:buFont typeface="Arial" panose="020B0604020202020204" pitchFamily="34" charset="0"/>
              <a:buChar char="•"/>
            </a:pPr>
            <a:r>
              <a:rPr lang="en-US" sz="2800">
                <a:latin typeface="Arial" panose="020B0604020202020204" pitchFamily="34" charset="0"/>
                <a:cs typeface="Arial" panose="020B0604020202020204" pitchFamily="34" charset="0"/>
              </a:rPr>
              <a:t>[ ] Are financial reports ready for the House Committee's monthly meeting?</a:t>
            </a:r>
          </a:p>
          <a:p>
            <a:pPr>
              <a:buFont typeface="Arial" panose="020B0604020202020204" pitchFamily="34" charset="0"/>
              <a:buChar char="•"/>
            </a:pPr>
            <a:r>
              <a:rPr lang="en-US" sz="2800">
                <a:latin typeface="Arial" panose="020B0604020202020204" pitchFamily="34" charset="0"/>
                <a:cs typeface="Arial" panose="020B0604020202020204" pitchFamily="34" charset="0"/>
              </a:rPr>
              <a:t>[ ] Is the facility in compliance with all State Liquor and Health Department codes?</a:t>
            </a:r>
          </a:p>
        </p:txBody>
      </p:sp>
    </p:spTree>
    <p:extLst>
      <p:ext uri="{BB962C8B-B14F-4D97-AF65-F5344CB8AC3E}">
        <p14:creationId xmlns:p14="http://schemas.microsoft.com/office/powerpoint/2010/main" val="512273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A3B6669-1172-41D9-0DB2-9FF103C038BE}"/>
              </a:ext>
            </a:extLst>
          </p:cNvPr>
          <p:cNvSpPr>
            <a:spLocks noGrp="1"/>
          </p:cNvSpPr>
          <p:nvPr>
            <p:ph type="subTitle" idx="1"/>
          </p:nvPr>
        </p:nvSpPr>
        <p:spPr>
          <a:xfrm>
            <a:off x="435428" y="2089490"/>
            <a:ext cx="11321143" cy="1655762"/>
          </a:xfrm>
        </p:spPr>
        <p:txBody>
          <a:bodyPr>
            <a:noAutofit/>
          </a:bodyPr>
          <a:lstStyle/>
          <a:p>
            <a:pPr algn="l"/>
            <a:r>
              <a:rPr lang="en-US" sz="3600" b="1"/>
              <a:t>Structure and Selection</a:t>
            </a:r>
          </a:p>
          <a:p>
            <a:pPr marL="457200" indent="-457200" algn="l">
              <a:buFont typeface="Arial" panose="020B0604020202020204" pitchFamily="34" charset="0"/>
              <a:buChar char="•"/>
            </a:pPr>
            <a:r>
              <a:rPr lang="en-US" sz="2800" b="1"/>
              <a:t>Election over Appointment:</a:t>
            </a:r>
            <a:r>
              <a:rPr lang="en-US" sz="2800"/>
              <a:t> While a Post can choose its method, the VFW Guide strongly advises </a:t>
            </a:r>
            <a:r>
              <a:rPr lang="en-US" sz="2800" b="1"/>
              <a:t>election by the membership</a:t>
            </a:r>
            <a:r>
              <a:rPr lang="en-US" sz="2800"/>
              <a:t>. This makes the committee accountable to the </a:t>
            </a:r>
            <a:r>
              <a:rPr lang="en-US" sz="2800" i="1"/>
              <a:t>Comrades</a:t>
            </a:r>
            <a:r>
              <a:rPr lang="en-US" sz="2800"/>
              <a:t>, not just the Commander.</a:t>
            </a:r>
          </a:p>
          <a:p>
            <a:pPr marL="457200" indent="-457200" algn="l">
              <a:buFont typeface="Arial" panose="020B0604020202020204" pitchFamily="34" charset="0"/>
              <a:buChar char="•"/>
            </a:pPr>
            <a:r>
              <a:rPr lang="en-US" sz="2800" b="1"/>
              <a:t>The Staggered System:</a:t>
            </a:r>
            <a:r>
              <a:rPr lang="en-US" sz="2800"/>
              <a:t> Recommended not required* </a:t>
            </a:r>
          </a:p>
          <a:p>
            <a:pPr marL="914400" lvl="1" indent="-457200" algn="l">
              <a:buFont typeface="Arial" panose="020B0604020202020204" pitchFamily="34" charset="0"/>
              <a:buChar char="•"/>
            </a:pPr>
            <a:r>
              <a:rPr lang="en-US" sz="2400" i="1"/>
              <a:t>Year 1:</a:t>
            </a:r>
            <a:r>
              <a:rPr lang="en-US" sz="2400"/>
              <a:t> Member A (3-year term)</a:t>
            </a:r>
          </a:p>
          <a:p>
            <a:pPr marL="914400" lvl="1" indent="-457200" algn="l">
              <a:buFont typeface="Arial" panose="020B0604020202020204" pitchFamily="34" charset="0"/>
              <a:buChar char="•"/>
            </a:pPr>
            <a:r>
              <a:rPr lang="en-US" sz="2400" i="1"/>
              <a:t>Year 2:</a:t>
            </a:r>
            <a:r>
              <a:rPr lang="en-US" sz="2400"/>
              <a:t> Member B (3-year term)</a:t>
            </a:r>
          </a:p>
          <a:p>
            <a:pPr marL="914400" lvl="1" indent="-457200" algn="l">
              <a:buFont typeface="Arial" panose="020B0604020202020204" pitchFamily="34" charset="0"/>
              <a:buChar char="•"/>
            </a:pPr>
            <a:r>
              <a:rPr lang="en-US" sz="2400" i="1"/>
              <a:t>Year 3:</a:t>
            </a:r>
            <a:r>
              <a:rPr lang="en-US" sz="2400"/>
              <a:t> Member C (3-year term)</a:t>
            </a:r>
          </a:p>
          <a:p>
            <a:pPr marL="914400" lvl="1" indent="-457200" algn="l">
              <a:buFont typeface="Arial" panose="020B0604020202020204" pitchFamily="34" charset="0"/>
              <a:buChar char="•"/>
            </a:pPr>
            <a:r>
              <a:rPr lang="en-US" sz="2400" i="1"/>
              <a:t>Result:</a:t>
            </a:r>
            <a:r>
              <a:rPr lang="en-US" sz="2400"/>
              <a:t> You always have "institutional memory" on the board; you never have a 100% "rookie" committee.</a:t>
            </a:r>
          </a:p>
          <a:p>
            <a:pPr algn="l"/>
            <a:endParaRPr lang="en-US" sz="2800"/>
          </a:p>
        </p:txBody>
      </p:sp>
    </p:spTree>
    <p:extLst>
      <p:ext uri="{BB962C8B-B14F-4D97-AF65-F5344CB8AC3E}">
        <p14:creationId xmlns:p14="http://schemas.microsoft.com/office/powerpoint/2010/main" val="2000347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6BBE4-3631-75C4-C720-7BDCCEDF825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96F2A4C-DF64-8788-689F-CEE2AA97A2ED}"/>
              </a:ext>
            </a:extLst>
          </p:cNvPr>
          <p:cNvSpPr>
            <a:spLocks noGrp="1"/>
          </p:cNvSpPr>
          <p:nvPr>
            <p:ph type="subTitle" idx="1"/>
          </p:nvPr>
        </p:nvSpPr>
        <p:spPr>
          <a:xfrm>
            <a:off x="435428" y="2089490"/>
            <a:ext cx="11321143" cy="1655762"/>
          </a:xfrm>
        </p:spPr>
        <p:txBody>
          <a:bodyPr>
            <a:noAutofit/>
          </a:bodyPr>
          <a:lstStyle/>
          <a:p>
            <a:pPr algn="l"/>
            <a:r>
              <a:rPr lang="en-US" sz="3600" b="1"/>
              <a:t>Structure and Selection (Cont.)</a:t>
            </a:r>
          </a:p>
          <a:p>
            <a:pPr marL="457200" indent="-457200" algn="l">
              <a:buFont typeface="Arial" panose="020B0604020202020204" pitchFamily="34" charset="0"/>
              <a:buChar char="•"/>
            </a:pPr>
            <a:r>
              <a:rPr lang="en-US" sz="3200" b="1"/>
              <a:t>The Prohibited List:</a:t>
            </a:r>
            <a:endParaRPr lang="en-US" sz="3200"/>
          </a:p>
          <a:p>
            <a:pPr marL="914400" lvl="1" indent="-457200" algn="l">
              <a:buFont typeface="Arial" panose="020B0604020202020204" pitchFamily="34" charset="0"/>
              <a:buChar char="•"/>
            </a:pPr>
            <a:r>
              <a:rPr lang="en-US" sz="3200" b="1"/>
              <a:t>No Paid Employees:</a:t>
            </a:r>
            <a:r>
              <a:rPr lang="en-US" sz="3200"/>
              <a:t> You cannot sit on the House Committee if you are a bartender, janitor, or the Manager.</a:t>
            </a:r>
          </a:p>
          <a:p>
            <a:pPr marL="914400" lvl="1" indent="-457200" algn="l">
              <a:buFont typeface="Arial" panose="020B0604020202020204" pitchFamily="34" charset="0"/>
              <a:buChar char="•"/>
            </a:pPr>
            <a:r>
              <a:rPr lang="en-US" sz="3200" b="1"/>
              <a:t>The Manager:</a:t>
            </a:r>
            <a:r>
              <a:rPr lang="en-US" sz="3200"/>
              <a:t> The Club Manager is </a:t>
            </a:r>
            <a:r>
              <a:rPr lang="en-US" sz="3200" i="1"/>
              <a:t>not</a:t>
            </a:r>
            <a:r>
              <a:rPr lang="en-US" sz="3200"/>
              <a:t> a member of the House Committee. They attend meetings to report, but they do not have a vote.</a:t>
            </a:r>
          </a:p>
          <a:p>
            <a:pPr algn="l"/>
            <a:endParaRPr lang="en-US" sz="2800"/>
          </a:p>
        </p:txBody>
      </p:sp>
    </p:spTree>
    <p:extLst>
      <p:ext uri="{BB962C8B-B14F-4D97-AF65-F5344CB8AC3E}">
        <p14:creationId xmlns:p14="http://schemas.microsoft.com/office/powerpoint/2010/main" val="2113842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B7069C-7265-40F8-6CDD-18CD7A1D69B7}"/>
              </a:ext>
            </a:extLst>
          </p:cNvPr>
          <p:cNvSpPr>
            <a:spLocks noGrp="1"/>
          </p:cNvSpPr>
          <p:nvPr>
            <p:ph type="subTitle" idx="1"/>
          </p:nvPr>
        </p:nvSpPr>
        <p:spPr>
          <a:xfrm>
            <a:off x="413657" y="2459038"/>
            <a:ext cx="11451772" cy="1655762"/>
          </a:xfrm>
        </p:spPr>
        <p:txBody>
          <a:bodyPr>
            <a:noAutofit/>
          </a:bodyPr>
          <a:lstStyle/>
          <a:p>
            <a:pPr algn="l"/>
            <a:r>
              <a:rPr lang="en-US" sz="4000" b="1"/>
              <a:t>The Five Pillars of Responsibility</a:t>
            </a:r>
          </a:p>
          <a:p>
            <a:pPr lvl="1" algn="l"/>
            <a:r>
              <a:rPr lang="en-US" sz="3200" b="1"/>
              <a:t>1.  Personnel Management</a:t>
            </a:r>
          </a:p>
          <a:p>
            <a:pPr marL="914400" lvl="1" indent="-457200" algn="l">
              <a:buFont typeface="Arial" panose="020B0604020202020204" pitchFamily="34" charset="0"/>
              <a:buChar char="•"/>
            </a:pPr>
            <a:r>
              <a:rPr lang="en-US" sz="3200"/>
              <a:t>The House Committee is the "Human Resources" department. They:</a:t>
            </a:r>
          </a:p>
          <a:p>
            <a:pPr marL="1371600" lvl="2" indent="-457200" algn="l">
              <a:buFont typeface="Arial" panose="020B0604020202020204" pitchFamily="34" charset="0"/>
              <a:buChar char="•"/>
            </a:pPr>
            <a:r>
              <a:rPr lang="en-US" sz="3200"/>
              <a:t>Hire the Club Manager and all staff.</a:t>
            </a:r>
          </a:p>
          <a:p>
            <a:pPr marL="1371600" lvl="2" indent="-457200" algn="l">
              <a:buFont typeface="Arial" panose="020B0604020202020204" pitchFamily="34" charset="0"/>
              <a:buChar char="•"/>
            </a:pPr>
            <a:r>
              <a:rPr lang="en-US" sz="3200"/>
              <a:t>Set salary scales and benefit packages.</a:t>
            </a:r>
          </a:p>
          <a:p>
            <a:pPr marL="1371600" lvl="2" indent="-457200" algn="l">
              <a:buFont typeface="Arial" panose="020B0604020202020204" pitchFamily="34" charset="0"/>
              <a:buChar char="•"/>
            </a:pPr>
            <a:r>
              <a:rPr lang="en-US" sz="3200"/>
              <a:t>Issue "Standard Operating Procedures" (SOPs) for the staff to follow.</a:t>
            </a:r>
          </a:p>
          <a:p>
            <a:pPr algn="l"/>
            <a:endParaRPr lang="en-US" sz="2800"/>
          </a:p>
        </p:txBody>
      </p:sp>
    </p:spTree>
    <p:extLst>
      <p:ext uri="{BB962C8B-B14F-4D97-AF65-F5344CB8AC3E}">
        <p14:creationId xmlns:p14="http://schemas.microsoft.com/office/powerpoint/2010/main" val="2715125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C89B8-0A58-F11B-9D89-AE148ACF6D2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8E450B0-7654-93A0-99A4-41AB1A99178B}"/>
              </a:ext>
            </a:extLst>
          </p:cNvPr>
          <p:cNvSpPr>
            <a:spLocks noGrp="1"/>
          </p:cNvSpPr>
          <p:nvPr>
            <p:ph type="subTitle" idx="1"/>
          </p:nvPr>
        </p:nvSpPr>
        <p:spPr>
          <a:xfrm>
            <a:off x="370114" y="2023609"/>
            <a:ext cx="11451772" cy="1655762"/>
          </a:xfrm>
        </p:spPr>
        <p:txBody>
          <a:bodyPr>
            <a:noAutofit/>
          </a:bodyPr>
          <a:lstStyle/>
          <a:p>
            <a:pPr algn="l"/>
            <a:r>
              <a:rPr lang="en-US" sz="4000" b="1"/>
              <a:t>The Five Pillars of Responsibility (cont.)</a:t>
            </a:r>
          </a:p>
          <a:p>
            <a:pPr lvl="1" algn="l"/>
            <a:r>
              <a:rPr lang="en-US" sz="2800" b="1"/>
              <a:t>2. Financial Oversight</a:t>
            </a:r>
          </a:p>
          <a:p>
            <a:pPr lvl="1" algn="l"/>
            <a:r>
              <a:rPr lang="en-US" sz="2800"/>
              <a:t>The Committee acts as the internal auditor. At least </a:t>
            </a:r>
            <a:r>
              <a:rPr lang="en-US" sz="2800" b="1"/>
              <a:t>once a month</a:t>
            </a:r>
            <a:r>
              <a:rPr lang="en-US" sz="2800"/>
              <a:t>, they must:</a:t>
            </a:r>
          </a:p>
          <a:p>
            <a:pPr lvl="2" algn="l"/>
            <a:r>
              <a:rPr lang="en-US" sz="2800" b="1"/>
              <a:t>Verify the Inventory:</a:t>
            </a:r>
            <a:r>
              <a:rPr lang="en-US" sz="2800"/>
              <a:t> Physically count the beer, liquor, and food to ensure what was bought was actually sold (and not given away or stolen).</a:t>
            </a:r>
          </a:p>
          <a:p>
            <a:pPr lvl="2" algn="l"/>
            <a:r>
              <a:rPr lang="en-US" sz="2800" b="1"/>
              <a:t>Review Profit &amp; Loss (P&amp;L):</a:t>
            </a:r>
            <a:r>
              <a:rPr lang="en-US" sz="2800"/>
              <a:t> Compare the Canteen’s income against expenses (COGS - Cost of Goods Sold).</a:t>
            </a:r>
          </a:p>
          <a:p>
            <a:pPr lvl="2" algn="l"/>
            <a:r>
              <a:rPr lang="en-US" sz="2800" b="1"/>
              <a:t>Audit the Manager:</a:t>
            </a:r>
            <a:r>
              <a:rPr lang="en-US" sz="2800"/>
              <a:t> Ensure the Manager is providing accurate reports to the Post Quartermaster.</a:t>
            </a:r>
          </a:p>
          <a:p>
            <a:pPr algn="l"/>
            <a:endParaRPr lang="en-US" sz="2800"/>
          </a:p>
        </p:txBody>
      </p:sp>
    </p:spTree>
    <p:extLst>
      <p:ext uri="{BB962C8B-B14F-4D97-AF65-F5344CB8AC3E}">
        <p14:creationId xmlns:p14="http://schemas.microsoft.com/office/powerpoint/2010/main" val="22098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EFF8-15AC-B737-FA6D-8519D58DAD9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6570B91-F6D6-D6F8-1C17-F3FFD674A27F}"/>
              </a:ext>
            </a:extLst>
          </p:cNvPr>
          <p:cNvSpPr>
            <a:spLocks noGrp="1"/>
          </p:cNvSpPr>
          <p:nvPr>
            <p:ph type="subTitle" idx="1"/>
          </p:nvPr>
        </p:nvSpPr>
        <p:spPr>
          <a:xfrm>
            <a:off x="370114" y="2023609"/>
            <a:ext cx="11451772" cy="1655762"/>
          </a:xfrm>
        </p:spPr>
        <p:txBody>
          <a:bodyPr>
            <a:noAutofit/>
          </a:bodyPr>
          <a:lstStyle/>
          <a:p>
            <a:pPr algn="l"/>
            <a:r>
              <a:rPr lang="en-US" sz="4000" b="1"/>
              <a:t>The Five Pillars of Responsibility (cont.)</a:t>
            </a:r>
          </a:p>
          <a:p>
            <a:pPr lvl="1" algn="l"/>
            <a:r>
              <a:rPr lang="en-US" sz="2800" b="1"/>
              <a:t>3. Governance and Rules</a:t>
            </a:r>
          </a:p>
          <a:p>
            <a:pPr lvl="2" algn="l"/>
            <a:r>
              <a:rPr lang="en-US" sz="2800"/>
              <a:t>The Committee creates the "Club Regulations" (the local laws).</a:t>
            </a:r>
          </a:p>
          <a:p>
            <a:pPr marL="1200150" lvl="2" indent="-285750" algn="l">
              <a:buFont typeface="Arial" panose="020B0604020202020204" pitchFamily="34" charset="0"/>
              <a:buChar char="•"/>
            </a:pPr>
            <a:r>
              <a:rPr lang="en-US" sz="2800"/>
              <a:t>They set the hours of operation.</a:t>
            </a:r>
          </a:p>
          <a:p>
            <a:pPr marL="1200150" lvl="2" indent="-285750" algn="l">
              <a:buFont typeface="Arial" panose="020B0604020202020204" pitchFamily="34" charset="0"/>
              <a:buChar char="•"/>
            </a:pPr>
            <a:r>
              <a:rPr lang="en-US" sz="2800"/>
              <a:t>They define </a:t>
            </a:r>
            <a:r>
              <a:rPr lang="en-US" sz="2800" b="1"/>
              <a:t>Rules of Decorum</a:t>
            </a:r>
            <a:r>
              <a:rPr lang="en-US" sz="2800"/>
              <a:t> (e.g., no profanity, dress codes, guest policies).</a:t>
            </a:r>
          </a:p>
          <a:p>
            <a:pPr marL="1200150" lvl="2" indent="-285750" algn="l">
              <a:buFont typeface="Arial" panose="020B0604020202020204" pitchFamily="34" charset="0"/>
              <a:buChar char="•"/>
            </a:pPr>
            <a:r>
              <a:rPr lang="en-US" sz="2800" b="1"/>
              <a:t>Crucial Limit:</a:t>
            </a:r>
            <a:r>
              <a:rPr lang="en-US" sz="2800"/>
              <a:t> They cannot make a rule that violates VFW National Bylaws or State Law (e.g., they cannot vote to allow smoking if state law prohibits it).</a:t>
            </a:r>
          </a:p>
          <a:p>
            <a:pPr algn="l"/>
            <a:endParaRPr lang="en-US" sz="2800"/>
          </a:p>
        </p:txBody>
      </p:sp>
    </p:spTree>
    <p:extLst>
      <p:ext uri="{BB962C8B-B14F-4D97-AF65-F5344CB8AC3E}">
        <p14:creationId xmlns:p14="http://schemas.microsoft.com/office/powerpoint/2010/main" val="1408181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10D2-93DB-A8D0-544D-2A8A9AC631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DCEE581-8277-920D-6CBC-2C76A1B083F4}"/>
              </a:ext>
            </a:extLst>
          </p:cNvPr>
          <p:cNvSpPr>
            <a:spLocks noGrp="1"/>
          </p:cNvSpPr>
          <p:nvPr>
            <p:ph type="subTitle" idx="1"/>
          </p:nvPr>
        </p:nvSpPr>
        <p:spPr>
          <a:xfrm>
            <a:off x="370114" y="2023609"/>
            <a:ext cx="11451772" cy="1655762"/>
          </a:xfrm>
        </p:spPr>
        <p:txBody>
          <a:bodyPr>
            <a:noAutofit/>
          </a:bodyPr>
          <a:lstStyle/>
          <a:p>
            <a:pPr algn="l"/>
            <a:r>
              <a:rPr lang="en-US" sz="4000" b="1"/>
              <a:t>The Five Pillars of Responsibility (cont.)</a:t>
            </a:r>
          </a:p>
          <a:p>
            <a:pPr lvl="1" algn="l"/>
            <a:r>
              <a:rPr lang="en-US" sz="2800" b="1"/>
              <a:t>4. Disciplinary Authority</a:t>
            </a:r>
          </a:p>
          <a:p>
            <a:pPr marL="1200150" lvl="2" indent="-285750" algn="l">
              <a:buFont typeface="Arial" panose="020B0604020202020204" pitchFamily="34" charset="0"/>
              <a:buChar char="•"/>
            </a:pPr>
            <a:r>
              <a:rPr lang="en-US" sz="2800"/>
              <a:t>The Committee is the "Judge and Jury" for the Canteen.</a:t>
            </a:r>
          </a:p>
          <a:p>
            <a:pPr marL="1200150" lvl="2" indent="-285750" algn="l">
              <a:buFont typeface="Arial" panose="020B0604020202020204" pitchFamily="34" charset="0"/>
              <a:buChar char="•"/>
            </a:pPr>
            <a:r>
              <a:rPr lang="en-US" sz="2800"/>
              <a:t>They can suspend a member's "Club Privileges" (the right to enter the canteen) for bad behavior.</a:t>
            </a:r>
          </a:p>
          <a:p>
            <a:pPr marL="1200150" lvl="2" indent="-285750" algn="l">
              <a:buFont typeface="Arial" panose="020B0604020202020204" pitchFamily="34" charset="0"/>
              <a:buChar char="•"/>
            </a:pPr>
            <a:r>
              <a:rPr lang="en-US" sz="2800"/>
              <a:t>They can fire the Manager or staff for "good and sufficient cause."</a:t>
            </a:r>
          </a:p>
          <a:p>
            <a:pPr marL="1200150" lvl="2" indent="-285750" algn="l">
              <a:buFont typeface="Arial" panose="020B0604020202020204" pitchFamily="34" charset="0"/>
              <a:buChar char="•"/>
            </a:pPr>
            <a:r>
              <a:rPr lang="en-US" sz="2800" b="1"/>
              <a:t>The Appeal Path:</a:t>
            </a:r>
            <a:r>
              <a:rPr lang="en-US" sz="2800"/>
              <a:t> They do not have the final word. Any person they discipline has the right to take their case to the </a:t>
            </a:r>
            <a:r>
              <a:rPr lang="en-US" sz="2800" b="1"/>
              <a:t>Post Floor</a:t>
            </a:r>
            <a:r>
              <a:rPr lang="en-US" sz="2800"/>
              <a:t> at the next meeting.</a:t>
            </a:r>
          </a:p>
          <a:p>
            <a:pPr algn="l"/>
            <a:endParaRPr lang="en-US" sz="2800"/>
          </a:p>
        </p:txBody>
      </p:sp>
    </p:spTree>
    <p:extLst>
      <p:ext uri="{BB962C8B-B14F-4D97-AF65-F5344CB8AC3E}">
        <p14:creationId xmlns:p14="http://schemas.microsoft.com/office/powerpoint/2010/main" val="17131803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E2FD57-64E0-4066-93EE-2E51430E16B5}">
  <ds:schemaRefs>
    <ds:schemaRef ds:uri="1cbc2358-1452-4882-96bf-62c1355d989b"/>
    <ds:schemaRef ds:uri="d90714df-e79a-4ef3-aa3f-b7f860196f2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7BDDAB1-4313-4671-BAD9-92DA22881706}">
  <ds:schemaRefs>
    <ds:schemaRef ds:uri="http://schemas.microsoft.com/sharepoint/v3/contenttype/forms"/>
  </ds:schemaRefs>
</ds:datastoreItem>
</file>

<file path=customXml/itemProps3.xml><?xml version="1.0" encoding="utf-8"?>
<ds:datastoreItem xmlns:ds="http://schemas.openxmlformats.org/officeDocument/2006/customXml" ds:itemID="{E6F465BB-4E27-4B16-AB57-D5907BF09242}">
  <ds:schemaRefs>
    <ds:schemaRef ds:uri="1cbc2358-1452-4882-96bf-62c1355d989b"/>
    <ds:schemaRef ds:uri="d90714df-e79a-4ef3-aa3f-b7f860196f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0</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House Committee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House Committee Chairman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Canteen (Club) Manager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revision>1</cp:revision>
  <dcterms:created xsi:type="dcterms:W3CDTF">2026-03-04T19:04:48Z</dcterms:created>
  <dcterms:modified xsi:type="dcterms:W3CDTF">2026-08-03T17:58:05Z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