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81" r:id="rId28"/>
    <p:sldId id="279" r:id="rId29"/>
    <p:sldId id="280" r:id="rId30"/>
    <p:sldId id="282" r:id="rId3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5CD0ECA-D3F1-477E-8F96-591A95B4CA86}" v="1" dt="2026-04-01T15:50:07.95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996" autoAdjust="0"/>
    <p:restoredTop sz="94660"/>
  </p:normalViewPr>
  <p:slideViewPr>
    <p:cSldViewPr snapToGrid="0">
      <p:cViewPr varScale="1">
        <p:scale>
          <a:sx n="72" d="100"/>
          <a:sy n="72" d="100"/>
        </p:scale>
        <p:origin x="228" y="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presProps" Target="presProps.xml"/><Relationship Id="rId37"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tableStyles" Target="tableStyles.xml"/><Relationship Id="rId8" Type="http://schemas.openxmlformats.org/officeDocument/2006/relationships/slide" Target="slides/slide4.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en Michael" userId="854b71d0-5cc1-4cd7-9442-61e2c47d9ff2" providerId="ADAL" clId="{476FF265-D0B7-4BBC-91EE-110BEC7B71FA}"/>
    <pc:docChg chg="custSel modMainMaster">
      <pc:chgData name="Ken Michael" userId="854b71d0-5cc1-4cd7-9442-61e2c47d9ff2" providerId="ADAL" clId="{476FF265-D0B7-4BBC-91EE-110BEC7B71FA}" dt="2026-04-01T15:50:19.254" v="7" actId="1035"/>
      <pc:docMkLst>
        <pc:docMk/>
      </pc:docMkLst>
      <pc:sldMasterChg chg="addSp delSp modSp mod modSldLayout">
        <pc:chgData name="Ken Michael" userId="854b71d0-5cc1-4cd7-9442-61e2c47d9ff2" providerId="ADAL" clId="{476FF265-D0B7-4BBC-91EE-110BEC7B71FA}" dt="2026-04-01T15:50:19.254" v="7" actId="1035"/>
        <pc:sldMasterMkLst>
          <pc:docMk/>
          <pc:sldMasterMk cId="3789902664" sldId="2147483648"/>
        </pc:sldMasterMkLst>
        <pc:picChg chg="del">
          <ac:chgData name="Ken Michael" userId="854b71d0-5cc1-4cd7-9442-61e2c47d9ff2" providerId="ADAL" clId="{476FF265-D0B7-4BBC-91EE-110BEC7B71FA}" dt="2026-04-01T15:50:00.746" v="2" actId="478"/>
          <ac:picMkLst>
            <pc:docMk/>
            <pc:sldMasterMk cId="3789902664" sldId="2147483648"/>
            <ac:picMk id="13" creationId="{696C364E-44D5-558E-B5E4-0A271B655C91}"/>
          </ac:picMkLst>
        </pc:picChg>
        <pc:picChg chg="add mod">
          <ac:chgData name="Ken Michael" userId="854b71d0-5cc1-4cd7-9442-61e2c47d9ff2" providerId="ADAL" clId="{476FF265-D0B7-4BBC-91EE-110BEC7B71FA}" dt="2026-04-01T15:50:19.254" v="7" actId="1035"/>
          <ac:picMkLst>
            <pc:docMk/>
            <pc:sldMasterMk cId="3789902664" sldId="2147483648"/>
            <ac:picMk id="14" creationId="{41D0032D-FDC1-6778-E778-4243E2FFECD6}"/>
          </ac:picMkLst>
        </pc:picChg>
        <pc:sldLayoutChg chg="delSp mod">
          <pc:chgData name="Ken Michael" userId="854b71d0-5cc1-4cd7-9442-61e2c47d9ff2" providerId="ADAL" clId="{476FF265-D0B7-4BBC-91EE-110BEC7B71FA}" dt="2026-04-01T15:49:57.948" v="1" actId="478"/>
          <pc:sldLayoutMkLst>
            <pc:docMk/>
            <pc:sldMasterMk cId="3789902664" sldId="2147483648"/>
            <pc:sldLayoutMk cId="2984779835" sldId="2147483649"/>
          </pc:sldLayoutMkLst>
          <pc:picChg chg="del">
            <ac:chgData name="Ken Michael" userId="854b71d0-5cc1-4cd7-9442-61e2c47d9ff2" providerId="ADAL" clId="{476FF265-D0B7-4BBC-91EE-110BEC7B71FA}" dt="2026-04-01T15:49:57.948" v="1" actId="478"/>
            <ac:picMkLst>
              <pc:docMk/>
              <pc:sldMasterMk cId="3789902664" sldId="2147483648"/>
              <pc:sldLayoutMk cId="2984779835" sldId="2147483649"/>
              <ac:picMk id="11" creationId="{517090CC-C558-F54E-B5E8-C615031128EB}"/>
            </ac:picMkLst>
          </pc:picChg>
          <pc:picChg chg="del">
            <ac:chgData name="Ken Michael" userId="854b71d0-5cc1-4cd7-9442-61e2c47d9ff2" providerId="ADAL" clId="{476FF265-D0B7-4BBC-91EE-110BEC7B71FA}" dt="2026-04-01T15:49:57.384" v="0" actId="478"/>
            <ac:picMkLst>
              <pc:docMk/>
              <pc:sldMasterMk cId="3789902664" sldId="2147483648"/>
              <pc:sldLayoutMk cId="2984779835" sldId="2147483649"/>
              <ac:picMk id="13" creationId="{BA144233-CBE0-032F-83D1-1863CFEC5B4A}"/>
            </ac:picMkLst>
          </pc:picChg>
        </pc:sldLayoutChg>
      </pc:sldMasterChg>
    </pc:docChg>
  </pc:docChgLst>
</pc:chgInfo>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2C05FC-473B-DBD4-5829-D5971BCC234B}"/>
              </a:ext>
            </a:extLst>
          </p:cNvPr>
          <p:cNvSpPr>
            <a:spLocks noGrp="1"/>
          </p:cNvSpPr>
          <p:nvPr>
            <p:ph type="ctrTitle"/>
          </p:nvPr>
        </p:nvSpPr>
        <p:spPr>
          <a:xfrm>
            <a:off x="1524000" y="1126263"/>
            <a:ext cx="9144000" cy="2387600"/>
          </a:xfrm>
        </p:spPr>
        <p:txBody>
          <a:bodyPr anchor="b"/>
          <a:lstStyle>
            <a:lvl1pPr algn="ctr">
              <a:defRPr sz="4000">
                <a:latin typeface="Arial Black" panose="020B0A04020102020204" pitchFamily="34" charset="0"/>
              </a:defRPr>
            </a:lvl1pPr>
          </a:lstStyle>
          <a:p>
            <a:r>
              <a:rPr lang="en-US"/>
              <a:t>Click to edit Master title style</a:t>
            </a:r>
          </a:p>
        </p:txBody>
      </p:sp>
      <p:sp>
        <p:nvSpPr>
          <p:cNvPr id="3" name="Subtitle 2">
            <a:extLst>
              <a:ext uri="{FF2B5EF4-FFF2-40B4-BE49-F238E27FC236}">
                <a16:creationId xmlns:a16="http://schemas.microsoft.com/office/drawing/2014/main" id="{A98D8369-15A8-5B8B-0A39-3BFCEA97C15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9CDDA5F-FE44-F505-620B-E1533F42B2F9}"/>
              </a:ext>
            </a:extLst>
          </p:cNvPr>
          <p:cNvSpPr>
            <a:spLocks noGrp="1"/>
          </p:cNvSpPr>
          <p:nvPr>
            <p:ph type="dt" sz="half" idx="10"/>
          </p:nvPr>
        </p:nvSpPr>
        <p:spPr/>
        <p:txBody>
          <a:bodyPr/>
          <a:lstStyle/>
          <a:p>
            <a:fld id="{C6BE780E-EB96-4C98-A208-7834BD47B61C}" type="datetimeFigureOut">
              <a:rPr lang="en-US" smtClean="0"/>
              <a:t>4/1/2026</a:t>
            </a:fld>
            <a:endParaRPr lang="en-US"/>
          </a:p>
        </p:txBody>
      </p:sp>
      <p:sp>
        <p:nvSpPr>
          <p:cNvPr id="5" name="Footer Placeholder 4">
            <a:extLst>
              <a:ext uri="{FF2B5EF4-FFF2-40B4-BE49-F238E27FC236}">
                <a16:creationId xmlns:a16="http://schemas.microsoft.com/office/drawing/2014/main" id="{21F1A848-1CF5-E917-B4E8-4B3636AD0FC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A4749D3-3221-68B5-D3BC-DBE2E5CB0DAD}"/>
              </a:ext>
            </a:extLst>
          </p:cNvPr>
          <p:cNvSpPr>
            <a:spLocks noGrp="1"/>
          </p:cNvSpPr>
          <p:nvPr>
            <p:ph type="sldNum" sz="quarter" idx="12"/>
          </p:nvPr>
        </p:nvSpPr>
        <p:spPr/>
        <p:txBody>
          <a:bodyPr/>
          <a:lstStyle/>
          <a:p>
            <a:fld id="{0F285C70-B168-43CA-98D8-6CB9AB9D47FB}" type="slidenum">
              <a:rPr lang="en-US" smtClean="0"/>
              <a:t>‹#›</a:t>
            </a:fld>
            <a:endParaRPr lang="en-US"/>
          </a:p>
        </p:txBody>
      </p:sp>
      <p:pic>
        <p:nvPicPr>
          <p:cNvPr id="7" name="Picture 6">
            <a:extLst>
              <a:ext uri="{FF2B5EF4-FFF2-40B4-BE49-F238E27FC236}">
                <a16:creationId xmlns:a16="http://schemas.microsoft.com/office/drawing/2014/main" id="{E69B610F-44EE-265D-D389-1F3C000CFB31}"/>
              </a:ext>
            </a:extLst>
          </p:cNvPr>
          <p:cNvPicPr>
            <a:picLocks noChangeAspect="1"/>
          </p:cNvPicPr>
          <p:nvPr userDrawn="1"/>
        </p:nvPicPr>
        <p:blipFill>
          <a:blip r:embed="rId2"/>
          <a:stretch>
            <a:fillRect/>
          </a:stretch>
        </p:blipFill>
        <p:spPr>
          <a:xfrm>
            <a:off x="3750129" y="97219"/>
            <a:ext cx="4403271" cy="2114488"/>
          </a:xfrm>
          <a:prstGeom prst="rect">
            <a:avLst/>
          </a:prstGeom>
        </p:spPr>
      </p:pic>
      <p:pic>
        <p:nvPicPr>
          <p:cNvPr id="8" name="Picture 7">
            <a:extLst>
              <a:ext uri="{FF2B5EF4-FFF2-40B4-BE49-F238E27FC236}">
                <a16:creationId xmlns:a16="http://schemas.microsoft.com/office/drawing/2014/main" id="{A146AB88-7F2C-E502-5BD2-8460154BDE2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36738" y="718725"/>
            <a:ext cx="4763165" cy="2138110"/>
          </a:xfrm>
          <a:prstGeom prst="rect">
            <a:avLst/>
          </a:prstGeom>
        </p:spPr>
      </p:pic>
      <p:pic>
        <p:nvPicPr>
          <p:cNvPr id="9" name="Picture 8">
            <a:extLst>
              <a:ext uri="{FF2B5EF4-FFF2-40B4-BE49-F238E27FC236}">
                <a16:creationId xmlns:a16="http://schemas.microsoft.com/office/drawing/2014/main" id="{6A5B6C03-CD83-8CBB-D2C6-BA988956CCB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016612" y="718725"/>
            <a:ext cx="4763165" cy="2138110"/>
          </a:xfrm>
          <a:prstGeom prst="rect">
            <a:avLst/>
          </a:prstGeom>
        </p:spPr>
      </p:pic>
      <p:pic>
        <p:nvPicPr>
          <p:cNvPr id="10" name="Picture 9">
            <a:extLst>
              <a:ext uri="{FF2B5EF4-FFF2-40B4-BE49-F238E27FC236}">
                <a16:creationId xmlns:a16="http://schemas.microsoft.com/office/drawing/2014/main" id="{D3C3F7AC-7902-A4F4-9A07-9C68D79A69E4}"/>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36737" y="482395"/>
            <a:ext cx="4763165" cy="2138110"/>
          </a:xfrm>
          <a:prstGeom prst="rect">
            <a:avLst/>
          </a:prstGeom>
        </p:spPr>
      </p:pic>
      <p:pic>
        <p:nvPicPr>
          <p:cNvPr id="12" name="Picture 11">
            <a:extLst>
              <a:ext uri="{FF2B5EF4-FFF2-40B4-BE49-F238E27FC236}">
                <a16:creationId xmlns:a16="http://schemas.microsoft.com/office/drawing/2014/main" id="{E68988A7-5F0D-3F15-6C02-B5EB8B68F042}"/>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96000" y="-882614"/>
            <a:ext cx="3202677" cy="3202677"/>
          </a:xfrm>
          <a:prstGeom prst="rect">
            <a:avLst/>
          </a:prstGeom>
        </p:spPr>
      </p:pic>
    </p:spTree>
    <p:extLst>
      <p:ext uri="{BB962C8B-B14F-4D97-AF65-F5344CB8AC3E}">
        <p14:creationId xmlns:p14="http://schemas.microsoft.com/office/powerpoint/2010/main" val="298477983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65BB177-025B-F1E5-7F04-95201BC1F54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189B034-93D9-7686-4EC9-3D6E524BB12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28F4D166-0121-D8EF-8AC3-EA5939E67A1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C6BE780E-EB96-4C98-A208-7834BD47B61C}" type="datetimeFigureOut">
              <a:rPr lang="en-US" smtClean="0"/>
              <a:t>4/1/2026</a:t>
            </a:fld>
            <a:endParaRPr lang="en-US"/>
          </a:p>
        </p:txBody>
      </p:sp>
      <p:sp>
        <p:nvSpPr>
          <p:cNvPr id="5" name="Footer Placeholder 4">
            <a:extLst>
              <a:ext uri="{FF2B5EF4-FFF2-40B4-BE49-F238E27FC236}">
                <a16:creationId xmlns:a16="http://schemas.microsoft.com/office/drawing/2014/main" id="{D4FB425A-C7D2-3108-45B5-14942C56CCC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414CED24-5567-6625-191E-DD08A0904C6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0F285C70-B168-43CA-98D8-6CB9AB9D47FB}" type="slidenum">
              <a:rPr lang="en-US" smtClean="0"/>
              <a:t>‹#›</a:t>
            </a:fld>
            <a:endParaRPr lang="en-US"/>
          </a:p>
        </p:txBody>
      </p:sp>
      <p:pic>
        <p:nvPicPr>
          <p:cNvPr id="7" name="Picture 6">
            <a:extLst>
              <a:ext uri="{FF2B5EF4-FFF2-40B4-BE49-F238E27FC236}">
                <a16:creationId xmlns:a16="http://schemas.microsoft.com/office/drawing/2014/main" id="{96D953A2-1691-EEAA-FFE8-D6FF7024FAE2}"/>
              </a:ext>
            </a:extLst>
          </p:cNvPr>
          <p:cNvPicPr>
            <a:picLocks noChangeAspect="1"/>
          </p:cNvPicPr>
          <p:nvPr userDrawn="1"/>
        </p:nvPicPr>
        <p:blipFill>
          <a:blip r:embed="rId3"/>
          <a:stretch>
            <a:fillRect/>
          </a:stretch>
        </p:blipFill>
        <p:spPr>
          <a:xfrm>
            <a:off x="3750129" y="97219"/>
            <a:ext cx="4403271" cy="2114488"/>
          </a:xfrm>
          <a:prstGeom prst="rect">
            <a:avLst/>
          </a:prstGeom>
        </p:spPr>
      </p:pic>
      <p:pic>
        <p:nvPicPr>
          <p:cNvPr id="8" name="Picture 7">
            <a:extLst>
              <a:ext uri="{FF2B5EF4-FFF2-40B4-BE49-F238E27FC236}">
                <a16:creationId xmlns:a16="http://schemas.microsoft.com/office/drawing/2014/main" id="{BA2C9BBD-F31E-2DA8-8234-72A0BD276132}"/>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536738" y="718725"/>
            <a:ext cx="4763165" cy="2138110"/>
          </a:xfrm>
          <a:prstGeom prst="rect">
            <a:avLst/>
          </a:prstGeom>
        </p:spPr>
      </p:pic>
      <p:pic>
        <p:nvPicPr>
          <p:cNvPr id="9" name="Picture 8">
            <a:extLst>
              <a:ext uri="{FF2B5EF4-FFF2-40B4-BE49-F238E27FC236}">
                <a16:creationId xmlns:a16="http://schemas.microsoft.com/office/drawing/2014/main" id="{89F87A0B-9FFB-263A-A6A1-8FE7AD4861E9}"/>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8016612" y="718725"/>
            <a:ext cx="4763165" cy="2138110"/>
          </a:xfrm>
          <a:prstGeom prst="rect">
            <a:avLst/>
          </a:prstGeom>
        </p:spPr>
      </p:pic>
      <p:pic>
        <p:nvPicPr>
          <p:cNvPr id="10" name="Picture 9">
            <a:extLst>
              <a:ext uri="{FF2B5EF4-FFF2-40B4-BE49-F238E27FC236}">
                <a16:creationId xmlns:a16="http://schemas.microsoft.com/office/drawing/2014/main" id="{690D6FE1-08F6-F9FA-C4EA-EABBC42F4AF5}"/>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536737" y="482395"/>
            <a:ext cx="4763165" cy="2138110"/>
          </a:xfrm>
          <a:prstGeom prst="rect">
            <a:avLst/>
          </a:prstGeom>
        </p:spPr>
      </p:pic>
      <p:pic>
        <p:nvPicPr>
          <p:cNvPr id="11" name="Picture 10">
            <a:extLst>
              <a:ext uri="{FF2B5EF4-FFF2-40B4-BE49-F238E27FC236}">
                <a16:creationId xmlns:a16="http://schemas.microsoft.com/office/drawing/2014/main" id="{CA912CDC-84E2-9FD0-DF24-6C5001C8B40C}"/>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8016611" y="482395"/>
            <a:ext cx="4763165" cy="2138110"/>
          </a:xfrm>
          <a:prstGeom prst="rect">
            <a:avLst/>
          </a:prstGeom>
        </p:spPr>
      </p:pic>
      <p:pic>
        <p:nvPicPr>
          <p:cNvPr id="12" name="Picture 11">
            <a:extLst>
              <a:ext uri="{FF2B5EF4-FFF2-40B4-BE49-F238E27FC236}">
                <a16:creationId xmlns:a16="http://schemas.microsoft.com/office/drawing/2014/main" id="{E1E995B0-D26C-E0E8-71A4-B590DDC835A5}"/>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696000" y="-882614"/>
            <a:ext cx="3202677" cy="3202677"/>
          </a:xfrm>
          <a:prstGeom prst="rect">
            <a:avLst/>
          </a:prstGeom>
        </p:spPr>
      </p:pic>
      <p:pic>
        <p:nvPicPr>
          <p:cNvPr id="14" name="Picture 13">
            <a:extLst>
              <a:ext uri="{FF2B5EF4-FFF2-40B4-BE49-F238E27FC236}">
                <a16:creationId xmlns:a16="http://schemas.microsoft.com/office/drawing/2014/main" id="{41D0032D-FDC1-6778-E778-4243E2FFECD6}"/>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8760868" y="-25878"/>
            <a:ext cx="1847443" cy="1847443"/>
          </a:xfrm>
          <a:prstGeom prst="rect">
            <a:avLst/>
          </a:prstGeom>
        </p:spPr>
      </p:pic>
    </p:spTree>
    <p:extLst>
      <p:ext uri="{BB962C8B-B14F-4D97-AF65-F5344CB8AC3E}">
        <p14:creationId xmlns:p14="http://schemas.microsoft.com/office/powerpoint/2010/main" val="3789902664"/>
      </p:ext>
    </p:extLst>
  </p:cSld>
  <p:clrMap bg1="lt1" tx1="dk1" bg2="lt2" tx2="dk2" accent1="accent1" accent2="accent2" accent3="accent3" accent4="accent4" accent5="accent5" accent6="accent6" hlink="hlink" folHlink="folHlink"/>
  <p:sldLayoutIdLst>
    <p:sldLayoutId id="2147483649"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hyperlink" Target="https://vfwfl.org/uploads/Documents/CanteenRulesUpdatedJune15,2025-1.pdf" TargetMode="External"/><Relationship Id="rId2" Type="http://schemas.openxmlformats.org/officeDocument/2006/relationships/hyperlink" Target="https://vfwfl.org/di/vfw/v2/default.asp?pid=141249&amp;x=x#c" TargetMode="Externa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02BF9D-96A2-AD51-050A-CEB7FF9FF99B}"/>
              </a:ext>
            </a:extLst>
          </p:cNvPr>
          <p:cNvSpPr>
            <a:spLocks noGrp="1"/>
          </p:cNvSpPr>
          <p:nvPr>
            <p:ph type="ctrTitle"/>
          </p:nvPr>
        </p:nvSpPr>
        <p:spPr>
          <a:xfrm>
            <a:off x="1524000" y="1790292"/>
            <a:ext cx="9144000" cy="2387600"/>
          </a:xfrm>
        </p:spPr>
        <p:txBody>
          <a:bodyPr/>
          <a:lstStyle/>
          <a:p>
            <a:r>
              <a:rPr lang="en-US" dirty="0"/>
              <a:t>House Committee</a:t>
            </a:r>
          </a:p>
        </p:txBody>
      </p:sp>
    </p:spTree>
    <p:extLst>
      <p:ext uri="{BB962C8B-B14F-4D97-AF65-F5344CB8AC3E}">
        <p14:creationId xmlns:p14="http://schemas.microsoft.com/office/powerpoint/2010/main" val="7263667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38A1FA77-A6B0-6B33-2F4C-8172EB6DA853}"/>
              </a:ext>
            </a:extLst>
          </p:cNvPr>
          <p:cNvSpPr>
            <a:spLocks noGrp="1"/>
          </p:cNvSpPr>
          <p:nvPr>
            <p:ph type="subTitle" idx="1"/>
          </p:nvPr>
        </p:nvSpPr>
        <p:spPr>
          <a:xfrm>
            <a:off x="478971" y="3025095"/>
            <a:ext cx="11234057" cy="1655762"/>
          </a:xfrm>
        </p:spPr>
        <p:txBody>
          <a:bodyPr>
            <a:noAutofit/>
          </a:bodyPr>
          <a:lstStyle/>
          <a:p>
            <a:pPr algn="l"/>
            <a:r>
              <a:rPr lang="en-US" sz="3200" b="1" dirty="0"/>
              <a:t>In summary</a:t>
            </a:r>
            <a:r>
              <a:rPr lang="en-US" sz="3200" dirty="0"/>
              <a:t>, it must be remembered that the Veterans of Foreign Wars itself is supreme in any dispute. The Department rules and the Post Bylaws and rules outline the way the Post and the Club must be run. The Post, in </a:t>
            </a:r>
            <a:r>
              <a:rPr lang="en-US" sz="3200" b="1" dirty="0"/>
              <a:t>all </a:t>
            </a:r>
            <a:r>
              <a:rPr lang="en-US" sz="3200" dirty="0"/>
              <a:t>cases, is above the Club. The Club is merely an activity of the Post and must be treated as such. </a:t>
            </a:r>
            <a:r>
              <a:rPr lang="en-US" sz="3200" b="1" dirty="0"/>
              <a:t>In no case is it a separate entity.</a:t>
            </a:r>
            <a:endParaRPr lang="en-US" sz="3200" dirty="0"/>
          </a:p>
        </p:txBody>
      </p:sp>
      <p:sp>
        <p:nvSpPr>
          <p:cNvPr id="4" name="Title 1">
            <a:extLst>
              <a:ext uri="{FF2B5EF4-FFF2-40B4-BE49-F238E27FC236}">
                <a16:creationId xmlns:a16="http://schemas.microsoft.com/office/drawing/2014/main" id="{CDD46196-6660-9EEF-1800-F91CCA0A4A95}"/>
              </a:ext>
            </a:extLst>
          </p:cNvPr>
          <p:cNvSpPr>
            <a:spLocks noGrp="1"/>
          </p:cNvSpPr>
          <p:nvPr>
            <p:ph type="ctrTitle"/>
          </p:nvPr>
        </p:nvSpPr>
        <p:spPr>
          <a:xfrm>
            <a:off x="1524000" y="406400"/>
            <a:ext cx="9144000" cy="2387600"/>
          </a:xfrm>
        </p:spPr>
        <p:txBody>
          <a:bodyPr/>
          <a:lstStyle/>
          <a:p>
            <a:r>
              <a:rPr lang="en-US" dirty="0"/>
              <a:t>Club Manager</a:t>
            </a:r>
          </a:p>
        </p:txBody>
      </p:sp>
    </p:spTree>
    <p:extLst>
      <p:ext uri="{BB962C8B-B14F-4D97-AF65-F5344CB8AC3E}">
        <p14:creationId xmlns:p14="http://schemas.microsoft.com/office/powerpoint/2010/main" val="14381772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06BF4746-8054-0680-4261-F2B1D8A1A12E}"/>
              </a:ext>
            </a:extLst>
          </p:cNvPr>
          <p:cNvSpPr>
            <a:spLocks noGrp="1"/>
          </p:cNvSpPr>
          <p:nvPr>
            <p:ph type="subTitle" idx="1"/>
          </p:nvPr>
        </p:nvSpPr>
        <p:spPr>
          <a:xfrm>
            <a:off x="419100" y="3090409"/>
            <a:ext cx="11353800" cy="1655762"/>
          </a:xfrm>
        </p:spPr>
        <p:txBody>
          <a:bodyPr>
            <a:noAutofit/>
          </a:bodyPr>
          <a:lstStyle/>
          <a:p>
            <a:pPr algn="l"/>
            <a:r>
              <a:rPr lang="en-US" sz="3200" dirty="0"/>
              <a:t>When a Post is chartered, it is granted a license or franchise for the use of the name of the Veterans of Foreign Wars in the carrying out of programs which are assumed to be of value to the entire organization. At any time that a Club or other activity is managed in such a manner as to harm the good name and reputation of the Veterans of Foreign Wars, the right to use the name can be revoked.</a:t>
            </a:r>
          </a:p>
        </p:txBody>
      </p:sp>
      <p:sp>
        <p:nvSpPr>
          <p:cNvPr id="4" name="Title 1">
            <a:extLst>
              <a:ext uri="{FF2B5EF4-FFF2-40B4-BE49-F238E27FC236}">
                <a16:creationId xmlns:a16="http://schemas.microsoft.com/office/drawing/2014/main" id="{646E7E1A-24EB-2EC6-76FD-7CC9B8D03CF8}"/>
              </a:ext>
            </a:extLst>
          </p:cNvPr>
          <p:cNvSpPr>
            <a:spLocks noGrp="1"/>
          </p:cNvSpPr>
          <p:nvPr>
            <p:ph type="ctrTitle"/>
          </p:nvPr>
        </p:nvSpPr>
        <p:spPr>
          <a:xfrm>
            <a:off x="1524000" y="406400"/>
            <a:ext cx="9144000" cy="2387600"/>
          </a:xfrm>
        </p:spPr>
        <p:txBody>
          <a:bodyPr/>
          <a:lstStyle/>
          <a:p>
            <a:r>
              <a:rPr lang="en-US" dirty="0"/>
              <a:t>Club Manager</a:t>
            </a:r>
          </a:p>
        </p:txBody>
      </p:sp>
    </p:spTree>
    <p:extLst>
      <p:ext uri="{BB962C8B-B14F-4D97-AF65-F5344CB8AC3E}">
        <p14:creationId xmlns:p14="http://schemas.microsoft.com/office/powerpoint/2010/main" val="12082291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3A0FB7FD-4E09-4E34-8F9C-16FDA729F019}"/>
              </a:ext>
            </a:extLst>
          </p:cNvPr>
          <p:cNvSpPr>
            <a:spLocks noGrp="1"/>
          </p:cNvSpPr>
          <p:nvPr>
            <p:ph type="subTitle" idx="1"/>
          </p:nvPr>
        </p:nvSpPr>
        <p:spPr>
          <a:xfrm>
            <a:off x="402771" y="2981552"/>
            <a:ext cx="11386457" cy="1655762"/>
          </a:xfrm>
        </p:spPr>
        <p:txBody>
          <a:bodyPr>
            <a:noAutofit/>
          </a:bodyPr>
          <a:lstStyle/>
          <a:p>
            <a:pPr algn="l"/>
            <a:r>
              <a:rPr lang="en-US" sz="3200" dirty="0"/>
              <a:t>As a general rule, the operations of VFW Posts and their Clubrooms in the Departments are a credit to the organization and a source of pride to its membership. Through proper adherence to the rules of the VFW and the duties and responsibilities of our officers, we can avoid the many misunderstandings and bitter arguments which can break the finest Post.</a:t>
            </a:r>
          </a:p>
        </p:txBody>
      </p:sp>
      <p:sp>
        <p:nvSpPr>
          <p:cNvPr id="4" name="Title 1">
            <a:extLst>
              <a:ext uri="{FF2B5EF4-FFF2-40B4-BE49-F238E27FC236}">
                <a16:creationId xmlns:a16="http://schemas.microsoft.com/office/drawing/2014/main" id="{84DFBE2B-3B51-CE28-88E1-9D187A4C2D14}"/>
              </a:ext>
            </a:extLst>
          </p:cNvPr>
          <p:cNvSpPr>
            <a:spLocks noGrp="1"/>
          </p:cNvSpPr>
          <p:nvPr>
            <p:ph type="ctrTitle"/>
          </p:nvPr>
        </p:nvSpPr>
        <p:spPr>
          <a:xfrm>
            <a:off x="1524000" y="406400"/>
            <a:ext cx="9144000" cy="2387600"/>
          </a:xfrm>
        </p:spPr>
        <p:txBody>
          <a:bodyPr/>
          <a:lstStyle/>
          <a:p>
            <a:r>
              <a:rPr lang="en-US" dirty="0"/>
              <a:t>Club Manager</a:t>
            </a:r>
          </a:p>
        </p:txBody>
      </p:sp>
    </p:spTree>
    <p:extLst>
      <p:ext uri="{BB962C8B-B14F-4D97-AF65-F5344CB8AC3E}">
        <p14:creationId xmlns:p14="http://schemas.microsoft.com/office/powerpoint/2010/main" val="15528083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932D014C-C96F-2B9D-3847-56AB00BC790F}"/>
              </a:ext>
            </a:extLst>
          </p:cNvPr>
          <p:cNvSpPr>
            <a:spLocks noGrp="1"/>
          </p:cNvSpPr>
          <p:nvPr>
            <p:ph type="subTitle" idx="1"/>
          </p:nvPr>
        </p:nvSpPr>
        <p:spPr>
          <a:xfrm>
            <a:off x="244928" y="2916238"/>
            <a:ext cx="11702143" cy="1655762"/>
          </a:xfrm>
        </p:spPr>
        <p:txBody>
          <a:bodyPr>
            <a:noAutofit/>
          </a:bodyPr>
          <a:lstStyle/>
          <a:p>
            <a:pPr algn="l"/>
            <a:r>
              <a:rPr lang="en-US" sz="2800" dirty="0"/>
              <a:t>These, again, are left to the Post for adoption although they must not conflict with the National Bylaws, Department Post Home Rules or Post Bylaws. Suggested forms are available although they are not designed for adoption in their entirety. The variance between Posts makes it impossible to adopt a standard form for all Posts. Some operate entire buildings with activities scheduled every day of the week; others may own or rent very modest quarters and only be open occasionally. Some have a full-time paid staff of employees while others may operate entirely on volunteer help.</a:t>
            </a:r>
          </a:p>
        </p:txBody>
      </p:sp>
      <p:sp>
        <p:nvSpPr>
          <p:cNvPr id="4" name="Title 1">
            <a:extLst>
              <a:ext uri="{FF2B5EF4-FFF2-40B4-BE49-F238E27FC236}">
                <a16:creationId xmlns:a16="http://schemas.microsoft.com/office/drawing/2014/main" id="{B1273AB7-1A8C-0051-AC10-74E9001FEE09}"/>
              </a:ext>
            </a:extLst>
          </p:cNvPr>
          <p:cNvSpPr>
            <a:spLocks noGrp="1"/>
          </p:cNvSpPr>
          <p:nvPr>
            <p:ph type="ctrTitle"/>
          </p:nvPr>
        </p:nvSpPr>
        <p:spPr>
          <a:xfrm>
            <a:off x="326571" y="406400"/>
            <a:ext cx="11506199" cy="2387600"/>
          </a:xfrm>
        </p:spPr>
        <p:txBody>
          <a:bodyPr/>
          <a:lstStyle/>
          <a:p>
            <a:r>
              <a:rPr lang="en-US" dirty="0"/>
              <a:t>Club Regulations </a:t>
            </a:r>
            <a:r>
              <a:rPr lang="en-US" dirty="0" err="1"/>
              <a:t>a.k.a</a:t>
            </a:r>
            <a:r>
              <a:rPr lang="en-US" dirty="0"/>
              <a:t> Canteen Rules</a:t>
            </a:r>
          </a:p>
        </p:txBody>
      </p:sp>
    </p:spTree>
    <p:extLst>
      <p:ext uri="{BB962C8B-B14F-4D97-AF65-F5344CB8AC3E}">
        <p14:creationId xmlns:p14="http://schemas.microsoft.com/office/powerpoint/2010/main" val="38952607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B38C16FC-668C-B75A-D533-C3BDA9DE578A}"/>
              </a:ext>
            </a:extLst>
          </p:cNvPr>
          <p:cNvSpPr>
            <a:spLocks noGrp="1"/>
          </p:cNvSpPr>
          <p:nvPr>
            <p:ph type="subTitle" idx="1"/>
          </p:nvPr>
        </p:nvSpPr>
        <p:spPr>
          <a:xfrm>
            <a:off x="326570" y="2601119"/>
            <a:ext cx="11506199" cy="1655762"/>
          </a:xfrm>
        </p:spPr>
        <p:txBody>
          <a:bodyPr>
            <a:noAutofit/>
          </a:bodyPr>
          <a:lstStyle/>
          <a:p>
            <a:pPr algn="l"/>
            <a:r>
              <a:rPr lang="en-US" sz="3200" dirty="0"/>
              <a:t>The Club regulations cover the details of operation. They outline the responsibilities and limits of authority of the Post membership, the House Committee, the Club Manager, and the guests. They cover opening and closing hours, decorum, enforcement of rules, hiring of paid help, financial authority and keeping of records.</a:t>
            </a:r>
          </a:p>
          <a:p>
            <a:pPr algn="l"/>
            <a:r>
              <a:rPr lang="en-US" sz="3200" dirty="0"/>
              <a:t>For any Post operating a Club or Post Home, local regulations are a </a:t>
            </a:r>
            <a:r>
              <a:rPr lang="en-US" sz="3200" b="1" dirty="0"/>
              <a:t>must. </a:t>
            </a:r>
            <a:r>
              <a:rPr lang="en-US" sz="3200" dirty="0"/>
              <a:t>They will save many hours of argument and remove most causes for misunderstanding and dissension.</a:t>
            </a:r>
          </a:p>
        </p:txBody>
      </p:sp>
      <p:sp>
        <p:nvSpPr>
          <p:cNvPr id="4" name="Title 1">
            <a:extLst>
              <a:ext uri="{FF2B5EF4-FFF2-40B4-BE49-F238E27FC236}">
                <a16:creationId xmlns:a16="http://schemas.microsoft.com/office/drawing/2014/main" id="{2A7E66A4-E872-F3CD-7357-F40807F2E475}"/>
              </a:ext>
            </a:extLst>
          </p:cNvPr>
          <p:cNvSpPr>
            <a:spLocks noGrp="1"/>
          </p:cNvSpPr>
          <p:nvPr>
            <p:ph type="ctrTitle"/>
          </p:nvPr>
        </p:nvSpPr>
        <p:spPr>
          <a:xfrm>
            <a:off x="326569" y="213519"/>
            <a:ext cx="11506199" cy="2387600"/>
          </a:xfrm>
        </p:spPr>
        <p:txBody>
          <a:bodyPr/>
          <a:lstStyle/>
          <a:p>
            <a:r>
              <a:rPr lang="en-US" dirty="0"/>
              <a:t>Club Regulations </a:t>
            </a:r>
            <a:r>
              <a:rPr lang="en-US" dirty="0" err="1"/>
              <a:t>a.k.a</a:t>
            </a:r>
            <a:r>
              <a:rPr lang="en-US" dirty="0"/>
              <a:t> Canteen Rules</a:t>
            </a:r>
          </a:p>
        </p:txBody>
      </p:sp>
    </p:spTree>
    <p:extLst>
      <p:ext uri="{BB962C8B-B14F-4D97-AF65-F5344CB8AC3E}">
        <p14:creationId xmlns:p14="http://schemas.microsoft.com/office/powerpoint/2010/main" val="263084355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02A828-AAAE-42B3-7B93-B5C4EC8C89C5}"/>
              </a:ext>
            </a:extLst>
          </p:cNvPr>
          <p:cNvSpPr>
            <a:spLocks noGrp="1"/>
          </p:cNvSpPr>
          <p:nvPr>
            <p:ph type="ctrTitle"/>
          </p:nvPr>
        </p:nvSpPr>
        <p:spPr>
          <a:xfrm>
            <a:off x="293914" y="1041400"/>
            <a:ext cx="11604171" cy="2387600"/>
          </a:xfrm>
        </p:spPr>
        <p:txBody>
          <a:bodyPr>
            <a:normAutofit/>
          </a:bodyPr>
          <a:lstStyle/>
          <a:p>
            <a:r>
              <a:rPr lang="en-US" sz="3200" b="1" dirty="0"/>
              <a:t>ADMINISTRATIVE POLICY &amp; PROCEDURE</a:t>
            </a:r>
            <a:br>
              <a:rPr lang="en-US" b="1" dirty="0"/>
            </a:br>
            <a:r>
              <a:rPr lang="en-US" sz="2800" b="1" dirty="0"/>
              <a:t>Operation, Management &amp; Control of Clubs and/or Canteens</a:t>
            </a:r>
            <a:endParaRPr lang="en-US" sz="2800" dirty="0"/>
          </a:p>
        </p:txBody>
      </p:sp>
      <p:sp>
        <p:nvSpPr>
          <p:cNvPr id="3" name="Subtitle 2">
            <a:extLst>
              <a:ext uri="{FF2B5EF4-FFF2-40B4-BE49-F238E27FC236}">
                <a16:creationId xmlns:a16="http://schemas.microsoft.com/office/drawing/2014/main" id="{AA96CE5B-0F82-1ED5-6BB7-21F5F97B66E0}"/>
              </a:ext>
            </a:extLst>
          </p:cNvPr>
          <p:cNvSpPr>
            <a:spLocks noGrp="1"/>
          </p:cNvSpPr>
          <p:nvPr>
            <p:ph type="subTitle" idx="1"/>
          </p:nvPr>
        </p:nvSpPr>
        <p:spPr>
          <a:xfrm>
            <a:off x="293914" y="3429000"/>
            <a:ext cx="11604170" cy="1655762"/>
          </a:xfrm>
        </p:spPr>
        <p:txBody>
          <a:bodyPr>
            <a:noAutofit/>
          </a:bodyPr>
          <a:lstStyle/>
          <a:p>
            <a:pPr algn="l"/>
            <a:r>
              <a:rPr lang="en-US" sz="3200" dirty="0"/>
              <a:t>The purposes of the Veterans of Foreign Wars of the United States are stated within our Congressional Charter. The operation, management and control of clubs and/or canteens were not envisioned in the purposes of our organization. The operation, management and control of clubs and/or canteens are not provided for in our National Bylaws, Manual of Procedure and Ritual.</a:t>
            </a:r>
          </a:p>
        </p:txBody>
      </p:sp>
    </p:spTree>
    <p:extLst>
      <p:ext uri="{BB962C8B-B14F-4D97-AF65-F5344CB8AC3E}">
        <p14:creationId xmlns:p14="http://schemas.microsoft.com/office/powerpoint/2010/main" val="319103777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10D350-3B81-E5C5-4201-3B0ACACADAC4}"/>
              </a:ext>
            </a:extLst>
          </p:cNvPr>
          <p:cNvSpPr>
            <a:spLocks noGrp="1"/>
          </p:cNvSpPr>
          <p:nvPr>
            <p:ph type="ctrTitle"/>
          </p:nvPr>
        </p:nvSpPr>
        <p:spPr>
          <a:xfrm>
            <a:off x="364670" y="146549"/>
            <a:ext cx="11462657" cy="2387600"/>
          </a:xfrm>
        </p:spPr>
        <p:txBody>
          <a:bodyPr>
            <a:normAutofit/>
          </a:bodyPr>
          <a:lstStyle/>
          <a:p>
            <a:r>
              <a:rPr lang="en-US" sz="3600" b="1" dirty="0"/>
              <a:t>ADMINISTRATIVE POLICY &amp; PROCEDURE</a:t>
            </a:r>
            <a:endParaRPr lang="en-US" sz="3600" dirty="0"/>
          </a:p>
        </p:txBody>
      </p:sp>
      <p:sp>
        <p:nvSpPr>
          <p:cNvPr id="3" name="Subtitle 2">
            <a:extLst>
              <a:ext uri="{FF2B5EF4-FFF2-40B4-BE49-F238E27FC236}">
                <a16:creationId xmlns:a16="http://schemas.microsoft.com/office/drawing/2014/main" id="{38F8D8CF-AA63-5E17-AF95-FDB552486A5A}"/>
              </a:ext>
            </a:extLst>
          </p:cNvPr>
          <p:cNvSpPr>
            <a:spLocks noGrp="1"/>
          </p:cNvSpPr>
          <p:nvPr>
            <p:ph type="subTitle" idx="1"/>
          </p:nvPr>
        </p:nvSpPr>
        <p:spPr>
          <a:xfrm>
            <a:off x="291191" y="2447063"/>
            <a:ext cx="11609614" cy="1655762"/>
          </a:xfrm>
        </p:spPr>
        <p:txBody>
          <a:bodyPr>
            <a:noAutofit/>
          </a:bodyPr>
          <a:lstStyle/>
          <a:p>
            <a:pPr algn="l"/>
            <a:r>
              <a:rPr lang="en-US" sz="2800" dirty="0"/>
              <a:t>The first and foremost consideration of Posts shall be to the objects of the VFW which are fraternal, patriotic, historical, charitable, and educational. We must maintain our focus to preserve and strengthen comradeship among its members; to assist worthy comrades; to perpetuate the memory and history of our dead, and to assist their widows and orphans; to maintain true allegiance to the Government of the United States, and fidelity to its Constitution and laws; to foster true patriotism; to maintain and extend the institutions of American freedom; and to preserve and defend the United States from all enemies. VFW clubs and/or canteens shall be of secondary interest and concern and compatible with this stated purpose.</a:t>
            </a:r>
          </a:p>
        </p:txBody>
      </p:sp>
    </p:spTree>
    <p:extLst>
      <p:ext uri="{BB962C8B-B14F-4D97-AF65-F5344CB8AC3E}">
        <p14:creationId xmlns:p14="http://schemas.microsoft.com/office/powerpoint/2010/main" val="203181018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71ACB8A6-CCAF-F5F8-CF64-3F0D27DD0852}"/>
              </a:ext>
            </a:extLst>
          </p:cNvPr>
          <p:cNvSpPr>
            <a:spLocks noGrp="1"/>
          </p:cNvSpPr>
          <p:nvPr>
            <p:ph type="subTitle" idx="1"/>
          </p:nvPr>
        </p:nvSpPr>
        <p:spPr>
          <a:xfrm>
            <a:off x="364670" y="2668090"/>
            <a:ext cx="11462656" cy="1655762"/>
          </a:xfrm>
        </p:spPr>
        <p:txBody>
          <a:bodyPr>
            <a:noAutofit/>
          </a:bodyPr>
          <a:lstStyle/>
          <a:p>
            <a:pPr algn="l"/>
            <a:r>
              <a:rPr lang="en-US" sz="3200" dirty="0"/>
              <a:t>Rules and Regulations and Management Guides for the operation of Post sponsored clubs and/or canteens have been adopted by some Departments in compliance with state and local regulations and the applicable mandates of Section 708 and 709 of our National Bylaws which address incorporation and control of units. Also, many Posts have incorporated the above in their Bylaws or adopted Rules and Regulations for the operation, management and control of their canteens and/or clubs in accordance with the above.</a:t>
            </a:r>
          </a:p>
        </p:txBody>
      </p:sp>
      <p:sp>
        <p:nvSpPr>
          <p:cNvPr id="6" name="Title 1">
            <a:extLst>
              <a:ext uri="{FF2B5EF4-FFF2-40B4-BE49-F238E27FC236}">
                <a16:creationId xmlns:a16="http://schemas.microsoft.com/office/drawing/2014/main" id="{17C519A4-751C-F614-6833-3F35F005FE0C}"/>
              </a:ext>
            </a:extLst>
          </p:cNvPr>
          <p:cNvSpPr>
            <a:spLocks noGrp="1"/>
          </p:cNvSpPr>
          <p:nvPr>
            <p:ph type="ctrTitle"/>
          </p:nvPr>
        </p:nvSpPr>
        <p:spPr>
          <a:xfrm>
            <a:off x="364670" y="146549"/>
            <a:ext cx="11462657" cy="2387600"/>
          </a:xfrm>
        </p:spPr>
        <p:txBody>
          <a:bodyPr>
            <a:normAutofit/>
          </a:bodyPr>
          <a:lstStyle/>
          <a:p>
            <a:r>
              <a:rPr lang="en-US" sz="3600" b="1" dirty="0"/>
              <a:t>ADMINISTRATIVE POLICY &amp; PROCEDURE</a:t>
            </a:r>
            <a:endParaRPr lang="en-US" sz="3600" dirty="0"/>
          </a:p>
        </p:txBody>
      </p:sp>
    </p:spTree>
    <p:extLst>
      <p:ext uri="{BB962C8B-B14F-4D97-AF65-F5344CB8AC3E}">
        <p14:creationId xmlns:p14="http://schemas.microsoft.com/office/powerpoint/2010/main" val="419254361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2">
            <a:extLst>
              <a:ext uri="{FF2B5EF4-FFF2-40B4-BE49-F238E27FC236}">
                <a16:creationId xmlns:a16="http://schemas.microsoft.com/office/drawing/2014/main" id="{1248159E-FF26-3C65-E676-EDE4F87D32EB}"/>
              </a:ext>
            </a:extLst>
          </p:cNvPr>
          <p:cNvSpPr>
            <a:spLocks noGrp="1"/>
          </p:cNvSpPr>
          <p:nvPr>
            <p:ph type="subTitle" idx="1"/>
          </p:nvPr>
        </p:nvSpPr>
        <p:spPr>
          <a:xfrm>
            <a:off x="364670" y="2668090"/>
            <a:ext cx="11462656" cy="1655762"/>
          </a:xfrm>
        </p:spPr>
        <p:txBody>
          <a:bodyPr>
            <a:noAutofit/>
          </a:bodyPr>
          <a:lstStyle/>
          <a:p>
            <a:pPr algn="l"/>
            <a:r>
              <a:rPr lang="en-US" sz="2800" dirty="0"/>
              <a:t>Although differing laws at the local and state levels preclude the promulgation of universally acceptable rules and regulations, certain principles are essential for good management and proper control of Post sponsored clubs and/or canteens and certain policies are mandatory to insure total compliance with the National Bylaws of the Veterans of Foreign Wars both as to incorporation and control of units and to be in keeping with the objectives of the Veterans of Foreign Wars. In adopting rules and regulations for the operation, management and control of clubs and/or canteens, the following provisions of the National Bylaws must be adhered to:</a:t>
            </a:r>
          </a:p>
        </p:txBody>
      </p:sp>
      <p:sp>
        <p:nvSpPr>
          <p:cNvPr id="5" name="Title 1">
            <a:extLst>
              <a:ext uri="{FF2B5EF4-FFF2-40B4-BE49-F238E27FC236}">
                <a16:creationId xmlns:a16="http://schemas.microsoft.com/office/drawing/2014/main" id="{29EF9D76-84AA-8F81-F824-593A69801D30}"/>
              </a:ext>
            </a:extLst>
          </p:cNvPr>
          <p:cNvSpPr>
            <a:spLocks noGrp="1"/>
          </p:cNvSpPr>
          <p:nvPr>
            <p:ph type="ctrTitle"/>
          </p:nvPr>
        </p:nvSpPr>
        <p:spPr>
          <a:xfrm>
            <a:off x="364670" y="146549"/>
            <a:ext cx="11462657" cy="2387600"/>
          </a:xfrm>
        </p:spPr>
        <p:txBody>
          <a:bodyPr>
            <a:normAutofit/>
          </a:bodyPr>
          <a:lstStyle/>
          <a:p>
            <a:r>
              <a:rPr lang="en-US" sz="3600" b="1" dirty="0"/>
              <a:t>ADMINISTRATIVE POLICY &amp; PROCEDURE</a:t>
            </a:r>
            <a:endParaRPr lang="en-US" sz="3600" dirty="0"/>
          </a:p>
        </p:txBody>
      </p:sp>
    </p:spTree>
    <p:extLst>
      <p:ext uri="{BB962C8B-B14F-4D97-AF65-F5344CB8AC3E}">
        <p14:creationId xmlns:p14="http://schemas.microsoft.com/office/powerpoint/2010/main" val="419999710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5E1379-8B1F-0CD2-C13C-32B28D30513F}"/>
            </a:ext>
          </a:extLst>
        </p:cNvPr>
        <p:cNvGrpSpPr/>
        <p:nvPr/>
      </p:nvGrpSpPr>
      <p:grpSpPr>
        <a:xfrm>
          <a:off x="0" y="0"/>
          <a:ext cx="0" cy="0"/>
          <a:chOff x="0" y="0"/>
          <a:chExt cx="0" cy="0"/>
        </a:xfrm>
      </p:grpSpPr>
      <p:sp>
        <p:nvSpPr>
          <p:cNvPr id="4" name="Subtitle 2">
            <a:extLst>
              <a:ext uri="{FF2B5EF4-FFF2-40B4-BE49-F238E27FC236}">
                <a16:creationId xmlns:a16="http://schemas.microsoft.com/office/drawing/2014/main" id="{113B7FF8-7CE9-6505-2690-5FABD715C01E}"/>
              </a:ext>
            </a:extLst>
          </p:cNvPr>
          <p:cNvSpPr>
            <a:spLocks noGrp="1"/>
          </p:cNvSpPr>
          <p:nvPr>
            <p:ph type="subTitle" idx="1"/>
          </p:nvPr>
        </p:nvSpPr>
        <p:spPr>
          <a:xfrm>
            <a:off x="261257" y="2374176"/>
            <a:ext cx="11756572" cy="1655762"/>
          </a:xfrm>
        </p:spPr>
        <p:txBody>
          <a:bodyPr>
            <a:noAutofit/>
          </a:bodyPr>
          <a:lstStyle/>
          <a:p>
            <a:pPr algn="l"/>
            <a:r>
              <a:rPr lang="en-US" sz="3200" b="1" dirty="0"/>
              <a:t>Any Post owning and/or operating, directly or by reason of a holding company or other entity substantially controlled by the Post or its members, a canteen, clubroom or other facility available to members or guests must maintain general liability insurance, including, if necessary or appropriate, liquor liability insurance. Such insurance must be of a type and amount sufficient to protect the Post and must name, as additional insureds, the Veterans of Foreign Wars of the United States and the Department in which such Post is located. </a:t>
            </a:r>
            <a:endParaRPr lang="en-US" sz="3200" dirty="0"/>
          </a:p>
        </p:txBody>
      </p:sp>
      <p:sp>
        <p:nvSpPr>
          <p:cNvPr id="5" name="Title 1">
            <a:extLst>
              <a:ext uri="{FF2B5EF4-FFF2-40B4-BE49-F238E27FC236}">
                <a16:creationId xmlns:a16="http://schemas.microsoft.com/office/drawing/2014/main" id="{C403EC48-DEF8-50E3-6AD1-C609316AFFB7}"/>
              </a:ext>
            </a:extLst>
          </p:cNvPr>
          <p:cNvSpPr>
            <a:spLocks noGrp="1"/>
          </p:cNvSpPr>
          <p:nvPr>
            <p:ph type="ctrTitle"/>
          </p:nvPr>
        </p:nvSpPr>
        <p:spPr>
          <a:xfrm>
            <a:off x="364670" y="146549"/>
            <a:ext cx="11462657" cy="2387600"/>
          </a:xfrm>
        </p:spPr>
        <p:txBody>
          <a:bodyPr>
            <a:normAutofit/>
          </a:bodyPr>
          <a:lstStyle/>
          <a:p>
            <a:r>
              <a:rPr lang="en-US" sz="3600" b="1" dirty="0"/>
              <a:t>ADMINISTRATIVE POLICY &amp; PROCEDURE</a:t>
            </a:r>
            <a:endParaRPr lang="en-US" sz="3600" dirty="0"/>
          </a:p>
        </p:txBody>
      </p:sp>
    </p:spTree>
    <p:extLst>
      <p:ext uri="{BB962C8B-B14F-4D97-AF65-F5344CB8AC3E}">
        <p14:creationId xmlns:p14="http://schemas.microsoft.com/office/powerpoint/2010/main" val="28657223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1E9688-9F19-B436-56E2-3FE2DD776F09}"/>
              </a:ext>
            </a:extLst>
          </p:cNvPr>
          <p:cNvSpPr>
            <a:spLocks noGrp="1"/>
          </p:cNvSpPr>
          <p:nvPr>
            <p:ph type="ctrTitle"/>
          </p:nvPr>
        </p:nvSpPr>
        <p:spPr>
          <a:xfrm>
            <a:off x="1524000" y="406400"/>
            <a:ext cx="9144000" cy="2387600"/>
          </a:xfrm>
        </p:spPr>
        <p:txBody>
          <a:bodyPr/>
          <a:lstStyle/>
          <a:p>
            <a:r>
              <a:rPr lang="en-US" dirty="0"/>
              <a:t>House Committee</a:t>
            </a:r>
          </a:p>
        </p:txBody>
      </p:sp>
      <p:sp>
        <p:nvSpPr>
          <p:cNvPr id="3" name="Subtitle 2">
            <a:extLst>
              <a:ext uri="{FF2B5EF4-FFF2-40B4-BE49-F238E27FC236}">
                <a16:creationId xmlns:a16="http://schemas.microsoft.com/office/drawing/2014/main" id="{AA5BCF83-047D-D567-0C33-113B180394F7}"/>
              </a:ext>
            </a:extLst>
          </p:cNvPr>
          <p:cNvSpPr>
            <a:spLocks noGrp="1"/>
          </p:cNvSpPr>
          <p:nvPr>
            <p:ph type="subTitle" idx="1"/>
          </p:nvPr>
        </p:nvSpPr>
        <p:spPr>
          <a:xfrm>
            <a:off x="462643" y="3003324"/>
            <a:ext cx="11239500" cy="1655762"/>
          </a:xfrm>
        </p:spPr>
        <p:txBody>
          <a:bodyPr>
            <a:noAutofit/>
          </a:bodyPr>
          <a:lstStyle/>
          <a:p>
            <a:pPr algn="l"/>
            <a:r>
              <a:rPr lang="en-US" sz="3200" dirty="0"/>
              <a:t>The </a:t>
            </a:r>
            <a:r>
              <a:rPr lang="en-US" sz="3200" b="1" dirty="0"/>
              <a:t>House Committee </a:t>
            </a:r>
            <a:r>
              <a:rPr lang="en-US" sz="3200" dirty="0"/>
              <a:t>functions only in a Post which operates a Post Home or Club. </a:t>
            </a:r>
            <a:r>
              <a:rPr lang="en-US" sz="3200" b="1" dirty="0"/>
              <a:t>This committee may be selected in anyway the Post determines</a:t>
            </a:r>
            <a:r>
              <a:rPr lang="en-US" sz="3200" dirty="0"/>
              <a:t> but it is generally considered advisable that it be elected by the Post membership, with the members serving staggered terms, on the order of Post Trustees. This lessens the possibility of one certain group gaining and retaining control of the Club.</a:t>
            </a:r>
          </a:p>
        </p:txBody>
      </p:sp>
    </p:spTree>
    <p:extLst>
      <p:ext uri="{BB962C8B-B14F-4D97-AF65-F5344CB8AC3E}">
        <p14:creationId xmlns:p14="http://schemas.microsoft.com/office/powerpoint/2010/main" val="338444904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4B7EBD-B2E6-2C31-423D-62DF074AE012}"/>
            </a:ext>
          </a:extLst>
        </p:cNvPr>
        <p:cNvGrpSpPr/>
        <p:nvPr/>
      </p:nvGrpSpPr>
      <p:grpSpPr>
        <a:xfrm>
          <a:off x="0" y="0"/>
          <a:ext cx="0" cy="0"/>
          <a:chOff x="0" y="0"/>
          <a:chExt cx="0" cy="0"/>
        </a:xfrm>
      </p:grpSpPr>
      <p:sp>
        <p:nvSpPr>
          <p:cNvPr id="4" name="Subtitle 2">
            <a:extLst>
              <a:ext uri="{FF2B5EF4-FFF2-40B4-BE49-F238E27FC236}">
                <a16:creationId xmlns:a16="http://schemas.microsoft.com/office/drawing/2014/main" id="{3DBBAB51-6271-E196-CE9D-E3883BA9C9FB}"/>
              </a:ext>
            </a:extLst>
          </p:cNvPr>
          <p:cNvSpPr>
            <a:spLocks noGrp="1"/>
          </p:cNvSpPr>
          <p:nvPr>
            <p:ph type="subTitle" idx="1"/>
          </p:nvPr>
        </p:nvSpPr>
        <p:spPr>
          <a:xfrm>
            <a:off x="217712" y="2820490"/>
            <a:ext cx="11756572" cy="1655762"/>
          </a:xfrm>
        </p:spPr>
        <p:txBody>
          <a:bodyPr>
            <a:noAutofit/>
          </a:bodyPr>
          <a:lstStyle/>
          <a:p>
            <a:pPr algn="l"/>
            <a:r>
              <a:rPr lang="en-US" sz="3200" b="1" dirty="0"/>
              <a:t>All money, property or assets of any kind or nature, as well as all books and records owned, held or used by any activity, clubroom, holding company or unit sponsored, conducted or operated by, for or in behalf of a Post, shall be the property of the Post and must be placed in the care and custody of the Post Quartermaster.</a:t>
            </a:r>
            <a:endParaRPr lang="en-US" sz="3200" dirty="0"/>
          </a:p>
        </p:txBody>
      </p:sp>
      <p:sp>
        <p:nvSpPr>
          <p:cNvPr id="5" name="Title 1">
            <a:extLst>
              <a:ext uri="{FF2B5EF4-FFF2-40B4-BE49-F238E27FC236}">
                <a16:creationId xmlns:a16="http://schemas.microsoft.com/office/drawing/2014/main" id="{75B80659-13A4-E54B-8F4E-BFEF6473B34C}"/>
              </a:ext>
            </a:extLst>
          </p:cNvPr>
          <p:cNvSpPr>
            <a:spLocks noGrp="1"/>
          </p:cNvSpPr>
          <p:nvPr>
            <p:ph type="ctrTitle"/>
          </p:nvPr>
        </p:nvSpPr>
        <p:spPr>
          <a:xfrm>
            <a:off x="364669" y="288064"/>
            <a:ext cx="11462657" cy="2387600"/>
          </a:xfrm>
        </p:spPr>
        <p:txBody>
          <a:bodyPr>
            <a:normAutofit/>
          </a:bodyPr>
          <a:lstStyle/>
          <a:p>
            <a:r>
              <a:rPr lang="en-US" sz="3600" b="1" dirty="0"/>
              <a:t>ADMINISTRATIVE POLICY &amp; PROCEDURE</a:t>
            </a:r>
            <a:endParaRPr lang="en-US" sz="3600" dirty="0"/>
          </a:p>
        </p:txBody>
      </p:sp>
    </p:spTree>
    <p:extLst>
      <p:ext uri="{BB962C8B-B14F-4D97-AF65-F5344CB8AC3E}">
        <p14:creationId xmlns:p14="http://schemas.microsoft.com/office/powerpoint/2010/main" val="1683557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072F46-95AA-D256-65F9-37FFA2C53AA7}"/>
              </a:ext>
            </a:extLst>
          </p:cNvPr>
          <p:cNvSpPr>
            <a:spLocks noGrp="1"/>
          </p:cNvSpPr>
          <p:nvPr>
            <p:ph type="ctrTitle"/>
          </p:nvPr>
        </p:nvSpPr>
        <p:spPr>
          <a:xfrm>
            <a:off x="740229" y="199573"/>
            <a:ext cx="10570028" cy="2387600"/>
          </a:xfrm>
        </p:spPr>
        <p:txBody>
          <a:bodyPr/>
          <a:lstStyle/>
          <a:p>
            <a:r>
              <a:rPr lang="en-US" dirty="0"/>
              <a:t>Department of Florida Canteen Rules</a:t>
            </a:r>
          </a:p>
        </p:txBody>
      </p:sp>
      <p:sp>
        <p:nvSpPr>
          <p:cNvPr id="3" name="Subtitle 2">
            <a:extLst>
              <a:ext uri="{FF2B5EF4-FFF2-40B4-BE49-F238E27FC236}">
                <a16:creationId xmlns:a16="http://schemas.microsoft.com/office/drawing/2014/main" id="{9E1C3832-2118-E5BA-AB18-0528475718E5}"/>
              </a:ext>
            </a:extLst>
          </p:cNvPr>
          <p:cNvSpPr>
            <a:spLocks noGrp="1"/>
          </p:cNvSpPr>
          <p:nvPr>
            <p:ph type="subTitle" idx="1"/>
          </p:nvPr>
        </p:nvSpPr>
        <p:spPr>
          <a:xfrm>
            <a:off x="495300" y="2687639"/>
            <a:ext cx="11201400" cy="1655762"/>
          </a:xfrm>
        </p:spPr>
        <p:txBody>
          <a:bodyPr>
            <a:noAutofit/>
          </a:bodyPr>
          <a:lstStyle/>
          <a:p>
            <a:r>
              <a:rPr lang="en-US" dirty="0"/>
              <a:t>To Get your copy of the Department Canteen rules:</a:t>
            </a:r>
          </a:p>
          <a:p>
            <a:pPr marL="514350" indent="-514350" algn="l">
              <a:buAutoNum type="arabicPeriod"/>
            </a:pPr>
            <a:r>
              <a:rPr lang="en-US" dirty="0"/>
              <a:t>Go to </a:t>
            </a:r>
            <a:r>
              <a:rPr lang="en-US" u="sng" dirty="0">
                <a:solidFill>
                  <a:srgbClr val="0070C0"/>
                </a:solidFill>
              </a:rPr>
              <a:t>vfwfl.org</a:t>
            </a:r>
          </a:p>
          <a:p>
            <a:pPr marL="514350" indent="-514350" algn="l">
              <a:buAutoNum type="arabicPeriod"/>
            </a:pPr>
            <a:r>
              <a:rPr lang="en-US" dirty="0"/>
              <a:t>Click on Login</a:t>
            </a:r>
          </a:p>
          <a:p>
            <a:pPr marL="514350" indent="-514350" algn="l">
              <a:buAutoNum type="arabicPeriod"/>
            </a:pPr>
            <a:r>
              <a:rPr lang="en-US" dirty="0"/>
              <a:t>Click on Members Only</a:t>
            </a:r>
          </a:p>
          <a:p>
            <a:pPr marL="514350" indent="-514350" algn="l">
              <a:buAutoNum type="arabicPeriod"/>
            </a:pPr>
            <a:r>
              <a:rPr lang="en-US" dirty="0"/>
              <a:t>Username is your VFW Membership Number</a:t>
            </a:r>
          </a:p>
          <a:p>
            <a:pPr marL="514350" indent="-514350" algn="l">
              <a:buAutoNum type="arabicPeriod"/>
            </a:pPr>
            <a:r>
              <a:rPr lang="en-US" dirty="0"/>
              <a:t>Password is your last name</a:t>
            </a:r>
          </a:p>
          <a:p>
            <a:pPr marL="514350" indent="-514350" algn="l">
              <a:buAutoNum type="arabicPeriod"/>
            </a:pPr>
            <a:r>
              <a:rPr lang="en-US" dirty="0"/>
              <a:t>Click on </a:t>
            </a:r>
            <a:r>
              <a:rPr lang="en-US" u="sng" dirty="0">
                <a:hlinkClick r:id="rId2"/>
              </a:rPr>
              <a:t>VFW Department of Florida Canteen Rules</a:t>
            </a:r>
            <a:endParaRPr lang="en-US" u="sng" dirty="0"/>
          </a:p>
          <a:p>
            <a:pPr marL="514350" indent="-514350" algn="l">
              <a:buAutoNum type="arabicPeriod"/>
            </a:pPr>
            <a:r>
              <a:rPr lang="en-US" dirty="0"/>
              <a:t>Click on </a:t>
            </a:r>
            <a:r>
              <a:rPr lang="en-US" i="1" dirty="0">
                <a:hlinkClick r:id="rId3"/>
              </a:rPr>
              <a:t>Canteen Rules VFW Department of Florida </a:t>
            </a:r>
            <a:endParaRPr lang="en-US" i="1" dirty="0"/>
          </a:p>
          <a:p>
            <a:pPr marL="514350" indent="-514350" algn="l">
              <a:buAutoNum type="arabicPeriod"/>
            </a:pPr>
            <a:r>
              <a:rPr lang="en-US" i="1" dirty="0"/>
              <a:t>Download and Save</a:t>
            </a:r>
            <a:endParaRPr lang="en-US" dirty="0"/>
          </a:p>
        </p:txBody>
      </p:sp>
    </p:spTree>
    <p:extLst>
      <p:ext uri="{BB962C8B-B14F-4D97-AF65-F5344CB8AC3E}">
        <p14:creationId xmlns:p14="http://schemas.microsoft.com/office/powerpoint/2010/main" val="298481843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1CF169-1646-C6D7-84FF-D4157EED1F81}"/>
              </a:ext>
            </a:extLst>
          </p:cNvPr>
          <p:cNvSpPr>
            <a:spLocks noGrp="1"/>
          </p:cNvSpPr>
          <p:nvPr>
            <p:ph type="ctrTitle"/>
          </p:nvPr>
        </p:nvSpPr>
        <p:spPr>
          <a:xfrm>
            <a:off x="1524000" y="288063"/>
            <a:ext cx="9144000" cy="2387600"/>
          </a:xfrm>
        </p:spPr>
        <p:txBody>
          <a:bodyPr/>
          <a:lstStyle/>
          <a:p>
            <a:r>
              <a:rPr lang="en-US" dirty="0"/>
              <a:t>Canteen Rules</a:t>
            </a:r>
          </a:p>
        </p:txBody>
      </p:sp>
      <p:sp>
        <p:nvSpPr>
          <p:cNvPr id="3" name="Subtitle 2">
            <a:extLst>
              <a:ext uri="{FF2B5EF4-FFF2-40B4-BE49-F238E27FC236}">
                <a16:creationId xmlns:a16="http://schemas.microsoft.com/office/drawing/2014/main" id="{054B52D2-FA83-7168-D193-0F2905E742D7}"/>
              </a:ext>
            </a:extLst>
          </p:cNvPr>
          <p:cNvSpPr>
            <a:spLocks noGrp="1"/>
          </p:cNvSpPr>
          <p:nvPr>
            <p:ph type="subTitle" idx="1"/>
          </p:nvPr>
        </p:nvSpPr>
        <p:spPr>
          <a:xfrm>
            <a:off x="397328" y="2829152"/>
            <a:ext cx="11397343" cy="1655762"/>
          </a:xfrm>
        </p:spPr>
        <p:txBody>
          <a:bodyPr>
            <a:noAutofit/>
          </a:bodyPr>
          <a:lstStyle/>
          <a:p>
            <a:r>
              <a:rPr lang="en-US" sz="2800" dirty="0"/>
              <a:t>If you have a canteen or Club Room. A copy of these rules shall be posted at all times in a conspicuous place on the Post bulletin board.</a:t>
            </a:r>
          </a:p>
          <a:p>
            <a:endParaRPr lang="en-US" sz="2800" dirty="0"/>
          </a:p>
          <a:p>
            <a:r>
              <a:rPr lang="en-US" sz="2800" dirty="0"/>
              <a:t>They must state how your House Committee Members are assigned. Elected or Appointed. </a:t>
            </a:r>
          </a:p>
          <a:p>
            <a:endParaRPr lang="en-US" sz="2800" dirty="0"/>
          </a:p>
          <a:p>
            <a:r>
              <a:rPr lang="en-US" sz="2800" dirty="0"/>
              <a:t>They must state how much the House Committee can spend on repairs without the need of membership approval.</a:t>
            </a:r>
          </a:p>
        </p:txBody>
      </p:sp>
    </p:spTree>
    <p:extLst>
      <p:ext uri="{BB962C8B-B14F-4D97-AF65-F5344CB8AC3E}">
        <p14:creationId xmlns:p14="http://schemas.microsoft.com/office/powerpoint/2010/main" val="173155708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85593C-3934-503B-E303-7B93E0605FA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C48A0E9-1E62-6460-4067-ABB775226EF6}"/>
              </a:ext>
            </a:extLst>
          </p:cNvPr>
          <p:cNvSpPr>
            <a:spLocks noGrp="1"/>
          </p:cNvSpPr>
          <p:nvPr>
            <p:ph type="ctrTitle"/>
          </p:nvPr>
        </p:nvSpPr>
        <p:spPr>
          <a:xfrm>
            <a:off x="1524000" y="288063"/>
            <a:ext cx="9144000" cy="2387600"/>
          </a:xfrm>
        </p:spPr>
        <p:txBody>
          <a:bodyPr/>
          <a:lstStyle/>
          <a:p>
            <a:r>
              <a:rPr lang="en-US" dirty="0"/>
              <a:t>Canteen Rules</a:t>
            </a:r>
          </a:p>
        </p:txBody>
      </p:sp>
      <p:sp>
        <p:nvSpPr>
          <p:cNvPr id="3" name="Subtitle 2">
            <a:extLst>
              <a:ext uri="{FF2B5EF4-FFF2-40B4-BE49-F238E27FC236}">
                <a16:creationId xmlns:a16="http://schemas.microsoft.com/office/drawing/2014/main" id="{DF6397BC-B57C-8725-9C5C-E9E844ABA24E}"/>
              </a:ext>
            </a:extLst>
          </p:cNvPr>
          <p:cNvSpPr>
            <a:spLocks noGrp="1"/>
          </p:cNvSpPr>
          <p:nvPr>
            <p:ph type="subTitle" idx="1"/>
          </p:nvPr>
        </p:nvSpPr>
        <p:spPr>
          <a:xfrm>
            <a:off x="397328" y="2829152"/>
            <a:ext cx="11397343" cy="1655762"/>
          </a:xfrm>
        </p:spPr>
        <p:txBody>
          <a:bodyPr>
            <a:noAutofit/>
          </a:bodyPr>
          <a:lstStyle/>
          <a:p>
            <a:r>
              <a:rPr lang="en-US" sz="2800" dirty="0"/>
              <a:t>They must state the disciplinary procedures of the House Committee.</a:t>
            </a:r>
          </a:p>
          <a:p>
            <a:endParaRPr lang="en-US" sz="2800" dirty="0"/>
          </a:p>
          <a:p>
            <a:r>
              <a:rPr lang="en-US" sz="2800" dirty="0"/>
              <a:t>They must state any additional rules not specified in the State Canteen Rules.</a:t>
            </a:r>
          </a:p>
          <a:p>
            <a:endParaRPr lang="en-US" sz="2800" dirty="0"/>
          </a:p>
          <a:p>
            <a:r>
              <a:rPr lang="en-US" sz="2800" dirty="0"/>
              <a:t>They must state how many members make up the House Committee.</a:t>
            </a:r>
          </a:p>
        </p:txBody>
      </p:sp>
    </p:spTree>
    <p:extLst>
      <p:ext uri="{BB962C8B-B14F-4D97-AF65-F5344CB8AC3E}">
        <p14:creationId xmlns:p14="http://schemas.microsoft.com/office/powerpoint/2010/main" val="411095559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2898BD-30CD-9710-3789-F845E6678F2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EA44255-4D04-1720-5BCE-49662A681BC2}"/>
              </a:ext>
            </a:extLst>
          </p:cNvPr>
          <p:cNvSpPr>
            <a:spLocks noGrp="1"/>
          </p:cNvSpPr>
          <p:nvPr>
            <p:ph type="ctrTitle"/>
          </p:nvPr>
        </p:nvSpPr>
        <p:spPr>
          <a:xfrm>
            <a:off x="1524000" y="288063"/>
            <a:ext cx="9144000" cy="2387600"/>
          </a:xfrm>
        </p:spPr>
        <p:txBody>
          <a:bodyPr/>
          <a:lstStyle/>
          <a:p>
            <a:r>
              <a:rPr lang="en-US" dirty="0"/>
              <a:t>Canteen Rules</a:t>
            </a:r>
          </a:p>
        </p:txBody>
      </p:sp>
      <p:sp>
        <p:nvSpPr>
          <p:cNvPr id="3" name="Subtitle 2">
            <a:extLst>
              <a:ext uri="{FF2B5EF4-FFF2-40B4-BE49-F238E27FC236}">
                <a16:creationId xmlns:a16="http://schemas.microsoft.com/office/drawing/2014/main" id="{71F8A620-5EEA-F573-CA94-58C0FB3EF2A6}"/>
              </a:ext>
            </a:extLst>
          </p:cNvPr>
          <p:cNvSpPr>
            <a:spLocks noGrp="1"/>
          </p:cNvSpPr>
          <p:nvPr>
            <p:ph type="subTitle" idx="1"/>
          </p:nvPr>
        </p:nvSpPr>
        <p:spPr>
          <a:xfrm>
            <a:off x="397328" y="3429000"/>
            <a:ext cx="11397343" cy="1655762"/>
          </a:xfrm>
        </p:spPr>
        <p:txBody>
          <a:bodyPr>
            <a:noAutofit/>
          </a:bodyPr>
          <a:lstStyle/>
          <a:p>
            <a:r>
              <a:rPr lang="en-US" sz="3600" b="1" dirty="0"/>
              <a:t>How often do you have to update the Canteen Rules?</a:t>
            </a:r>
          </a:p>
        </p:txBody>
      </p:sp>
    </p:spTree>
    <p:extLst>
      <p:ext uri="{BB962C8B-B14F-4D97-AF65-F5344CB8AC3E}">
        <p14:creationId xmlns:p14="http://schemas.microsoft.com/office/powerpoint/2010/main" val="64509990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D2CDAB-23BA-5AE6-1B65-3B90DC96B52C}"/>
              </a:ext>
            </a:extLst>
          </p:cNvPr>
          <p:cNvSpPr>
            <a:spLocks noGrp="1"/>
          </p:cNvSpPr>
          <p:nvPr>
            <p:ph type="ctrTitle"/>
          </p:nvPr>
        </p:nvSpPr>
        <p:spPr>
          <a:xfrm>
            <a:off x="1524000" y="320720"/>
            <a:ext cx="9144000" cy="2387600"/>
          </a:xfrm>
        </p:spPr>
        <p:txBody>
          <a:bodyPr/>
          <a:lstStyle/>
          <a:p>
            <a:r>
              <a:rPr lang="en-US" dirty="0"/>
              <a:t>House Committee</a:t>
            </a:r>
          </a:p>
        </p:txBody>
      </p:sp>
      <p:sp>
        <p:nvSpPr>
          <p:cNvPr id="3" name="Subtitle 2">
            <a:extLst>
              <a:ext uri="{FF2B5EF4-FFF2-40B4-BE49-F238E27FC236}">
                <a16:creationId xmlns:a16="http://schemas.microsoft.com/office/drawing/2014/main" id="{6A36A457-B731-97FA-0134-75BCBEF70B69}"/>
              </a:ext>
            </a:extLst>
          </p:cNvPr>
          <p:cNvSpPr>
            <a:spLocks noGrp="1"/>
          </p:cNvSpPr>
          <p:nvPr>
            <p:ph type="subTitle" idx="1"/>
          </p:nvPr>
        </p:nvSpPr>
        <p:spPr>
          <a:xfrm>
            <a:off x="1524000" y="2959781"/>
            <a:ext cx="9144000" cy="1655762"/>
          </a:xfrm>
        </p:spPr>
        <p:txBody>
          <a:bodyPr>
            <a:noAutofit/>
          </a:bodyPr>
          <a:lstStyle/>
          <a:p>
            <a:r>
              <a:rPr lang="en-US" sz="3200" b="1" dirty="0"/>
              <a:t>How many members make up a House Committee?</a:t>
            </a:r>
          </a:p>
          <a:p>
            <a:endParaRPr lang="en-US" sz="3200" b="1" dirty="0"/>
          </a:p>
          <a:p>
            <a:endParaRPr lang="en-US" sz="3200" b="1" dirty="0"/>
          </a:p>
          <a:p>
            <a:r>
              <a:rPr lang="en-US" sz="3200" b="1" dirty="0"/>
              <a:t>Who decides who's on the House Committee?</a:t>
            </a:r>
          </a:p>
        </p:txBody>
      </p:sp>
    </p:spTree>
    <p:extLst>
      <p:ext uri="{BB962C8B-B14F-4D97-AF65-F5344CB8AC3E}">
        <p14:creationId xmlns:p14="http://schemas.microsoft.com/office/powerpoint/2010/main" val="287673875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59379A-532D-98C0-97CD-E93776C230E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F43AD52-EB42-8F92-86CA-C01DAF320669}"/>
              </a:ext>
            </a:extLst>
          </p:cNvPr>
          <p:cNvSpPr>
            <a:spLocks noGrp="1"/>
          </p:cNvSpPr>
          <p:nvPr>
            <p:ph type="ctrTitle"/>
          </p:nvPr>
        </p:nvSpPr>
        <p:spPr>
          <a:xfrm>
            <a:off x="1524000" y="320720"/>
            <a:ext cx="9144000" cy="2387600"/>
          </a:xfrm>
        </p:spPr>
        <p:txBody>
          <a:bodyPr/>
          <a:lstStyle/>
          <a:p>
            <a:r>
              <a:rPr lang="en-US" dirty="0"/>
              <a:t>House Committee</a:t>
            </a:r>
          </a:p>
        </p:txBody>
      </p:sp>
      <p:sp>
        <p:nvSpPr>
          <p:cNvPr id="3" name="Subtitle 2">
            <a:extLst>
              <a:ext uri="{FF2B5EF4-FFF2-40B4-BE49-F238E27FC236}">
                <a16:creationId xmlns:a16="http://schemas.microsoft.com/office/drawing/2014/main" id="{B8F555BF-A2E0-77D8-B165-31397EB9B341}"/>
              </a:ext>
            </a:extLst>
          </p:cNvPr>
          <p:cNvSpPr>
            <a:spLocks noGrp="1"/>
          </p:cNvSpPr>
          <p:nvPr>
            <p:ph type="subTitle" idx="1"/>
          </p:nvPr>
        </p:nvSpPr>
        <p:spPr>
          <a:xfrm>
            <a:off x="1524000" y="3321800"/>
            <a:ext cx="9144000" cy="1655762"/>
          </a:xfrm>
        </p:spPr>
        <p:txBody>
          <a:bodyPr>
            <a:noAutofit/>
          </a:bodyPr>
          <a:lstStyle/>
          <a:p>
            <a:r>
              <a:rPr lang="en-US" sz="4000" b="1" dirty="0"/>
              <a:t>How many times must the House Committee meet?</a:t>
            </a:r>
          </a:p>
        </p:txBody>
      </p:sp>
    </p:spTree>
    <p:extLst>
      <p:ext uri="{BB962C8B-B14F-4D97-AF65-F5344CB8AC3E}">
        <p14:creationId xmlns:p14="http://schemas.microsoft.com/office/powerpoint/2010/main" val="354689343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E3EC21-88D8-ACD2-8581-9169408E3312}"/>
              </a:ext>
            </a:extLst>
          </p:cNvPr>
          <p:cNvSpPr>
            <a:spLocks noGrp="1"/>
          </p:cNvSpPr>
          <p:nvPr>
            <p:ph type="ctrTitle"/>
          </p:nvPr>
        </p:nvSpPr>
        <p:spPr>
          <a:xfrm>
            <a:off x="1524000" y="2008006"/>
            <a:ext cx="9144000" cy="2387600"/>
          </a:xfrm>
        </p:spPr>
        <p:txBody>
          <a:bodyPr>
            <a:normAutofit/>
          </a:bodyPr>
          <a:lstStyle/>
          <a:p>
            <a:r>
              <a:rPr lang="en-US" sz="6000" dirty="0"/>
              <a:t>Questions????</a:t>
            </a:r>
          </a:p>
        </p:txBody>
      </p:sp>
    </p:spTree>
    <p:extLst>
      <p:ext uri="{BB962C8B-B14F-4D97-AF65-F5344CB8AC3E}">
        <p14:creationId xmlns:p14="http://schemas.microsoft.com/office/powerpoint/2010/main" val="7482339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8BC6AE-0C9C-446B-17F5-B9ABB036691D}"/>
              </a:ext>
            </a:extLst>
          </p:cNvPr>
          <p:cNvSpPr>
            <a:spLocks noGrp="1"/>
          </p:cNvSpPr>
          <p:nvPr>
            <p:ph type="ctrTitle"/>
          </p:nvPr>
        </p:nvSpPr>
        <p:spPr>
          <a:xfrm>
            <a:off x="1513114" y="406400"/>
            <a:ext cx="9144000" cy="2387600"/>
          </a:xfrm>
        </p:spPr>
        <p:txBody>
          <a:bodyPr/>
          <a:lstStyle/>
          <a:p>
            <a:r>
              <a:rPr lang="en-US" dirty="0"/>
              <a:t>House Committee</a:t>
            </a:r>
          </a:p>
        </p:txBody>
      </p:sp>
      <p:sp>
        <p:nvSpPr>
          <p:cNvPr id="3" name="Subtitle 2">
            <a:extLst>
              <a:ext uri="{FF2B5EF4-FFF2-40B4-BE49-F238E27FC236}">
                <a16:creationId xmlns:a16="http://schemas.microsoft.com/office/drawing/2014/main" id="{E58CF472-D335-ACCF-1462-0D4F2C50B9FF}"/>
              </a:ext>
            </a:extLst>
          </p:cNvPr>
          <p:cNvSpPr>
            <a:spLocks noGrp="1"/>
          </p:cNvSpPr>
          <p:nvPr>
            <p:ph type="subTitle" idx="1"/>
          </p:nvPr>
        </p:nvSpPr>
        <p:spPr>
          <a:xfrm>
            <a:off x="478971" y="2883581"/>
            <a:ext cx="11212286" cy="1655762"/>
          </a:xfrm>
        </p:spPr>
        <p:txBody>
          <a:bodyPr>
            <a:noAutofit/>
          </a:bodyPr>
          <a:lstStyle/>
          <a:p>
            <a:pPr algn="l"/>
            <a:r>
              <a:rPr lang="en-US" sz="3200" dirty="0"/>
              <a:t>The duties of the House Committee should be laid out in the Post Bylaws and/or Club regulations so there is no misunderstanding of their powers and responsibilities. The purpose of the committee is to act on behalf of the Post in making certain that the club is run in an efficient, reputable and legal manner and that the rules of the Veterans of Foreign Wars are adhered to.</a:t>
            </a:r>
          </a:p>
        </p:txBody>
      </p:sp>
    </p:spTree>
    <p:extLst>
      <p:ext uri="{BB962C8B-B14F-4D97-AF65-F5344CB8AC3E}">
        <p14:creationId xmlns:p14="http://schemas.microsoft.com/office/powerpoint/2010/main" val="33270105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D6E98E-D281-9F05-F376-4CB6ACF9D68B}"/>
              </a:ext>
            </a:extLst>
          </p:cNvPr>
          <p:cNvSpPr>
            <a:spLocks noGrp="1"/>
          </p:cNvSpPr>
          <p:nvPr>
            <p:ph type="ctrTitle"/>
          </p:nvPr>
        </p:nvSpPr>
        <p:spPr>
          <a:xfrm>
            <a:off x="1524000" y="308426"/>
            <a:ext cx="9144000" cy="2387600"/>
          </a:xfrm>
        </p:spPr>
        <p:txBody>
          <a:bodyPr/>
          <a:lstStyle/>
          <a:p>
            <a:r>
              <a:rPr lang="en-US" dirty="0"/>
              <a:t>House Committee</a:t>
            </a:r>
          </a:p>
        </p:txBody>
      </p:sp>
      <p:sp>
        <p:nvSpPr>
          <p:cNvPr id="3" name="Subtitle 2">
            <a:extLst>
              <a:ext uri="{FF2B5EF4-FFF2-40B4-BE49-F238E27FC236}">
                <a16:creationId xmlns:a16="http://schemas.microsoft.com/office/drawing/2014/main" id="{B7C9B0AD-AB4B-42A8-0985-0C67CDB4C1DD}"/>
              </a:ext>
            </a:extLst>
          </p:cNvPr>
          <p:cNvSpPr>
            <a:spLocks noGrp="1"/>
          </p:cNvSpPr>
          <p:nvPr>
            <p:ph type="subTitle" idx="1"/>
          </p:nvPr>
        </p:nvSpPr>
        <p:spPr>
          <a:xfrm>
            <a:off x="478971" y="2687638"/>
            <a:ext cx="11473543" cy="1655762"/>
          </a:xfrm>
        </p:spPr>
        <p:txBody>
          <a:bodyPr>
            <a:noAutofit/>
          </a:bodyPr>
          <a:lstStyle/>
          <a:p>
            <a:pPr algn="l"/>
            <a:r>
              <a:rPr lang="en-US" sz="3200" dirty="0"/>
              <a:t>It is the general procedure for the House Committee to hire all employees, set their salaries, and issue necessary instructions and orders to the </a:t>
            </a:r>
            <a:r>
              <a:rPr lang="en-US" sz="3200" dirty="0" err="1"/>
              <a:t>ClubManager</a:t>
            </a:r>
            <a:r>
              <a:rPr lang="en-US" sz="3200" dirty="0"/>
              <a:t>. The committee usually meets at least once a month for the purpose of discussing facility problems, taking inventory, studying financial reports, and in general, acting as an advisory, supervisory and disciplinary board. No member of the House Committee should ever be permitted to act as Club Manager or as a paid employee of the Club due to the obvious conflict of interest.</a:t>
            </a:r>
          </a:p>
        </p:txBody>
      </p:sp>
    </p:spTree>
    <p:extLst>
      <p:ext uri="{BB962C8B-B14F-4D97-AF65-F5344CB8AC3E}">
        <p14:creationId xmlns:p14="http://schemas.microsoft.com/office/powerpoint/2010/main" val="28741240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E14CDBD3-5320-98A6-E13A-A09EE6C79A96}"/>
              </a:ext>
            </a:extLst>
          </p:cNvPr>
          <p:cNvSpPr>
            <a:spLocks noGrp="1"/>
          </p:cNvSpPr>
          <p:nvPr>
            <p:ph type="subTitle" idx="1"/>
          </p:nvPr>
        </p:nvSpPr>
        <p:spPr>
          <a:xfrm>
            <a:off x="424543" y="2894467"/>
            <a:ext cx="11342914" cy="1655762"/>
          </a:xfrm>
        </p:spPr>
        <p:txBody>
          <a:bodyPr>
            <a:noAutofit/>
          </a:bodyPr>
          <a:lstStyle/>
          <a:p>
            <a:pPr algn="l"/>
            <a:r>
              <a:rPr lang="en-US" sz="3200" dirty="0"/>
              <a:t>The House Committee is generally given authority to suspend the Club privileges of any member and to establish and enforce, through the Club Manager, rules of decorum and behavior. They usually, also, have the authority to suspend or discharge the Club Manager or any employee for good and sufficient cause. In any disciplinary action, discharge or suspension, there should be provision for an appeal to the Post meeting.</a:t>
            </a:r>
          </a:p>
        </p:txBody>
      </p:sp>
      <p:sp>
        <p:nvSpPr>
          <p:cNvPr id="4" name="Title 1">
            <a:extLst>
              <a:ext uri="{FF2B5EF4-FFF2-40B4-BE49-F238E27FC236}">
                <a16:creationId xmlns:a16="http://schemas.microsoft.com/office/drawing/2014/main" id="{F903F689-628C-AE07-5785-CB6B2C642F99}"/>
              </a:ext>
            </a:extLst>
          </p:cNvPr>
          <p:cNvSpPr>
            <a:spLocks noGrp="1"/>
          </p:cNvSpPr>
          <p:nvPr>
            <p:ph type="ctrTitle"/>
          </p:nvPr>
        </p:nvSpPr>
        <p:spPr>
          <a:xfrm>
            <a:off x="1524000" y="308426"/>
            <a:ext cx="9144000" cy="2387600"/>
          </a:xfrm>
        </p:spPr>
        <p:txBody>
          <a:bodyPr/>
          <a:lstStyle/>
          <a:p>
            <a:r>
              <a:rPr lang="en-US" dirty="0"/>
              <a:t>House Committee</a:t>
            </a:r>
          </a:p>
        </p:txBody>
      </p:sp>
    </p:spTree>
    <p:extLst>
      <p:ext uri="{BB962C8B-B14F-4D97-AF65-F5344CB8AC3E}">
        <p14:creationId xmlns:p14="http://schemas.microsoft.com/office/powerpoint/2010/main" val="23519922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46949848-BD14-9999-5349-2A404CCDF456}"/>
              </a:ext>
            </a:extLst>
          </p:cNvPr>
          <p:cNvSpPr>
            <a:spLocks noGrp="1"/>
          </p:cNvSpPr>
          <p:nvPr>
            <p:ph type="subTitle" idx="1"/>
          </p:nvPr>
        </p:nvSpPr>
        <p:spPr>
          <a:xfrm>
            <a:off x="370114" y="2981552"/>
            <a:ext cx="11451772" cy="1655762"/>
          </a:xfrm>
        </p:spPr>
        <p:txBody>
          <a:bodyPr>
            <a:noAutofit/>
          </a:bodyPr>
          <a:lstStyle/>
          <a:p>
            <a:pPr algn="l"/>
            <a:r>
              <a:rPr lang="en-US" sz="3200" dirty="0"/>
              <a:t>The committee cannot make or enforce any rules contrary to the rules of the Department, public law, or the lawful instructions of the Post. If it is elected from the Post floor, the committee is directly responsible to the Post floor and makes its reports to the Post at meetings. Refusal to comply with the rules and instructions of the Post is grounds for removal of any or all members of the House Committee.</a:t>
            </a:r>
          </a:p>
        </p:txBody>
      </p:sp>
      <p:sp>
        <p:nvSpPr>
          <p:cNvPr id="4" name="Title 1">
            <a:extLst>
              <a:ext uri="{FF2B5EF4-FFF2-40B4-BE49-F238E27FC236}">
                <a16:creationId xmlns:a16="http://schemas.microsoft.com/office/drawing/2014/main" id="{99DBCE8C-19CF-192B-5680-15D89F8F49D6}"/>
              </a:ext>
            </a:extLst>
          </p:cNvPr>
          <p:cNvSpPr>
            <a:spLocks noGrp="1"/>
          </p:cNvSpPr>
          <p:nvPr>
            <p:ph type="ctrTitle"/>
          </p:nvPr>
        </p:nvSpPr>
        <p:spPr>
          <a:xfrm>
            <a:off x="1524000" y="308426"/>
            <a:ext cx="9144000" cy="2387600"/>
          </a:xfrm>
        </p:spPr>
        <p:txBody>
          <a:bodyPr/>
          <a:lstStyle/>
          <a:p>
            <a:r>
              <a:rPr lang="en-US" dirty="0"/>
              <a:t>House Committee</a:t>
            </a:r>
          </a:p>
        </p:txBody>
      </p:sp>
    </p:spTree>
    <p:extLst>
      <p:ext uri="{BB962C8B-B14F-4D97-AF65-F5344CB8AC3E}">
        <p14:creationId xmlns:p14="http://schemas.microsoft.com/office/powerpoint/2010/main" val="16934831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05FA06-9F8D-BA99-C6BB-24668C926BBD}"/>
              </a:ext>
            </a:extLst>
          </p:cNvPr>
          <p:cNvSpPr>
            <a:spLocks noGrp="1"/>
          </p:cNvSpPr>
          <p:nvPr>
            <p:ph type="ctrTitle"/>
          </p:nvPr>
        </p:nvSpPr>
        <p:spPr>
          <a:xfrm>
            <a:off x="1524000" y="406400"/>
            <a:ext cx="9144000" cy="2387600"/>
          </a:xfrm>
        </p:spPr>
        <p:txBody>
          <a:bodyPr/>
          <a:lstStyle/>
          <a:p>
            <a:r>
              <a:rPr lang="en-US" dirty="0"/>
              <a:t>Club Manager</a:t>
            </a:r>
          </a:p>
        </p:txBody>
      </p:sp>
      <p:sp>
        <p:nvSpPr>
          <p:cNvPr id="3" name="Subtitle 2">
            <a:extLst>
              <a:ext uri="{FF2B5EF4-FFF2-40B4-BE49-F238E27FC236}">
                <a16:creationId xmlns:a16="http://schemas.microsoft.com/office/drawing/2014/main" id="{149408F4-55F6-C0FE-AA0E-67EE0BE87928}"/>
              </a:ext>
            </a:extLst>
          </p:cNvPr>
          <p:cNvSpPr>
            <a:spLocks noGrp="1"/>
          </p:cNvSpPr>
          <p:nvPr>
            <p:ph type="subTitle" idx="1"/>
          </p:nvPr>
        </p:nvSpPr>
        <p:spPr>
          <a:xfrm>
            <a:off x="435428" y="2794000"/>
            <a:ext cx="11321143" cy="1655762"/>
          </a:xfrm>
        </p:spPr>
        <p:txBody>
          <a:bodyPr>
            <a:noAutofit/>
          </a:bodyPr>
          <a:lstStyle/>
          <a:p>
            <a:pPr algn="l"/>
            <a:r>
              <a:rPr lang="en-US" sz="2800" dirty="0"/>
              <a:t>The </a:t>
            </a:r>
            <a:r>
              <a:rPr lang="en-US" sz="2800" b="1" dirty="0"/>
              <a:t>Club Manager </a:t>
            </a:r>
            <a:r>
              <a:rPr lang="en-US" sz="2800" dirty="0"/>
              <a:t>is directly responsible to the House Committee for the management of the Post Clubrooms. They have the direct responsibility for supervising employees, enforcing rules, and accounting for receipts and expenditures. They must have enough authority to permit him/her to do so with a reasonable degree of freedom from interference. They must keep the accounts in such a manner as to justify all expenditures and verify all receipts. The Club Manager must make reports to the Post Quartermaster and to the House Committee. They enforce the rules but they do not make them.</a:t>
            </a:r>
          </a:p>
        </p:txBody>
      </p:sp>
    </p:spTree>
    <p:extLst>
      <p:ext uri="{BB962C8B-B14F-4D97-AF65-F5344CB8AC3E}">
        <p14:creationId xmlns:p14="http://schemas.microsoft.com/office/powerpoint/2010/main" val="495703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A101D0FB-63D1-7739-8887-AA9885A34165}"/>
              </a:ext>
            </a:extLst>
          </p:cNvPr>
          <p:cNvSpPr>
            <a:spLocks noGrp="1"/>
          </p:cNvSpPr>
          <p:nvPr>
            <p:ph type="subTitle" idx="1"/>
          </p:nvPr>
        </p:nvSpPr>
        <p:spPr>
          <a:xfrm>
            <a:off x="424543" y="2992438"/>
            <a:ext cx="11364686" cy="1655762"/>
          </a:xfrm>
        </p:spPr>
        <p:txBody>
          <a:bodyPr>
            <a:noAutofit/>
          </a:bodyPr>
          <a:lstStyle/>
          <a:p>
            <a:pPr algn="l"/>
            <a:r>
              <a:rPr lang="en-US" sz="3200" dirty="0"/>
              <a:t>The Club Manager keeps all payroll records, recording amount of pay to each individual and withholding the proper amount of Federal and State Income Taxes and FICA Taxes. Either the Club Manager or the Post Quartermaster must make the necessary Federal and State reports and payments for withholding taxes, Social Security and Unemployment Compensation.</a:t>
            </a:r>
          </a:p>
        </p:txBody>
      </p:sp>
      <p:sp>
        <p:nvSpPr>
          <p:cNvPr id="4" name="Title 1">
            <a:extLst>
              <a:ext uri="{FF2B5EF4-FFF2-40B4-BE49-F238E27FC236}">
                <a16:creationId xmlns:a16="http://schemas.microsoft.com/office/drawing/2014/main" id="{89243957-BC08-C0D1-01FF-97BD6C61DBD9}"/>
              </a:ext>
            </a:extLst>
          </p:cNvPr>
          <p:cNvSpPr>
            <a:spLocks noGrp="1"/>
          </p:cNvSpPr>
          <p:nvPr>
            <p:ph type="ctrTitle"/>
          </p:nvPr>
        </p:nvSpPr>
        <p:spPr>
          <a:xfrm>
            <a:off x="1524000" y="406400"/>
            <a:ext cx="9144000" cy="2387600"/>
          </a:xfrm>
        </p:spPr>
        <p:txBody>
          <a:bodyPr/>
          <a:lstStyle/>
          <a:p>
            <a:r>
              <a:rPr lang="en-US" dirty="0"/>
              <a:t>Club Manager</a:t>
            </a:r>
          </a:p>
        </p:txBody>
      </p:sp>
    </p:spTree>
    <p:extLst>
      <p:ext uri="{BB962C8B-B14F-4D97-AF65-F5344CB8AC3E}">
        <p14:creationId xmlns:p14="http://schemas.microsoft.com/office/powerpoint/2010/main" val="13530178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8901D3EA-B38D-E14C-DBFB-C9A0291EBC7E}"/>
              </a:ext>
            </a:extLst>
          </p:cNvPr>
          <p:cNvSpPr>
            <a:spLocks noGrp="1"/>
          </p:cNvSpPr>
          <p:nvPr>
            <p:ph type="subTitle" idx="1"/>
          </p:nvPr>
        </p:nvSpPr>
        <p:spPr>
          <a:xfrm>
            <a:off x="315685" y="3057753"/>
            <a:ext cx="11375571" cy="1655762"/>
          </a:xfrm>
        </p:spPr>
        <p:txBody>
          <a:bodyPr>
            <a:noAutofit/>
          </a:bodyPr>
          <a:lstStyle/>
          <a:p>
            <a:pPr algn="l"/>
            <a:r>
              <a:rPr lang="en-US" sz="3200" dirty="0"/>
              <a:t>The Club Manager has the right to appeal any decision of the House Committee to the Post floor for arbitration. Post members should, however, be cautious in overruling the actions of its own representatives on the House Committee, particularly in the case of frequent appeals. A dishonest Club Manager generally has no problem in bringing in enough friendly votes at a meeting to uphold his appeal.</a:t>
            </a:r>
          </a:p>
        </p:txBody>
      </p:sp>
      <p:sp>
        <p:nvSpPr>
          <p:cNvPr id="4" name="Title 1">
            <a:extLst>
              <a:ext uri="{FF2B5EF4-FFF2-40B4-BE49-F238E27FC236}">
                <a16:creationId xmlns:a16="http://schemas.microsoft.com/office/drawing/2014/main" id="{D7B4709C-478F-8454-ED8C-86A6DBE2E103}"/>
              </a:ext>
            </a:extLst>
          </p:cNvPr>
          <p:cNvSpPr>
            <a:spLocks noGrp="1"/>
          </p:cNvSpPr>
          <p:nvPr>
            <p:ph type="ctrTitle"/>
          </p:nvPr>
        </p:nvSpPr>
        <p:spPr>
          <a:xfrm>
            <a:off x="1524000" y="406400"/>
            <a:ext cx="9144000" cy="2387600"/>
          </a:xfrm>
        </p:spPr>
        <p:txBody>
          <a:bodyPr/>
          <a:lstStyle/>
          <a:p>
            <a:r>
              <a:rPr lang="en-US" dirty="0"/>
              <a:t>Club Manager</a:t>
            </a:r>
          </a:p>
        </p:txBody>
      </p:sp>
    </p:spTree>
    <p:extLst>
      <p:ext uri="{BB962C8B-B14F-4D97-AF65-F5344CB8AC3E}">
        <p14:creationId xmlns:p14="http://schemas.microsoft.com/office/powerpoint/2010/main" val="258697894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C2B86F49821CEC44805C5212D665CAC4" ma:contentTypeVersion="11" ma:contentTypeDescription="Create a new document." ma:contentTypeScope="" ma:versionID="0fc4173b8c42cb77839e8b5fc7a6c5fe">
  <xsd:schema xmlns:xsd="http://www.w3.org/2001/XMLSchema" xmlns:xs="http://www.w3.org/2001/XMLSchema" xmlns:p="http://schemas.microsoft.com/office/2006/metadata/properties" xmlns:ns2="d90714df-e79a-4ef3-aa3f-b7f860196f2e" xmlns:ns3="1cbc2358-1452-4882-96bf-62c1355d989b" targetNamespace="http://schemas.microsoft.com/office/2006/metadata/properties" ma:root="true" ma:fieldsID="87aa7e5cb73f75f12b8f723ee05624fc" ns2:_="" ns3:_="">
    <xsd:import namespace="d90714df-e79a-4ef3-aa3f-b7f860196f2e"/>
    <xsd:import namespace="1cbc2358-1452-4882-96bf-62c1355d989b"/>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90714df-e79a-4ef3-aa3f-b7f860196f2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fieldId="{5cf76f15-5ced-4ddc-b409-7134ff3c332f}" ma:taxonomyMulti="true" ma:sspId="00000000-0000-0000-0000-000000000000" ma:termSetId="00000000-0000-0000-0000-000000000000" ma:anchorId="00000000-0000-0000-0000-000000000000" ma:open="fals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1cbc2358-1452-4882-96bf-62c1355d989b"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47132d49-9838-4f2d-9ece-0b58abb51372}" ma:internalName="TaxCatchAll" ma:showField="CatchAllData" ma:web="1cbc2358-1452-4882-96bf-62c1355d989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d90714df-e79a-4ef3-aa3f-b7f860196f2e">
      <Terms xmlns="http://schemas.microsoft.com/office/infopath/2007/PartnerControls"/>
    </lcf76f155ced4ddcb4097134ff3c332f>
    <TaxCatchAll xmlns="1cbc2358-1452-4882-96bf-62c1355d989b" xsi:nil="true"/>
  </documentManagement>
</p:properties>
</file>

<file path=customXml/itemProps1.xml><?xml version="1.0" encoding="utf-8"?>
<ds:datastoreItem xmlns:ds="http://schemas.openxmlformats.org/officeDocument/2006/customXml" ds:itemID="{8E5AA685-A584-4FA7-9E6B-F827D344874C}">
  <ds:schemaRefs>
    <ds:schemaRef ds:uri="http://schemas.microsoft.com/sharepoint/v3/contenttype/forms"/>
  </ds:schemaRefs>
</ds:datastoreItem>
</file>

<file path=customXml/itemProps2.xml><?xml version="1.0" encoding="utf-8"?>
<ds:datastoreItem xmlns:ds="http://schemas.openxmlformats.org/officeDocument/2006/customXml" ds:itemID="{D684355A-B480-474C-A347-560E770470CF}"/>
</file>

<file path=customXml/itemProps3.xml><?xml version="1.0" encoding="utf-8"?>
<ds:datastoreItem xmlns:ds="http://schemas.openxmlformats.org/officeDocument/2006/customXml" ds:itemID="{479605D1-AB14-460F-973E-07B5D37867FC}">
  <ds:schemaRefs>
    <ds:schemaRef ds:uri="http://schemas.microsoft.com/office/2006/metadata/properties"/>
    <ds:schemaRef ds:uri="http://schemas.microsoft.com/office/infopath/2007/PartnerControls"/>
    <ds:schemaRef ds:uri="d90714df-e79a-4ef3-aa3f-b7f860196f2e"/>
    <ds:schemaRef ds:uri="1cbc2358-1452-4882-96bf-62c1355d989b"/>
  </ds:schemaRefs>
</ds:datastoreItem>
</file>

<file path=docProps/app.xml><?xml version="1.0" encoding="utf-8"?>
<Properties xmlns="http://schemas.openxmlformats.org/officeDocument/2006/extended-properties" xmlns:vt="http://schemas.openxmlformats.org/officeDocument/2006/docPropsVTypes">
  <TotalTime>78</TotalTime>
  <Words>1904</Words>
  <Application>Microsoft Office PowerPoint</Application>
  <PresentationFormat>Widescreen</PresentationFormat>
  <Paragraphs>72</Paragraphs>
  <Slides>27</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27</vt:i4>
      </vt:variant>
    </vt:vector>
  </HeadingPairs>
  <TitlesOfParts>
    <vt:vector size="32" baseType="lpstr">
      <vt:lpstr>Aptos</vt:lpstr>
      <vt:lpstr>Aptos Display</vt:lpstr>
      <vt:lpstr>Arial</vt:lpstr>
      <vt:lpstr>Arial Black</vt:lpstr>
      <vt:lpstr>Office Theme</vt:lpstr>
      <vt:lpstr>House Committee</vt:lpstr>
      <vt:lpstr>House Committee</vt:lpstr>
      <vt:lpstr>House Committee</vt:lpstr>
      <vt:lpstr>House Committee</vt:lpstr>
      <vt:lpstr>House Committee</vt:lpstr>
      <vt:lpstr>House Committee</vt:lpstr>
      <vt:lpstr>Club Manager</vt:lpstr>
      <vt:lpstr>Club Manager</vt:lpstr>
      <vt:lpstr>Club Manager</vt:lpstr>
      <vt:lpstr>Club Manager</vt:lpstr>
      <vt:lpstr>Club Manager</vt:lpstr>
      <vt:lpstr>Club Manager</vt:lpstr>
      <vt:lpstr>Club Regulations a.k.a Canteen Rules</vt:lpstr>
      <vt:lpstr>Club Regulations a.k.a Canteen Rules</vt:lpstr>
      <vt:lpstr>ADMINISTRATIVE POLICY &amp; PROCEDURE Operation, Management &amp; Control of Clubs and/or Canteens</vt:lpstr>
      <vt:lpstr>ADMINISTRATIVE POLICY &amp; PROCEDURE</vt:lpstr>
      <vt:lpstr>ADMINISTRATIVE POLICY &amp; PROCEDURE</vt:lpstr>
      <vt:lpstr>ADMINISTRATIVE POLICY &amp; PROCEDURE</vt:lpstr>
      <vt:lpstr>ADMINISTRATIVE POLICY &amp; PROCEDURE</vt:lpstr>
      <vt:lpstr>ADMINISTRATIVE POLICY &amp; PROCEDURE</vt:lpstr>
      <vt:lpstr>Department of Florida Canteen Rules</vt:lpstr>
      <vt:lpstr>Canteen Rules</vt:lpstr>
      <vt:lpstr>Canteen Rules</vt:lpstr>
      <vt:lpstr>Canteen Rules</vt:lpstr>
      <vt:lpstr>House Committee</vt:lpstr>
      <vt:lpstr>House Committee</vt:lpstr>
      <vt:lpstr>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Laurie Kirkman Michael</dc:creator>
  <cp:lastModifiedBy>Ken Michael</cp:lastModifiedBy>
  <cp:revision>3</cp:revision>
  <dcterms:created xsi:type="dcterms:W3CDTF">2026-03-04T19:04:48Z</dcterms:created>
  <dcterms:modified xsi:type="dcterms:W3CDTF">2026-04-01T15:50:28Z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0x010100C2B86F49821CEC44805C5212D665CAC4</vt:lpwstr>
  </property>
  <property fmtid="{D5CDD505-2E9C-101B-9397-08002B2CF9AE}" pid="3" name="MediaServiceImageTags">
    <vt:lpwstr/>
  </property>
</Properties>
</file>