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1"/>
  </p:notesMasterIdLst>
  <p:sldIdLst>
    <p:sldId id="256" r:id="rId5"/>
    <p:sldId id="257" r:id="rId6"/>
    <p:sldId id="258" r:id="rId7"/>
    <p:sldId id="416" r:id="rId8"/>
    <p:sldId id="260" r:id="rId9"/>
    <p:sldId id="337" r:id="rId10"/>
    <p:sldId id="262" r:id="rId11"/>
    <p:sldId id="264" r:id="rId12"/>
    <p:sldId id="263"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461"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400" r:id="rId60"/>
    <p:sldId id="411" r:id="rId61"/>
    <p:sldId id="311" r:id="rId62"/>
    <p:sldId id="313" r:id="rId63"/>
    <p:sldId id="315" r:id="rId64"/>
    <p:sldId id="316" r:id="rId65"/>
    <p:sldId id="317" r:id="rId66"/>
    <p:sldId id="318" r:id="rId67"/>
    <p:sldId id="319" r:id="rId68"/>
    <p:sldId id="320" r:id="rId69"/>
    <p:sldId id="321" r:id="rId70"/>
    <p:sldId id="322" r:id="rId71"/>
    <p:sldId id="323" r:id="rId72"/>
    <p:sldId id="324" r:id="rId73"/>
    <p:sldId id="417" r:id="rId74"/>
    <p:sldId id="418" r:id="rId75"/>
    <p:sldId id="419" r:id="rId76"/>
    <p:sldId id="420" r:id="rId77"/>
    <p:sldId id="421" r:id="rId78"/>
    <p:sldId id="422" r:id="rId79"/>
    <p:sldId id="423" r:id="rId80"/>
    <p:sldId id="412" r:id="rId81"/>
    <p:sldId id="413" r:id="rId82"/>
    <p:sldId id="414" r:id="rId83"/>
    <p:sldId id="415" r:id="rId84"/>
    <p:sldId id="325" r:id="rId85"/>
    <p:sldId id="326" r:id="rId86"/>
    <p:sldId id="424" r:id="rId87"/>
    <p:sldId id="425" r:id="rId88"/>
    <p:sldId id="426" r:id="rId89"/>
    <p:sldId id="427" r:id="rId90"/>
    <p:sldId id="428" r:id="rId91"/>
    <p:sldId id="429" r:id="rId92"/>
    <p:sldId id="430" r:id="rId93"/>
    <p:sldId id="431" r:id="rId94"/>
    <p:sldId id="432" r:id="rId95"/>
    <p:sldId id="433" r:id="rId96"/>
    <p:sldId id="434" r:id="rId97"/>
    <p:sldId id="435" r:id="rId98"/>
    <p:sldId id="436" r:id="rId99"/>
    <p:sldId id="328" r:id="rId100"/>
    <p:sldId id="329" r:id="rId101"/>
    <p:sldId id="330" r:id="rId102"/>
    <p:sldId id="331" r:id="rId103"/>
    <p:sldId id="332" r:id="rId104"/>
    <p:sldId id="333" r:id="rId105"/>
    <p:sldId id="334" r:id="rId106"/>
    <p:sldId id="338" r:id="rId107"/>
    <p:sldId id="339" r:id="rId108"/>
    <p:sldId id="335" r:id="rId109"/>
    <p:sldId id="340" r:id="rId110"/>
    <p:sldId id="341" r:id="rId111"/>
    <p:sldId id="336" r:id="rId112"/>
    <p:sldId id="437" r:id="rId113"/>
    <p:sldId id="438" r:id="rId114"/>
    <p:sldId id="439" r:id="rId115"/>
    <p:sldId id="402" r:id="rId116"/>
    <p:sldId id="259" r:id="rId117"/>
    <p:sldId id="440" r:id="rId118"/>
    <p:sldId id="441" r:id="rId119"/>
    <p:sldId id="261" r:id="rId120"/>
    <p:sldId id="442" r:id="rId121"/>
    <p:sldId id="443" r:id="rId122"/>
    <p:sldId id="444" r:id="rId123"/>
    <p:sldId id="445" r:id="rId124"/>
    <p:sldId id="446" r:id="rId125"/>
    <p:sldId id="447" r:id="rId126"/>
    <p:sldId id="403" r:id="rId127"/>
    <p:sldId id="404" r:id="rId128"/>
    <p:sldId id="405" r:id="rId129"/>
    <p:sldId id="406" r:id="rId130"/>
    <p:sldId id="448" r:id="rId131"/>
    <p:sldId id="407" r:id="rId132"/>
    <p:sldId id="408" r:id="rId133"/>
    <p:sldId id="401" r:id="rId134"/>
    <p:sldId id="409" r:id="rId135"/>
    <p:sldId id="410" r:id="rId136"/>
    <p:sldId id="449" r:id="rId137"/>
    <p:sldId id="450" r:id="rId138"/>
    <p:sldId id="451" r:id="rId139"/>
    <p:sldId id="452" r:id="rId140"/>
    <p:sldId id="453" r:id="rId141"/>
    <p:sldId id="454" r:id="rId142"/>
    <p:sldId id="455" r:id="rId143"/>
    <p:sldId id="456" r:id="rId144"/>
    <p:sldId id="457" r:id="rId145"/>
    <p:sldId id="458" r:id="rId146"/>
    <p:sldId id="459" r:id="rId147"/>
    <p:sldId id="460" r:id="rId148"/>
    <p:sldId id="312" r:id="rId149"/>
    <p:sldId id="314" r:id="rId1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EA349A-46F9-1542-BD7C-61BCCE677877}" v="2" dt="2026-08-15T16:57:33.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01"/>
    <p:restoredTop sz="94652"/>
  </p:normalViewPr>
  <p:slideViewPr>
    <p:cSldViewPr snapToGrid="0">
      <p:cViewPr varScale="1">
        <p:scale>
          <a:sx n="100" d="100"/>
          <a:sy n="100" d="100"/>
        </p:scale>
        <p:origin x="36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tableStyles" Target="tableStyle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notesMaster" Target="notesMasters/notesMaster1.xml"/><Relationship Id="rId156" Type="http://schemas.microsoft.com/office/2016/11/relationships/changesInfo" Target="changesInfos/changesInfo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viewProps" Target="view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 Michael" userId="854b71d0-5cc1-4cd7-9442-61e2c47d9ff2" providerId="ADAL" clId="{476FF265-D0B7-4BBC-91EE-110BEC7B71FA}"/>
    <pc:docChg chg="addSld modSld">
      <pc:chgData name="Ken Michael" userId="854b71d0-5cc1-4cd7-9442-61e2c47d9ff2" providerId="ADAL" clId="{476FF265-D0B7-4BBC-91EE-110BEC7B71FA}" dt="2026-08-09T19:03:56.117" v="25" actId="20577"/>
      <pc:docMkLst>
        <pc:docMk/>
      </pc:docMkLst>
      <pc:sldChg chg="modSp mod">
        <pc:chgData name="Ken Michael" userId="854b71d0-5cc1-4cd7-9442-61e2c47d9ff2" providerId="ADAL" clId="{476FF265-D0B7-4BBC-91EE-110BEC7B71FA}" dt="2026-08-09T19:03:56.117" v="25" actId="20577"/>
        <pc:sldMkLst>
          <pc:docMk/>
          <pc:sldMk cId="4240373954" sldId="277"/>
        </pc:sldMkLst>
        <pc:spChg chg="mod">
          <ac:chgData name="Ken Michael" userId="854b71d0-5cc1-4cd7-9442-61e2c47d9ff2" providerId="ADAL" clId="{476FF265-D0B7-4BBC-91EE-110BEC7B71FA}" dt="2026-08-09T19:03:56.117" v="25" actId="20577"/>
          <ac:spMkLst>
            <pc:docMk/>
            <pc:sldMk cId="4240373954" sldId="277"/>
            <ac:spMk id="5" creationId="{44796E2C-F4E4-AC7B-1BE8-402E59E37331}"/>
          </ac:spMkLst>
        </pc:spChg>
      </pc:sldChg>
      <pc:sldChg chg="addSp modSp new mod">
        <pc:chgData name="Ken Michael" userId="854b71d0-5cc1-4cd7-9442-61e2c47d9ff2" providerId="ADAL" clId="{476FF265-D0B7-4BBC-91EE-110BEC7B71FA}" dt="2026-08-08T00:22:52.880" v="16" actId="255"/>
        <pc:sldMkLst>
          <pc:docMk/>
          <pc:sldMk cId="2529799241" sldId="461"/>
        </pc:sldMkLst>
        <pc:spChg chg="add mod">
          <ac:chgData name="Ken Michael" userId="854b71d0-5cc1-4cd7-9442-61e2c47d9ff2" providerId="ADAL" clId="{476FF265-D0B7-4BBC-91EE-110BEC7B71FA}" dt="2026-08-08T00:22:52.880" v="16" actId="255"/>
          <ac:spMkLst>
            <pc:docMk/>
            <pc:sldMk cId="2529799241" sldId="461"/>
            <ac:spMk id="3" creationId="{3FEB3817-803A-DDCF-E9A0-CC9E1A24F3F8}"/>
          </ac:spMkLst>
        </pc:spChg>
      </pc:sldChg>
    </pc:docChg>
  </pc:docChgLst>
  <pc:docChgLst>
    <pc:chgData name="John Coleman" userId="00a92187-5304-412f-b6ce-c2f0a75eb6a7" providerId="ADAL" clId="{9C9A2C76-94DB-5186-A7D8-B3B680ED72F4}"/>
    <pc:docChg chg="custSel modSld">
      <pc:chgData name="John Coleman" userId="00a92187-5304-412f-b6ce-c2f0a75eb6a7" providerId="ADAL" clId="{9C9A2C76-94DB-5186-A7D8-B3B680ED72F4}" dt="2026-08-15T16:57:33.193" v="20" actId="767"/>
      <pc:docMkLst>
        <pc:docMk/>
      </pc:docMkLst>
      <pc:sldChg chg="addSp delSp modSp mod modNotes">
        <pc:chgData name="John Coleman" userId="00a92187-5304-412f-b6ce-c2f0a75eb6a7" providerId="ADAL" clId="{9C9A2C76-94DB-5186-A7D8-B3B680ED72F4}" dt="2026-08-15T16:57:27.095" v="19"/>
        <pc:sldMkLst>
          <pc:docMk/>
          <pc:sldMk cId="3611491959" sldId="256"/>
        </pc:sldMkLst>
      </pc:sldChg>
      <pc:sldChg chg="modNotes">
        <pc:chgData name="John Coleman" userId="00a92187-5304-412f-b6ce-c2f0a75eb6a7" providerId="ADAL" clId="{9C9A2C76-94DB-5186-A7D8-B3B680ED72F4}" dt="2026-08-13T02:48:56.545" v="0" actId="26606"/>
        <pc:sldMkLst>
          <pc:docMk/>
          <pc:sldMk cId="2008210042" sldId="257"/>
        </pc:sldMkLst>
      </pc:sldChg>
      <pc:sldChg chg="addSp modSp modNotes">
        <pc:chgData name="John Coleman" userId="00a92187-5304-412f-b6ce-c2f0a75eb6a7" providerId="ADAL" clId="{9C9A2C76-94DB-5186-A7D8-B3B680ED72F4}" dt="2026-08-15T16:57:33.193" v="20" actId="767"/>
        <pc:sldMkLst>
          <pc:docMk/>
          <pc:sldMk cId="2686255918" sldId="258"/>
        </pc:sldMkLst>
        <pc:spChg chg="add mod">
          <ac:chgData name="John Coleman" userId="00a92187-5304-412f-b6ce-c2f0a75eb6a7" providerId="ADAL" clId="{9C9A2C76-94DB-5186-A7D8-B3B680ED72F4}" dt="2026-08-15T16:57:33.193" v="20" actId="767"/>
          <ac:spMkLst>
            <pc:docMk/>
            <pc:sldMk cId="2686255918" sldId="258"/>
            <ac:spMk id="3" creationId="{F71EBB94-AB48-7769-1CCB-0B846741231C}"/>
          </ac:spMkLst>
        </pc:spChg>
      </pc:sldChg>
      <pc:sldChg chg="modNotes">
        <pc:chgData name="John Coleman" userId="00a92187-5304-412f-b6ce-c2f0a75eb6a7" providerId="ADAL" clId="{9C9A2C76-94DB-5186-A7D8-B3B680ED72F4}" dt="2026-08-13T02:48:56.545" v="0" actId="26606"/>
        <pc:sldMkLst>
          <pc:docMk/>
          <pc:sldMk cId="2659571854" sldId="259"/>
        </pc:sldMkLst>
      </pc:sldChg>
      <pc:sldChg chg="modNotes">
        <pc:chgData name="John Coleman" userId="00a92187-5304-412f-b6ce-c2f0a75eb6a7" providerId="ADAL" clId="{9C9A2C76-94DB-5186-A7D8-B3B680ED72F4}" dt="2026-08-13T02:48:56.545" v="0" actId="26606"/>
        <pc:sldMkLst>
          <pc:docMk/>
          <pc:sldMk cId="3522181516" sldId="260"/>
        </pc:sldMkLst>
      </pc:sldChg>
      <pc:sldChg chg="modNotes">
        <pc:chgData name="John Coleman" userId="00a92187-5304-412f-b6ce-c2f0a75eb6a7" providerId="ADAL" clId="{9C9A2C76-94DB-5186-A7D8-B3B680ED72F4}" dt="2026-08-13T02:48:56.545" v="0" actId="26606"/>
        <pc:sldMkLst>
          <pc:docMk/>
          <pc:sldMk cId="3897592356" sldId="261"/>
        </pc:sldMkLst>
      </pc:sldChg>
      <pc:sldChg chg="modNotes">
        <pc:chgData name="John Coleman" userId="00a92187-5304-412f-b6ce-c2f0a75eb6a7" providerId="ADAL" clId="{9C9A2C76-94DB-5186-A7D8-B3B680ED72F4}" dt="2026-08-13T02:48:56.545" v="0" actId="26606"/>
        <pc:sldMkLst>
          <pc:docMk/>
          <pc:sldMk cId="3697928699" sldId="262"/>
        </pc:sldMkLst>
      </pc:sldChg>
      <pc:sldChg chg="modNotes">
        <pc:chgData name="John Coleman" userId="00a92187-5304-412f-b6ce-c2f0a75eb6a7" providerId="ADAL" clId="{9C9A2C76-94DB-5186-A7D8-B3B680ED72F4}" dt="2026-08-13T02:48:56.545" v="0" actId="26606"/>
        <pc:sldMkLst>
          <pc:docMk/>
          <pc:sldMk cId="3239216442" sldId="263"/>
        </pc:sldMkLst>
      </pc:sldChg>
      <pc:sldChg chg="modNotes">
        <pc:chgData name="John Coleman" userId="00a92187-5304-412f-b6ce-c2f0a75eb6a7" providerId="ADAL" clId="{9C9A2C76-94DB-5186-A7D8-B3B680ED72F4}" dt="2026-08-13T02:48:56.545" v="0" actId="26606"/>
        <pc:sldMkLst>
          <pc:docMk/>
          <pc:sldMk cId="15638964" sldId="264"/>
        </pc:sldMkLst>
      </pc:sldChg>
      <pc:sldChg chg="modNotes">
        <pc:chgData name="John Coleman" userId="00a92187-5304-412f-b6ce-c2f0a75eb6a7" providerId="ADAL" clId="{9C9A2C76-94DB-5186-A7D8-B3B680ED72F4}" dt="2026-08-13T02:48:56.545" v="0" actId="26606"/>
        <pc:sldMkLst>
          <pc:docMk/>
          <pc:sldMk cId="2562974585" sldId="265"/>
        </pc:sldMkLst>
      </pc:sldChg>
      <pc:sldChg chg="modNotes">
        <pc:chgData name="John Coleman" userId="00a92187-5304-412f-b6ce-c2f0a75eb6a7" providerId="ADAL" clId="{9C9A2C76-94DB-5186-A7D8-B3B680ED72F4}" dt="2026-08-13T02:48:56.545" v="0" actId="26606"/>
        <pc:sldMkLst>
          <pc:docMk/>
          <pc:sldMk cId="327520442" sldId="266"/>
        </pc:sldMkLst>
      </pc:sldChg>
      <pc:sldChg chg="modNotes">
        <pc:chgData name="John Coleman" userId="00a92187-5304-412f-b6ce-c2f0a75eb6a7" providerId="ADAL" clId="{9C9A2C76-94DB-5186-A7D8-B3B680ED72F4}" dt="2026-08-13T02:48:56.545" v="0" actId="26606"/>
        <pc:sldMkLst>
          <pc:docMk/>
          <pc:sldMk cId="3015102684" sldId="267"/>
        </pc:sldMkLst>
      </pc:sldChg>
      <pc:sldChg chg="modNotes">
        <pc:chgData name="John Coleman" userId="00a92187-5304-412f-b6ce-c2f0a75eb6a7" providerId="ADAL" clId="{9C9A2C76-94DB-5186-A7D8-B3B680ED72F4}" dt="2026-08-13T02:48:56.545" v="0" actId="26606"/>
        <pc:sldMkLst>
          <pc:docMk/>
          <pc:sldMk cId="363453583" sldId="268"/>
        </pc:sldMkLst>
      </pc:sldChg>
      <pc:sldChg chg="modNotes">
        <pc:chgData name="John Coleman" userId="00a92187-5304-412f-b6ce-c2f0a75eb6a7" providerId="ADAL" clId="{9C9A2C76-94DB-5186-A7D8-B3B680ED72F4}" dt="2026-08-13T02:48:56.545" v="0" actId="26606"/>
        <pc:sldMkLst>
          <pc:docMk/>
          <pc:sldMk cId="1431269871" sldId="269"/>
        </pc:sldMkLst>
      </pc:sldChg>
      <pc:sldChg chg="modNotes">
        <pc:chgData name="John Coleman" userId="00a92187-5304-412f-b6ce-c2f0a75eb6a7" providerId="ADAL" clId="{9C9A2C76-94DB-5186-A7D8-B3B680ED72F4}" dt="2026-08-13T02:48:56.545" v="0" actId="26606"/>
        <pc:sldMkLst>
          <pc:docMk/>
          <pc:sldMk cId="896010558" sldId="270"/>
        </pc:sldMkLst>
      </pc:sldChg>
      <pc:sldChg chg="modNotes">
        <pc:chgData name="John Coleman" userId="00a92187-5304-412f-b6ce-c2f0a75eb6a7" providerId="ADAL" clId="{9C9A2C76-94DB-5186-A7D8-B3B680ED72F4}" dt="2026-08-13T02:48:56.545" v="0" actId="26606"/>
        <pc:sldMkLst>
          <pc:docMk/>
          <pc:sldMk cId="1725470367" sldId="271"/>
        </pc:sldMkLst>
      </pc:sldChg>
      <pc:sldChg chg="modNotes">
        <pc:chgData name="John Coleman" userId="00a92187-5304-412f-b6ce-c2f0a75eb6a7" providerId="ADAL" clId="{9C9A2C76-94DB-5186-A7D8-B3B680ED72F4}" dt="2026-08-13T02:48:56.545" v="0" actId="26606"/>
        <pc:sldMkLst>
          <pc:docMk/>
          <pc:sldMk cId="3529209077" sldId="272"/>
        </pc:sldMkLst>
      </pc:sldChg>
      <pc:sldChg chg="modNotes">
        <pc:chgData name="John Coleman" userId="00a92187-5304-412f-b6ce-c2f0a75eb6a7" providerId="ADAL" clId="{9C9A2C76-94DB-5186-A7D8-B3B680ED72F4}" dt="2026-08-13T02:48:56.545" v="0" actId="26606"/>
        <pc:sldMkLst>
          <pc:docMk/>
          <pc:sldMk cId="49991851" sldId="273"/>
        </pc:sldMkLst>
      </pc:sldChg>
      <pc:sldChg chg="modNotes">
        <pc:chgData name="John Coleman" userId="00a92187-5304-412f-b6ce-c2f0a75eb6a7" providerId="ADAL" clId="{9C9A2C76-94DB-5186-A7D8-B3B680ED72F4}" dt="2026-08-13T02:48:56.545" v="0" actId="26606"/>
        <pc:sldMkLst>
          <pc:docMk/>
          <pc:sldMk cId="1499696049" sldId="274"/>
        </pc:sldMkLst>
      </pc:sldChg>
      <pc:sldChg chg="modNotes">
        <pc:chgData name="John Coleman" userId="00a92187-5304-412f-b6ce-c2f0a75eb6a7" providerId="ADAL" clId="{9C9A2C76-94DB-5186-A7D8-B3B680ED72F4}" dt="2026-08-13T02:48:56.545" v="0" actId="26606"/>
        <pc:sldMkLst>
          <pc:docMk/>
          <pc:sldMk cId="3815606133" sldId="275"/>
        </pc:sldMkLst>
      </pc:sldChg>
      <pc:sldChg chg="modNotes">
        <pc:chgData name="John Coleman" userId="00a92187-5304-412f-b6ce-c2f0a75eb6a7" providerId="ADAL" clId="{9C9A2C76-94DB-5186-A7D8-B3B680ED72F4}" dt="2026-08-13T02:48:56.545" v="0" actId="26606"/>
        <pc:sldMkLst>
          <pc:docMk/>
          <pc:sldMk cId="3214488076" sldId="276"/>
        </pc:sldMkLst>
      </pc:sldChg>
      <pc:sldChg chg="modNotes">
        <pc:chgData name="John Coleman" userId="00a92187-5304-412f-b6ce-c2f0a75eb6a7" providerId="ADAL" clId="{9C9A2C76-94DB-5186-A7D8-B3B680ED72F4}" dt="2026-08-13T02:48:56.545" v="0" actId="26606"/>
        <pc:sldMkLst>
          <pc:docMk/>
          <pc:sldMk cId="4240373954" sldId="277"/>
        </pc:sldMkLst>
      </pc:sldChg>
      <pc:sldChg chg="modNotes">
        <pc:chgData name="John Coleman" userId="00a92187-5304-412f-b6ce-c2f0a75eb6a7" providerId="ADAL" clId="{9C9A2C76-94DB-5186-A7D8-B3B680ED72F4}" dt="2026-08-13T02:48:56.545" v="0" actId="26606"/>
        <pc:sldMkLst>
          <pc:docMk/>
          <pc:sldMk cId="4283617166" sldId="278"/>
        </pc:sldMkLst>
      </pc:sldChg>
      <pc:sldChg chg="modNotes">
        <pc:chgData name="John Coleman" userId="00a92187-5304-412f-b6ce-c2f0a75eb6a7" providerId="ADAL" clId="{9C9A2C76-94DB-5186-A7D8-B3B680ED72F4}" dt="2026-08-13T02:48:56.545" v="0" actId="26606"/>
        <pc:sldMkLst>
          <pc:docMk/>
          <pc:sldMk cId="770904307" sldId="279"/>
        </pc:sldMkLst>
      </pc:sldChg>
      <pc:sldChg chg="modNotes">
        <pc:chgData name="John Coleman" userId="00a92187-5304-412f-b6ce-c2f0a75eb6a7" providerId="ADAL" clId="{9C9A2C76-94DB-5186-A7D8-B3B680ED72F4}" dt="2026-08-13T02:48:56.545" v="0" actId="26606"/>
        <pc:sldMkLst>
          <pc:docMk/>
          <pc:sldMk cId="2473233058" sldId="280"/>
        </pc:sldMkLst>
      </pc:sldChg>
      <pc:sldChg chg="modNotes">
        <pc:chgData name="John Coleman" userId="00a92187-5304-412f-b6ce-c2f0a75eb6a7" providerId="ADAL" clId="{9C9A2C76-94DB-5186-A7D8-B3B680ED72F4}" dt="2026-08-13T02:48:56.545" v="0" actId="26606"/>
        <pc:sldMkLst>
          <pc:docMk/>
          <pc:sldMk cId="2427098034" sldId="281"/>
        </pc:sldMkLst>
      </pc:sldChg>
      <pc:sldChg chg="modNotes">
        <pc:chgData name="John Coleman" userId="00a92187-5304-412f-b6ce-c2f0a75eb6a7" providerId="ADAL" clId="{9C9A2C76-94DB-5186-A7D8-B3B680ED72F4}" dt="2026-08-13T02:48:56.545" v="0" actId="26606"/>
        <pc:sldMkLst>
          <pc:docMk/>
          <pc:sldMk cId="1219641510" sldId="282"/>
        </pc:sldMkLst>
      </pc:sldChg>
      <pc:sldChg chg="modNotes">
        <pc:chgData name="John Coleman" userId="00a92187-5304-412f-b6ce-c2f0a75eb6a7" providerId="ADAL" clId="{9C9A2C76-94DB-5186-A7D8-B3B680ED72F4}" dt="2026-08-13T02:48:56.545" v="0" actId="26606"/>
        <pc:sldMkLst>
          <pc:docMk/>
          <pc:sldMk cId="2895519921" sldId="283"/>
        </pc:sldMkLst>
      </pc:sldChg>
      <pc:sldChg chg="modNotes">
        <pc:chgData name="John Coleman" userId="00a92187-5304-412f-b6ce-c2f0a75eb6a7" providerId="ADAL" clId="{9C9A2C76-94DB-5186-A7D8-B3B680ED72F4}" dt="2026-08-13T02:48:56.545" v="0" actId="26606"/>
        <pc:sldMkLst>
          <pc:docMk/>
          <pc:sldMk cId="3162890499" sldId="284"/>
        </pc:sldMkLst>
      </pc:sldChg>
      <pc:sldChg chg="modNotes">
        <pc:chgData name="John Coleman" userId="00a92187-5304-412f-b6ce-c2f0a75eb6a7" providerId="ADAL" clId="{9C9A2C76-94DB-5186-A7D8-B3B680ED72F4}" dt="2026-08-13T02:48:56.545" v="0" actId="26606"/>
        <pc:sldMkLst>
          <pc:docMk/>
          <pc:sldMk cId="2487142108" sldId="285"/>
        </pc:sldMkLst>
      </pc:sldChg>
      <pc:sldChg chg="modNotes">
        <pc:chgData name="John Coleman" userId="00a92187-5304-412f-b6ce-c2f0a75eb6a7" providerId="ADAL" clId="{9C9A2C76-94DB-5186-A7D8-B3B680ED72F4}" dt="2026-08-13T02:48:56.545" v="0" actId="26606"/>
        <pc:sldMkLst>
          <pc:docMk/>
          <pc:sldMk cId="587942232" sldId="286"/>
        </pc:sldMkLst>
      </pc:sldChg>
      <pc:sldChg chg="modNotes">
        <pc:chgData name="John Coleman" userId="00a92187-5304-412f-b6ce-c2f0a75eb6a7" providerId="ADAL" clId="{9C9A2C76-94DB-5186-A7D8-B3B680ED72F4}" dt="2026-08-13T02:48:56.545" v="0" actId="26606"/>
        <pc:sldMkLst>
          <pc:docMk/>
          <pc:sldMk cId="1687439047" sldId="287"/>
        </pc:sldMkLst>
      </pc:sldChg>
      <pc:sldChg chg="modNotes">
        <pc:chgData name="John Coleman" userId="00a92187-5304-412f-b6ce-c2f0a75eb6a7" providerId="ADAL" clId="{9C9A2C76-94DB-5186-A7D8-B3B680ED72F4}" dt="2026-08-13T02:48:56.545" v="0" actId="26606"/>
        <pc:sldMkLst>
          <pc:docMk/>
          <pc:sldMk cId="1912758309" sldId="288"/>
        </pc:sldMkLst>
      </pc:sldChg>
      <pc:sldChg chg="modNotes">
        <pc:chgData name="John Coleman" userId="00a92187-5304-412f-b6ce-c2f0a75eb6a7" providerId="ADAL" clId="{9C9A2C76-94DB-5186-A7D8-B3B680ED72F4}" dt="2026-08-13T02:48:56.545" v="0" actId="26606"/>
        <pc:sldMkLst>
          <pc:docMk/>
          <pc:sldMk cId="848866334" sldId="289"/>
        </pc:sldMkLst>
      </pc:sldChg>
      <pc:sldChg chg="modNotes">
        <pc:chgData name="John Coleman" userId="00a92187-5304-412f-b6ce-c2f0a75eb6a7" providerId="ADAL" clId="{9C9A2C76-94DB-5186-A7D8-B3B680ED72F4}" dt="2026-08-13T02:48:56.545" v="0" actId="26606"/>
        <pc:sldMkLst>
          <pc:docMk/>
          <pc:sldMk cId="2516398066" sldId="290"/>
        </pc:sldMkLst>
      </pc:sldChg>
      <pc:sldChg chg="modNotes">
        <pc:chgData name="John Coleman" userId="00a92187-5304-412f-b6ce-c2f0a75eb6a7" providerId="ADAL" clId="{9C9A2C76-94DB-5186-A7D8-B3B680ED72F4}" dt="2026-08-13T02:48:56.545" v="0" actId="26606"/>
        <pc:sldMkLst>
          <pc:docMk/>
          <pc:sldMk cId="2624733888" sldId="291"/>
        </pc:sldMkLst>
      </pc:sldChg>
      <pc:sldChg chg="modNotes">
        <pc:chgData name="John Coleman" userId="00a92187-5304-412f-b6ce-c2f0a75eb6a7" providerId="ADAL" clId="{9C9A2C76-94DB-5186-A7D8-B3B680ED72F4}" dt="2026-08-13T02:48:56.545" v="0" actId="26606"/>
        <pc:sldMkLst>
          <pc:docMk/>
          <pc:sldMk cId="2053868549" sldId="292"/>
        </pc:sldMkLst>
      </pc:sldChg>
      <pc:sldChg chg="modNotes">
        <pc:chgData name="John Coleman" userId="00a92187-5304-412f-b6ce-c2f0a75eb6a7" providerId="ADAL" clId="{9C9A2C76-94DB-5186-A7D8-B3B680ED72F4}" dt="2026-08-13T02:48:56.545" v="0" actId="26606"/>
        <pc:sldMkLst>
          <pc:docMk/>
          <pc:sldMk cId="257637872" sldId="293"/>
        </pc:sldMkLst>
      </pc:sldChg>
      <pc:sldChg chg="modNotes">
        <pc:chgData name="John Coleman" userId="00a92187-5304-412f-b6ce-c2f0a75eb6a7" providerId="ADAL" clId="{9C9A2C76-94DB-5186-A7D8-B3B680ED72F4}" dt="2026-08-13T02:48:56.545" v="0" actId="26606"/>
        <pc:sldMkLst>
          <pc:docMk/>
          <pc:sldMk cId="3845310845" sldId="294"/>
        </pc:sldMkLst>
      </pc:sldChg>
      <pc:sldChg chg="modNotes">
        <pc:chgData name="John Coleman" userId="00a92187-5304-412f-b6ce-c2f0a75eb6a7" providerId="ADAL" clId="{9C9A2C76-94DB-5186-A7D8-B3B680ED72F4}" dt="2026-08-13T02:48:56.545" v="0" actId="26606"/>
        <pc:sldMkLst>
          <pc:docMk/>
          <pc:sldMk cId="2524558290" sldId="295"/>
        </pc:sldMkLst>
      </pc:sldChg>
      <pc:sldChg chg="modNotes">
        <pc:chgData name="John Coleman" userId="00a92187-5304-412f-b6ce-c2f0a75eb6a7" providerId="ADAL" clId="{9C9A2C76-94DB-5186-A7D8-B3B680ED72F4}" dt="2026-08-13T02:48:56.545" v="0" actId="26606"/>
        <pc:sldMkLst>
          <pc:docMk/>
          <pc:sldMk cId="2462865222" sldId="296"/>
        </pc:sldMkLst>
      </pc:sldChg>
      <pc:sldChg chg="modNotes">
        <pc:chgData name="John Coleman" userId="00a92187-5304-412f-b6ce-c2f0a75eb6a7" providerId="ADAL" clId="{9C9A2C76-94DB-5186-A7D8-B3B680ED72F4}" dt="2026-08-13T02:48:56.545" v="0" actId="26606"/>
        <pc:sldMkLst>
          <pc:docMk/>
          <pc:sldMk cId="1619844630" sldId="297"/>
        </pc:sldMkLst>
      </pc:sldChg>
      <pc:sldChg chg="modNotes">
        <pc:chgData name="John Coleman" userId="00a92187-5304-412f-b6ce-c2f0a75eb6a7" providerId="ADAL" clId="{9C9A2C76-94DB-5186-A7D8-B3B680ED72F4}" dt="2026-08-13T02:48:56.545" v="0" actId="26606"/>
        <pc:sldMkLst>
          <pc:docMk/>
          <pc:sldMk cId="1459072552" sldId="298"/>
        </pc:sldMkLst>
      </pc:sldChg>
      <pc:sldChg chg="modNotes">
        <pc:chgData name="John Coleman" userId="00a92187-5304-412f-b6ce-c2f0a75eb6a7" providerId="ADAL" clId="{9C9A2C76-94DB-5186-A7D8-B3B680ED72F4}" dt="2026-08-13T02:48:56.545" v="0" actId="26606"/>
        <pc:sldMkLst>
          <pc:docMk/>
          <pc:sldMk cId="4025020725" sldId="299"/>
        </pc:sldMkLst>
      </pc:sldChg>
      <pc:sldChg chg="modNotes">
        <pc:chgData name="John Coleman" userId="00a92187-5304-412f-b6ce-c2f0a75eb6a7" providerId="ADAL" clId="{9C9A2C76-94DB-5186-A7D8-B3B680ED72F4}" dt="2026-08-13T02:48:56.545" v="0" actId="26606"/>
        <pc:sldMkLst>
          <pc:docMk/>
          <pc:sldMk cId="4243027166" sldId="300"/>
        </pc:sldMkLst>
      </pc:sldChg>
      <pc:sldChg chg="modNotes">
        <pc:chgData name="John Coleman" userId="00a92187-5304-412f-b6ce-c2f0a75eb6a7" providerId="ADAL" clId="{9C9A2C76-94DB-5186-A7D8-B3B680ED72F4}" dt="2026-08-13T02:48:56.545" v="0" actId="26606"/>
        <pc:sldMkLst>
          <pc:docMk/>
          <pc:sldMk cId="3263995149" sldId="301"/>
        </pc:sldMkLst>
      </pc:sldChg>
      <pc:sldChg chg="modNotes">
        <pc:chgData name="John Coleman" userId="00a92187-5304-412f-b6ce-c2f0a75eb6a7" providerId="ADAL" clId="{9C9A2C76-94DB-5186-A7D8-B3B680ED72F4}" dt="2026-08-13T02:48:56.545" v="0" actId="26606"/>
        <pc:sldMkLst>
          <pc:docMk/>
          <pc:sldMk cId="755734832" sldId="302"/>
        </pc:sldMkLst>
      </pc:sldChg>
      <pc:sldChg chg="modNotes">
        <pc:chgData name="John Coleman" userId="00a92187-5304-412f-b6ce-c2f0a75eb6a7" providerId="ADAL" clId="{9C9A2C76-94DB-5186-A7D8-B3B680ED72F4}" dt="2026-08-13T02:48:56.545" v="0" actId="26606"/>
        <pc:sldMkLst>
          <pc:docMk/>
          <pc:sldMk cId="2065708701" sldId="303"/>
        </pc:sldMkLst>
      </pc:sldChg>
      <pc:sldChg chg="modNotes">
        <pc:chgData name="John Coleman" userId="00a92187-5304-412f-b6ce-c2f0a75eb6a7" providerId="ADAL" clId="{9C9A2C76-94DB-5186-A7D8-B3B680ED72F4}" dt="2026-08-13T02:48:56.545" v="0" actId="26606"/>
        <pc:sldMkLst>
          <pc:docMk/>
          <pc:sldMk cId="1029307225" sldId="304"/>
        </pc:sldMkLst>
      </pc:sldChg>
      <pc:sldChg chg="modNotes">
        <pc:chgData name="John Coleman" userId="00a92187-5304-412f-b6ce-c2f0a75eb6a7" providerId="ADAL" clId="{9C9A2C76-94DB-5186-A7D8-B3B680ED72F4}" dt="2026-08-13T02:48:56.545" v="0" actId="26606"/>
        <pc:sldMkLst>
          <pc:docMk/>
          <pc:sldMk cId="1630985187" sldId="305"/>
        </pc:sldMkLst>
      </pc:sldChg>
      <pc:sldChg chg="modNotes">
        <pc:chgData name="John Coleman" userId="00a92187-5304-412f-b6ce-c2f0a75eb6a7" providerId="ADAL" clId="{9C9A2C76-94DB-5186-A7D8-B3B680ED72F4}" dt="2026-08-13T02:48:56.545" v="0" actId="26606"/>
        <pc:sldMkLst>
          <pc:docMk/>
          <pc:sldMk cId="1305626111" sldId="306"/>
        </pc:sldMkLst>
      </pc:sldChg>
      <pc:sldChg chg="modNotes">
        <pc:chgData name="John Coleman" userId="00a92187-5304-412f-b6ce-c2f0a75eb6a7" providerId="ADAL" clId="{9C9A2C76-94DB-5186-A7D8-B3B680ED72F4}" dt="2026-08-13T02:48:56.545" v="0" actId="26606"/>
        <pc:sldMkLst>
          <pc:docMk/>
          <pc:sldMk cId="4243548357" sldId="307"/>
        </pc:sldMkLst>
      </pc:sldChg>
      <pc:sldChg chg="modNotes">
        <pc:chgData name="John Coleman" userId="00a92187-5304-412f-b6ce-c2f0a75eb6a7" providerId="ADAL" clId="{9C9A2C76-94DB-5186-A7D8-B3B680ED72F4}" dt="2026-08-13T02:48:56.545" v="0" actId="26606"/>
        <pc:sldMkLst>
          <pc:docMk/>
          <pc:sldMk cId="3874868876" sldId="308"/>
        </pc:sldMkLst>
      </pc:sldChg>
      <pc:sldChg chg="modNotes">
        <pc:chgData name="John Coleman" userId="00a92187-5304-412f-b6ce-c2f0a75eb6a7" providerId="ADAL" clId="{9C9A2C76-94DB-5186-A7D8-B3B680ED72F4}" dt="2026-08-13T02:48:56.545" v="0" actId="26606"/>
        <pc:sldMkLst>
          <pc:docMk/>
          <pc:sldMk cId="2249735294" sldId="309"/>
        </pc:sldMkLst>
      </pc:sldChg>
      <pc:sldChg chg="modNotes">
        <pc:chgData name="John Coleman" userId="00a92187-5304-412f-b6ce-c2f0a75eb6a7" providerId="ADAL" clId="{9C9A2C76-94DB-5186-A7D8-B3B680ED72F4}" dt="2026-08-13T02:48:56.545" v="0" actId="26606"/>
        <pc:sldMkLst>
          <pc:docMk/>
          <pc:sldMk cId="128833424" sldId="311"/>
        </pc:sldMkLst>
      </pc:sldChg>
      <pc:sldChg chg="modNotes">
        <pc:chgData name="John Coleman" userId="00a92187-5304-412f-b6ce-c2f0a75eb6a7" providerId="ADAL" clId="{9C9A2C76-94DB-5186-A7D8-B3B680ED72F4}" dt="2026-08-13T02:48:56.545" v="0" actId="26606"/>
        <pc:sldMkLst>
          <pc:docMk/>
          <pc:sldMk cId="3735585832" sldId="312"/>
        </pc:sldMkLst>
      </pc:sldChg>
      <pc:sldChg chg="modNotes">
        <pc:chgData name="John Coleman" userId="00a92187-5304-412f-b6ce-c2f0a75eb6a7" providerId="ADAL" clId="{9C9A2C76-94DB-5186-A7D8-B3B680ED72F4}" dt="2026-08-13T02:48:56.545" v="0" actId="26606"/>
        <pc:sldMkLst>
          <pc:docMk/>
          <pc:sldMk cId="2832763583" sldId="313"/>
        </pc:sldMkLst>
      </pc:sldChg>
      <pc:sldChg chg="modNotes">
        <pc:chgData name="John Coleman" userId="00a92187-5304-412f-b6ce-c2f0a75eb6a7" providerId="ADAL" clId="{9C9A2C76-94DB-5186-A7D8-B3B680ED72F4}" dt="2026-08-13T02:48:56.545" v="0" actId="26606"/>
        <pc:sldMkLst>
          <pc:docMk/>
          <pc:sldMk cId="2559291582" sldId="314"/>
        </pc:sldMkLst>
      </pc:sldChg>
      <pc:sldChg chg="modNotes">
        <pc:chgData name="John Coleman" userId="00a92187-5304-412f-b6ce-c2f0a75eb6a7" providerId="ADAL" clId="{9C9A2C76-94DB-5186-A7D8-B3B680ED72F4}" dt="2026-08-13T02:48:56.545" v="0" actId="26606"/>
        <pc:sldMkLst>
          <pc:docMk/>
          <pc:sldMk cId="1503962825" sldId="315"/>
        </pc:sldMkLst>
      </pc:sldChg>
      <pc:sldChg chg="modNotes">
        <pc:chgData name="John Coleman" userId="00a92187-5304-412f-b6ce-c2f0a75eb6a7" providerId="ADAL" clId="{9C9A2C76-94DB-5186-A7D8-B3B680ED72F4}" dt="2026-08-13T02:48:56.545" v="0" actId="26606"/>
        <pc:sldMkLst>
          <pc:docMk/>
          <pc:sldMk cId="1339281861" sldId="316"/>
        </pc:sldMkLst>
      </pc:sldChg>
      <pc:sldChg chg="modNotes">
        <pc:chgData name="John Coleman" userId="00a92187-5304-412f-b6ce-c2f0a75eb6a7" providerId="ADAL" clId="{9C9A2C76-94DB-5186-A7D8-B3B680ED72F4}" dt="2026-08-13T02:48:56.545" v="0" actId="26606"/>
        <pc:sldMkLst>
          <pc:docMk/>
          <pc:sldMk cId="2419646672" sldId="317"/>
        </pc:sldMkLst>
      </pc:sldChg>
      <pc:sldChg chg="modNotes">
        <pc:chgData name="John Coleman" userId="00a92187-5304-412f-b6ce-c2f0a75eb6a7" providerId="ADAL" clId="{9C9A2C76-94DB-5186-A7D8-B3B680ED72F4}" dt="2026-08-13T02:48:56.545" v="0" actId="26606"/>
        <pc:sldMkLst>
          <pc:docMk/>
          <pc:sldMk cId="2386727670" sldId="318"/>
        </pc:sldMkLst>
      </pc:sldChg>
      <pc:sldChg chg="modNotes">
        <pc:chgData name="John Coleman" userId="00a92187-5304-412f-b6ce-c2f0a75eb6a7" providerId="ADAL" clId="{9C9A2C76-94DB-5186-A7D8-B3B680ED72F4}" dt="2026-08-13T02:48:56.545" v="0" actId="26606"/>
        <pc:sldMkLst>
          <pc:docMk/>
          <pc:sldMk cId="989423467" sldId="319"/>
        </pc:sldMkLst>
      </pc:sldChg>
      <pc:sldChg chg="modNotes">
        <pc:chgData name="John Coleman" userId="00a92187-5304-412f-b6ce-c2f0a75eb6a7" providerId="ADAL" clId="{9C9A2C76-94DB-5186-A7D8-B3B680ED72F4}" dt="2026-08-13T02:48:56.545" v="0" actId="26606"/>
        <pc:sldMkLst>
          <pc:docMk/>
          <pc:sldMk cId="3216139773" sldId="320"/>
        </pc:sldMkLst>
      </pc:sldChg>
      <pc:sldChg chg="modNotes">
        <pc:chgData name="John Coleman" userId="00a92187-5304-412f-b6ce-c2f0a75eb6a7" providerId="ADAL" clId="{9C9A2C76-94DB-5186-A7D8-B3B680ED72F4}" dt="2026-08-13T02:48:56.545" v="0" actId="26606"/>
        <pc:sldMkLst>
          <pc:docMk/>
          <pc:sldMk cId="2269108666" sldId="321"/>
        </pc:sldMkLst>
      </pc:sldChg>
      <pc:sldChg chg="modNotes">
        <pc:chgData name="John Coleman" userId="00a92187-5304-412f-b6ce-c2f0a75eb6a7" providerId="ADAL" clId="{9C9A2C76-94DB-5186-A7D8-B3B680ED72F4}" dt="2026-08-13T02:48:56.545" v="0" actId="26606"/>
        <pc:sldMkLst>
          <pc:docMk/>
          <pc:sldMk cId="679577921" sldId="322"/>
        </pc:sldMkLst>
      </pc:sldChg>
      <pc:sldChg chg="modNotes">
        <pc:chgData name="John Coleman" userId="00a92187-5304-412f-b6ce-c2f0a75eb6a7" providerId="ADAL" clId="{9C9A2C76-94DB-5186-A7D8-B3B680ED72F4}" dt="2026-08-13T02:48:56.545" v="0" actId="26606"/>
        <pc:sldMkLst>
          <pc:docMk/>
          <pc:sldMk cId="3161775291" sldId="323"/>
        </pc:sldMkLst>
      </pc:sldChg>
      <pc:sldChg chg="modNotes">
        <pc:chgData name="John Coleman" userId="00a92187-5304-412f-b6ce-c2f0a75eb6a7" providerId="ADAL" clId="{9C9A2C76-94DB-5186-A7D8-B3B680ED72F4}" dt="2026-08-13T02:48:56.545" v="0" actId="26606"/>
        <pc:sldMkLst>
          <pc:docMk/>
          <pc:sldMk cId="2712297049" sldId="324"/>
        </pc:sldMkLst>
      </pc:sldChg>
      <pc:sldChg chg="modNotes">
        <pc:chgData name="John Coleman" userId="00a92187-5304-412f-b6ce-c2f0a75eb6a7" providerId="ADAL" clId="{9C9A2C76-94DB-5186-A7D8-B3B680ED72F4}" dt="2026-08-13T02:48:56.545" v="0" actId="26606"/>
        <pc:sldMkLst>
          <pc:docMk/>
          <pc:sldMk cId="2512769020" sldId="325"/>
        </pc:sldMkLst>
      </pc:sldChg>
      <pc:sldChg chg="modSp mod modNotes">
        <pc:chgData name="John Coleman" userId="00a92187-5304-412f-b6ce-c2f0a75eb6a7" providerId="ADAL" clId="{9C9A2C76-94DB-5186-A7D8-B3B680ED72F4}" dt="2026-08-13T17:59:29.779" v="16" actId="20577"/>
        <pc:sldMkLst>
          <pc:docMk/>
          <pc:sldMk cId="3450003328" sldId="326"/>
        </pc:sldMkLst>
        <pc:spChg chg="mod">
          <ac:chgData name="John Coleman" userId="00a92187-5304-412f-b6ce-c2f0a75eb6a7" providerId="ADAL" clId="{9C9A2C76-94DB-5186-A7D8-B3B680ED72F4}" dt="2026-08-13T17:59:29.779" v="16" actId="20577"/>
          <ac:spMkLst>
            <pc:docMk/>
            <pc:sldMk cId="3450003328" sldId="326"/>
            <ac:spMk id="3" creationId="{B2CB200F-C46A-5066-BB18-51D1200F299C}"/>
          </ac:spMkLst>
        </pc:spChg>
      </pc:sldChg>
      <pc:sldChg chg="modNotes">
        <pc:chgData name="John Coleman" userId="00a92187-5304-412f-b6ce-c2f0a75eb6a7" providerId="ADAL" clId="{9C9A2C76-94DB-5186-A7D8-B3B680ED72F4}" dt="2026-08-13T02:48:56.545" v="0" actId="26606"/>
        <pc:sldMkLst>
          <pc:docMk/>
          <pc:sldMk cId="2124037881" sldId="328"/>
        </pc:sldMkLst>
      </pc:sldChg>
      <pc:sldChg chg="modNotes">
        <pc:chgData name="John Coleman" userId="00a92187-5304-412f-b6ce-c2f0a75eb6a7" providerId="ADAL" clId="{9C9A2C76-94DB-5186-A7D8-B3B680ED72F4}" dt="2026-08-13T02:48:56.545" v="0" actId="26606"/>
        <pc:sldMkLst>
          <pc:docMk/>
          <pc:sldMk cId="3318183427" sldId="329"/>
        </pc:sldMkLst>
      </pc:sldChg>
      <pc:sldChg chg="modNotes">
        <pc:chgData name="John Coleman" userId="00a92187-5304-412f-b6ce-c2f0a75eb6a7" providerId="ADAL" clId="{9C9A2C76-94DB-5186-A7D8-B3B680ED72F4}" dt="2026-08-13T02:48:56.545" v="0" actId="26606"/>
        <pc:sldMkLst>
          <pc:docMk/>
          <pc:sldMk cId="551035994" sldId="330"/>
        </pc:sldMkLst>
      </pc:sldChg>
      <pc:sldChg chg="modNotes">
        <pc:chgData name="John Coleman" userId="00a92187-5304-412f-b6ce-c2f0a75eb6a7" providerId="ADAL" clId="{9C9A2C76-94DB-5186-A7D8-B3B680ED72F4}" dt="2026-08-13T02:48:56.545" v="0" actId="26606"/>
        <pc:sldMkLst>
          <pc:docMk/>
          <pc:sldMk cId="2362214175" sldId="331"/>
        </pc:sldMkLst>
      </pc:sldChg>
      <pc:sldChg chg="modNotes">
        <pc:chgData name="John Coleman" userId="00a92187-5304-412f-b6ce-c2f0a75eb6a7" providerId="ADAL" clId="{9C9A2C76-94DB-5186-A7D8-B3B680ED72F4}" dt="2026-08-13T02:48:56.545" v="0" actId="26606"/>
        <pc:sldMkLst>
          <pc:docMk/>
          <pc:sldMk cId="2270465077" sldId="332"/>
        </pc:sldMkLst>
      </pc:sldChg>
      <pc:sldChg chg="modNotes">
        <pc:chgData name="John Coleman" userId="00a92187-5304-412f-b6ce-c2f0a75eb6a7" providerId="ADAL" clId="{9C9A2C76-94DB-5186-A7D8-B3B680ED72F4}" dt="2026-08-13T02:48:56.545" v="0" actId="26606"/>
        <pc:sldMkLst>
          <pc:docMk/>
          <pc:sldMk cId="1718852520" sldId="333"/>
        </pc:sldMkLst>
      </pc:sldChg>
      <pc:sldChg chg="modNotes">
        <pc:chgData name="John Coleman" userId="00a92187-5304-412f-b6ce-c2f0a75eb6a7" providerId="ADAL" clId="{9C9A2C76-94DB-5186-A7D8-B3B680ED72F4}" dt="2026-08-13T02:48:56.545" v="0" actId="26606"/>
        <pc:sldMkLst>
          <pc:docMk/>
          <pc:sldMk cId="2820616598" sldId="334"/>
        </pc:sldMkLst>
      </pc:sldChg>
      <pc:sldChg chg="modNotes">
        <pc:chgData name="John Coleman" userId="00a92187-5304-412f-b6ce-c2f0a75eb6a7" providerId="ADAL" clId="{9C9A2C76-94DB-5186-A7D8-B3B680ED72F4}" dt="2026-08-13T02:48:56.545" v="0" actId="26606"/>
        <pc:sldMkLst>
          <pc:docMk/>
          <pc:sldMk cId="4011376704" sldId="335"/>
        </pc:sldMkLst>
      </pc:sldChg>
      <pc:sldChg chg="modNotes">
        <pc:chgData name="John Coleman" userId="00a92187-5304-412f-b6ce-c2f0a75eb6a7" providerId="ADAL" clId="{9C9A2C76-94DB-5186-A7D8-B3B680ED72F4}" dt="2026-08-13T02:48:56.545" v="0" actId="26606"/>
        <pc:sldMkLst>
          <pc:docMk/>
          <pc:sldMk cId="4280938029" sldId="336"/>
        </pc:sldMkLst>
      </pc:sldChg>
      <pc:sldChg chg="modNotes">
        <pc:chgData name="John Coleman" userId="00a92187-5304-412f-b6ce-c2f0a75eb6a7" providerId="ADAL" clId="{9C9A2C76-94DB-5186-A7D8-B3B680ED72F4}" dt="2026-08-13T02:48:56.545" v="0" actId="26606"/>
        <pc:sldMkLst>
          <pc:docMk/>
          <pc:sldMk cId="1491788121" sldId="337"/>
        </pc:sldMkLst>
      </pc:sldChg>
      <pc:sldChg chg="modNotes">
        <pc:chgData name="John Coleman" userId="00a92187-5304-412f-b6ce-c2f0a75eb6a7" providerId="ADAL" clId="{9C9A2C76-94DB-5186-A7D8-B3B680ED72F4}" dt="2026-08-13T02:48:56.545" v="0" actId="26606"/>
        <pc:sldMkLst>
          <pc:docMk/>
          <pc:sldMk cId="4150024852" sldId="338"/>
        </pc:sldMkLst>
      </pc:sldChg>
      <pc:sldChg chg="modNotes">
        <pc:chgData name="John Coleman" userId="00a92187-5304-412f-b6ce-c2f0a75eb6a7" providerId="ADAL" clId="{9C9A2C76-94DB-5186-A7D8-B3B680ED72F4}" dt="2026-08-13T02:48:56.545" v="0" actId="26606"/>
        <pc:sldMkLst>
          <pc:docMk/>
          <pc:sldMk cId="1588893266" sldId="339"/>
        </pc:sldMkLst>
      </pc:sldChg>
      <pc:sldChg chg="modNotes">
        <pc:chgData name="John Coleman" userId="00a92187-5304-412f-b6ce-c2f0a75eb6a7" providerId="ADAL" clId="{9C9A2C76-94DB-5186-A7D8-B3B680ED72F4}" dt="2026-08-13T02:48:56.545" v="0" actId="26606"/>
        <pc:sldMkLst>
          <pc:docMk/>
          <pc:sldMk cId="4182984057" sldId="340"/>
        </pc:sldMkLst>
      </pc:sldChg>
      <pc:sldChg chg="modNotes">
        <pc:chgData name="John Coleman" userId="00a92187-5304-412f-b6ce-c2f0a75eb6a7" providerId="ADAL" clId="{9C9A2C76-94DB-5186-A7D8-B3B680ED72F4}" dt="2026-08-13T02:48:56.545" v="0" actId="26606"/>
        <pc:sldMkLst>
          <pc:docMk/>
          <pc:sldMk cId="2029436544" sldId="341"/>
        </pc:sldMkLst>
      </pc:sldChg>
      <pc:sldChg chg="modNotes">
        <pc:chgData name="John Coleman" userId="00a92187-5304-412f-b6ce-c2f0a75eb6a7" providerId="ADAL" clId="{9C9A2C76-94DB-5186-A7D8-B3B680ED72F4}" dt="2026-08-13T02:48:56.545" v="0" actId="26606"/>
        <pc:sldMkLst>
          <pc:docMk/>
          <pc:sldMk cId="2156566871" sldId="400"/>
        </pc:sldMkLst>
      </pc:sldChg>
      <pc:sldChg chg="modNotes">
        <pc:chgData name="John Coleman" userId="00a92187-5304-412f-b6ce-c2f0a75eb6a7" providerId="ADAL" clId="{9C9A2C76-94DB-5186-A7D8-B3B680ED72F4}" dt="2026-08-13T02:48:56.545" v="0" actId="26606"/>
        <pc:sldMkLst>
          <pc:docMk/>
          <pc:sldMk cId="1531723085" sldId="401"/>
        </pc:sldMkLst>
      </pc:sldChg>
      <pc:sldChg chg="modNotes">
        <pc:chgData name="John Coleman" userId="00a92187-5304-412f-b6ce-c2f0a75eb6a7" providerId="ADAL" clId="{9C9A2C76-94DB-5186-A7D8-B3B680ED72F4}" dt="2026-08-13T02:48:56.545" v="0" actId="26606"/>
        <pc:sldMkLst>
          <pc:docMk/>
          <pc:sldMk cId="3289519446" sldId="402"/>
        </pc:sldMkLst>
      </pc:sldChg>
      <pc:sldChg chg="modNotes">
        <pc:chgData name="John Coleman" userId="00a92187-5304-412f-b6ce-c2f0a75eb6a7" providerId="ADAL" clId="{9C9A2C76-94DB-5186-A7D8-B3B680ED72F4}" dt="2026-08-13T02:48:56.545" v="0" actId="26606"/>
        <pc:sldMkLst>
          <pc:docMk/>
          <pc:sldMk cId="2709884511" sldId="403"/>
        </pc:sldMkLst>
      </pc:sldChg>
      <pc:sldChg chg="modNotes">
        <pc:chgData name="John Coleman" userId="00a92187-5304-412f-b6ce-c2f0a75eb6a7" providerId="ADAL" clId="{9C9A2C76-94DB-5186-A7D8-B3B680ED72F4}" dt="2026-08-13T02:48:56.545" v="0" actId="26606"/>
        <pc:sldMkLst>
          <pc:docMk/>
          <pc:sldMk cId="1766428952" sldId="404"/>
        </pc:sldMkLst>
      </pc:sldChg>
      <pc:sldChg chg="modNotes">
        <pc:chgData name="John Coleman" userId="00a92187-5304-412f-b6ce-c2f0a75eb6a7" providerId="ADAL" clId="{9C9A2C76-94DB-5186-A7D8-B3B680ED72F4}" dt="2026-08-13T02:48:56.545" v="0" actId="26606"/>
        <pc:sldMkLst>
          <pc:docMk/>
          <pc:sldMk cId="1746749539" sldId="405"/>
        </pc:sldMkLst>
      </pc:sldChg>
      <pc:sldChg chg="modNotes">
        <pc:chgData name="John Coleman" userId="00a92187-5304-412f-b6ce-c2f0a75eb6a7" providerId="ADAL" clId="{9C9A2C76-94DB-5186-A7D8-B3B680ED72F4}" dt="2026-08-13T02:48:56.545" v="0" actId="26606"/>
        <pc:sldMkLst>
          <pc:docMk/>
          <pc:sldMk cId="1384042317" sldId="406"/>
        </pc:sldMkLst>
      </pc:sldChg>
      <pc:sldChg chg="modNotes">
        <pc:chgData name="John Coleman" userId="00a92187-5304-412f-b6ce-c2f0a75eb6a7" providerId="ADAL" clId="{9C9A2C76-94DB-5186-A7D8-B3B680ED72F4}" dt="2026-08-13T02:48:56.545" v="0" actId="26606"/>
        <pc:sldMkLst>
          <pc:docMk/>
          <pc:sldMk cId="1850697552" sldId="407"/>
        </pc:sldMkLst>
      </pc:sldChg>
      <pc:sldChg chg="modNotes">
        <pc:chgData name="John Coleman" userId="00a92187-5304-412f-b6ce-c2f0a75eb6a7" providerId="ADAL" clId="{9C9A2C76-94DB-5186-A7D8-B3B680ED72F4}" dt="2026-08-13T02:48:56.545" v="0" actId="26606"/>
        <pc:sldMkLst>
          <pc:docMk/>
          <pc:sldMk cId="2028457846" sldId="408"/>
        </pc:sldMkLst>
      </pc:sldChg>
      <pc:sldChg chg="modNotes">
        <pc:chgData name="John Coleman" userId="00a92187-5304-412f-b6ce-c2f0a75eb6a7" providerId="ADAL" clId="{9C9A2C76-94DB-5186-A7D8-B3B680ED72F4}" dt="2026-08-13T02:48:56.545" v="0" actId="26606"/>
        <pc:sldMkLst>
          <pc:docMk/>
          <pc:sldMk cId="1269864508" sldId="409"/>
        </pc:sldMkLst>
      </pc:sldChg>
      <pc:sldChg chg="modNotes">
        <pc:chgData name="John Coleman" userId="00a92187-5304-412f-b6ce-c2f0a75eb6a7" providerId="ADAL" clId="{9C9A2C76-94DB-5186-A7D8-B3B680ED72F4}" dt="2026-08-13T02:48:56.545" v="0" actId="26606"/>
        <pc:sldMkLst>
          <pc:docMk/>
          <pc:sldMk cId="3717891658" sldId="410"/>
        </pc:sldMkLst>
      </pc:sldChg>
      <pc:sldChg chg="modNotes">
        <pc:chgData name="John Coleman" userId="00a92187-5304-412f-b6ce-c2f0a75eb6a7" providerId="ADAL" clId="{9C9A2C76-94DB-5186-A7D8-B3B680ED72F4}" dt="2026-08-13T02:48:56.545" v="0" actId="26606"/>
        <pc:sldMkLst>
          <pc:docMk/>
          <pc:sldMk cId="1097979852" sldId="411"/>
        </pc:sldMkLst>
      </pc:sldChg>
      <pc:sldChg chg="modNotes">
        <pc:chgData name="John Coleman" userId="00a92187-5304-412f-b6ce-c2f0a75eb6a7" providerId="ADAL" clId="{9C9A2C76-94DB-5186-A7D8-B3B680ED72F4}" dt="2026-08-13T02:48:56.545" v="0" actId="26606"/>
        <pc:sldMkLst>
          <pc:docMk/>
          <pc:sldMk cId="3901009421" sldId="412"/>
        </pc:sldMkLst>
      </pc:sldChg>
      <pc:sldChg chg="modNotes">
        <pc:chgData name="John Coleman" userId="00a92187-5304-412f-b6ce-c2f0a75eb6a7" providerId="ADAL" clId="{9C9A2C76-94DB-5186-A7D8-B3B680ED72F4}" dt="2026-08-13T02:48:56.545" v="0" actId="26606"/>
        <pc:sldMkLst>
          <pc:docMk/>
          <pc:sldMk cId="2027738656" sldId="413"/>
        </pc:sldMkLst>
      </pc:sldChg>
      <pc:sldChg chg="modNotes">
        <pc:chgData name="John Coleman" userId="00a92187-5304-412f-b6ce-c2f0a75eb6a7" providerId="ADAL" clId="{9C9A2C76-94DB-5186-A7D8-B3B680ED72F4}" dt="2026-08-13T02:48:56.545" v="0" actId="26606"/>
        <pc:sldMkLst>
          <pc:docMk/>
          <pc:sldMk cId="1203664445" sldId="414"/>
        </pc:sldMkLst>
      </pc:sldChg>
      <pc:sldChg chg="modNotes">
        <pc:chgData name="John Coleman" userId="00a92187-5304-412f-b6ce-c2f0a75eb6a7" providerId="ADAL" clId="{9C9A2C76-94DB-5186-A7D8-B3B680ED72F4}" dt="2026-08-13T02:48:56.545" v="0" actId="26606"/>
        <pc:sldMkLst>
          <pc:docMk/>
          <pc:sldMk cId="2236837287" sldId="415"/>
        </pc:sldMkLst>
      </pc:sldChg>
      <pc:sldChg chg="modNotes">
        <pc:chgData name="John Coleman" userId="00a92187-5304-412f-b6ce-c2f0a75eb6a7" providerId="ADAL" clId="{9C9A2C76-94DB-5186-A7D8-B3B680ED72F4}" dt="2026-08-13T02:48:56.545" v="0" actId="26606"/>
        <pc:sldMkLst>
          <pc:docMk/>
          <pc:sldMk cId="2654043034" sldId="416"/>
        </pc:sldMkLst>
      </pc:sldChg>
      <pc:sldChg chg="modNotes">
        <pc:chgData name="John Coleman" userId="00a92187-5304-412f-b6ce-c2f0a75eb6a7" providerId="ADAL" clId="{9C9A2C76-94DB-5186-A7D8-B3B680ED72F4}" dt="2026-08-13T02:48:56.545" v="0" actId="26606"/>
        <pc:sldMkLst>
          <pc:docMk/>
          <pc:sldMk cId="2953284044" sldId="417"/>
        </pc:sldMkLst>
      </pc:sldChg>
      <pc:sldChg chg="modNotes">
        <pc:chgData name="John Coleman" userId="00a92187-5304-412f-b6ce-c2f0a75eb6a7" providerId="ADAL" clId="{9C9A2C76-94DB-5186-A7D8-B3B680ED72F4}" dt="2026-08-13T02:48:56.545" v="0" actId="26606"/>
        <pc:sldMkLst>
          <pc:docMk/>
          <pc:sldMk cId="806243902" sldId="418"/>
        </pc:sldMkLst>
      </pc:sldChg>
      <pc:sldChg chg="modNotes">
        <pc:chgData name="John Coleman" userId="00a92187-5304-412f-b6ce-c2f0a75eb6a7" providerId="ADAL" clId="{9C9A2C76-94DB-5186-A7D8-B3B680ED72F4}" dt="2026-08-13T02:48:56.545" v="0" actId="26606"/>
        <pc:sldMkLst>
          <pc:docMk/>
          <pc:sldMk cId="2643625801" sldId="419"/>
        </pc:sldMkLst>
      </pc:sldChg>
      <pc:sldChg chg="modNotes">
        <pc:chgData name="John Coleman" userId="00a92187-5304-412f-b6ce-c2f0a75eb6a7" providerId="ADAL" clId="{9C9A2C76-94DB-5186-A7D8-B3B680ED72F4}" dt="2026-08-13T02:48:56.545" v="0" actId="26606"/>
        <pc:sldMkLst>
          <pc:docMk/>
          <pc:sldMk cId="873762577" sldId="420"/>
        </pc:sldMkLst>
      </pc:sldChg>
      <pc:sldChg chg="modNotes">
        <pc:chgData name="John Coleman" userId="00a92187-5304-412f-b6ce-c2f0a75eb6a7" providerId="ADAL" clId="{9C9A2C76-94DB-5186-A7D8-B3B680ED72F4}" dt="2026-08-13T02:48:56.545" v="0" actId="26606"/>
        <pc:sldMkLst>
          <pc:docMk/>
          <pc:sldMk cId="490584336" sldId="421"/>
        </pc:sldMkLst>
      </pc:sldChg>
      <pc:sldChg chg="modNotes">
        <pc:chgData name="John Coleman" userId="00a92187-5304-412f-b6ce-c2f0a75eb6a7" providerId="ADAL" clId="{9C9A2C76-94DB-5186-A7D8-B3B680ED72F4}" dt="2026-08-13T02:48:56.545" v="0" actId="26606"/>
        <pc:sldMkLst>
          <pc:docMk/>
          <pc:sldMk cId="1999004750" sldId="422"/>
        </pc:sldMkLst>
      </pc:sldChg>
      <pc:sldChg chg="modNotes">
        <pc:chgData name="John Coleman" userId="00a92187-5304-412f-b6ce-c2f0a75eb6a7" providerId="ADAL" clId="{9C9A2C76-94DB-5186-A7D8-B3B680ED72F4}" dt="2026-08-13T02:48:56.545" v="0" actId="26606"/>
        <pc:sldMkLst>
          <pc:docMk/>
          <pc:sldMk cId="1735886660" sldId="423"/>
        </pc:sldMkLst>
      </pc:sldChg>
      <pc:sldChg chg="modNotes">
        <pc:chgData name="John Coleman" userId="00a92187-5304-412f-b6ce-c2f0a75eb6a7" providerId="ADAL" clId="{9C9A2C76-94DB-5186-A7D8-B3B680ED72F4}" dt="2026-08-13T02:48:56.545" v="0" actId="26606"/>
        <pc:sldMkLst>
          <pc:docMk/>
          <pc:sldMk cId="0" sldId="424"/>
        </pc:sldMkLst>
      </pc:sldChg>
      <pc:sldChg chg="modNotes">
        <pc:chgData name="John Coleman" userId="00a92187-5304-412f-b6ce-c2f0a75eb6a7" providerId="ADAL" clId="{9C9A2C76-94DB-5186-A7D8-B3B680ED72F4}" dt="2026-08-13T02:48:56.545" v="0" actId="26606"/>
        <pc:sldMkLst>
          <pc:docMk/>
          <pc:sldMk cId="0" sldId="425"/>
        </pc:sldMkLst>
      </pc:sldChg>
      <pc:sldChg chg="modNotes">
        <pc:chgData name="John Coleman" userId="00a92187-5304-412f-b6ce-c2f0a75eb6a7" providerId="ADAL" clId="{9C9A2C76-94DB-5186-A7D8-B3B680ED72F4}" dt="2026-08-13T02:48:56.545" v="0" actId="26606"/>
        <pc:sldMkLst>
          <pc:docMk/>
          <pc:sldMk cId="2823733011" sldId="426"/>
        </pc:sldMkLst>
      </pc:sldChg>
      <pc:sldChg chg="modSp mod modNotes">
        <pc:chgData name="John Coleman" userId="00a92187-5304-412f-b6ce-c2f0a75eb6a7" providerId="ADAL" clId="{9C9A2C76-94DB-5186-A7D8-B3B680ED72F4}" dt="2026-08-13T02:48:56.545" v="0" actId="26606"/>
        <pc:sldMkLst>
          <pc:docMk/>
          <pc:sldMk cId="0" sldId="427"/>
        </pc:sldMkLst>
        <pc:picChg chg="mod">
          <ac:chgData name="John Coleman" userId="00a92187-5304-412f-b6ce-c2f0a75eb6a7" providerId="ADAL" clId="{9C9A2C76-94DB-5186-A7D8-B3B680ED72F4}" dt="2026-08-13T02:48:56.545" v="0" actId="26606"/>
          <ac:picMkLst>
            <pc:docMk/>
            <pc:sldMk cId="0" sldId="427"/>
            <ac:picMk id="111" creationId="{00000000-0000-0000-0000-000000000000}"/>
          </ac:picMkLst>
        </pc:picChg>
        <pc:picChg chg="mod">
          <ac:chgData name="John Coleman" userId="00a92187-5304-412f-b6ce-c2f0a75eb6a7" providerId="ADAL" clId="{9C9A2C76-94DB-5186-A7D8-B3B680ED72F4}" dt="2026-08-13T02:48:56.545" v="0" actId="26606"/>
          <ac:picMkLst>
            <pc:docMk/>
            <pc:sldMk cId="0" sldId="427"/>
            <ac:picMk id="112" creationId="{00000000-0000-0000-0000-000000000000}"/>
          </ac:picMkLst>
        </pc:picChg>
        <pc:picChg chg="mod">
          <ac:chgData name="John Coleman" userId="00a92187-5304-412f-b6ce-c2f0a75eb6a7" providerId="ADAL" clId="{9C9A2C76-94DB-5186-A7D8-B3B680ED72F4}" dt="2026-08-13T02:48:56.545" v="0" actId="26606"/>
          <ac:picMkLst>
            <pc:docMk/>
            <pc:sldMk cId="0" sldId="427"/>
            <ac:picMk id="113" creationId="{00000000-0000-0000-0000-000000000000}"/>
          </ac:picMkLst>
        </pc:picChg>
      </pc:sldChg>
      <pc:sldChg chg="modSp mod modNotes">
        <pc:chgData name="John Coleman" userId="00a92187-5304-412f-b6ce-c2f0a75eb6a7" providerId="ADAL" clId="{9C9A2C76-94DB-5186-A7D8-B3B680ED72F4}" dt="2026-08-13T02:48:56.545" v="0" actId="26606"/>
        <pc:sldMkLst>
          <pc:docMk/>
          <pc:sldMk cId="0" sldId="428"/>
        </pc:sldMkLst>
        <pc:picChg chg="mod">
          <ac:chgData name="John Coleman" userId="00a92187-5304-412f-b6ce-c2f0a75eb6a7" providerId="ADAL" clId="{9C9A2C76-94DB-5186-A7D8-B3B680ED72F4}" dt="2026-08-13T02:48:56.545" v="0" actId="26606"/>
          <ac:picMkLst>
            <pc:docMk/>
            <pc:sldMk cId="0" sldId="428"/>
            <ac:picMk id="131" creationId="{00000000-0000-0000-0000-000000000000}"/>
          </ac:picMkLst>
        </pc:picChg>
        <pc:picChg chg="mod">
          <ac:chgData name="John Coleman" userId="00a92187-5304-412f-b6ce-c2f0a75eb6a7" providerId="ADAL" clId="{9C9A2C76-94DB-5186-A7D8-B3B680ED72F4}" dt="2026-08-13T02:48:56.545" v="0" actId="26606"/>
          <ac:picMkLst>
            <pc:docMk/>
            <pc:sldMk cId="0" sldId="428"/>
            <ac:picMk id="132" creationId="{00000000-0000-0000-0000-000000000000}"/>
          </ac:picMkLst>
        </pc:picChg>
        <pc:picChg chg="mod">
          <ac:chgData name="John Coleman" userId="00a92187-5304-412f-b6ce-c2f0a75eb6a7" providerId="ADAL" clId="{9C9A2C76-94DB-5186-A7D8-B3B680ED72F4}" dt="2026-08-13T02:48:56.545" v="0" actId="26606"/>
          <ac:picMkLst>
            <pc:docMk/>
            <pc:sldMk cId="0" sldId="428"/>
            <ac:picMk id="133" creationId="{00000000-0000-0000-0000-000000000000}"/>
          </ac:picMkLst>
        </pc:picChg>
      </pc:sldChg>
      <pc:sldChg chg="modNotes">
        <pc:chgData name="John Coleman" userId="00a92187-5304-412f-b6ce-c2f0a75eb6a7" providerId="ADAL" clId="{9C9A2C76-94DB-5186-A7D8-B3B680ED72F4}" dt="2026-08-13T02:48:56.545" v="0" actId="26606"/>
        <pc:sldMkLst>
          <pc:docMk/>
          <pc:sldMk cId="0" sldId="429"/>
        </pc:sldMkLst>
      </pc:sldChg>
      <pc:sldChg chg="modNotes">
        <pc:chgData name="John Coleman" userId="00a92187-5304-412f-b6ce-c2f0a75eb6a7" providerId="ADAL" clId="{9C9A2C76-94DB-5186-A7D8-B3B680ED72F4}" dt="2026-08-13T02:48:56.545" v="0" actId="26606"/>
        <pc:sldMkLst>
          <pc:docMk/>
          <pc:sldMk cId="0" sldId="430"/>
        </pc:sldMkLst>
      </pc:sldChg>
      <pc:sldChg chg="modNotes">
        <pc:chgData name="John Coleman" userId="00a92187-5304-412f-b6ce-c2f0a75eb6a7" providerId="ADAL" clId="{9C9A2C76-94DB-5186-A7D8-B3B680ED72F4}" dt="2026-08-13T02:48:56.545" v="0" actId="26606"/>
        <pc:sldMkLst>
          <pc:docMk/>
          <pc:sldMk cId="0" sldId="431"/>
        </pc:sldMkLst>
      </pc:sldChg>
      <pc:sldChg chg="modNotes">
        <pc:chgData name="John Coleman" userId="00a92187-5304-412f-b6ce-c2f0a75eb6a7" providerId="ADAL" clId="{9C9A2C76-94DB-5186-A7D8-B3B680ED72F4}" dt="2026-08-13T02:48:56.545" v="0" actId="26606"/>
        <pc:sldMkLst>
          <pc:docMk/>
          <pc:sldMk cId="0" sldId="432"/>
        </pc:sldMkLst>
      </pc:sldChg>
      <pc:sldChg chg="modSp mod modNotes">
        <pc:chgData name="John Coleman" userId="00a92187-5304-412f-b6ce-c2f0a75eb6a7" providerId="ADAL" clId="{9C9A2C76-94DB-5186-A7D8-B3B680ED72F4}" dt="2026-08-13T02:48:56.545" v="0" actId="26606"/>
        <pc:sldMkLst>
          <pc:docMk/>
          <pc:sldMk cId="0" sldId="433"/>
        </pc:sldMkLst>
        <pc:picChg chg="mod">
          <ac:chgData name="John Coleman" userId="00a92187-5304-412f-b6ce-c2f0a75eb6a7" providerId="ADAL" clId="{9C9A2C76-94DB-5186-A7D8-B3B680ED72F4}" dt="2026-08-13T02:48:56.545" v="0" actId="26606"/>
          <ac:picMkLst>
            <pc:docMk/>
            <pc:sldMk cId="0" sldId="433"/>
            <ac:picMk id="187" creationId="{00000000-0000-0000-0000-000000000000}"/>
          </ac:picMkLst>
        </pc:picChg>
      </pc:sldChg>
      <pc:sldChg chg="modNotes">
        <pc:chgData name="John Coleman" userId="00a92187-5304-412f-b6ce-c2f0a75eb6a7" providerId="ADAL" clId="{9C9A2C76-94DB-5186-A7D8-B3B680ED72F4}" dt="2026-08-13T02:48:56.545" v="0" actId="26606"/>
        <pc:sldMkLst>
          <pc:docMk/>
          <pc:sldMk cId="0" sldId="434"/>
        </pc:sldMkLst>
      </pc:sldChg>
      <pc:sldChg chg="modNotes">
        <pc:chgData name="John Coleman" userId="00a92187-5304-412f-b6ce-c2f0a75eb6a7" providerId="ADAL" clId="{9C9A2C76-94DB-5186-A7D8-B3B680ED72F4}" dt="2026-08-13T02:48:56.545" v="0" actId="26606"/>
        <pc:sldMkLst>
          <pc:docMk/>
          <pc:sldMk cId="0" sldId="435"/>
        </pc:sldMkLst>
      </pc:sldChg>
      <pc:sldChg chg="modNotes">
        <pc:chgData name="John Coleman" userId="00a92187-5304-412f-b6ce-c2f0a75eb6a7" providerId="ADAL" clId="{9C9A2C76-94DB-5186-A7D8-B3B680ED72F4}" dt="2026-08-13T02:48:56.545" v="0" actId="26606"/>
        <pc:sldMkLst>
          <pc:docMk/>
          <pc:sldMk cId="0" sldId="436"/>
        </pc:sldMkLst>
      </pc:sldChg>
      <pc:sldChg chg="modNotes">
        <pc:chgData name="John Coleman" userId="00a92187-5304-412f-b6ce-c2f0a75eb6a7" providerId="ADAL" clId="{9C9A2C76-94DB-5186-A7D8-B3B680ED72F4}" dt="2026-08-13T02:48:56.545" v="0" actId="26606"/>
        <pc:sldMkLst>
          <pc:docMk/>
          <pc:sldMk cId="726366791" sldId="437"/>
        </pc:sldMkLst>
      </pc:sldChg>
      <pc:sldChg chg="modNotes">
        <pc:chgData name="John Coleman" userId="00a92187-5304-412f-b6ce-c2f0a75eb6a7" providerId="ADAL" clId="{9C9A2C76-94DB-5186-A7D8-B3B680ED72F4}" dt="2026-08-13T02:48:56.545" v="0" actId="26606"/>
        <pc:sldMkLst>
          <pc:docMk/>
          <pc:sldMk cId="3384449040" sldId="438"/>
        </pc:sldMkLst>
      </pc:sldChg>
      <pc:sldChg chg="modNotes">
        <pc:chgData name="John Coleman" userId="00a92187-5304-412f-b6ce-c2f0a75eb6a7" providerId="ADAL" clId="{9C9A2C76-94DB-5186-A7D8-B3B680ED72F4}" dt="2026-08-13T02:48:56.545" v="0" actId="26606"/>
        <pc:sldMkLst>
          <pc:docMk/>
          <pc:sldMk cId="2446635784" sldId="439"/>
        </pc:sldMkLst>
      </pc:sldChg>
      <pc:sldChg chg="modNotes">
        <pc:chgData name="John Coleman" userId="00a92187-5304-412f-b6ce-c2f0a75eb6a7" providerId="ADAL" clId="{9C9A2C76-94DB-5186-A7D8-B3B680ED72F4}" dt="2026-08-13T02:48:56.545" v="0" actId="26606"/>
        <pc:sldMkLst>
          <pc:docMk/>
          <pc:sldMk cId="4044831918" sldId="440"/>
        </pc:sldMkLst>
      </pc:sldChg>
      <pc:sldChg chg="modNotes">
        <pc:chgData name="John Coleman" userId="00a92187-5304-412f-b6ce-c2f0a75eb6a7" providerId="ADAL" clId="{9C9A2C76-94DB-5186-A7D8-B3B680ED72F4}" dt="2026-08-13T02:48:56.545" v="0" actId="26606"/>
        <pc:sldMkLst>
          <pc:docMk/>
          <pc:sldMk cId="1828551741" sldId="441"/>
        </pc:sldMkLst>
      </pc:sldChg>
      <pc:sldChg chg="modNotes">
        <pc:chgData name="John Coleman" userId="00a92187-5304-412f-b6ce-c2f0a75eb6a7" providerId="ADAL" clId="{9C9A2C76-94DB-5186-A7D8-B3B680ED72F4}" dt="2026-08-13T02:48:56.545" v="0" actId="26606"/>
        <pc:sldMkLst>
          <pc:docMk/>
          <pc:sldMk cId="2177861434" sldId="442"/>
        </pc:sldMkLst>
      </pc:sldChg>
      <pc:sldChg chg="modNotes">
        <pc:chgData name="John Coleman" userId="00a92187-5304-412f-b6ce-c2f0a75eb6a7" providerId="ADAL" clId="{9C9A2C76-94DB-5186-A7D8-B3B680ED72F4}" dt="2026-08-13T02:48:56.545" v="0" actId="26606"/>
        <pc:sldMkLst>
          <pc:docMk/>
          <pc:sldMk cId="3320524192" sldId="443"/>
        </pc:sldMkLst>
      </pc:sldChg>
      <pc:sldChg chg="modNotes">
        <pc:chgData name="John Coleman" userId="00a92187-5304-412f-b6ce-c2f0a75eb6a7" providerId="ADAL" clId="{9C9A2C76-94DB-5186-A7D8-B3B680ED72F4}" dt="2026-08-13T02:48:56.545" v="0" actId="26606"/>
        <pc:sldMkLst>
          <pc:docMk/>
          <pc:sldMk cId="1178120702" sldId="444"/>
        </pc:sldMkLst>
      </pc:sldChg>
      <pc:sldChg chg="modNotes">
        <pc:chgData name="John Coleman" userId="00a92187-5304-412f-b6ce-c2f0a75eb6a7" providerId="ADAL" clId="{9C9A2C76-94DB-5186-A7D8-B3B680ED72F4}" dt="2026-08-13T02:48:56.545" v="0" actId="26606"/>
        <pc:sldMkLst>
          <pc:docMk/>
          <pc:sldMk cId="2061903476" sldId="445"/>
        </pc:sldMkLst>
      </pc:sldChg>
      <pc:sldChg chg="modNotes">
        <pc:chgData name="John Coleman" userId="00a92187-5304-412f-b6ce-c2f0a75eb6a7" providerId="ADAL" clId="{9C9A2C76-94DB-5186-A7D8-B3B680ED72F4}" dt="2026-08-13T02:48:56.545" v="0" actId="26606"/>
        <pc:sldMkLst>
          <pc:docMk/>
          <pc:sldMk cId="2398670111" sldId="446"/>
        </pc:sldMkLst>
      </pc:sldChg>
      <pc:sldChg chg="modSp mod modNotes">
        <pc:chgData name="John Coleman" userId="00a92187-5304-412f-b6ce-c2f0a75eb6a7" providerId="ADAL" clId="{9C9A2C76-94DB-5186-A7D8-B3B680ED72F4}" dt="2026-08-13T02:48:56.545" v="0" actId="26606"/>
        <pc:sldMkLst>
          <pc:docMk/>
          <pc:sldMk cId="2766682534" sldId="447"/>
        </pc:sldMkLst>
        <pc:picChg chg="mod">
          <ac:chgData name="John Coleman" userId="00a92187-5304-412f-b6ce-c2f0a75eb6a7" providerId="ADAL" clId="{9C9A2C76-94DB-5186-A7D8-B3B680ED72F4}" dt="2026-08-13T02:48:56.545" v="0" actId="26606"/>
          <ac:picMkLst>
            <pc:docMk/>
            <pc:sldMk cId="2766682534" sldId="447"/>
            <ac:picMk id="5" creationId="{C33F118E-90CF-879D-C5A1-4AD573154626}"/>
          </ac:picMkLst>
        </pc:picChg>
      </pc:sldChg>
      <pc:sldChg chg="modNotes">
        <pc:chgData name="John Coleman" userId="00a92187-5304-412f-b6ce-c2f0a75eb6a7" providerId="ADAL" clId="{9C9A2C76-94DB-5186-A7D8-B3B680ED72F4}" dt="2026-08-13T02:48:56.545" v="0" actId="26606"/>
        <pc:sldMkLst>
          <pc:docMk/>
          <pc:sldMk cId="3405970113" sldId="448"/>
        </pc:sldMkLst>
      </pc:sldChg>
      <pc:sldChg chg="modNotes">
        <pc:chgData name="John Coleman" userId="00a92187-5304-412f-b6ce-c2f0a75eb6a7" providerId="ADAL" clId="{9C9A2C76-94DB-5186-A7D8-B3B680ED72F4}" dt="2026-08-13T02:48:56.545" v="0" actId="26606"/>
        <pc:sldMkLst>
          <pc:docMk/>
          <pc:sldMk cId="4118508821" sldId="449"/>
        </pc:sldMkLst>
      </pc:sldChg>
      <pc:sldChg chg="modNotes">
        <pc:chgData name="John Coleman" userId="00a92187-5304-412f-b6ce-c2f0a75eb6a7" providerId="ADAL" clId="{9C9A2C76-94DB-5186-A7D8-B3B680ED72F4}" dt="2026-08-13T02:48:56.545" v="0" actId="26606"/>
        <pc:sldMkLst>
          <pc:docMk/>
          <pc:sldMk cId="3653777385" sldId="450"/>
        </pc:sldMkLst>
      </pc:sldChg>
      <pc:sldChg chg="modNotes">
        <pc:chgData name="John Coleman" userId="00a92187-5304-412f-b6ce-c2f0a75eb6a7" providerId="ADAL" clId="{9C9A2C76-94DB-5186-A7D8-B3B680ED72F4}" dt="2026-08-13T02:48:56.545" v="0" actId="26606"/>
        <pc:sldMkLst>
          <pc:docMk/>
          <pc:sldMk cId="365311586" sldId="451"/>
        </pc:sldMkLst>
      </pc:sldChg>
      <pc:sldChg chg="modNotes">
        <pc:chgData name="John Coleman" userId="00a92187-5304-412f-b6ce-c2f0a75eb6a7" providerId="ADAL" clId="{9C9A2C76-94DB-5186-A7D8-B3B680ED72F4}" dt="2026-08-13T02:48:56.545" v="0" actId="26606"/>
        <pc:sldMkLst>
          <pc:docMk/>
          <pc:sldMk cId="3410131997" sldId="452"/>
        </pc:sldMkLst>
      </pc:sldChg>
      <pc:sldChg chg="modNotes">
        <pc:chgData name="John Coleman" userId="00a92187-5304-412f-b6ce-c2f0a75eb6a7" providerId="ADAL" clId="{9C9A2C76-94DB-5186-A7D8-B3B680ED72F4}" dt="2026-08-13T02:48:56.545" v="0" actId="26606"/>
        <pc:sldMkLst>
          <pc:docMk/>
          <pc:sldMk cId="947718315" sldId="453"/>
        </pc:sldMkLst>
      </pc:sldChg>
      <pc:sldChg chg="modNotes">
        <pc:chgData name="John Coleman" userId="00a92187-5304-412f-b6ce-c2f0a75eb6a7" providerId="ADAL" clId="{9C9A2C76-94DB-5186-A7D8-B3B680ED72F4}" dt="2026-08-13T02:48:56.545" v="0" actId="26606"/>
        <pc:sldMkLst>
          <pc:docMk/>
          <pc:sldMk cId="1971588060" sldId="454"/>
        </pc:sldMkLst>
      </pc:sldChg>
      <pc:sldChg chg="modNotes">
        <pc:chgData name="John Coleman" userId="00a92187-5304-412f-b6ce-c2f0a75eb6a7" providerId="ADAL" clId="{9C9A2C76-94DB-5186-A7D8-B3B680ED72F4}" dt="2026-08-13T02:48:56.545" v="0" actId="26606"/>
        <pc:sldMkLst>
          <pc:docMk/>
          <pc:sldMk cId="553096078" sldId="455"/>
        </pc:sldMkLst>
      </pc:sldChg>
      <pc:sldChg chg="modNotes">
        <pc:chgData name="John Coleman" userId="00a92187-5304-412f-b6ce-c2f0a75eb6a7" providerId="ADAL" clId="{9C9A2C76-94DB-5186-A7D8-B3B680ED72F4}" dt="2026-08-13T02:48:56.545" v="0" actId="26606"/>
        <pc:sldMkLst>
          <pc:docMk/>
          <pc:sldMk cId="2755561147" sldId="456"/>
        </pc:sldMkLst>
      </pc:sldChg>
      <pc:sldChg chg="modNotes">
        <pc:chgData name="John Coleman" userId="00a92187-5304-412f-b6ce-c2f0a75eb6a7" providerId="ADAL" clId="{9C9A2C76-94DB-5186-A7D8-B3B680ED72F4}" dt="2026-08-13T02:48:56.545" v="0" actId="26606"/>
        <pc:sldMkLst>
          <pc:docMk/>
          <pc:sldMk cId="4239632034" sldId="457"/>
        </pc:sldMkLst>
      </pc:sldChg>
      <pc:sldChg chg="modSp mod modNotes">
        <pc:chgData name="John Coleman" userId="00a92187-5304-412f-b6ce-c2f0a75eb6a7" providerId="ADAL" clId="{9C9A2C76-94DB-5186-A7D8-B3B680ED72F4}" dt="2026-08-13T17:58:34.078" v="15" actId="20577"/>
        <pc:sldMkLst>
          <pc:docMk/>
          <pc:sldMk cId="4149578942" sldId="458"/>
        </pc:sldMkLst>
        <pc:spChg chg="mod">
          <ac:chgData name="John Coleman" userId="00a92187-5304-412f-b6ce-c2f0a75eb6a7" providerId="ADAL" clId="{9C9A2C76-94DB-5186-A7D8-B3B680ED72F4}" dt="2026-08-13T17:58:34.078" v="15" actId="20577"/>
          <ac:spMkLst>
            <pc:docMk/>
            <pc:sldMk cId="4149578942" sldId="458"/>
            <ac:spMk id="3" creationId="{0F954138-E311-5AFC-0511-124CC2FA52C6}"/>
          </ac:spMkLst>
        </pc:spChg>
      </pc:sldChg>
      <pc:sldChg chg="modNotes">
        <pc:chgData name="John Coleman" userId="00a92187-5304-412f-b6ce-c2f0a75eb6a7" providerId="ADAL" clId="{9C9A2C76-94DB-5186-A7D8-B3B680ED72F4}" dt="2026-08-13T02:48:56.545" v="0" actId="26606"/>
        <pc:sldMkLst>
          <pc:docMk/>
          <pc:sldMk cId="3343622219" sldId="459"/>
        </pc:sldMkLst>
      </pc:sldChg>
      <pc:sldChg chg="modNotes">
        <pc:chgData name="John Coleman" userId="00a92187-5304-412f-b6ce-c2f0a75eb6a7" providerId="ADAL" clId="{9C9A2C76-94DB-5186-A7D8-B3B680ED72F4}" dt="2026-08-13T02:48:56.545" v="0" actId="26606"/>
        <pc:sldMkLst>
          <pc:docMk/>
          <pc:sldMk cId="930328243" sldId="460"/>
        </pc:sldMkLst>
      </pc:sldChg>
      <pc:sldChg chg="modNotes">
        <pc:chgData name="John Coleman" userId="00a92187-5304-412f-b6ce-c2f0a75eb6a7" providerId="ADAL" clId="{9C9A2C76-94DB-5186-A7D8-B3B680ED72F4}" dt="2026-08-13T02:48:56.545" v="0" actId="26606"/>
        <pc:sldMkLst>
          <pc:docMk/>
          <pc:sldMk cId="2529799241" sldId="4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14B31D-BB1D-4CA3-9D99-9E9C2E2AFF77}" type="datetimeFigureOut">
              <a:rPr lang="en-US" smtClean="0"/>
              <a:t>8/15/26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BCF93C-F49B-49CD-BDE6-B6A658398DAC}" type="slidenum">
              <a:rPr lang="en-US" smtClean="0"/>
              <a:t>‹#›</a:t>
            </a:fld>
            <a:endParaRPr lang="en-US"/>
          </a:p>
        </p:txBody>
      </p:sp>
    </p:spTree>
    <p:extLst>
      <p:ext uri="{BB962C8B-B14F-4D97-AF65-F5344CB8AC3E}">
        <p14:creationId xmlns:p14="http://schemas.microsoft.com/office/powerpoint/2010/main" val="3121199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a:t>SPEAKER NOTES</a:t>
            </a:r>
          </a:p>
          <a:p>
            <a:r>
              <a:rPr lang="en-US" sz="1200"/>
              <a:t>Open on the year, not on yourself. One line: this is the 2026-2027 training year and everything in this room is aimed at making your District stronger by June 30, 2027.</a:t>
            </a:r>
          </a:p>
          <a:p>
            <a:endParaRPr lang="en-US" sz="1200"/>
          </a:p>
          <a:p>
            <a:r>
              <a:rPr lang="en-US" sz="1200"/>
              <a:t>TIMING</a:t>
            </a:r>
          </a:p>
          <a:p>
            <a:r>
              <a:rPr lang="en-US" sz="1200"/>
              <a:t>Section: Opening</a:t>
            </a:r>
          </a:p>
          <a:p>
            <a:r>
              <a:rPr lang="en-US" sz="1200"/>
              <a:t>Block: Welcome and title (slides 1-2) - 2 min</a:t>
            </a:r>
          </a:p>
          <a:p>
            <a:r>
              <a:rPr lang="en-US" sz="1200"/>
              <a:t>Start at approx. 0:00 elapsed</a:t>
            </a:r>
          </a:p>
          <a:p>
            <a:r>
              <a:rPr lang="en-US" sz="1200"/>
              <a:t>Pacing: Keep it brief - get to the expectations.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Three habits: listen before correcting, find the linchpins who actually get things done, and customize the help. Emphasize the first visit is for observation, not correction.</a:t>
            </a:r>
          </a:p>
          <a:p>
            <a:endParaRPr lang="en-US" sz="1200" dirty="0"/>
          </a:p>
          <a:p>
            <a:r>
              <a:rPr lang="en-US" sz="1200" dirty="0"/>
              <a:t>TIMING</a:t>
            </a:r>
          </a:p>
          <a:p>
            <a:r>
              <a:rPr lang="en-US" sz="1200" dirty="0"/>
              <a:t>Section: Module 1: The District Commander's Role</a:t>
            </a:r>
          </a:p>
          <a:p>
            <a:r>
              <a:rPr lang="en-US" sz="1200" dirty="0"/>
              <a:t>Block: Post personality, Post leadership, boots on the ground (slides 8-10) - 12 min</a:t>
            </a:r>
          </a:p>
          <a:p>
            <a:r>
              <a:rPr lang="en-US" sz="1200" dirty="0"/>
              <a:t>Start at approx. 0:18 elapsed</a:t>
            </a:r>
          </a:p>
        </p:txBody>
      </p:sp>
      <p:sp>
        <p:nvSpPr>
          <p:cNvPr id="4" name="Slide Number Placeholder 3"/>
          <p:cNvSpPr>
            <a:spLocks noGrp="1"/>
          </p:cNvSpPr>
          <p:nvPr>
            <p:ph type="sldNum" sz="quarter" idx="5"/>
          </p:nvPr>
        </p:nvSpPr>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COA meets four times a year. They are the voice of their membership. Professional dress and in the seat 15 minutes before the gavel - on time is late.</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Read the governing-body quote and make the point about shifting from 'my District' to the whole Department. They hold a vote on the Department's future.</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What the COA actually decides: the annual budget, salaries, audits, disposal of defunct Post property under Sections 210 and 410, and filling elective vacancies mid-year.</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Repeat the conduct standard for COA, Conferences and Convention. You are setting the example every Post Commander in Florida will copy.</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closing rule of the module: never knock National or Department leadership in front of your members. Their job is motivator, educator and mentor.</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Warning signs of a failing Post: inspection findings, quartermaster danger signals like delayed deposits, large cash on hand, or members not receiving the magazine, and a Post that has abandoned the Ritual.</a:t>
            </a:r>
          </a:p>
          <a:p>
            <a:endParaRPr lang="en-US" sz="1200" dirty="0"/>
          </a:p>
          <a:p>
            <a:r>
              <a:rPr lang="en-US" sz="1200" dirty="0"/>
              <a:t>TIMING</a:t>
            </a:r>
          </a:p>
          <a:p>
            <a:r>
              <a:rPr lang="en-US" sz="1200" dirty="0"/>
              <a:t>Section: Module 6: Governance and Risk</a:t>
            </a:r>
          </a:p>
          <a:p>
            <a:r>
              <a:rPr lang="en-US" sz="1200" dirty="0"/>
              <a:t>Block: Losing a Post (slides 105-107) - 9 min</a:t>
            </a:r>
          </a:p>
          <a:p>
            <a:r>
              <a:rPr lang="en-US" sz="1200" dirty="0"/>
              <a:t>Start at approx. 4:36 elapsed</a:t>
            </a:r>
          </a:p>
        </p:txBody>
      </p:sp>
      <p:sp>
        <p:nvSpPr>
          <p:cNvPr id="4" name="Slide Number Placeholder 3"/>
          <p:cNvSpPr>
            <a:spLocks noGrp="1"/>
          </p:cNvSpPr>
          <p:nvPr>
            <p:ph type="sldNum" sz="quarter" idx="5"/>
          </p:nvPr>
        </p:nvSpPr>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Administrative proof of life - 990s, insurance and bonding, failure to report, and financial arrears. This is a deliberate callback to Module 3; keep it fast.</a:t>
            </a:r>
          </a:p>
          <a:p>
            <a:endParaRPr lang="en-US" sz="1200" dirty="0"/>
          </a:p>
          <a:p>
            <a:r>
              <a:rPr lang="en-US" sz="1200" dirty="0"/>
              <a:t>TIMING</a:t>
            </a:r>
          </a:p>
          <a:p>
            <a:r>
              <a:rPr lang="en-US" sz="1200" dirty="0"/>
              <a:t>Section: Module 6: Governance and Risk</a:t>
            </a:r>
          </a:p>
          <a:p>
            <a:r>
              <a:rPr lang="en-US" sz="1200" dirty="0"/>
              <a:t>Block: Losing a Post (slides 105-107) - 9 min</a:t>
            </a:r>
          </a:p>
          <a:p>
            <a:r>
              <a:rPr lang="en-US" sz="1200" dirty="0"/>
              <a:t>Start at approx. 4:36 elapsed</a:t>
            </a:r>
          </a:p>
        </p:txBody>
      </p:sp>
      <p:sp>
        <p:nvSpPr>
          <p:cNvPr id="4" name="Slide Number Placeholder 3"/>
          <p:cNvSpPr>
            <a:spLocks noGrp="1"/>
          </p:cNvSpPr>
          <p:nvPr>
            <p:ph type="sldNum" sz="quarter" idx="5"/>
          </p:nvPr>
        </p:nvSpPr>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Illegal club operations and conduct bringing dishonor. Handle this seriously and briefly, and tell them to call Department the moment they suspect it rather than investigating alone.</a:t>
            </a:r>
          </a:p>
          <a:p>
            <a:endParaRPr lang="en-US" sz="1200" dirty="0"/>
          </a:p>
          <a:p>
            <a:r>
              <a:rPr lang="en-US" sz="1200" dirty="0"/>
              <a:t>TIMING</a:t>
            </a:r>
          </a:p>
          <a:p>
            <a:r>
              <a:rPr lang="en-US" sz="1200" dirty="0"/>
              <a:t>Section: Module 6: Governance and Risk</a:t>
            </a:r>
          </a:p>
          <a:p>
            <a:r>
              <a:rPr lang="en-US" sz="1200" dirty="0"/>
              <a:t>Block: Losing a Post (slides 105-107) - 9 min</a:t>
            </a:r>
          </a:p>
          <a:p>
            <a:r>
              <a:rPr lang="en-US" sz="1200" dirty="0"/>
              <a:t>Start at approx. 4:36 elapsed</a:t>
            </a:r>
          </a:p>
        </p:txBody>
      </p:sp>
      <p:sp>
        <p:nvSpPr>
          <p:cNvPr id="4" name="Slide Number Placeholder 3"/>
          <p:cNvSpPr>
            <a:spLocks noGrp="1"/>
          </p:cNvSpPr>
          <p:nvPr>
            <p:ph type="sldNum" sz="quarter" idx="5"/>
          </p:nvPr>
        </p:nvSpPr>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End the module on offense: the District Commander is best positioned to spot communities with no VFW presence. Ask each of them to name one candidate community before the next District meeting.</a:t>
            </a:r>
          </a:p>
          <a:p>
            <a:endParaRPr lang="en-US" sz="1200" dirty="0"/>
          </a:p>
          <a:p>
            <a:r>
              <a:rPr lang="en-US" sz="1200" dirty="0"/>
              <a:t>TIMING</a:t>
            </a:r>
          </a:p>
          <a:p>
            <a:r>
              <a:rPr lang="en-US" sz="1200" dirty="0"/>
              <a:t>Section: Module 6: Governance and Risk</a:t>
            </a:r>
          </a:p>
          <a:p>
            <a:r>
              <a:rPr lang="en-US" sz="1200" dirty="0"/>
              <a:t>Block: New Post opportunities (slides 108-108) - 3 min</a:t>
            </a:r>
          </a:p>
          <a:p>
            <a:r>
              <a:rPr lang="en-US" sz="1200" dirty="0"/>
              <a:t>Start at approx. 4:45 elapsed</a:t>
            </a:r>
          </a:p>
        </p:txBody>
      </p:sp>
      <p:sp>
        <p:nvSpPr>
          <p:cNvPr id="4" name="Slide Number Placeholder 3"/>
          <p:cNvSpPr>
            <a:spLocks noGrp="1"/>
          </p:cNvSpPr>
          <p:nvPr>
            <p:ph type="sldNum" sz="quarter" idx="5"/>
          </p:nvPr>
        </p:nvSpPr>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for Post All-State requirements.</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Line Officers were Post officers first - that pedigree is free expertise. Coach them on the exact question to ask: 'When you ran your Post, how did you handle this?'</a:t>
            </a:r>
          </a:p>
          <a:p>
            <a:endParaRPr lang="en-US" sz="1200" dirty="0"/>
          </a:p>
          <a:p>
            <a:r>
              <a:rPr lang="en-US" sz="1200" dirty="0"/>
              <a:t>TIMING</a:t>
            </a:r>
          </a:p>
          <a:p>
            <a:r>
              <a:rPr lang="en-US" sz="1200" dirty="0"/>
              <a:t>Section: Module 1: The District Commander's Role</a:t>
            </a:r>
          </a:p>
          <a:p>
            <a:r>
              <a:rPr lang="en-US" sz="1200" dirty="0"/>
              <a:t>Block: Using your District Line Officers (slides 11-13) - 9 min</a:t>
            </a:r>
          </a:p>
          <a:p>
            <a:r>
              <a:rPr lang="en-US" sz="1200" dirty="0"/>
              <a:t>Start at approx. 0:30 elapsed</a:t>
            </a:r>
          </a:p>
          <a:p>
            <a:r>
              <a:rPr lang="en-US" sz="1200" dirty="0"/>
              <a:t>Pacing: Compresses well if you are running long.</a:t>
            </a:r>
          </a:p>
        </p:txBody>
      </p:sp>
      <p:sp>
        <p:nvSpPr>
          <p:cNvPr id="4" name="Slide Number Placeholder 3"/>
          <p:cNvSpPr>
            <a:spLocks noGrp="1"/>
          </p:cNvSpPr>
          <p:nvPr>
            <p:ph type="sldNum" sz="quarter" idx="5"/>
          </p:nvPr>
        </p:nvSpPr>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Frame All-State as a full health check across membership, compliance and programs, under the Department of Florida 2026-2027 requirements. Confirm the State Commander's name is current before presenting.</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Membership is the primary driver: division quota, 80% retention and one Legacy Life by June 30, 2027, plus two recruiting drives posted to the dashboard.</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Repeat of the Florida quota table for reference - point at it, let them find their divisions, don't read it aloud.</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Compliance checklist: bonding by August 31 2026, all four Trustee audits received by April 18 2027, a clean inspection with no uncorrected deficiencies, no arrearages including delegate dues, and the election report by June 1 2027. Note the audit date differs from the deadline summary slide - reconcile before presenting.</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Bonding mechanics: officer period September 1 to August 31, position period October 1 to September 30, $5 per $1,000 for officers and $8 per $1,000 for positions. For an increase, submit the original form plus the increase form and pay only for the increase.</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Mandatory programs: one VOD entry, one Patriot's Pen entry, one Public Servant nomination, one Member of the Year nomination, and 500 poppies with two Buddy Poppy drives.</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Reporting: 10 community service reports per quarter through </a:t>
            </a:r>
            <a:r>
              <a:rPr sz="1200" dirty="0" err="1"/>
              <a:t>vfwfl.org</a:t>
            </a:r>
            <a:r>
              <a:rPr sz="1200" dirty="0"/>
              <a:t>, a registered Day of Service event in May, and 100% District meeting attendance by at least one Post representative.</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Donations for All-State: minimum $75 to at least one Department fund and $50 to National VMS. Small numbers with disqualifying consequences.</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The catch-all: satisfactory attendance at QM School, Department SOI and District SOI, District meeting attendance, and the Chairman form turned in.</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This is the slide they will photograph. Walk the deadlines in order and flag the ones that arrive first - bonding in August and VOD entries in October are only weeks away.</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Draw the shift: pyramid to circle. Senior Vice as Chief of Operations, Junior Vice as field scout, QM/Adjutant as technical experts. Point out the Junior Vice sees things a Commander's formal visit never will.</a:t>
            </a:r>
          </a:p>
          <a:p>
            <a:endParaRPr lang="en-US" sz="1200" dirty="0"/>
          </a:p>
          <a:p>
            <a:r>
              <a:rPr lang="en-US" sz="1200" dirty="0"/>
              <a:t>TIMING</a:t>
            </a:r>
          </a:p>
          <a:p>
            <a:r>
              <a:rPr lang="en-US" sz="1200" dirty="0"/>
              <a:t>Section: Module 1: The District Commander's Role</a:t>
            </a:r>
          </a:p>
          <a:p>
            <a:r>
              <a:rPr lang="en-US" sz="1200" dirty="0"/>
              <a:t>Block: Using your District Line Officers (slides 11-13) - 9 min</a:t>
            </a:r>
          </a:p>
          <a:p>
            <a:r>
              <a:rPr lang="en-US" sz="1200" dirty="0"/>
              <a:t>Start at approx. 0:30 elapsed</a:t>
            </a:r>
          </a:p>
          <a:p>
            <a:r>
              <a:rPr lang="en-US" sz="1200" dirty="0"/>
              <a:t>Pacing: Compresses well if you are running long.</a:t>
            </a:r>
          </a:p>
        </p:txBody>
      </p:sp>
      <p:sp>
        <p:nvSpPr>
          <p:cNvPr id="4" name="Slide Number Placeholder 3"/>
          <p:cNvSpPr>
            <a:spLocks noGrp="1"/>
          </p:cNvSpPr>
          <p:nvPr>
            <p:ph type="sldNum" sz="quarter" idx="5"/>
          </p:nvPr>
        </p:nvSpPr>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Pro tip - the All-State entry form is mandatory to be judged, found at the Florida VFW site under Resources then Reports and Forms. Say it twice; Posts lose the award on this alone.</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Visual break. Use it to take a breath and take questions on All-State before moving to All-American.</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Visual break - transition into the National requirements.</a:t>
            </a:r>
          </a:p>
          <a:p>
            <a:endParaRPr sz="1200" dirty="0"/>
          </a:p>
          <a:p>
            <a:r>
              <a:rPr sz="1200" dirty="0"/>
              <a:t>TIMING</a:t>
            </a:r>
          </a:p>
          <a:p>
            <a:r>
              <a:rPr sz="1200" dirty="0"/>
              <a:t>Section: Module 7: Awards and Deadlines</a:t>
            </a:r>
          </a:p>
          <a:p>
            <a:r>
              <a:rPr sz="1200" dirty="0"/>
              <a:t>Block: Post All-State requirements (slides 109-122) - 15 min</a:t>
            </a:r>
          </a:p>
          <a:p>
            <a:r>
              <a:rPr sz="1200" dirty="0"/>
              <a:t>Start at approx. 4:48 elapsed</a:t>
            </a:r>
          </a:p>
          <a:p>
            <a:r>
              <a:rPr sz="1200" dirty="0"/>
              <a:t>Pacing: Point to the deadline table; do not read every line.</a:t>
            </a:r>
          </a:p>
        </p:txBody>
      </p:sp>
      <p:sp>
        <p:nvSpPr>
          <p:cNvPr id="4" name="Slide Number Placeholder 3"/>
          <p:cNvSpPr>
            <a:spLocks noGrp="1"/>
          </p:cNvSpPr>
          <p:nvPr>
            <p:ph type="sldNum" sz="quarter" idx="5"/>
          </p:nvPr>
        </p:nvSpPr>
        <p:spPr/>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for All-American requirements.</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All-American is the National version of the same health check, under the 2026-2027 National requirements. Confirm the Commander-in-Chief's name is current.</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Membership benchmark: 103% to 113% depending on division plus 80% retention by June 30 2027, and two recruiting drives on the National Dashboard. Note this is a higher bar than All-State.</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What they win: streamer, home citation and magazine recognition for all qualifiers; the top 20 per division are awarded on stage at National Convention; the top five Commanders per division receive $1,000 and must attend the 128th National Convention to collect.</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National quota table for reference - point, don't read.</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National program participation with a January 31 2027 submission deadline: VOD, Patriot's Pen, and advancing a teacher for the Citizenship Education Teachers Award.</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Reporting mirrors All-State - 10 community service reports per quarter and a registered May Day of Service.</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Brain Trust: run a Line Officer round table before any District-wide decision and let them poke holes in the plan. Send the officer whose Post experience matches the problem - don't do rehab visits alone.</a:t>
            </a:r>
          </a:p>
          <a:p>
            <a:endParaRPr lang="en-US" sz="1200" dirty="0"/>
          </a:p>
          <a:p>
            <a:r>
              <a:rPr lang="en-US" sz="1200" dirty="0"/>
              <a:t>TIMING</a:t>
            </a:r>
          </a:p>
          <a:p>
            <a:r>
              <a:rPr lang="en-US" sz="1200" dirty="0"/>
              <a:t>Section: Module 1: The District Commander's Role</a:t>
            </a:r>
          </a:p>
          <a:p>
            <a:r>
              <a:rPr lang="en-US" sz="1200" dirty="0"/>
              <a:t>Block: Using your District Line Officers (slides 11-13) - 9 min</a:t>
            </a:r>
          </a:p>
          <a:p>
            <a:r>
              <a:rPr lang="en-US" sz="1200" dirty="0"/>
              <a:t>Start at approx. 0:30 elapsed</a:t>
            </a:r>
          </a:p>
          <a:p>
            <a:r>
              <a:rPr lang="en-US" sz="1200" dirty="0"/>
              <a:t>Pacing: Compresses well if you are running long.</a:t>
            </a:r>
          </a:p>
        </p:txBody>
      </p:sp>
      <p:sp>
        <p:nvSpPr>
          <p:cNvPr id="4" name="Slide Number Placeholder 3"/>
          <p:cNvSpPr>
            <a:spLocks noGrp="1"/>
          </p:cNvSpPr>
          <p:nvPr>
            <p:ph type="sldNum" sz="quarter" idx="5"/>
          </p:nvPr>
        </p:nvSpPr>
        <p:spPr/>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Walk the Day of Service steps exactly: find a May event, register at the national site, complete it, report it under community service on the Florida system, then watch the dashboard turn green. Partner with the Auxiliary.</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National donations: $125 to VMS and $75 restricted to DPAA, both through the National Programs Dashboard, plus Buddy Poppies at 5 per member with a 500 minimum ordered through Department.</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Standing and restrictions: chartered at least a full calendar year by July 1, stipends for Commander and Quartermaster travel to National Convention, and the election report to National within 30 days of election with updates any time something changes.</a:t>
            </a:r>
          </a:p>
          <a:p>
            <a:endParaRPr sz="1200" dirty="0"/>
          </a:p>
          <a:p>
            <a:r>
              <a:rPr sz="1200" dirty="0"/>
              <a:t>TIMING</a:t>
            </a:r>
          </a:p>
          <a:p>
            <a:r>
              <a:rPr sz="1200" dirty="0"/>
              <a:t>Section: Module 7: Awards and Deadlines</a:t>
            </a:r>
          </a:p>
          <a:p>
            <a:r>
              <a:rPr sz="1200" dirty="0"/>
              <a:t>Block: All-American requirements (slides 123-132) - 12 min</a:t>
            </a:r>
          </a:p>
          <a:p>
            <a:r>
              <a:rPr sz="1200" dirty="0"/>
              <a:t>Start at approx. 5:03 elapsed</a:t>
            </a:r>
          </a:p>
        </p:txBody>
      </p:sp>
      <p:sp>
        <p:nvSpPr>
          <p:cNvPr id="4" name="Slide Number Placeholder 3"/>
          <p:cNvSpPr>
            <a:spLocks noGrp="1"/>
          </p:cNvSpPr>
          <p:nvPr>
            <p:ph type="sldNum" sz="quarter" idx="5"/>
          </p:nvPr>
        </p:nvSpPr>
        <p:spPr/>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 this is the District-level All-State, the award that belongs to the people in this room. Slow down here.</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Same health check, District scope, under the Department of Florida 2026-2027 requirements.</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membership benchmark: 101% total membership, 85% retention - higher than the Post standard - and one Legacy Life for each Post, by April 30 2027 for the first round and June 30 for second-round membership. Also attend two recruiting drives and report them.</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compliance: bonding by August 31 2026, four quarterly audits received by April 18 2027, a clean District inspection, no arrearages, and the election report by June 1 2027.</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Bonding mechanics repeated at District level - same rates and periods. Move quickly, they saw this on the Post side.</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Additional District compliance: 990s in by November 15 2026, all Post insurance including liquor liability, general liability and workers comp current and on file with Department, and Department raffle tickets purchased by the District and its Posts.</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program participation: VOD, Patriot's Pen, Public Servant and Member of the Year - note the Member of the Year nomination goes to Department at this level.</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Thermostat, not thermometer - deliver the quote and let it sit. Visibility is the asset: suit up, first in, last out. Tell a short story of a Commander who showed up for teardown.</a:t>
            </a:r>
          </a:p>
          <a:p>
            <a:endParaRPr lang="en-US" sz="1200" dirty="0"/>
          </a:p>
          <a:p>
            <a:r>
              <a:rPr lang="en-US" sz="1200" dirty="0"/>
              <a:t>TIMING</a:t>
            </a:r>
          </a:p>
          <a:p>
            <a:r>
              <a:rPr lang="en-US" sz="1200" dirty="0"/>
              <a:t>Section: Module 1: The District Commander's Role</a:t>
            </a:r>
          </a:p>
          <a:p>
            <a:r>
              <a:rPr lang="en-US" sz="1200" dirty="0"/>
              <a:t>Block: Leading by example (slides 14-16) - 8 min</a:t>
            </a:r>
          </a:p>
          <a:p>
            <a:r>
              <a:rPr lang="en-US" sz="1200" dirty="0"/>
              <a:t>Start at approx. 0:39 elapsed</a:t>
            </a:r>
          </a:p>
        </p:txBody>
      </p:sp>
      <p:sp>
        <p:nvSpPr>
          <p:cNvPr id="4" name="Slide Number Placeholder 3"/>
          <p:cNvSpPr>
            <a:spLocks noGrp="1"/>
          </p:cNvSpPr>
          <p:nvPr>
            <p:ph type="sldNum" sz="quarter" idx="5"/>
          </p:nvPr>
        </p:nvSpPr>
        <p:spPr/>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reporting: 10 community service reports per Post per quarter, 100% Department meeting attendance in person or virtual by the Commander, Senior Vice or Junior Vice, and one legislative report per quarter.</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donations: 75% of Posts must meet the minimums - $100 to $300 to Department funds by Post size, National VMS and DPAA minimums with a $300 District donation, and National Home at $100 to $300 by Post size. Reconcile these figures against Department guidance before presenting.</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Visitation requirement in plain terms: at least three visits to every Post - one meeting, one social, and one by a Line Officer other than the District Commander. Tell them to build the calendar this month.</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The District catch-all: satisfactory attendance at QM School, Department SOI and District SOI by all Posts, District meeting attendance, and Chairman forms from the District and every Post.</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District deadline summary - the second photograph slide. Note the differences from the Post table, especially VOD and Patriot's Pen to Department by December 15 2026.</a:t>
            </a:r>
          </a:p>
          <a:p>
            <a:endParaRPr sz="1200" dirty="0"/>
          </a:p>
          <a:p>
            <a:r>
              <a:rPr sz="1200" dirty="0"/>
              <a:t>TIMING</a:t>
            </a:r>
          </a:p>
          <a:p>
            <a:r>
              <a:rPr sz="1200" dirty="0"/>
              <a:t>Section: Module 7: Awards and Deadlines</a:t>
            </a:r>
          </a:p>
          <a:p>
            <a:r>
              <a:rPr sz="1200" dirty="0"/>
              <a:t>Block: District All-State requirements (slides 133-144) - 15 min</a:t>
            </a:r>
          </a:p>
          <a:p>
            <a:r>
              <a:rPr sz="1200" dirty="0"/>
              <a:t>Start at approx. 5:15 elapsed</a:t>
            </a:r>
          </a:p>
          <a:p>
            <a:r>
              <a:rPr sz="1200" dirty="0"/>
              <a:t>Pacing: This is the section that applies to THEM. Slow down.</a:t>
            </a:r>
          </a:p>
        </p:txBody>
      </p:sp>
      <p:sp>
        <p:nvSpPr>
          <p:cNvPr id="4" name="Slide Number Placeholder 3"/>
          <p:cNvSpPr>
            <a:spLocks noGrp="1"/>
          </p:cNvSpPr>
          <p:nvPr>
            <p:ph type="sldNum" sz="quarter" idx="5"/>
          </p:nvPr>
        </p:nvSpPr>
        <p:spPr/>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real assignment: read the VFW District Commander Leadership, Duties and Responsibilities manual. Everything today came from it and it answers most of what they'll face.</a:t>
            </a:r>
          </a:p>
          <a:p>
            <a:endParaRPr lang="en-US" sz="1200" dirty="0"/>
          </a:p>
          <a:p>
            <a:r>
              <a:rPr lang="en-US" sz="1200" dirty="0"/>
              <a:t>TIMING</a:t>
            </a:r>
          </a:p>
          <a:p>
            <a:r>
              <a:rPr lang="en-US" sz="1200" dirty="0"/>
              <a:t>Section: Close</a:t>
            </a:r>
          </a:p>
          <a:p>
            <a:r>
              <a:rPr lang="en-US" sz="1200" dirty="0"/>
              <a:t>Block: Read the manual, Q&amp;A, and wrap (slides 145-146) - 10 min</a:t>
            </a:r>
          </a:p>
          <a:p>
            <a:r>
              <a:rPr lang="en-US" sz="1200" dirty="0"/>
              <a:t>Start at approx. 5:30 elapsed</a:t>
            </a:r>
          </a:p>
          <a:p>
            <a:r>
              <a:rPr lang="en-US" sz="1200" dirty="0"/>
              <a:t>Pacing: Hard stop at 5:40 elapsed.</a:t>
            </a:r>
          </a:p>
        </p:txBody>
      </p:sp>
      <p:sp>
        <p:nvSpPr>
          <p:cNvPr id="4" name="Slide Number Placeholder 3"/>
          <p:cNvSpPr>
            <a:spLocks noGrp="1"/>
          </p:cNvSpPr>
          <p:nvPr>
            <p:ph type="sldNum" sz="quarter" idx="5"/>
          </p:nvPr>
        </p:nvSpPr>
        <p:spPr/>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Open Q&amp;A. Return to the flip chart from the morning discussion and close any open items. Restate the three nearest deadlines, thank them, and end on time.</a:t>
            </a:r>
          </a:p>
          <a:p>
            <a:endParaRPr lang="en-US" sz="1200" dirty="0"/>
          </a:p>
          <a:p>
            <a:r>
              <a:rPr lang="en-US" sz="1200" dirty="0"/>
              <a:t>TIMING</a:t>
            </a:r>
          </a:p>
          <a:p>
            <a:r>
              <a:rPr lang="en-US" sz="1200" dirty="0"/>
              <a:t>Section: Close</a:t>
            </a:r>
          </a:p>
          <a:p>
            <a:r>
              <a:rPr lang="en-US" sz="1200" dirty="0"/>
              <a:t>Block: Read the manual, Q&amp;A, and wrap (slides 145-146) - 10 min</a:t>
            </a:r>
          </a:p>
          <a:p>
            <a:r>
              <a:rPr lang="en-US" sz="1200" dirty="0"/>
              <a:t>Start at approx. 5:30 elapsed</a:t>
            </a:r>
          </a:p>
          <a:p>
            <a:r>
              <a:rPr lang="en-US" sz="1200" dirty="0"/>
              <a:t>Pacing: Hard stop at 5:40 elapsed.</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You cannot enforce standards you don't keep. District audits, bonds and reports submitted early; know the Ritual and the manual. This slide is the setup for the compliance material after the break.</a:t>
            </a:r>
          </a:p>
          <a:p>
            <a:endParaRPr lang="en-US" sz="1200" dirty="0"/>
          </a:p>
          <a:p>
            <a:r>
              <a:rPr lang="en-US" sz="1200" dirty="0"/>
              <a:t>TIMING</a:t>
            </a:r>
          </a:p>
          <a:p>
            <a:r>
              <a:rPr lang="en-US" sz="1200" dirty="0"/>
              <a:t>Section: Module 1: The District Commander's Role</a:t>
            </a:r>
          </a:p>
          <a:p>
            <a:r>
              <a:rPr lang="en-US" sz="1200" dirty="0"/>
              <a:t>Block: Leading by example (slides 14-16) - 8 min</a:t>
            </a:r>
          </a:p>
          <a:p>
            <a:r>
              <a:rPr lang="en-US" sz="1200" dirty="0"/>
              <a:t>Start at approx. 0:39 elapsed</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Praise publicly, correct privately - never dress down a Post Commander in front of their members. Keep every promise you make to a Post; your word is the District's currency.</a:t>
            </a:r>
          </a:p>
          <a:p>
            <a:endParaRPr lang="en-US" sz="1200" dirty="0"/>
          </a:p>
          <a:p>
            <a:r>
              <a:rPr lang="en-US" sz="1200" dirty="0"/>
              <a:t>TIMING</a:t>
            </a:r>
          </a:p>
          <a:p>
            <a:r>
              <a:rPr lang="en-US" sz="1200" dirty="0"/>
              <a:t>Section: Module 1: The District Commander's Role</a:t>
            </a:r>
          </a:p>
          <a:p>
            <a:r>
              <a:rPr lang="en-US" sz="1200" dirty="0"/>
              <a:t>Block: Leading by example (slides 14-16) - 8 min</a:t>
            </a:r>
          </a:p>
          <a:p>
            <a:r>
              <a:rPr lang="en-US" sz="1200" dirty="0"/>
              <a:t>Start at approx. 0:39 elapsed</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Set up Module 2. The tone between you and the District Auxiliary President is copied by every Post in your area. Say plainly whether that relationship is currently healthy in your District.</a:t>
            </a:r>
          </a:p>
          <a:p>
            <a:endParaRPr lang="en-US" sz="1200" dirty="0"/>
          </a:p>
          <a:p>
            <a:r>
              <a:rPr lang="en-US" sz="1200" dirty="0"/>
              <a:t>TIMING</a:t>
            </a:r>
          </a:p>
          <a:p>
            <a:r>
              <a:rPr lang="en-US" sz="1200" dirty="0"/>
              <a:t>Section: Module 2: Partnership and Problems</a:t>
            </a:r>
          </a:p>
          <a:p>
            <a:r>
              <a:rPr lang="en-US" sz="1200" dirty="0"/>
              <a:t>Block: Commander-Auxiliary unity and communication checklist (slides 17-20) - 12 min</a:t>
            </a:r>
          </a:p>
          <a:p>
            <a:r>
              <a:rPr lang="en-US" sz="1200" dirty="0"/>
              <a:t>Start at approx. 0:47 elapsed</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Three benefits: unified front, liaison advantage, resource multiplication. Be explicit that you cannot order the Auxiliary to do anything - they are a separate organization, which is exactly why the relationship matters.</a:t>
            </a:r>
          </a:p>
          <a:p>
            <a:endParaRPr lang="en-US" sz="1200" dirty="0"/>
          </a:p>
          <a:p>
            <a:r>
              <a:rPr lang="en-US" sz="1200" dirty="0"/>
              <a:t>TIMING</a:t>
            </a:r>
          </a:p>
          <a:p>
            <a:r>
              <a:rPr lang="en-US" sz="1200" dirty="0"/>
              <a:t>Section: Module 2: Partnership and Problems</a:t>
            </a:r>
          </a:p>
          <a:p>
            <a:r>
              <a:rPr lang="en-US" sz="1200" dirty="0"/>
              <a:t>Block: Commander-Auxiliary unity and communication checklist (slides 17-20) - 12 min</a:t>
            </a:r>
          </a:p>
          <a:p>
            <a:r>
              <a:rPr lang="en-US" sz="1200" dirty="0"/>
              <a:t>Start at approx. 0:47 elapsed</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Communication is conflict prevention, not just talking. Cover squashing infighting, joint mediation when a Post Commander and Auxiliary President are at odds, and the no-surprises rule that kills rumors.</a:t>
            </a:r>
          </a:p>
          <a:p>
            <a:endParaRPr lang="en-US" sz="1200" dirty="0"/>
          </a:p>
          <a:p>
            <a:r>
              <a:rPr lang="en-US" sz="1200" dirty="0"/>
              <a:t>TIMING</a:t>
            </a:r>
          </a:p>
          <a:p>
            <a:r>
              <a:rPr lang="en-US" sz="1200" dirty="0"/>
              <a:t>Section: Module 2: Partnership and Problems</a:t>
            </a:r>
          </a:p>
          <a:p>
            <a:r>
              <a:rPr lang="en-US" sz="1200" dirty="0"/>
              <a:t>Block: Commander-Auxiliary unity and communication checklist (slides 17-20) - 12 min</a:t>
            </a:r>
          </a:p>
          <a:p>
            <a:r>
              <a:rPr lang="en-US" sz="1200" dirty="0"/>
              <a:t>Start at approx. 0:47 elapsed</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a:t>SPEAKER NOTES</a:t>
            </a:r>
          </a:p>
          <a:p>
            <a:r>
              <a:rPr lang="en-US" sz="1200"/>
              <a:t>Welcome the District Commanders by name if the room is small. Housekeeping: breaks, lunch, restrooms, phones on silent. Tell them the deck will be posted so they can stop transcribing and start listening.</a:t>
            </a:r>
          </a:p>
          <a:p>
            <a:endParaRPr lang="en-US" sz="1200"/>
          </a:p>
          <a:p>
            <a:r>
              <a:rPr lang="en-US" sz="1200"/>
              <a:t>TIMING</a:t>
            </a:r>
          </a:p>
          <a:p>
            <a:r>
              <a:rPr lang="en-US" sz="1200"/>
              <a:t>Section: Opening</a:t>
            </a:r>
          </a:p>
          <a:p>
            <a:r>
              <a:rPr lang="en-US" sz="1200"/>
              <a:t>Block: Welcome and title (slides 1-2) - 2 min</a:t>
            </a:r>
          </a:p>
          <a:p>
            <a:r>
              <a:rPr lang="en-US" sz="1200"/>
              <a:t>Start at approx. 0:00 elapsed</a:t>
            </a:r>
          </a:p>
          <a:p>
            <a:r>
              <a:rPr lang="en-US" sz="1200"/>
              <a:t>Pacing: Keep it brief - get to the expectations.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Tell them to photograph this checklist. Walk the five items and ask for a commitment to the monthly 15-minute sync before they leave today.</a:t>
            </a:r>
          </a:p>
          <a:p>
            <a:endParaRPr lang="en-US" sz="1200" dirty="0"/>
          </a:p>
          <a:p>
            <a:r>
              <a:rPr lang="en-US" sz="1200" dirty="0"/>
              <a:t>TIMING</a:t>
            </a:r>
          </a:p>
          <a:p>
            <a:r>
              <a:rPr lang="en-US" sz="1200" dirty="0"/>
              <a:t>Section: Module 2: Partnership and Problems</a:t>
            </a:r>
          </a:p>
          <a:p>
            <a:r>
              <a:rPr lang="en-US" sz="1200" dirty="0"/>
              <a:t>Block: Commander-Auxiliary unity and communication checklist (slides 17-20) - 12 min</a:t>
            </a:r>
          </a:p>
          <a:p>
            <a:r>
              <a:rPr lang="en-US" sz="1200" dirty="0"/>
              <a:t>Start at approx. 0:47 elapsed</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GROUP DISCUSSION - protect this time. Facilitate, don't lecture. Use the four prompts, put real scenarios on the table, and write the recurring problems on a flip chart; refer back to them all afternoon.</a:t>
            </a:r>
          </a:p>
          <a:p>
            <a:endParaRPr lang="en-US" sz="1200" dirty="0"/>
          </a:p>
          <a:p>
            <a:r>
              <a:rPr lang="en-US" sz="1200" dirty="0"/>
              <a:t>After this block: 10-minute break.</a:t>
            </a:r>
          </a:p>
          <a:p>
            <a:endParaRPr lang="en-US" sz="1200" dirty="0"/>
          </a:p>
          <a:p>
            <a:r>
              <a:rPr lang="en-US" sz="1200" dirty="0"/>
              <a:t>TIMING</a:t>
            </a:r>
          </a:p>
          <a:p>
            <a:r>
              <a:rPr lang="en-US" sz="1200" dirty="0"/>
              <a:t>Section: Module 2: Partnership and Problems</a:t>
            </a:r>
          </a:p>
          <a:p>
            <a:r>
              <a:rPr lang="en-US" sz="1200" dirty="0"/>
              <a:t>Block: Group discussion (slides 21-21) - 13 min</a:t>
            </a:r>
          </a:p>
          <a:p>
            <a:r>
              <a:rPr lang="en-US" sz="1200" dirty="0"/>
              <a:t>Start at approx. 0:59 elapsed</a:t>
            </a:r>
          </a:p>
          <a:p>
            <a:r>
              <a:rPr lang="en-US" sz="1200" dirty="0"/>
              <a:t>Pacing: Protect this time - do not let it get squeezed.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Roadmap slide - read the seven topics in about 60 seconds so they know what the operations block covers. No detail here.</a:t>
            </a:r>
          </a:p>
          <a:p>
            <a:endParaRPr lang="en-US" sz="1200" dirty="0"/>
          </a:p>
          <a:p>
            <a:r>
              <a:rPr lang="en-US" sz="1200" dirty="0"/>
              <a:t>TIMING</a:t>
            </a:r>
          </a:p>
          <a:p>
            <a:r>
              <a:rPr lang="en-US" sz="1200" dirty="0"/>
              <a:t>Section: Module 3: District Operations</a:t>
            </a:r>
          </a:p>
          <a:p>
            <a:r>
              <a:rPr lang="en-US" sz="1200" dirty="0"/>
              <a:t>Block: Topic roadmap and planning District meetings (slides 22-23) - 8 min</a:t>
            </a:r>
          </a:p>
          <a:p>
            <a:r>
              <a:rPr lang="en-US" sz="1200" dirty="0"/>
              <a:t>Start at approx. 1:22 elapsed</a:t>
            </a:r>
          </a:p>
          <a:p>
            <a:r>
              <a:rPr lang="en-US" sz="1200" dirty="0"/>
              <a:t>Pacing: 10-minute break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Practical mechanics: plan with your Auxiliary President present, check the National and Department blackout list, remember SOI is not a joint meeting, and joint is required for the Memorial Service. Confirm the meeting count and DCC and Department Rep expectations.</a:t>
            </a:r>
          </a:p>
          <a:p>
            <a:endParaRPr lang="en-US" sz="1200" dirty="0"/>
          </a:p>
          <a:p>
            <a:r>
              <a:rPr lang="en-US" sz="1200" dirty="0"/>
              <a:t>TIMING</a:t>
            </a:r>
          </a:p>
          <a:p>
            <a:r>
              <a:rPr lang="en-US" sz="1200" dirty="0"/>
              <a:t>Section: Module 3: District Operations</a:t>
            </a:r>
          </a:p>
          <a:p>
            <a:r>
              <a:rPr lang="en-US" sz="1200" dirty="0"/>
              <a:t>Block: Topic roadmap and planning District meetings (slides 22-23) - 8 min</a:t>
            </a:r>
          </a:p>
          <a:p>
            <a:r>
              <a:rPr lang="en-US" sz="1200" dirty="0"/>
              <a:t>Start at approx. 1:22 elapsed</a:t>
            </a:r>
          </a:p>
          <a:p>
            <a:r>
              <a:rPr lang="en-US" sz="1200" dirty="0"/>
              <a:t>Pacing: 10-minute break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number that changes minds: dues cover only about 17% of operating costs. Mandatory donations are not paperwork - they are the funding for everything we claim to do.</a:t>
            </a:r>
          </a:p>
          <a:p>
            <a:endParaRPr lang="en-US" sz="1200" dirty="0"/>
          </a:p>
          <a:p>
            <a:r>
              <a:rPr lang="en-US" sz="1200" dirty="0"/>
              <a:t>TIMING</a:t>
            </a:r>
          </a:p>
          <a:p>
            <a:r>
              <a:rPr lang="en-US" sz="1200" dirty="0"/>
              <a:t>Section: Module 3: District Operations</a:t>
            </a:r>
          </a:p>
          <a:p>
            <a:r>
              <a:rPr lang="en-US" sz="1200" dirty="0"/>
              <a:t>Block: Donations and the cost of non-compliance (slides 24-28) - 12 min</a:t>
            </a:r>
          </a:p>
          <a:p>
            <a:r>
              <a:rPr lang="en-US" sz="1200" dirty="0"/>
              <a:t>Start at approx. 1:30 elapsed</a:t>
            </a:r>
          </a:p>
          <a:p>
            <a:r>
              <a:rPr lang="en-US" sz="1200" dirty="0"/>
              <a:t>Pacing: Slide 28 is a 20-second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Connect each fund to a face. VMS pays Unmet Needs grants and Help A Hero scholarships; the National Home houses families of the fallen and deployed; Department funds keep State Service Officers working claims in their own backyard.</a:t>
            </a:r>
          </a:p>
          <a:p>
            <a:endParaRPr lang="en-US" sz="1200" dirty="0"/>
          </a:p>
          <a:p>
            <a:r>
              <a:rPr lang="en-US" sz="1200" dirty="0"/>
              <a:t>TIMING</a:t>
            </a:r>
          </a:p>
          <a:p>
            <a:r>
              <a:rPr lang="en-US" sz="1200" dirty="0"/>
              <a:t>Section: Module 3: District Operations</a:t>
            </a:r>
          </a:p>
          <a:p>
            <a:r>
              <a:rPr lang="en-US" sz="1200" dirty="0"/>
              <a:t>Block: Donations and the cost of non-compliance (slides 24-28) - 12 min</a:t>
            </a:r>
          </a:p>
          <a:p>
            <a:r>
              <a:rPr lang="en-US" sz="1200" dirty="0"/>
              <a:t>Start at approx. 1:30 elapsed</a:t>
            </a:r>
          </a:p>
          <a:p>
            <a:r>
              <a:rPr lang="en-US" sz="1200" dirty="0"/>
              <a:t>Pacing: Slide 28 is a 20-second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Transition slide. Frame it as the Post's voice and standing, not as a fee. Skipping donations doesn't save money - it costs them status.</a:t>
            </a:r>
          </a:p>
          <a:p>
            <a:endParaRPr lang="en-US" sz="1200" dirty="0"/>
          </a:p>
          <a:p>
            <a:r>
              <a:rPr lang="en-US" sz="1200" dirty="0"/>
              <a:t>TIMING</a:t>
            </a:r>
          </a:p>
          <a:p>
            <a:r>
              <a:rPr lang="en-US" sz="1200" dirty="0"/>
              <a:t>Section: Module 3: District Operations</a:t>
            </a:r>
          </a:p>
          <a:p>
            <a:r>
              <a:rPr lang="en-US" sz="1200" dirty="0"/>
              <a:t>Block: Donations and the cost of non-compliance (slides 24-28) - 12 min</a:t>
            </a:r>
          </a:p>
          <a:p>
            <a:r>
              <a:rPr lang="en-US" sz="1200" dirty="0"/>
              <a:t>Start at approx. 1:30 elapsed</a:t>
            </a:r>
          </a:p>
          <a:p>
            <a:r>
              <a:rPr lang="en-US" sz="1200" dirty="0"/>
              <a:t>Pacing: Slide 28 is a 20-second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Three concrete consequences: loss of good standing and possible charter suspension, All-State and All-American disqualification, and ineligibility for VFW Foundation grants worth $1,000-$1,500. Verify the bylaw reference before you cite it aloud.</a:t>
            </a:r>
          </a:p>
          <a:p>
            <a:endParaRPr lang="en-US" sz="1200" dirty="0"/>
          </a:p>
          <a:p>
            <a:r>
              <a:rPr lang="en-US" sz="1200" dirty="0"/>
              <a:t>TIMING</a:t>
            </a:r>
          </a:p>
          <a:p>
            <a:r>
              <a:rPr lang="en-US" sz="1200" dirty="0"/>
              <a:t>Section: Module 3: District Operations</a:t>
            </a:r>
          </a:p>
          <a:p>
            <a:r>
              <a:rPr lang="en-US" sz="1200" dirty="0"/>
              <a:t>Block: Donations and the cost of non-compliance (slides 24-28) - 12 min</a:t>
            </a:r>
          </a:p>
          <a:p>
            <a:r>
              <a:rPr lang="en-US" sz="1200" dirty="0"/>
              <a:t>Start at approx. 1:30 elapsed</a:t>
            </a:r>
          </a:p>
          <a:p>
            <a:r>
              <a:rPr lang="en-US" sz="1200" dirty="0"/>
              <a:t>Pacing: Slide 28 is a 20-second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Punctuation mark - about 20 seconds. Read the quote, pause, move on. Private club versus powerhouse.</a:t>
            </a:r>
          </a:p>
          <a:p>
            <a:endParaRPr lang="en-US" sz="1200" dirty="0"/>
          </a:p>
          <a:p>
            <a:r>
              <a:rPr lang="en-US" sz="1200" dirty="0"/>
              <a:t>TIMING</a:t>
            </a:r>
          </a:p>
          <a:p>
            <a:r>
              <a:rPr lang="en-US" sz="1200" dirty="0"/>
              <a:t>Section: Module 3: District Operations</a:t>
            </a:r>
          </a:p>
          <a:p>
            <a:r>
              <a:rPr lang="en-US" sz="1200" dirty="0"/>
              <a:t>Block: Donations and the cost of non-compliance (slides 24-28) - 12 min</a:t>
            </a:r>
          </a:p>
          <a:p>
            <a:r>
              <a:rPr lang="en-US" sz="1200" dirty="0"/>
              <a:t>Start at approx. 1:30 elapsed</a:t>
            </a:r>
          </a:p>
          <a:p>
            <a:r>
              <a:rPr lang="en-US" sz="1200" dirty="0"/>
              <a:t>Pacing: Slide 28 is a 20-second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Reframe the inspection: diagnostic tool, not a gotcha, and not pass/fail. The 80% rule - most Post-level problems are already visible on the inspection form if you actually look.</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These eight expectations are the spine of the whole day - everything later maps back to one of them. Read them as promises you will hold them to, not as suggestions. Ask: which of these is your weakest right now?</a:t>
            </a:r>
          </a:p>
          <a:p>
            <a:endParaRPr lang="en-US" sz="1200" dirty="0"/>
          </a:p>
          <a:p>
            <a:r>
              <a:rPr lang="en-US" sz="1200" dirty="0"/>
              <a:t>TIMING</a:t>
            </a:r>
          </a:p>
          <a:p>
            <a:r>
              <a:rPr lang="en-US" sz="1200" dirty="0"/>
              <a:t>Section: Opening</a:t>
            </a:r>
          </a:p>
          <a:p>
            <a:r>
              <a:rPr lang="en-US" sz="1200" dirty="0"/>
              <a:t>Block: Department Commander's expectations (slides 3-4) - 10 min</a:t>
            </a:r>
          </a:p>
          <a:p>
            <a:r>
              <a:rPr lang="en-US" sz="1200" dirty="0"/>
              <a:t>Start at approx. 0:02 elapsed</a:t>
            </a:r>
          </a:p>
          <a:p>
            <a:r>
              <a:rPr lang="en-US" sz="1200" dirty="0"/>
              <a:t>Pacing: Set the tone; these are the promises you will hold them to.</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What to actually check: audited books and adequate bond, incorporation and current bylaws, and the paper trail of minutes, attendance and eligibility records.</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pencil-whipping slide is the most important one in this block. False security, personal liability - you sign these - and dishonoring the mission. Say it directly: don't fill out a form from the canteen bar.</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Build the strike team. The inspector must be detail-oriented, know the Bylaws and Manual of Procedure, and be willing to say 'show me the receipt.'</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Bring one or two Line Officers along: it trains them for command, gives you witnesses, and lets them coach the Post while the inspector works the paperwork.</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Dates slide - keep it to 30 seconds and make them write them down. Inspections run December 1 to February 28; discrepancies corrected by March 31. Note this is tighter than the All-State inspection deadline, so build in margin.</a:t>
            </a:r>
          </a:p>
          <a:p>
            <a:endParaRPr sz="1200" dirty="0"/>
          </a:p>
          <a:p>
            <a:r>
              <a:rPr sz="1200" dirty="0"/>
              <a:t>TIMING</a:t>
            </a:r>
          </a:p>
          <a:p>
            <a:r>
              <a:rPr sz="1200" dirty="0"/>
              <a:t>Section: Module 3: District Operations</a:t>
            </a:r>
          </a:p>
          <a:p>
            <a:r>
              <a:rPr sz="1200" dirty="0"/>
              <a:t>Block: Post inspections, pencil whipping, strike team (slides 29-35) - 15 min</a:t>
            </a:r>
          </a:p>
          <a:p>
            <a:r>
              <a:rPr sz="1200" dirty="0"/>
              <a:t>Start at approx. 1:42 elapsed</a:t>
            </a:r>
          </a:p>
          <a:p>
            <a:r>
              <a:rPr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Punctuation mark. Deliver the warning about the uninspected Post and the fake clean inspection, then move to visitations.</a:t>
            </a:r>
          </a:p>
          <a:p>
            <a:endParaRPr lang="en-US" sz="1200" dirty="0"/>
          </a:p>
          <a:p>
            <a:r>
              <a:rPr lang="en-US" sz="1200" dirty="0"/>
              <a:t>TIMING</a:t>
            </a:r>
          </a:p>
          <a:p>
            <a:r>
              <a:rPr lang="en-US" sz="1200" dirty="0"/>
              <a:t>Section: Module 3: District Operations</a:t>
            </a:r>
          </a:p>
          <a:p>
            <a:r>
              <a:rPr lang="en-US" sz="1200" dirty="0"/>
              <a:t>Block: Post inspections, pencil whipping, strike team (slides 29-35) - 15 min</a:t>
            </a:r>
          </a:p>
          <a:p>
            <a:r>
              <a:rPr lang="en-US" sz="1200" dirty="0"/>
              <a:t>Start at approx. 1:42 elapsed</a:t>
            </a:r>
          </a:p>
          <a:p>
            <a:r>
              <a:rPr lang="en-US" sz="1200" dirty="0"/>
              <a:t>Pacing: High-consequence material. Slide 35 is a quick punctuation mark.</a:t>
            </a: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Visitations are observation, not ceremony. Ritual discipline, proper headgear and full opening and closing are early indicators - a slipping ritual usually means a slipping Post.</a:t>
            </a:r>
          </a:p>
          <a:p>
            <a:endParaRPr lang="en-US" sz="1200" dirty="0"/>
          </a:p>
          <a:p>
            <a:r>
              <a:rPr lang="en-US" sz="1200" dirty="0"/>
              <a:t>TIMING</a:t>
            </a:r>
          </a:p>
          <a:p>
            <a:r>
              <a:rPr lang="en-US" sz="1200" dirty="0"/>
              <a:t>Section: Module 3: District Operations</a:t>
            </a:r>
          </a:p>
          <a:p>
            <a:r>
              <a:rPr lang="en-US" sz="1200" dirty="0"/>
              <a:t>Block: Post visitations (slides 36-38) - 8 min</a:t>
            </a:r>
          </a:p>
          <a:p>
            <a:r>
              <a:rPr lang="en-US" sz="1200" dirty="0"/>
              <a:t>Start at approx. 1:57 elapsed</a:t>
            </a:r>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Two hard signals: no alcohol in a meeting, and members who are actually heard. If the Commander is running the show without a quorum or a vote, the Post has a leadership problem, not a paperwork problem.</a:t>
            </a:r>
          </a:p>
          <a:p>
            <a:endParaRPr lang="en-US" sz="1200" dirty="0"/>
          </a:p>
          <a:p>
            <a:r>
              <a:rPr lang="en-US" sz="1200" dirty="0"/>
              <a:t>TIMING</a:t>
            </a:r>
          </a:p>
          <a:p>
            <a:r>
              <a:rPr lang="en-US" sz="1200" dirty="0"/>
              <a:t>Section: Module 3: District Operations</a:t>
            </a:r>
          </a:p>
          <a:p>
            <a:r>
              <a:rPr lang="en-US" sz="1200" dirty="0"/>
              <a:t>Block: Post visitations (slides 36-38) - 8 min</a:t>
            </a:r>
          </a:p>
          <a:p>
            <a:r>
              <a:rPr lang="en-US" sz="1200" dirty="0"/>
              <a:t>Start at approx. 1:57 elapsed</a:t>
            </a:r>
          </a:p>
        </p:txBody>
      </p:sp>
      <p:sp>
        <p:nvSpPr>
          <p:cNvPr id="4" name="Slide Number Placeholder 3"/>
          <p:cNvSpPr>
            <a:spLocks noGrp="1"/>
          </p:cNvSpPr>
          <p:nvPr>
            <p:ph type="sldNum" sz="quarter" idx="5"/>
          </p:nvPr>
        </p:nvSpPr>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in-between visits are what buy you credibility. Show up at the fish fry and the poppy drive in a polo, and the tough-love conversation later actually lands.</a:t>
            </a:r>
          </a:p>
          <a:p>
            <a:endParaRPr lang="en-US" sz="1200" dirty="0"/>
          </a:p>
          <a:p>
            <a:r>
              <a:rPr lang="en-US" sz="1200" dirty="0"/>
              <a:t>TIMING</a:t>
            </a:r>
          </a:p>
          <a:p>
            <a:r>
              <a:rPr lang="en-US" sz="1200" dirty="0"/>
              <a:t>Section: Module 3: District Operations</a:t>
            </a:r>
          </a:p>
          <a:p>
            <a:r>
              <a:rPr lang="en-US" sz="1200" dirty="0"/>
              <a:t>Block: Post visitations (slides 36-38) - 8 min</a:t>
            </a:r>
          </a:p>
          <a:p>
            <a:r>
              <a:rPr lang="en-US" sz="1200" dirty="0"/>
              <a:t>Start at approx. 1:57 elapsed</a:t>
            </a:r>
          </a:p>
        </p:txBody>
      </p:sp>
      <p:sp>
        <p:nvSpPr>
          <p:cNvPr id="4" name="Slide Number Placeholder 3"/>
          <p:cNvSpPr>
            <a:spLocks noGrp="1"/>
          </p:cNvSpPr>
          <p:nvPr>
            <p:ph type="sldNum" sz="quarter" idx="5"/>
          </p:nvPr>
        </p:nvSpPr>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Set up SOI. Department training is broad - the District Commander is the subject matter expert on these specific Posts and their specific pain points.</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Legislative is a standing expectation, not an optional program. Action item they leave with: name your Legislative chair and identify your state and federal reps before the next District meeting. If you can't speak to a politician, find the comrade in your District who can.</a:t>
            </a:r>
          </a:p>
          <a:p>
            <a:endParaRPr lang="en-US" sz="1200" dirty="0"/>
          </a:p>
          <a:p>
            <a:r>
              <a:rPr lang="en-US" sz="1200" dirty="0"/>
              <a:t>TIMING</a:t>
            </a:r>
          </a:p>
          <a:p>
            <a:r>
              <a:rPr lang="en-US" sz="1200" dirty="0"/>
              <a:t>Section: Opening</a:t>
            </a:r>
          </a:p>
          <a:p>
            <a:r>
              <a:rPr lang="en-US" sz="1200" dirty="0"/>
              <a:t>Block: Department Commander's expectations (slides 3-4) - 10 min</a:t>
            </a:r>
          </a:p>
          <a:p>
            <a:r>
              <a:rPr lang="en-US" sz="1200" dirty="0"/>
              <a:t>Start at approx. 0:02 elapsed</a:t>
            </a:r>
          </a:p>
          <a:p>
            <a:r>
              <a:rPr lang="en-US" sz="1200" dirty="0"/>
              <a:t>Pacing: Set the tone; these are the promises you will hold them to.</a:t>
            </a:r>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Build the curriculum from inspection data, not habit. If four of ten Posts have sloppy minutes, that's a mandatory 20-minute module. Department covers the what; you cover the how.</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Foundational Four, part one. Quartermaster and Trustee relationship - teach Trustees to verify the bank statement against the ledger, not just sign. Then chain of command and handling grievances at Post level.</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Foundational Four, part two. Digital literacy for OMS and online reporting - do it hands-on. Recruiting for retention: the first 90 days decide whether a new member stays.</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Execution tips: 30 minutes of moderated town hall, peer-to-peer teaching from a Post that is excelling, and invite the District Auxiliary President to speak.</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Punctuation mark. 'If your School of Instruction doesn't solve a problem, it's just a lecture. Make it a workshop.'</a:t>
            </a:r>
          </a:p>
          <a:p>
            <a:endParaRPr lang="en-US" sz="1200" dirty="0"/>
          </a:p>
          <a:p>
            <a:r>
              <a:rPr lang="en-US" sz="1200" dirty="0"/>
              <a:t>TIMING</a:t>
            </a:r>
          </a:p>
          <a:p>
            <a:r>
              <a:rPr lang="en-US" sz="1200" dirty="0"/>
              <a:t>Section: Module 3: District Operations</a:t>
            </a:r>
          </a:p>
          <a:p>
            <a:r>
              <a:rPr lang="en-US" sz="1200" dirty="0"/>
              <a:t>Block: District School of Instruction (slides 39-44) - 10 min</a:t>
            </a:r>
          </a:p>
          <a:p>
            <a:r>
              <a:rPr lang="en-US" sz="1200" dirty="0"/>
              <a:t>Start at approx. 2:05 elapsed</a:t>
            </a:r>
          </a:p>
        </p:txBody>
      </p:sp>
      <p:sp>
        <p:nvSpPr>
          <p:cNvPr id="4" name="Slide Number Placeholder 3"/>
          <p:cNvSpPr>
            <a:spLocks noGrp="1"/>
          </p:cNvSpPr>
          <p:nvPr>
            <p:ph type="sldNum" sz="quarter" idx="5"/>
          </p:nvPr>
        </p:nvSpPr>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Reporting is a legal shield, not bragging. Our 501(c)(19) status depends on documented public benefit - the IRS is watching the consolidated reports.</a:t>
            </a:r>
          </a:p>
          <a:p>
            <a:endParaRPr lang="en-US" sz="1200" dirty="0"/>
          </a:p>
          <a:p>
            <a:r>
              <a:rPr lang="en-US" sz="1200" dirty="0"/>
              <a:t>TIMING</a:t>
            </a:r>
          </a:p>
          <a:p>
            <a:r>
              <a:rPr lang="en-US" sz="1200" dirty="0"/>
              <a:t>Section: Module 3: District Operations</a:t>
            </a:r>
          </a:p>
          <a:p>
            <a:r>
              <a:rPr lang="en-US" sz="1200" dirty="0"/>
              <a:t>Block: Reporting and tax-exempt status (slides 45-48) - 8 min</a:t>
            </a:r>
          </a:p>
          <a:p>
            <a:r>
              <a:rPr lang="en-US" sz="1200" dirty="0"/>
              <a:t>Start at approx. 2:15 elapsed</a:t>
            </a:r>
          </a:p>
        </p:txBody>
      </p:sp>
      <p:sp>
        <p:nvSpPr>
          <p:cNvPr id="4" name="Slide Number Placeholder 3"/>
          <p:cNvSpPr>
            <a:spLocks noGrp="1"/>
          </p:cNvSpPr>
          <p:nvPr>
            <p:ph type="sldNum" sz="quarter" idx="5"/>
          </p:nvPr>
        </p:nvSpPr>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consequences: persistent failure to report reads as abandoning the mission and can lead to suspension and charter loss. A Post that can't prove it is active can't defend its charter.</a:t>
            </a:r>
          </a:p>
          <a:p>
            <a:endParaRPr lang="en-US" sz="1200" dirty="0"/>
          </a:p>
          <a:p>
            <a:r>
              <a:rPr lang="en-US" sz="1200" dirty="0"/>
              <a:t>TIMING</a:t>
            </a:r>
          </a:p>
          <a:p>
            <a:r>
              <a:rPr lang="en-US" sz="1200" dirty="0"/>
              <a:t>Section: Module 3: District Operations</a:t>
            </a:r>
          </a:p>
          <a:p>
            <a:r>
              <a:rPr lang="en-US" sz="1200" dirty="0"/>
              <a:t>Block: Reporting and tax-exempt status (slides 45-48) - 8 min</a:t>
            </a:r>
          </a:p>
          <a:p>
            <a:r>
              <a:rPr lang="en-US" sz="1200" dirty="0"/>
              <a:t>Start at approx. 2:15 elapsed</a:t>
            </a:r>
          </a:p>
        </p:txBody>
      </p:sp>
      <p:sp>
        <p:nvSpPr>
          <p:cNvPr id="4" name="Slide Number Placeholder 3"/>
          <p:cNvSpPr>
            <a:spLocks noGrp="1"/>
          </p:cNvSpPr>
          <p:nvPr>
            <p:ph type="sldNum" sz="quarter" idx="5"/>
          </p:nvPr>
        </p:nvSpPr>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Close the execution-reporting gap. Appoint someone to log hours immediately after events, publicly recognize 100% reporting Posts, and audit activity during visits with a direct question.</a:t>
            </a:r>
          </a:p>
          <a:p>
            <a:endParaRPr lang="en-US" sz="1200" dirty="0"/>
          </a:p>
          <a:p>
            <a:r>
              <a:rPr lang="en-US" sz="1200" dirty="0"/>
              <a:t>TIMING</a:t>
            </a:r>
          </a:p>
          <a:p>
            <a:r>
              <a:rPr lang="en-US" sz="1200" dirty="0"/>
              <a:t>Section: Module 3: District Operations</a:t>
            </a:r>
          </a:p>
          <a:p>
            <a:r>
              <a:rPr lang="en-US" sz="1200" dirty="0"/>
              <a:t>Block: Reporting and tax-exempt status (slides 45-48) - 8 min</a:t>
            </a:r>
          </a:p>
          <a:p>
            <a:r>
              <a:rPr lang="en-US" sz="1200" dirty="0"/>
              <a:t>Start at approx. 2:15 elapsed</a:t>
            </a:r>
          </a:p>
        </p:txBody>
      </p:sp>
      <p:sp>
        <p:nvSpPr>
          <p:cNvPr id="4" name="Slide Number Placeholder 3"/>
          <p:cNvSpPr>
            <a:spLocks noGrp="1"/>
          </p:cNvSpPr>
          <p:nvPr>
            <p:ph type="sldNum" sz="quarter" idx="5"/>
          </p:nvPr>
        </p:nvSpPr>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Punctuation mark. $10,000 of good work reads as $0 to the IRS without the report.</a:t>
            </a:r>
          </a:p>
          <a:p>
            <a:endParaRPr lang="en-US" sz="1200" dirty="0"/>
          </a:p>
          <a:p>
            <a:r>
              <a:rPr lang="en-US" sz="1200" dirty="0"/>
              <a:t>TIMING</a:t>
            </a:r>
          </a:p>
          <a:p>
            <a:r>
              <a:rPr lang="en-US" sz="1200" dirty="0"/>
              <a:t>Section: Module 3: District Operations</a:t>
            </a:r>
          </a:p>
          <a:p>
            <a:r>
              <a:rPr lang="en-US" sz="1200" dirty="0"/>
              <a:t>Block: Reporting and tax-exempt status (slides 45-48) - 8 min</a:t>
            </a:r>
          </a:p>
          <a:p>
            <a:r>
              <a:rPr lang="en-US" sz="1200" dirty="0"/>
              <a:t>Start at approx. 2:15 elapsed</a:t>
            </a:r>
          </a:p>
        </p:txBody>
      </p:sp>
      <p:sp>
        <p:nvSpPr>
          <p:cNvPr id="4" name="Slide Number Placeholder 3"/>
          <p:cNvSpPr>
            <a:spLocks noGrp="1"/>
          </p:cNvSpPr>
          <p:nvPr>
            <p:ph type="sldNum" sz="quarter" idx="5"/>
          </p:nvPr>
        </p:nvSpPr>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Two dates define survival: the IRS 990 and the insurance renewal. Frame it as protecting both the Post and their own reputation as District Commander.</a:t>
            </a:r>
          </a:p>
          <a:p>
            <a:endParaRPr lang="en-US" sz="1200" dirty="0"/>
          </a:p>
          <a:p>
            <a:r>
              <a:rPr lang="en-US" sz="1200" dirty="0"/>
              <a:t>TIMING</a:t>
            </a:r>
          </a:p>
          <a:p>
            <a:r>
              <a:rPr lang="en-US" sz="1200" dirty="0"/>
              <a:t>Section: Module 3: District Operations</a:t>
            </a:r>
          </a:p>
          <a:p>
            <a:r>
              <a:rPr lang="en-US" sz="1200" dirty="0"/>
              <a:t>Block: 990s, insurance, and the dashboard (slides 49-53) - 10 min</a:t>
            </a:r>
          </a:p>
          <a:p>
            <a:r>
              <a:rPr lang="en-US" sz="1200" dirty="0"/>
              <a:t>Start at approx. 2:23 elapsed</a:t>
            </a:r>
          </a:p>
          <a:p>
            <a:r>
              <a:rPr lang="en-US" sz="1200" dirty="0"/>
              <a:t>Pacing: Lunch (30 min) follows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Cite the source: everything in Module 1 comes from the VFW District Commander Leadership, Duties and Responsibilities manual. Tell them where to get it - you'll close the day by telling them to actually read it.</a:t>
            </a:r>
          </a:p>
          <a:p>
            <a:endParaRPr lang="en-US" sz="1200" dirty="0"/>
          </a:p>
          <a:p>
            <a:r>
              <a:rPr lang="en-US" sz="1200" dirty="0"/>
              <a:t>TIMING</a:t>
            </a:r>
          </a:p>
          <a:p>
            <a:r>
              <a:rPr lang="en-US" sz="1200" dirty="0"/>
              <a:t>Section: Module 1: The District Commander's Role</a:t>
            </a:r>
          </a:p>
          <a:p>
            <a:r>
              <a:rPr lang="en-US" sz="1200" dirty="0"/>
              <a:t>Block: Source material, purpose, core philosophy (slides 5-7) - 6 min</a:t>
            </a:r>
          </a:p>
          <a:p>
            <a:r>
              <a:rPr lang="en-US" sz="1200" dirty="0"/>
              <a:t>Start at approx. 0:12 elapsed</a:t>
            </a:r>
          </a:p>
        </p:txBody>
      </p:sp>
      <p:sp>
        <p:nvSpPr>
          <p:cNvPr id="4" name="Slide Number Placeholder 3"/>
          <p:cNvSpPr>
            <a:spLocks noGrp="1"/>
          </p:cNvSpPr>
          <p:nvPr>
            <p:ph type="sldNum" sz="quarter" idx="5"/>
          </p:nvPr>
        </p:nvSpPr>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990 is proof of life - three consecutive missed years means automatic revocation and an expensive reinstatement. Uninsured operation is one incident away from permanent closure.</a:t>
            </a:r>
          </a:p>
          <a:p>
            <a:endParaRPr lang="en-US" sz="1200" dirty="0"/>
          </a:p>
          <a:p>
            <a:r>
              <a:rPr lang="en-US" sz="1200" dirty="0"/>
              <a:t>TIMING</a:t>
            </a:r>
          </a:p>
          <a:p>
            <a:r>
              <a:rPr lang="en-US" sz="1200" dirty="0"/>
              <a:t>Section: Module 3: District Operations</a:t>
            </a:r>
          </a:p>
          <a:p>
            <a:r>
              <a:rPr lang="en-US" sz="1200" dirty="0"/>
              <a:t>Block: 990s, insurance, and the dashboard (slides 49-53) - 10 min</a:t>
            </a:r>
          </a:p>
          <a:p>
            <a:r>
              <a:rPr lang="en-US" sz="1200" dirty="0"/>
              <a:t>Start at approx. 2:23 elapsed</a:t>
            </a:r>
          </a:p>
          <a:p>
            <a:r>
              <a:rPr lang="en-US" sz="1200" dirty="0"/>
              <a:t>Pacing: Lunch (30 min) follows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dashboard is public. A red X is visible to every Commander and the Department staff, multiple red Posts read as absent District oversight, and one miss disqualifies from All-State no matter how good the membership numbers are.</a:t>
            </a:r>
          </a:p>
          <a:p>
            <a:endParaRPr lang="en-US" sz="1200" dirty="0"/>
          </a:p>
          <a:p>
            <a:r>
              <a:rPr lang="en-US" sz="1200" dirty="0"/>
              <a:t>TIMING</a:t>
            </a:r>
          </a:p>
          <a:p>
            <a:r>
              <a:rPr lang="en-US" sz="1200" dirty="0"/>
              <a:t>Section: Module 3: District Operations</a:t>
            </a:r>
          </a:p>
          <a:p>
            <a:r>
              <a:rPr lang="en-US" sz="1200" dirty="0"/>
              <a:t>Block: 990s, insurance, and the dashboard (slides 49-53) - 10 min</a:t>
            </a:r>
          </a:p>
          <a:p>
            <a:r>
              <a:rPr lang="en-US" sz="1200" dirty="0"/>
              <a:t>Start at approx. 2:23 elapsed</a:t>
            </a:r>
          </a:p>
          <a:p>
            <a:r>
              <a:rPr lang="en-US" sz="1200" dirty="0"/>
              <a:t>Pacing: Lunch (30 min) follows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Action plan they can execute Monday: 60-day warning, physically verify the 990 receipt and policy during inspections, and have the District Quartermaster tracking the dates.</a:t>
            </a:r>
          </a:p>
          <a:p>
            <a:endParaRPr lang="en-US" sz="1200" dirty="0"/>
          </a:p>
          <a:p>
            <a:r>
              <a:rPr lang="en-US" sz="1200" dirty="0"/>
              <a:t>TIMING</a:t>
            </a:r>
          </a:p>
          <a:p>
            <a:r>
              <a:rPr lang="en-US" sz="1200" dirty="0"/>
              <a:t>Section: Module 3: District Operations</a:t>
            </a:r>
          </a:p>
          <a:p>
            <a:r>
              <a:rPr lang="en-US" sz="1200" dirty="0"/>
              <a:t>Block: 990s, insurance, and the dashboard (slides 49-53) - 10 min</a:t>
            </a:r>
          </a:p>
          <a:p>
            <a:r>
              <a:rPr lang="en-US" sz="1200" dirty="0"/>
              <a:t>Start at approx. 2:23 elapsed</a:t>
            </a:r>
          </a:p>
          <a:p>
            <a:r>
              <a:rPr lang="en-US" sz="1200" dirty="0"/>
              <a:t>Pacing: Lunch (30 min) follows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Punctuation mark and the close of the operations module. 'If it's Red on the screen, it's a failure in your chair.'</a:t>
            </a:r>
          </a:p>
          <a:p>
            <a:endParaRPr lang="en-US" sz="1200" dirty="0"/>
          </a:p>
          <a:p>
            <a:r>
              <a:rPr lang="en-US" sz="1200" dirty="0"/>
              <a:t>After this block: 30-minute lunch.</a:t>
            </a:r>
          </a:p>
          <a:p>
            <a:endParaRPr lang="en-US" sz="1200" dirty="0"/>
          </a:p>
          <a:p>
            <a:r>
              <a:rPr lang="en-US" sz="1200" dirty="0"/>
              <a:t>TIMING</a:t>
            </a:r>
          </a:p>
          <a:p>
            <a:r>
              <a:rPr lang="en-US" sz="1200" dirty="0"/>
              <a:t>Section: Module 3: District Operations</a:t>
            </a:r>
          </a:p>
          <a:p>
            <a:r>
              <a:rPr lang="en-US" sz="1200" dirty="0"/>
              <a:t>Block: 990s, insurance, and the dashboard (slides 49-53) - 10 min</a:t>
            </a:r>
          </a:p>
          <a:p>
            <a:r>
              <a:rPr lang="en-US" sz="1200" dirty="0"/>
              <a:t>Start at approx. 2:23 elapsed</a:t>
            </a:r>
          </a:p>
          <a:p>
            <a:r>
              <a:rPr lang="en-US" sz="1200" dirty="0"/>
              <a:t>Pacing: Lunch (30 min) follows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Roadmap for the afternoon - read the seven topics quickly and move on.</a:t>
            </a:r>
          </a:p>
          <a:p>
            <a:endParaRPr lang="en-US" sz="1200" dirty="0"/>
          </a:p>
          <a:p>
            <a:r>
              <a:rPr lang="en-US" sz="1200" dirty="0"/>
              <a:t>TIMING</a:t>
            </a:r>
          </a:p>
          <a:p>
            <a:r>
              <a:rPr lang="en-US" sz="1200" dirty="0"/>
              <a:t>Section: Module 4: Membership</a:t>
            </a:r>
          </a:p>
          <a:p>
            <a:r>
              <a:rPr lang="en-US" sz="1200" dirty="0"/>
              <a:t>Block: Retention-first goals, quotas, and your Department team (slides 54-58) - 12 min</a:t>
            </a:r>
          </a:p>
          <a:p>
            <a:r>
              <a:rPr lang="en-US" sz="1200" dirty="0"/>
              <a:t>Start at approx. 3:03 elapsed</a:t>
            </a:r>
          </a:p>
          <a:p>
            <a:r>
              <a:rPr lang="en-US" sz="1200" dirty="0"/>
              <a:t>Pacing: 30-minute lunch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headline change: National has shifted the focus from recruiting to retention. Ask the room directly what they are doing to keep the annual members they already signed.</a:t>
            </a:r>
          </a:p>
          <a:p>
            <a:endParaRPr lang="en-US" sz="1200" dirty="0"/>
          </a:p>
          <a:p>
            <a:r>
              <a:rPr lang="en-US" sz="1200" dirty="0"/>
              <a:t>TIMING</a:t>
            </a:r>
          </a:p>
          <a:p>
            <a:r>
              <a:rPr lang="en-US" sz="1200" dirty="0"/>
              <a:t>Section: Module 4: Membership</a:t>
            </a:r>
          </a:p>
          <a:p>
            <a:r>
              <a:rPr lang="en-US" sz="1200" dirty="0"/>
              <a:t>Block: Retention-first goals, quotas, and your Department team (slides 54-58) - 12 min</a:t>
            </a:r>
          </a:p>
          <a:p>
            <a:r>
              <a:rPr lang="en-US" sz="1200" dirty="0"/>
              <a:t>Start at approx. 3:03 elapsed</a:t>
            </a:r>
          </a:p>
          <a:p>
            <a:r>
              <a:rPr lang="en-US" sz="1200" dirty="0"/>
              <a:t>Pacing: 30-minute lunch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National quotas by division, 103% to 113%, all with 80% retention. Don't read the table - have them find their Posts' divisions and note the smaller the Post, the higher the quota.</a:t>
            </a:r>
          </a:p>
          <a:p>
            <a:endParaRPr lang="en-US" sz="1200" dirty="0"/>
          </a:p>
          <a:p>
            <a:r>
              <a:rPr lang="en-US" sz="1200" dirty="0"/>
              <a:t>TIMING</a:t>
            </a:r>
          </a:p>
          <a:p>
            <a:r>
              <a:rPr lang="en-US" sz="1200" dirty="0"/>
              <a:t>Section: Module 4: Membership</a:t>
            </a:r>
          </a:p>
          <a:p>
            <a:r>
              <a:rPr lang="en-US" sz="1200" dirty="0"/>
              <a:t>Block: Retention-first goals, quotas, and your Department team (slides 54-58) - 12 min</a:t>
            </a:r>
          </a:p>
          <a:p>
            <a:r>
              <a:rPr lang="en-US" sz="1200" dirty="0"/>
              <a:t>Start at approx. 3:03 elapsed</a:t>
            </a:r>
          </a:p>
          <a:p>
            <a:r>
              <a:rPr lang="en-US" sz="1200" dirty="0"/>
              <a:t>Pacing: 30-minute lunch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Florida's All-State quota table, 102% to 108%, plus one new or upgraded Legacy Life and 80% retention. Flag that this is a proposed quota and confirm it is final before you present.</a:t>
            </a:r>
          </a:p>
          <a:p>
            <a:endParaRPr lang="en-US" sz="1200" dirty="0"/>
          </a:p>
          <a:p>
            <a:r>
              <a:rPr lang="en-US" sz="1200" dirty="0"/>
              <a:t>TIMING</a:t>
            </a:r>
          </a:p>
          <a:p>
            <a:r>
              <a:rPr lang="en-US" sz="1200" dirty="0"/>
              <a:t>Section: Module 4: Membership</a:t>
            </a:r>
          </a:p>
          <a:p>
            <a:r>
              <a:rPr lang="en-US" sz="1200" dirty="0"/>
              <a:t>Block: Retention-first goals, quotas, and your Department team (slides 54-58) - 12 min</a:t>
            </a:r>
          </a:p>
          <a:p>
            <a:r>
              <a:rPr lang="en-US" sz="1200" dirty="0"/>
              <a:t>Start at approx. 3:03 elapsed</a:t>
            </a:r>
          </a:p>
          <a:p>
            <a:r>
              <a:rPr lang="en-US" sz="1200" dirty="0"/>
              <a:t>Pacing: 30-minute lunch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Introduce the Department membership team by name and role so they know exactly who to call. Tell them to save the numbers now.</a:t>
            </a:r>
          </a:p>
          <a:p>
            <a:endParaRPr lang="en-US" sz="1200" dirty="0"/>
          </a:p>
          <a:p>
            <a:r>
              <a:rPr lang="en-US" sz="1200" dirty="0"/>
              <a:t>TIMING</a:t>
            </a:r>
          </a:p>
          <a:p>
            <a:r>
              <a:rPr lang="en-US" sz="1200" dirty="0"/>
              <a:t>Section: Module 4: Membership</a:t>
            </a:r>
          </a:p>
          <a:p>
            <a:r>
              <a:rPr lang="en-US" sz="1200" dirty="0"/>
              <a:t>Block: Retention-first goals, quotas, and your Department team (slides 54-58) - 12 min</a:t>
            </a:r>
          </a:p>
          <a:p>
            <a:r>
              <a:rPr lang="en-US" sz="1200" dirty="0"/>
              <a:t>Start at approx. 3:03 elapsed</a:t>
            </a:r>
          </a:p>
          <a:p>
            <a:r>
              <a:rPr lang="en-US" sz="1200" dirty="0"/>
              <a:t>Pacing: 30-minute lunch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Centurion Club: 101% earns the hat pin and banner. Keep it short and celebratory.</a:t>
            </a:r>
          </a:p>
          <a:p>
            <a:endParaRPr lang="en-US" sz="1200" dirty="0"/>
          </a:p>
          <a:p>
            <a:r>
              <a:rPr lang="en-US" sz="1200" dirty="0"/>
              <a:t>TIMING</a:t>
            </a:r>
          </a:p>
          <a:p>
            <a:r>
              <a:rPr lang="en-US" sz="1200" dirty="0"/>
              <a:t>Section: Module 4: Membership</a:t>
            </a:r>
          </a:p>
          <a:p>
            <a:r>
              <a:rPr lang="en-US" sz="1200" dirty="0"/>
              <a:t>Block: Centurion and Elite Centurion Clubs (slides 59-60) - 4 min</a:t>
            </a:r>
          </a:p>
          <a:p>
            <a:r>
              <a:rPr lang="en-US" sz="1200" dirty="0"/>
              <a:t>Start at approx. 3:15 elapsed</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point of the slide: the District Commander who does the job right is the busiest person in the VFW. Walk the list quickly - Council of Administration seat, constant Post contact, program promotion, coordination, meetings and functions.</a:t>
            </a:r>
          </a:p>
          <a:p>
            <a:endParaRPr lang="en-US" sz="1200" dirty="0"/>
          </a:p>
          <a:p>
            <a:r>
              <a:rPr lang="en-US" sz="1200" dirty="0"/>
              <a:t>TIMING</a:t>
            </a:r>
          </a:p>
          <a:p>
            <a:r>
              <a:rPr lang="en-US" sz="1200" dirty="0"/>
              <a:t>Section: Module 1: The District Commander's Role</a:t>
            </a:r>
          </a:p>
          <a:p>
            <a:r>
              <a:rPr lang="en-US" sz="1200" dirty="0"/>
              <a:t>Block: Source material, purpose, core philosophy (slides 5-7) - 6 min</a:t>
            </a:r>
          </a:p>
          <a:p>
            <a:r>
              <a:rPr lang="en-US" sz="1200" dirty="0"/>
              <a:t>Start at approx. 0:12 elapsed</a:t>
            </a:r>
          </a:p>
        </p:txBody>
      </p:sp>
      <p:sp>
        <p:nvSpPr>
          <p:cNvPr id="4" name="Slide Number Placeholder 3"/>
          <p:cNvSpPr>
            <a:spLocks noGrp="1"/>
          </p:cNvSpPr>
          <p:nvPr>
            <p:ph type="sldNum" sz="quarter" idx="5"/>
          </p:nvPr>
        </p:nvSpPr>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SPEAKER NOTES</a:t>
            </a:r>
          </a:p>
          <a:p>
            <a:r>
              <a:rPr lang="en-US" sz="1200" dirty="0"/>
              <a:t>Elite Centurion: 101% by December 31 adds the special banner and a $100 gift card. Emphasize the early-close incentive - the calendar is the whole point.</a:t>
            </a:r>
          </a:p>
          <a:p>
            <a:endParaRPr lang="en-US" sz="1200" dirty="0"/>
          </a:p>
          <a:p>
            <a:r>
              <a:rPr lang="en-US" sz="1200" dirty="0"/>
              <a:t>TIMING</a:t>
            </a:r>
          </a:p>
          <a:p>
            <a:r>
              <a:rPr lang="en-US" sz="1200" dirty="0"/>
              <a:t>Section: Module 4: Membership</a:t>
            </a:r>
          </a:p>
          <a:p>
            <a:r>
              <a:rPr lang="en-US" sz="1200" dirty="0"/>
              <a:t>Block: Centurion and Elite Centurion Clubs (slides 59-60) - 4 min</a:t>
            </a:r>
          </a:p>
          <a:p>
            <a:r>
              <a:rPr lang="en-US" sz="1200" dirty="0"/>
              <a:t>Start at approx. 3:15 elapsed</a:t>
            </a:r>
          </a:p>
        </p:txBody>
      </p:sp>
      <p:sp>
        <p:nvSpPr>
          <p:cNvPr id="4" name="Slide Number Placeholder 3"/>
          <p:cNvSpPr>
            <a:spLocks noGrp="1"/>
          </p:cNvSpPr>
          <p:nvPr>
            <p:ph type="sldNum" sz="quarter" idx="5"/>
          </p:nvPr>
        </p:nvSpPr>
        <p:spPr/>
        <p:txBody>
          <a:bodyPr/>
          <a:lstStyle/>
          <a:p>
            <a:fld id="{A8BCF93C-F49B-49CD-BDE6-B6A658398DAC}" type="slidenum">
              <a:rPr lang="en-US" smtClean="0"/>
              <a:t>60</a:t>
            </a:fld>
            <a:endParaRPr lang="en-US"/>
          </a:p>
        </p:txBody>
      </p:sp>
    </p:spTree>
    <p:extLst>
      <p:ext uri="{BB962C8B-B14F-4D97-AF65-F5344CB8AC3E}">
        <p14:creationId xmlns:p14="http://schemas.microsoft.com/office/powerpoint/2010/main" val="31469075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Section marker for the 50% off Life Membership Program. One sentence and move on.</a:t>
            </a:r>
          </a:p>
          <a:p>
            <a:endParaRPr lang="en-US" sz="1200" dirty="0"/>
          </a:p>
          <a:p>
            <a:r>
              <a:rPr lang="en-US" sz="1200" dirty="0"/>
              <a:t>TIMING</a:t>
            </a:r>
          </a:p>
          <a:p>
            <a:r>
              <a:rPr lang="en-US" sz="1200" dirty="0"/>
              <a:t>Section: Module 4: Membership</a:t>
            </a:r>
          </a:p>
          <a:p>
            <a:r>
              <a:rPr lang="en-US" sz="1200" dirty="0"/>
              <a:t>Block: 50% off Life Membership Program (slides 61-63) - 6 min</a:t>
            </a:r>
          </a:p>
          <a:p>
            <a:r>
              <a:rPr lang="en-US" sz="1200" dirty="0"/>
              <a:t>Start at approx. 3:19 elapsed</a:t>
            </a:r>
          </a:p>
        </p:txBody>
      </p:sp>
      <p:sp>
        <p:nvSpPr>
          <p:cNvPr id="4" name="Slide Number Placeholder 3"/>
          <p:cNvSpPr>
            <a:spLocks noGrp="1"/>
          </p:cNvSpPr>
          <p:nvPr>
            <p:ph type="sldNum" sz="quarter" idx="5"/>
          </p:nvPr>
        </p:nvSpPr>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Walk the mechanics slowly - this is where Posts get confused. Starts around October 1, member pays half to the Post, Post pays full to National, Post submits the form to HQ, HQ reimburses the Post's half.</a:t>
            </a:r>
          </a:p>
          <a:p>
            <a:endParaRPr lang="en-US" sz="1200" dirty="0"/>
          </a:p>
          <a:p>
            <a:r>
              <a:rPr lang="en-US" sz="1200" dirty="0"/>
              <a:t>TIMING</a:t>
            </a:r>
          </a:p>
          <a:p>
            <a:r>
              <a:rPr lang="en-US" sz="1200" dirty="0"/>
              <a:t>Section: Module 4: Membership</a:t>
            </a:r>
          </a:p>
          <a:p>
            <a:r>
              <a:rPr lang="en-US" sz="1200" dirty="0"/>
              <a:t>Block: 50% off Life Membership Program (slides 61-63) - 6 min</a:t>
            </a:r>
          </a:p>
          <a:p>
            <a:r>
              <a:rPr lang="en-US" sz="1200" dirty="0"/>
              <a:t>Start at approx. 3:19 elapsed</a:t>
            </a:r>
          </a:p>
        </p:txBody>
      </p:sp>
      <p:sp>
        <p:nvSpPr>
          <p:cNvPr id="4" name="Slide Number Placeholder 3"/>
          <p:cNvSpPr>
            <a:spLocks noGrp="1"/>
          </p:cNvSpPr>
          <p:nvPr>
            <p:ph type="sldNum" sz="quarter" idx="5"/>
          </p:nvPr>
        </p:nvSpPr>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First come, first served - when the money is gone the program closes. Push it hard, because converting annuals to Life is the single cleanest retention move a Post can make.</a:t>
            </a:r>
          </a:p>
          <a:p>
            <a:endParaRPr lang="en-US" sz="1200" dirty="0"/>
          </a:p>
          <a:p>
            <a:r>
              <a:rPr lang="en-US" sz="1200" dirty="0"/>
              <a:t>TIMING</a:t>
            </a:r>
          </a:p>
          <a:p>
            <a:r>
              <a:rPr lang="en-US" sz="1200" dirty="0"/>
              <a:t>Section: Module 4: Membership</a:t>
            </a:r>
          </a:p>
          <a:p>
            <a:r>
              <a:rPr lang="en-US" sz="1200" dirty="0"/>
              <a:t>Block: 50% off Life Membership Program (slides 61-63) - 6 min</a:t>
            </a:r>
          </a:p>
          <a:p>
            <a:r>
              <a:rPr lang="en-US" sz="1200" dirty="0"/>
              <a:t>Start at approx. 3:19 elapsed</a:t>
            </a:r>
          </a:p>
        </p:txBody>
      </p:sp>
      <p:sp>
        <p:nvSpPr>
          <p:cNvPr id="4" name="Slide Number Placeholder 3"/>
          <p:cNvSpPr>
            <a:spLocks noGrp="1"/>
          </p:cNvSpPr>
          <p:nvPr>
            <p:ph type="sldNum" sz="quarter" idx="5"/>
          </p:nvPr>
        </p:nvSpPr>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Section marker for Members-at-Large. Define MAL for anyone new: qualified veterans with no Post home.</a:t>
            </a:r>
          </a:p>
          <a:p>
            <a:endParaRPr lang="en-US" sz="1200" dirty="0"/>
          </a:p>
          <a:p>
            <a:r>
              <a:rPr lang="en-US" sz="1200" dirty="0"/>
              <a:t>TIMING</a:t>
            </a:r>
          </a:p>
          <a:p>
            <a:r>
              <a:rPr lang="en-US" sz="1200" dirty="0"/>
              <a:t>Section: Module 4: Membership</a:t>
            </a:r>
          </a:p>
          <a:p>
            <a:r>
              <a:rPr lang="en-US" sz="1200" dirty="0"/>
              <a:t>Block: Members-at-Large (slides 64-65) - 5 min</a:t>
            </a:r>
          </a:p>
          <a:p>
            <a:r>
              <a:rPr lang="en-US" sz="1200" dirty="0"/>
              <a:t>Start at approx. 3:25 elapsed</a:t>
            </a:r>
          </a:p>
        </p:txBody>
      </p:sp>
      <p:sp>
        <p:nvSpPr>
          <p:cNvPr id="4" name="Slide Number Placeholder 3"/>
          <p:cNvSpPr>
            <a:spLocks noGrp="1"/>
          </p:cNvSpPr>
          <p:nvPr>
            <p:ph type="sldNum" sz="quarter" idx="5"/>
          </p:nvPr>
        </p:nvSpPr>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Get the local MAL list from the membership team and offer those comrades a home. Always verify the DD-214 or qualifying documentation before processing a transfer. Department goal is a 20% MAL reduction each year.</a:t>
            </a:r>
          </a:p>
          <a:p>
            <a:endParaRPr lang="en-US" sz="1200" dirty="0"/>
          </a:p>
          <a:p>
            <a:r>
              <a:rPr lang="en-US" sz="1200" dirty="0"/>
              <a:t>TIMING</a:t>
            </a:r>
          </a:p>
          <a:p>
            <a:r>
              <a:rPr lang="en-US" sz="1200" dirty="0"/>
              <a:t>Section: Module 4: Membership</a:t>
            </a:r>
          </a:p>
          <a:p>
            <a:r>
              <a:rPr lang="en-US" sz="1200" dirty="0"/>
              <a:t>Block: Members-at-Large (slides 64-65) - 5 min</a:t>
            </a:r>
          </a:p>
          <a:p>
            <a:r>
              <a:rPr lang="en-US" sz="1200" dirty="0"/>
              <a:t>Start at approx. 3:25 elapsed</a:t>
            </a:r>
          </a:p>
        </p:txBody>
      </p:sp>
      <p:sp>
        <p:nvSpPr>
          <p:cNvPr id="4" name="Slide Number Placeholder 3"/>
          <p:cNvSpPr>
            <a:spLocks noGrp="1"/>
          </p:cNvSpPr>
          <p:nvPr>
            <p:ph type="sldNum" sz="quarter" idx="5"/>
          </p:nvPr>
        </p:nvSpPr>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Section marker for Legacy Life. Frame it as a permanent endowment for the Post, not just a membership tier.</a:t>
            </a:r>
          </a:p>
          <a:p>
            <a:endParaRPr lang="en-US" sz="1200" dirty="0"/>
          </a:p>
          <a:p>
            <a:r>
              <a:rPr lang="en-US" sz="1200" dirty="0"/>
              <a:t>TIMING</a:t>
            </a:r>
          </a:p>
          <a:p>
            <a:r>
              <a:rPr lang="en-US" sz="1200" dirty="0"/>
              <a:t>Section: Module 4: Membership</a:t>
            </a:r>
          </a:p>
          <a:p>
            <a:r>
              <a:rPr lang="en-US" sz="1200" dirty="0"/>
              <a:t>Block: Legacy Life and Memorial Legacy (slides 66-69) - 8 min</a:t>
            </a:r>
          </a:p>
          <a:p>
            <a:r>
              <a:rPr lang="en-US" sz="1200" dirty="0"/>
              <a:t>Start at approx. 3:30 elapsed</a:t>
            </a:r>
          </a:p>
        </p:txBody>
      </p:sp>
      <p:sp>
        <p:nvSpPr>
          <p:cNvPr id="4" name="Slide Number Placeholder 3"/>
          <p:cNvSpPr>
            <a:spLocks noGrp="1"/>
          </p:cNvSpPr>
          <p:nvPr>
            <p:ph type="sldNum" sz="quarter" idx="5"/>
          </p:nvPr>
        </p:nvSpPr>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Benefits by tier: engraved card, lapel and hat pins, framed certificate, VFW Store discounts of 5/10/15%, increased no-cost AD&amp;D coverage, and permanent recognition at National Headquarters.</a:t>
            </a:r>
          </a:p>
          <a:p>
            <a:endParaRPr lang="en-US" sz="1200" dirty="0"/>
          </a:p>
          <a:p>
            <a:r>
              <a:rPr lang="en-US" sz="1200" dirty="0"/>
              <a:t>TIMING</a:t>
            </a:r>
          </a:p>
          <a:p>
            <a:r>
              <a:rPr lang="en-US" sz="1200" dirty="0"/>
              <a:t>Section: Module 4: Membership</a:t>
            </a:r>
          </a:p>
          <a:p>
            <a:r>
              <a:rPr lang="en-US" sz="1200" dirty="0"/>
              <a:t>Block: Legacy Life and Memorial Legacy (slides 66-69) - 8 min</a:t>
            </a:r>
          </a:p>
          <a:p>
            <a:r>
              <a:rPr lang="en-US" sz="1200" dirty="0"/>
              <a:t>Start at approx. 3:30 elapsed</a:t>
            </a:r>
          </a:p>
        </p:txBody>
      </p:sp>
      <p:sp>
        <p:nvSpPr>
          <p:cNvPr id="4" name="Slide Number Placeholder 3"/>
          <p:cNvSpPr>
            <a:spLocks noGrp="1"/>
          </p:cNvSpPr>
          <p:nvPr>
            <p:ph type="sldNum" sz="quarter" idx="5"/>
          </p:nvPr>
        </p:nvSpPr>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New for Florida: a controlled Legacy Life pin in bronze, silver and gold, issued only at Conferences and Convention, with recognition at the Department awards ceremony. Existing Legacy members can purchase theirs there.</a:t>
            </a:r>
          </a:p>
          <a:p>
            <a:endParaRPr lang="en-US" sz="1200" dirty="0"/>
          </a:p>
          <a:p>
            <a:r>
              <a:rPr lang="en-US" sz="1200" dirty="0"/>
              <a:t>TIMING</a:t>
            </a:r>
          </a:p>
          <a:p>
            <a:r>
              <a:rPr lang="en-US" sz="1200" dirty="0"/>
              <a:t>Section: Module 4: Membership</a:t>
            </a:r>
          </a:p>
          <a:p>
            <a:r>
              <a:rPr lang="en-US" sz="1200" dirty="0"/>
              <a:t>Block: Legacy Life and Memorial Legacy (slides 66-69) - 8 min</a:t>
            </a:r>
          </a:p>
          <a:p>
            <a:r>
              <a:rPr lang="en-US" sz="1200" dirty="0"/>
              <a:t>Start at approx. 3:30 elapsed</a:t>
            </a:r>
          </a:p>
        </p:txBody>
      </p:sp>
      <p:sp>
        <p:nvSpPr>
          <p:cNvPr id="4" name="Slide Number Placeholder 3"/>
          <p:cNvSpPr>
            <a:spLocks noGrp="1"/>
          </p:cNvSpPr>
          <p:nvPr>
            <p:ph type="sldNum" sz="quarter" idx="5"/>
          </p:nvPr>
        </p:nvSpPr>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Memorial Legacy: purchased in the name of a deceased member, keeps their name on the Post rolls and keeps supporting the organization in their honor. A strong option to offer a grieving family.</a:t>
            </a:r>
          </a:p>
          <a:p>
            <a:endParaRPr lang="en-US" sz="1200" dirty="0"/>
          </a:p>
          <a:p>
            <a:r>
              <a:rPr lang="en-US" sz="1200" dirty="0"/>
              <a:t>TIMING</a:t>
            </a:r>
          </a:p>
          <a:p>
            <a:r>
              <a:rPr lang="en-US" sz="1200" dirty="0"/>
              <a:t>Section: Module 4: Membership</a:t>
            </a:r>
          </a:p>
          <a:p>
            <a:r>
              <a:rPr lang="en-US" sz="1200" dirty="0"/>
              <a:t>Block: Legacy Life and Memorial Legacy (slides 66-69) - 8 min</a:t>
            </a:r>
          </a:p>
          <a:p>
            <a:r>
              <a:rPr lang="en-US" sz="1200" dirty="0"/>
              <a:t>Start at approx. 3:30 elapsed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Land the philosophy quote and pause. 'You cannot lead from the podium; you must lead from the floor.' Everything in Module 1 is an application of that one sentence.</a:t>
            </a:r>
          </a:p>
          <a:p>
            <a:endParaRPr lang="en-US" sz="1200" dirty="0"/>
          </a:p>
          <a:p>
            <a:r>
              <a:rPr lang="en-US" sz="1200" dirty="0"/>
              <a:t>TIMING</a:t>
            </a:r>
          </a:p>
          <a:p>
            <a:r>
              <a:rPr lang="en-US" sz="1200" dirty="0"/>
              <a:t>Section: Module 1: The District Commander's Role</a:t>
            </a:r>
          </a:p>
          <a:p>
            <a:r>
              <a:rPr lang="en-US" sz="1200" dirty="0"/>
              <a:t>Block: Source material, purpose, core philosophy (slides 5-7) - 6 min</a:t>
            </a:r>
          </a:p>
          <a:p>
            <a:r>
              <a:rPr lang="en-US" sz="1200" dirty="0"/>
              <a:t>Start at approx. 0:12 elapsed</a:t>
            </a:r>
          </a:p>
        </p:txBody>
      </p:sp>
      <p:sp>
        <p:nvSpPr>
          <p:cNvPr id="4" name="Slide Number Placeholder 3"/>
          <p:cNvSpPr>
            <a:spLocks noGrp="1"/>
          </p:cNvSpPr>
          <p:nvPr>
            <p:ph type="sldNum" sz="quarter" idx="5"/>
          </p:nvPr>
        </p:nvSpPr>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Introduce the Title Circuit and the four weight classes so Posts compete against Posts their own size. Have each Commander identify their Posts' classes as you read.</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 hold the belt up if you have it in the room. Energy matters more than detail here.</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Walk the scoring ladder from 1 point for a new annual up to 15 for a new Legacy Life, and note MAL transfers are worth 5. One belt per weight class, changes hands quarterly, awarded at Fall Conference, Mid-Winter and Convention, and the District Commander must bring the belt.</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for the MAL Slayer belt.</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One belt only, for the highest volume of MAL transfers - this honors the hunters. Scoring: 1 point per MAL transfer in, 5 points if they transfer and convert to Life at the same time.</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for the Elite Centurion belt.</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One belt per weight class for the highest overall membership percentage - this rewards the 100% sprint and hitting quota early. Changes quarterly; the winner at Convention keeps it.</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Section marker for the Legacy Life belt.</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sz="1200" dirty="0"/>
              <a:t>SPEAKER NOTES</a:t>
            </a:r>
          </a:p>
          <a:p>
            <a:r>
              <a:rPr sz="1200" dirty="0"/>
              <a:t>One belt, awarded at Convention, for the most new Legacy Life members and upgrades. 15 points for new, 10 for an upgrade.</a:t>
            </a:r>
          </a:p>
          <a:p>
            <a:endParaRPr sz="1200" dirty="0"/>
          </a:p>
          <a:p>
            <a:r>
              <a:rPr sz="1200" dirty="0"/>
              <a:t>TIMING</a:t>
            </a:r>
          </a:p>
          <a:p>
            <a:r>
              <a:rPr sz="1200" dirty="0"/>
              <a:t>Section: Module 4: Membership</a:t>
            </a:r>
          </a:p>
          <a:p>
            <a:r>
              <a:rPr sz="1200" dirty="0"/>
              <a:t>Block: Championship Belt program (slides 70-80) - 12 min</a:t>
            </a:r>
          </a:p>
          <a:p>
            <a:r>
              <a:rPr sz="1200" dirty="0"/>
              <a:t>Start at approx. 3:38 elapsed</a:t>
            </a:r>
          </a:p>
          <a:p>
            <a:r>
              <a:rPr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Section marker - this is the belt that belongs to the people in this room.</a:t>
            </a:r>
          </a:p>
          <a:p>
            <a:endParaRPr lang="en-US" sz="1200" dirty="0"/>
          </a:p>
          <a:p>
            <a:r>
              <a:rPr lang="en-US" sz="1200" dirty="0"/>
              <a:t>TIMING</a:t>
            </a:r>
          </a:p>
          <a:p>
            <a:r>
              <a:rPr lang="en-US" sz="1200" dirty="0"/>
              <a:t>Section: Module 4: Membership</a:t>
            </a:r>
          </a:p>
          <a:p>
            <a:r>
              <a:rPr lang="en-US" sz="1200" dirty="0"/>
              <a:t>Block: Championship Belt program (slides 70-80) - 12 min</a:t>
            </a:r>
          </a:p>
          <a:p>
            <a:r>
              <a:rPr lang="en-US" sz="1200" dirty="0"/>
              <a:t>Start at approx. 3:38 elapsed</a:t>
            </a:r>
          </a:p>
          <a:p>
            <a:r>
              <a:rPr lang="en-US"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Post personality is why one-size-fits-all fails. Give a real local example of each type if you have one - Heritage, Family, Service-Forward, At-Risk. Ask them to silently label their own Posts as you go.</a:t>
            </a:r>
          </a:p>
          <a:p>
            <a:endParaRPr lang="en-US" sz="1200" dirty="0"/>
          </a:p>
          <a:p>
            <a:r>
              <a:rPr lang="en-US" sz="1200" dirty="0"/>
              <a:t>TIMING</a:t>
            </a:r>
          </a:p>
          <a:p>
            <a:r>
              <a:rPr lang="en-US" sz="1200" dirty="0"/>
              <a:t>Section: Module 1: The District Commander's Role</a:t>
            </a:r>
          </a:p>
          <a:p>
            <a:r>
              <a:rPr lang="en-US" sz="1200" dirty="0"/>
              <a:t>Block: Post personality, Post leadership, boots on the ground (slides 8-10) - 12 min</a:t>
            </a:r>
          </a:p>
          <a:p>
            <a:r>
              <a:rPr lang="en-US" sz="1200" dirty="0"/>
              <a:t>Start at approx. 0:18 elapsed</a:t>
            </a:r>
          </a:p>
        </p:txBody>
      </p:sp>
      <p:sp>
        <p:nvSpPr>
          <p:cNvPr id="4" name="Slide Number Placeholder 3"/>
          <p:cNvSpPr>
            <a:spLocks noGrp="1"/>
          </p:cNvSpPr>
          <p:nvPr>
            <p:ph type="sldNum" sz="quarter" idx="5"/>
          </p:nvPr>
        </p:nvSpPr>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 District Commander Challenge title goes to the District with the highest percentage of Posts doing the right things, scored on averaged dashboard milestones. Tell them plainly this is the scoreboard you will be watching all year.</a:t>
            </a:r>
          </a:p>
          <a:p>
            <a:endParaRPr lang="en-US" sz="1200" dirty="0"/>
          </a:p>
          <a:p>
            <a:r>
              <a:rPr lang="en-US" sz="1200" dirty="0"/>
              <a:t>TIMING</a:t>
            </a:r>
          </a:p>
          <a:p>
            <a:r>
              <a:rPr lang="en-US" sz="1200" dirty="0"/>
              <a:t>Section: Module 4: Membership</a:t>
            </a:r>
          </a:p>
          <a:p>
            <a:r>
              <a:rPr lang="en-US" sz="1200" dirty="0"/>
              <a:t>Block: Championship Belt program (slides 70-80) - 12 min</a:t>
            </a:r>
          </a:p>
          <a:p>
            <a:r>
              <a:rPr lang="en-US" sz="1200" dirty="0"/>
              <a:t>Start at approx. 3:38 elapsed</a:t>
            </a:r>
          </a:p>
          <a:p>
            <a:r>
              <a:rPr lang="en-US" sz="1200" dirty="0"/>
              <a:t>Pacing: Fast, high-energy. 10-min break follows.</a:t>
            </a:r>
          </a:p>
        </p:txBody>
      </p:sp>
      <p:sp>
        <p:nvSpPr>
          <p:cNvPr id="4" name="Slide Number Placeholder 3"/>
          <p:cNvSpPr>
            <a:spLocks noGrp="1"/>
          </p:cNvSpPr>
          <p:nvPr>
            <p:ph type="sldNum" sz="quarter" idx="5"/>
          </p:nvPr>
        </p:nvSpPr>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Section marker for the legislative module.</a:t>
            </a:r>
          </a:p>
          <a:p>
            <a:endParaRPr lang="en-US" sz="1200" dirty="0"/>
          </a:p>
          <a:p>
            <a:r>
              <a:rPr lang="en-US" sz="1200" dirty="0"/>
              <a:t>TIMING</a:t>
            </a:r>
          </a:p>
          <a:p>
            <a:r>
              <a:rPr lang="en-US" sz="1200" dirty="0"/>
              <a:t>Section: Module 5: Legislative</a:t>
            </a:r>
          </a:p>
          <a:p>
            <a:r>
              <a:rPr lang="en-US" sz="1200" dirty="0"/>
              <a:t>Block: Team and national priorities (slides 81-84) - 7 min</a:t>
            </a:r>
          </a:p>
          <a:p>
            <a:r>
              <a:rPr lang="en-US" sz="1200" dirty="0"/>
              <a:t>Start at approx. 4:00 elapsed</a:t>
            </a:r>
          </a:p>
          <a:p>
            <a:r>
              <a:rPr lang="en-US" sz="1200" dirty="0"/>
              <a:t>Pacing: 10-minute break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Name the legislative chairs at national and state level so they know who to contact and who supplies the talking points.</a:t>
            </a:r>
          </a:p>
          <a:p>
            <a:endParaRPr lang="en-US" sz="1200" dirty="0"/>
          </a:p>
          <a:p>
            <a:r>
              <a:rPr lang="en-US" sz="1200" dirty="0"/>
              <a:t>TIMING</a:t>
            </a:r>
          </a:p>
          <a:p>
            <a:r>
              <a:rPr lang="en-US" sz="1200" dirty="0"/>
              <a:t>Section: Module 5: Legislative</a:t>
            </a:r>
          </a:p>
          <a:p>
            <a:r>
              <a:rPr lang="en-US" sz="1200" dirty="0"/>
              <a:t>Block: Team and national priorities (slides 81-84) - 7 min</a:t>
            </a:r>
          </a:p>
          <a:p>
            <a:r>
              <a:rPr lang="en-US" sz="1200" dirty="0"/>
              <a:t>Start at approx. 4:00 elapsed</a:t>
            </a:r>
          </a:p>
          <a:p>
            <a:r>
              <a:rPr lang="en-US" sz="1200" dirty="0"/>
              <a:t>Pacing: 10-minute break before this block.</a:t>
            </a:r>
          </a:p>
        </p:txBody>
      </p:sp>
      <p:sp>
        <p:nvSpPr>
          <p:cNvPr id="4" name="Slide Number Placeholder 3"/>
          <p:cNvSpPr>
            <a:spLocks noGrp="1"/>
          </p:cNvSpPr>
          <p:nvPr>
            <p:ph type="sldNum" sz="quarter" idx="5"/>
          </p:nvPr>
        </p:nvSpPr>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Frame the block: national priorities first, then Florida. Remind them the Department legislative directives are the script when they meet a politician.</a:t>
            </a:r>
          </a:p>
          <a:p>
            <a:endParaRPr lang="en-US" sz="1200" dirty="0"/>
          </a:p>
          <a:p>
            <a:r>
              <a:rPr lang="en-US" sz="1200" dirty="0"/>
              <a:t>TIMING</a:t>
            </a:r>
          </a:p>
          <a:p>
            <a:r>
              <a:rPr lang="en-US" sz="1200" dirty="0"/>
              <a:t>Section: Module 5: Legislative</a:t>
            </a:r>
          </a:p>
          <a:p>
            <a:r>
              <a:rPr lang="en-US" sz="1200" dirty="0"/>
              <a:t>Block: Team and national priorities (slides 81-84) - 7 min</a:t>
            </a:r>
          </a:p>
          <a:p>
            <a:r>
              <a:rPr lang="en-US" sz="1200" dirty="0"/>
              <a:t>Start at approx. 4:00 elapsed</a:t>
            </a:r>
          </a:p>
          <a:p>
            <a:r>
              <a:rPr lang="en-US" sz="1200" dirty="0"/>
              <a:t>Pacing: 10-minute break before this block.</a:t>
            </a: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Read the six national priorities as a list without diving in - the next slides cover the two that matter most. Tell them to pick one they can speak to confidently.</a:t>
            </a:r>
          </a:p>
          <a:p>
            <a:endParaRPr lang="en-US" sz="1200" dirty="0"/>
          </a:p>
          <a:p>
            <a:r>
              <a:rPr lang="en-US" sz="1200" dirty="0"/>
              <a:t>TIMING</a:t>
            </a:r>
          </a:p>
          <a:p>
            <a:r>
              <a:rPr lang="en-US" sz="1200" dirty="0"/>
              <a:t>Section: Module 5: Legislative</a:t>
            </a:r>
          </a:p>
          <a:p>
            <a:r>
              <a:rPr lang="en-US" sz="1200" dirty="0"/>
              <a:t>Block: Team and national priorities (slides 81-84) - 7 min</a:t>
            </a:r>
          </a:p>
          <a:p>
            <a:r>
              <a:rPr lang="en-US" sz="1200" dirty="0"/>
              <a:t>Start at approx. 4:00 elapsed</a:t>
            </a:r>
          </a:p>
          <a:p>
            <a:r>
              <a:rPr lang="en-US" sz="1200" dirty="0"/>
              <a:t>Pacing: 10-minute break before this block.</a:t>
            </a: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282AABEF-27E2-6677-8199-95CE6C55970A}"/>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9B553209-12D1-260B-FAF6-EE9916A6D2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TCAVA: remove Section 108 so we don't fund bills by taking benefits from future veterans, and oppose the home loan fee increase. Mention the DC march to show this is active, not theoretical.</a:t>
            </a:r>
          </a:p>
          <a:p>
            <a:endParaRPr lang="en-US" sz="1200" dirty="0"/>
          </a:p>
          <a:p>
            <a:r>
              <a:rPr lang="en-US" sz="1200" dirty="0"/>
              <a:t>TIMING</a:t>
            </a:r>
          </a:p>
          <a:p>
            <a:r>
              <a:rPr lang="en-US" sz="1200" dirty="0"/>
              <a:t>Section: Module 5: Legislative</a:t>
            </a:r>
          </a:p>
          <a:p>
            <a:r>
              <a:rPr lang="en-US" sz="1200" dirty="0"/>
              <a:t>Block: National bills and toxic exposure (slides 85-89) - 7 min</a:t>
            </a:r>
          </a:p>
          <a:p>
            <a:r>
              <a:rPr lang="en-US" sz="1200" dirty="0"/>
              <a:t>Start at approx. 4:07 elapsed</a:t>
            </a:r>
          </a:p>
        </p:txBody>
      </p:sp>
      <p:sp>
        <p:nvSpPr>
          <p:cNvPr id="91" name="Google Shape;91;p2:notes">
            <a:extLst>
              <a:ext uri="{FF2B5EF4-FFF2-40B4-BE49-F238E27FC236}">
                <a16:creationId xmlns:a16="http://schemas.microsoft.com/office/drawing/2014/main" id="{567E1026-BECB-B4EC-372F-C667A76C42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815665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Three advocacy pillars: VA budget and timely appropriations, disability claims and DBQ reform, and cracking down on claim sharks charging illegal fees.</a:t>
            </a:r>
          </a:p>
          <a:p>
            <a:endParaRPr lang="en-US" sz="1200" dirty="0"/>
          </a:p>
          <a:p>
            <a:r>
              <a:rPr lang="en-US" sz="1200" dirty="0"/>
              <a:t>TIMING</a:t>
            </a:r>
          </a:p>
          <a:p>
            <a:r>
              <a:rPr lang="en-US" sz="1200" dirty="0"/>
              <a:t>Section: Module 5: Legislative</a:t>
            </a:r>
          </a:p>
          <a:p>
            <a:r>
              <a:rPr lang="en-US" sz="1200" dirty="0"/>
              <a:t>Block: National bills and toxic exposure (slides 85-89) - 7 min</a:t>
            </a:r>
          </a:p>
          <a:p>
            <a:r>
              <a:rPr lang="en-US" sz="1200" dirty="0"/>
              <a:t>Start at approx. 4:07 elapsed</a:t>
            </a: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Transition and mental health pillars: TAP reform and standardized outcomes, Vet Center staffing and alternative PTSD research including blast overpressure, and education parity for Guard and Reserve.</a:t>
            </a:r>
          </a:p>
          <a:p>
            <a:endParaRPr lang="en-US" sz="1200" dirty="0"/>
          </a:p>
          <a:p>
            <a:r>
              <a:rPr lang="en-US" sz="1200" dirty="0"/>
              <a:t>TIMING</a:t>
            </a:r>
          </a:p>
          <a:p>
            <a:r>
              <a:rPr lang="en-US" sz="1200" dirty="0"/>
              <a:t>Section: Module 5: Legislative</a:t>
            </a:r>
          </a:p>
          <a:p>
            <a:r>
              <a:rPr lang="en-US" sz="1200" dirty="0"/>
              <a:t>Block: National bills and toxic exposure (slides 85-89) - 7 min</a:t>
            </a:r>
          </a:p>
          <a:p>
            <a:r>
              <a:rPr lang="en-US" sz="1200" dirty="0"/>
              <a:t>Start at approx. 4:07 elapsed</a:t>
            </a:r>
          </a:p>
        </p:txBody>
      </p:sp>
      <p:sp>
        <p:nvSpPr>
          <p:cNvPr id="118" name="Google Shape;11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The Major Richard Star Act in plain language: combat-injured veterans medically retired before 20 years lose a dollar of retired pay for every dollar of VA compensation. Over 50,000 affected. The goal is full elimination of the offset.</a:t>
            </a:r>
          </a:p>
          <a:p>
            <a:endParaRPr lang="en-US" sz="1200" dirty="0"/>
          </a:p>
          <a:p>
            <a:r>
              <a:rPr lang="en-US" sz="1200" dirty="0"/>
              <a:t>TIMING</a:t>
            </a:r>
          </a:p>
          <a:p>
            <a:r>
              <a:rPr lang="en-US" sz="1200" dirty="0"/>
              <a:t>Section: Module 5: Legislative</a:t>
            </a:r>
          </a:p>
          <a:p>
            <a:r>
              <a:rPr lang="en-US" sz="1200" dirty="0"/>
              <a:t>Block: National bills and toxic exposure (slides 85-89) - 7 min</a:t>
            </a:r>
          </a:p>
          <a:p>
            <a:r>
              <a:rPr lang="en-US" sz="1200" dirty="0"/>
              <a:t>Start at approx. 4:07 elapsed</a:t>
            </a:r>
          </a:p>
        </p:txBody>
      </p:sp>
      <p:sp>
        <p:nvSpPr>
          <p:cNvPr id="138" name="Google Shape;13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PACT Act 2.0: historic enrollment has produced roughly an 18% increase in claims demand, so the 2027 focus shifts from passage to managing the backlog. Verify the figure before presenting.</a:t>
            </a:r>
          </a:p>
          <a:p>
            <a:endParaRPr lang="en-US" sz="1200" dirty="0"/>
          </a:p>
          <a:p>
            <a:r>
              <a:rPr lang="en-US" sz="1200" dirty="0"/>
              <a:t>TIMING</a:t>
            </a:r>
          </a:p>
          <a:p>
            <a:r>
              <a:rPr lang="en-US" sz="1200" dirty="0"/>
              <a:t>Section: Module 5: Legislative</a:t>
            </a:r>
          </a:p>
          <a:p>
            <a:r>
              <a:rPr lang="en-US" sz="1200" dirty="0"/>
              <a:t>Block: National bills and toxic exposure (slides 85-89) - 7 min</a:t>
            </a:r>
          </a:p>
          <a:p>
            <a:r>
              <a:rPr lang="en-US" sz="1200" dirty="0"/>
              <a:t>Start at approx. 4:07 elapsed</a:t>
            </a:r>
          </a:p>
        </p:txBody>
      </p:sp>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Their influence runs through four people at each Post. Commander for vision, Quartermaster for fiscal health, Adjutant for deadlines, Trustees for the long-term pulse. If they only know the Commander, they only know a quarter of the Post.</a:t>
            </a:r>
          </a:p>
          <a:p>
            <a:endParaRPr lang="en-US" sz="1200" dirty="0"/>
          </a:p>
          <a:p>
            <a:r>
              <a:rPr lang="en-US" sz="1200" dirty="0"/>
              <a:t>TIMING</a:t>
            </a:r>
          </a:p>
          <a:p>
            <a:r>
              <a:rPr lang="en-US" sz="1200" dirty="0"/>
              <a:t>Section: Module 1: The District Commander's Role</a:t>
            </a:r>
          </a:p>
          <a:p>
            <a:r>
              <a:rPr lang="en-US" sz="1200" dirty="0"/>
              <a:t>Block: Post personality, Post leadership, boots on the ground (slides 8-10) - 12 min</a:t>
            </a:r>
          </a:p>
          <a:p>
            <a:r>
              <a:rPr lang="en-US" sz="1200" dirty="0"/>
              <a:t>Start at approx. 0:18 elapsed</a:t>
            </a:r>
          </a:p>
        </p:txBody>
      </p:sp>
      <p:sp>
        <p:nvSpPr>
          <p:cNvPr id="4" name="Slide Number Placeholder 3"/>
          <p:cNvSpPr>
            <a:spLocks noGrp="1"/>
          </p:cNvSpPr>
          <p:nvPr>
            <p:ph type="sldNum" sz="quarter" idx="5"/>
          </p:nvPr>
        </p:nvSpPr>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Pivot to Florida - roughly 1.5 million veterans, and the state fight is about defending Post revenue and veteran rights.</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159" name="Google Shape;15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Bingo reform, HB 609 and SB 1282: safe harbor definitions to protect VSOs from criminal exposure, standardization of dispensers, and integrity rules against slot-machine mimicry. Note the bills are currently tabled.</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167" name="Google Shape;16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SB 204: declaratory petitions let a Post verify a machine is legal before installing it, which protects canteens that fund relief projects. Also currently tabled - check status before you present.</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181" name="Google Shape;1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Four Florida protections: anti-claim-shark legislation, the 100% homestead exemption for permanently and totally disabled veterans, sales tax relief on Post charitable functions, and expanded entrepreneurship grants.</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196" name="Google Shape;19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Use the scorecard to be honest about status - two Florida bills tabled, Star Act is priority one, claim sharks addressed federally through the GUARD Act. Update this table before you deliver it.</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211" name="Google Shape;2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SPEAKER NOTES</a:t>
            </a:r>
            <a:endParaRPr lang="en-US" dirty="0"/>
          </a:p>
          <a:p>
            <a:r>
              <a:rPr lang="en-US" sz="1200" dirty="0"/>
              <a:t>Call to action: join the VFW Action Corps, </a:t>
            </a:r>
            <a:r>
              <a:rPr lang="en-US" sz="1200" dirty="0" err="1"/>
              <a:t>vfw.org</a:t>
            </a:r>
            <a:r>
              <a:rPr lang="en-US" sz="1200" dirty="0"/>
              <a:t>/Advocacy and </a:t>
            </a:r>
            <a:r>
              <a:rPr lang="en-US" sz="1200" dirty="0" err="1"/>
              <a:t>vfwfl.org</a:t>
            </a:r>
            <a:r>
              <a:rPr lang="en-US" sz="1200" dirty="0"/>
              <a:t>, and text VFW to 50457 for alerts. Take legislative questions here, then move on.</a:t>
            </a:r>
          </a:p>
          <a:p>
            <a:endParaRPr lang="en-US" sz="1200" dirty="0"/>
          </a:p>
          <a:p>
            <a:r>
              <a:rPr lang="en-US" sz="1200" dirty="0"/>
              <a:t>TIMING</a:t>
            </a:r>
          </a:p>
          <a:p>
            <a:r>
              <a:rPr lang="en-US" sz="1200" dirty="0"/>
              <a:t>Section: Module 5: Legislative</a:t>
            </a:r>
          </a:p>
          <a:p>
            <a:r>
              <a:rPr lang="en-US" sz="1200" dirty="0"/>
              <a:t>Block: Florida state priorities and scorecard (slides 90-95) - 6 min</a:t>
            </a:r>
          </a:p>
          <a:p>
            <a:r>
              <a:rPr lang="en-US" sz="1200" dirty="0"/>
              <a:t>Start at approx. 4:14 elapsed</a:t>
            </a:r>
          </a:p>
        </p:txBody>
      </p:sp>
      <p:sp>
        <p:nvSpPr>
          <p:cNvPr id="232" name="Google Shape;23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Programs chairpersons, part one. Names and contacts only - do not teach the programs.</a:t>
            </a:r>
          </a:p>
          <a:p>
            <a:endParaRPr lang="en-US" sz="1200" dirty="0"/>
          </a:p>
          <a:p>
            <a:r>
              <a:rPr lang="en-US" sz="1200" dirty="0"/>
              <a:t>TIMING</a:t>
            </a:r>
          </a:p>
          <a:p>
            <a:r>
              <a:rPr lang="en-US" sz="1200" dirty="0"/>
              <a:t>Section: Module 6: Governance and Risk</a:t>
            </a:r>
          </a:p>
          <a:p>
            <a:r>
              <a:rPr lang="en-US" sz="1200" dirty="0"/>
              <a:t>Block: Programs and chairpersons (slides 96-98) - 6 min</a:t>
            </a:r>
          </a:p>
          <a:p>
            <a:r>
              <a:rPr lang="en-US" sz="1200" dirty="0"/>
              <a:t>Start at approx. 4:20 elapsed</a:t>
            </a:r>
          </a:p>
          <a:p>
            <a:r>
              <a:rPr lang="en-US" sz="1200" dirty="0"/>
              <a:t>Pacing: Names and where to find the material - do not teach the programs here.</a:t>
            </a:r>
          </a:p>
        </p:txBody>
      </p:sp>
      <p:sp>
        <p:nvSpPr>
          <p:cNvPr id="4" name="Slide Number Placeholder 3"/>
          <p:cNvSpPr>
            <a:spLocks noGrp="1"/>
          </p:cNvSpPr>
          <p:nvPr>
            <p:ph type="sldNum" sz="quarter" idx="5"/>
          </p:nvPr>
        </p:nvSpPr>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Programs chairpersons, part two. Flag the two open chairs and ask if anyone in the room wants to fill them.</a:t>
            </a:r>
          </a:p>
          <a:p>
            <a:endParaRPr lang="en-US" sz="1200" dirty="0"/>
          </a:p>
          <a:p>
            <a:r>
              <a:rPr lang="en-US" sz="1200" dirty="0"/>
              <a:t>TIMING</a:t>
            </a:r>
          </a:p>
          <a:p>
            <a:r>
              <a:rPr lang="en-US" sz="1200" dirty="0"/>
              <a:t>Section: Module 6: Governance and Risk</a:t>
            </a:r>
          </a:p>
          <a:p>
            <a:r>
              <a:rPr lang="en-US" sz="1200" dirty="0"/>
              <a:t>Block: Programs and chairpersons (slides 96-98) - 6 min</a:t>
            </a:r>
          </a:p>
          <a:p>
            <a:r>
              <a:rPr lang="en-US" sz="1200" dirty="0"/>
              <a:t>Start at approx. 4:20 elapsed</a:t>
            </a:r>
          </a:p>
          <a:p>
            <a:r>
              <a:rPr lang="en-US" sz="1200" dirty="0"/>
              <a:t>Pacing: Names and where to find the material - do not teach the programs here.</a:t>
            </a:r>
          </a:p>
        </p:txBody>
      </p:sp>
      <p:sp>
        <p:nvSpPr>
          <p:cNvPr id="4" name="Slide Number Placeholder 3"/>
          <p:cNvSpPr>
            <a:spLocks noGrp="1"/>
          </p:cNvSpPr>
          <p:nvPr>
            <p:ph type="sldNum" sz="quarter" idx="5"/>
          </p:nvPr>
        </p:nvSpPr>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Point them to the full program slide show at </a:t>
            </a:r>
            <a:r>
              <a:rPr lang="en-US" sz="1200" dirty="0" err="1"/>
              <a:t>vfwfl.org</a:t>
            </a:r>
            <a:r>
              <a:rPr lang="en-US" sz="1200" dirty="0"/>
              <a:t> under Resources then Training, plus the app videos for VOD and Patriot's Pen. The takeaway is knowing who owns each program.</a:t>
            </a:r>
          </a:p>
          <a:p>
            <a:endParaRPr lang="en-US" sz="1200" dirty="0"/>
          </a:p>
          <a:p>
            <a:r>
              <a:rPr lang="en-US" sz="1200" dirty="0"/>
              <a:t>TIMING</a:t>
            </a:r>
          </a:p>
          <a:p>
            <a:r>
              <a:rPr lang="en-US" sz="1200" dirty="0"/>
              <a:t>Section: Module 6: Governance and Risk</a:t>
            </a:r>
          </a:p>
          <a:p>
            <a:r>
              <a:rPr lang="en-US" sz="1200" dirty="0"/>
              <a:t>Block: Programs and chairpersons (slides 96-98) - 6 min</a:t>
            </a:r>
          </a:p>
          <a:p>
            <a:r>
              <a:rPr lang="en-US" sz="1200" dirty="0"/>
              <a:t>Start at approx. 4:20 elapsed</a:t>
            </a:r>
          </a:p>
          <a:p>
            <a:r>
              <a:rPr lang="en-US" sz="1200" dirty="0"/>
              <a:t>Pacing: Names and where to find the material - do not teach the programs here.</a:t>
            </a:r>
          </a:p>
        </p:txBody>
      </p:sp>
      <p:sp>
        <p:nvSpPr>
          <p:cNvPr id="4" name="Slide Number Placeholder 3"/>
          <p:cNvSpPr>
            <a:spLocks noGrp="1"/>
          </p:cNvSpPr>
          <p:nvPr>
            <p:ph type="sldNum" sz="quarter" idx="5"/>
          </p:nvPr>
        </p:nvSpPr>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sz="1200" dirty="0"/>
              <a:t>SPEAKER NOTES</a:t>
            </a:r>
          </a:p>
          <a:p>
            <a:r>
              <a:rPr lang="en-US" sz="1200" dirty="0"/>
              <a:t>Status matters here: District Commanders are Department officers, and technically the District Senior Vice is the highest-ranking District officer - which is why the hat bands differ.</a:t>
            </a:r>
          </a:p>
          <a:p>
            <a:endParaRPr lang="en-US" sz="1200" dirty="0"/>
          </a:p>
          <a:p>
            <a:r>
              <a:rPr lang="en-US" sz="1200" dirty="0"/>
              <a:t>TIMING</a:t>
            </a:r>
          </a:p>
          <a:p>
            <a:r>
              <a:rPr lang="en-US" sz="1200" dirty="0"/>
              <a:t>Section: Module 6: Governance and Risk</a:t>
            </a:r>
          </a:p>
          <a:p>
            <a:r>
              <a:rPr lang="en-US" sz="1200" dirty="0"/>
              <a:t>Block: Council of Administration (slides 99-104) - 10 min</a:t>
            </a:r>
          </a:p>
          <a:p>
            <a:r>
              <a:rPr lang="en-US" sz="1200" dirty="0"/>
              <a:t>Start at approx. 4:26 elapsed</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B3D5F-00F2-749A-0CE1-CAD4592EAE85}"/>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Black" panose="020B0A040201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6BE4ACF-CAC6-F42E-894D-342AAA7A9AD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058E64-D3F8-D1AA-5C7F-BD9FA1596EDA}"/>
              </a:ext>
            </a:extLst>
          </p:cNvPr>
          <p:cNvSpPr>
            <a:spLocks noGrp="1"/>
          </p:cNvSpPr>
          <p:nvPr>
            <p:ph type="dt" sz="half" idx="10"/>
          </p:nvPr>
        </p:nvSpPr>
        <p:spPr/>
        <p:txBody>
          <a:bodyPr/>
          <a:lstStyle/>
          <a:p>
            <a:fld id="{2EC0A59F-F407-4EAF-A74E-26019D06B608}" type="datetimeFigureOut">
              <a:rPr lang="en-US" smtClean="0"/>
              <a:t>8/15/26</a:t>
            </a:fld>
            <a:endParaRPr lang="en-US"/>
          </a:p>
        </p:txBody>
      </p:sp>
      <p:sp>
        <p:nvSpPr>
          <p:cNvPr id="5" name="Footer Placeholder 4">
            <a:extLst>
              <a:ext uri="{FF2B5EF4-FFF2-40B4-BE49-F238E27FC236}">
                <a16:creationId xmlns:a16="http://schemas.microsoft.com/office/drawing/2014/main" id="{2C18E8E4-BB08-ED3A-2866-1ECD473B58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24ABC3-1B19-7535-928C-C8BD608B63C3}"/>
              </a:ext>
            </a:extLst>
          </p:cNvPr>
          <p:cNvSpPr>
            <a:spLocks noGrp="1"/>
          </p:cNvSpPr>
          <p:nvPr>
            <p:ph type="sldNum" sz="quarter" idx="12"/>
          </p:nvPr>
        </p:nvSpPr>
        <p:spPr/>
        <p:txBody>
          <a:bodyPr/>
          <a:lstStyle/>
          <a:p>
            <a:fld id="{2F9F0926-BBC7-4017-9E17-8590A2895CD8}" type="slidenum">
              <a:rPr lang="en-US" smtClean="0"/>
              <a:t>‹#›</a:t>
            </a:fld>
            <a:endParaRPr lang="en-US"/>
          </a:p>
        </p:txBody>
      </p:sp>
    </p:spTree>
    <p:extLst>
      <p:ext uri="{BB962C8B-B14F-4D97-AF65-F5344CB8AC3E}">
        <p14:creationId xmlns:p14="http://schemas.microsoft.com/office/powerpoint/2010/main" val="125600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35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52642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006D335-0499-3EC2-8BF0-117EC8EA16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C0A59F-F407-4EAF-A74E-26019D06B608}" type="datetimeFigureOut">
              <a:rPr lang="en-US" smtClean="0"/>
              <a:t>8/15/26</a:t>
            </a:fld>
            <a:endParaRPr lang="en-US"/>
          </a:p>
        </p:txBody>
      </p:sp>
      <p:sp>
        <p:nvSpPr>
          <p:cNvPr id="5" name="Footer Placeholder 4">
            <a:extLst>
              <a:ext uri="{FF2B5EF4-FFF2-40B4-BE49-F238E27FC236}">
                <a16:creationId xmlns:a16="http://schemas.microsoft.com/office/drawing/2014/main" id="{3A789D9D-E573-6F03-2FA1-DFF94D6CA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42E3E35-1028-9A35-9802-1B4385B145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9F0926-BBC7-4017-9E17-8590A2895CD8}" type="slidenum">
              <a:rPr lang="en-US" smtClean="0"/>
              <a:t>‹#›</a:t>
            </a:fld>
            <a:endParaRPr lang="en-US"/>
          </a:p>
        </p:txBody>
      </p:sp>
      <p:pic>
        <p:nvPicPr>
          <p:cNvPr id="7" name="Picture 6">
            <a:extLst>
              <a:ext uri="{FF2B5EF4-FFF2-40B4-BE49-F238E27FC236}">
                <a16:creationId xmlns:a16="http://schemas.microsoft.com/office/drawing/2014/main" id="{2F1FB5E2-EB67-913C-C38E-2EBD5DC7B7B8}"/>
              </a:ext>
            </a:extLst>
          </p:cNvPr>
          <p:cNvPicPr>
            <a:picLocks noChangeAspect="1"/>
          </p:cNvPicPr>
          <p:nvPr userDrawn="1"/>
        </p:nvPicPr>
        <p:blipFill>
          <a:blip r:embed="rId5"/>
          <a:stretch>
            <a:fillRect/>
          </a:stretch>
        </p:blipFill>
        <p:spPr>
          <a:xfrm>
            <a:off x="3750129" y="97219"/>
            <a:ext cx="4403271" cy="2114488"/>
          </a:xfrm>
          <a:prstGeom prst="rect">
            <a:avLst/>
          </a:prstGeom>
        </p:spPr>
      </p:pic>
      <p:pic>
        <p:nvPicPr>
          <p:cNvPr id="8" name="Picture 7">
            <a:extLst>
              <a:ext uri="{FF2B5EF4-FFF2-40B4-BE49-F238E27FC236}">
                <a16:creationId xmlns:a16="http://schemas.microsoft.com/office/drawing/2014/main" id="{ABE4F648-518E-A935-9ADB-26AC58525D6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6738" y="718725"/>
            <a:ext cx="4763165" cy="2138110"/>
          </a:xfrm>
          <a:prstGeom prst="rect">
            <a:avLst/>
          </a:prstGeom>
        </p:spPr>
      </p:pic>
      <p:pic>
        <p:nvPicPr>
          <p:cNvPr id="9" name="Picture 8">
            <a:extLst>
              <a:ext uri="{FF2B5EF4-FFF2-40B4-BE49-F238E27FC236}">
                <a16:creationId xmlns:a16="http://schemas.microsoft.com/office/drawing/2014/main" id="{F7E5E5D0-3300-3708-71EA-A44881E3837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16612" y="718725"/>
            <a:ext cx="4763165" cy="2138110"/>
          </a:xfrm>
          <a:prstGeom prst="rect">
            <a:avLst/>
          </a:prstGeom>
        </p:spPr>
      </p:pic>
      <p:pic>
        <p:nvPicPr>
          <p:cNvPr id="10" name="Picture 9">
            <a:extLst>
              <a:ext uri="{FF2B5EF4-FFF2-40B4-BE49-F238E27FC236}">
                <a16:creationId xmlns:a16="http://schemas.microsoft.com/office/drawing/2014/main" id="{0CD158B4-B6DA-8910-2F08-7154093DBF5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36737" y="482395"/>
            <a:ext cx="4763165" cy="2138110"/>
          </a:xfrm>
          <a:prstGeom prst="rect">
            <a:avLst/>
          </a:prstGeom>
        </p:spPr>
      </p:pic>
      <p:pic>
        <p:nvPicPr>
          <p:cNvPr id="11" name="Picture 10">
            <a:extLst>
              <a:ext uri="{FF2B5EF4-FFF2-40B4-BE49-F238E27FC236}">
                <a16:creationId xmlns:a16="http://schemas.microsoft.com/office/drawing/2014/main" id="{427EFFF7-2A35-D6D7-5C89-9A9120FF244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16611" y="482395"/>
            <a:ext cx="4763165" cy="2138110"/>
          </a:xfrm>
          <a:prstGeom prst="rect">
            <a:avLst/>
          </a:prstGeom>
        </p:spPr>
      </p:pic>
      <p:pic>
        <p:nvPicPr>
          <p:cNvPr id="12" name="Picture 11">
            <a:extLst>
              <a:ext uri="{FF2B5EF4-FFF2-40B4-BE49-F238E27FC236}">
                <a16:creationId xmlns:a16="http://schemas.microsoft.com/office/drawing/2014/main" id="{E2A40DAB-BEEC-1FB3-6A33-04E6A72AB59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2754" y="-711193"/>
            <a:ext cx="3202677" cy="3202677"/>
          </a:xfrm>
          <a:prstGeom prst="rect">
            <a:avLst/>
          </a:prstGeom>
        </p:spPr>
      </p:pic>
      <p:pic>
        <p:nvPicPr>
          <p:cNvPr id="2" name="Picture 1">
            <a:extLst>
              <a:ext uri="{FF2B5EF4-FFF2-40B4-BE49-F238E27FC236}">
                <a16:creationId xmlns:a16="http://schemas.microsoft.com/office/drawing/2014/main" id="{41D0032D-FDC1-6778-E778-4243E2FFECD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769494" y="-59663"/>
            <a:ext cx="1847443" cy="1847443"/>
          </a:xfrm>
          <a:prstGeom prst="rect">
            <a:avLst/>
          </a:prstGeom>
        </p:spPr>
      </p:pic>
    </p:spTree>
    <p:extLst>
      <p:ext uri="{BB962C8B-B14F-4D97-AF65-F5344CB8AC3E}">
        <p14:creationId xmlns:p14="http://schemas.microsoft.com/office/powerpoint/2010/main" val="754768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hyperlink" Target="https://vfwfl.org/" TargetMode="External"/><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3" Type="http://schemas.openxmlformats.org/officeDocument/2006/relationships/hyperlink" Target="https://vfwfl.org/" TargetMode="External"/><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hyperlink" Target="https://todaysvfw.org/day-of-service/" TargetMode="External"/><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hyperlink" Target="https://vfwfl.org/" TargetMode="External"/><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8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8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7" Type="http://schemas.openxmlformats.org/officeDocument/2006/relationships/image" Target="../media/image27.png"/><Relationship Id="rId2" Type="http://schemas.openxmlformats.org/officeDocument/2006/relationships/notesSlide" Target="../notesSlides/notesSlide8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1.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9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5.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9.png"/><Relationship Id="rId2" Type="http://schemas.openxmlformats.org/officeDocument/2006/relationships/notesSlide" Target="../notesSlides/notesSlide93.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930581-306C-220B-A44C-F85B0B1ABC2C}"/>
              </a:ext>
            </a:extLst>
          </p:cNvPr>
          <p:cNvSpPr txBox="1"/>
          <p:nvPr/>
        </p:nvSpPr>
        <p:spPr>
          <a:xfrm>
            <a:off x="2852837" y="2883117"/>
            <a:ext cx="6574971" cy="2031325"/>
          </a:xfrm>
          <a:prstGeom prst="rect">
            <a:avLst/>
          </a:prstGeom>
          <a:noFill/>
        </p:spPr>
        <p:txBody>
          <a:bodyPr wrap="square" rtlCol="0">
            <a:spAutoFit/>
          </a:bodyPr>
          <a:lstStyle/>
          <a:p>
            <a:pPr algn="ctr"/>
            <a:r>
              <a:rPr lang="en-US" sz="5400" b="1" dirty="0"/>
              <a:t>2026-2027 </a:t>
            </a:r>
          </a:p>
          <a:p>
            <a:pPr algn="ctr"/>
            <a:r>
              <a:rPr lang="en-US" sz="5400" b="1" dirty="0"/>
              <a:t>Training </a:t>
            </a:r>
          </a:p>
          <a:p>
            <a:endParaRPr lang="en-US" dirty="0"/>
          </a:p>
        </p:txBody>
      </p:sp>
    </p:spTree>
    <p:extLst>
      <p:ext uri="{BB962C8B-B14F-4D97-AF65-F5344CB8AC3E}">
        <p14:creationId xmlns:p14="http://schemas.microsoft.com/office/powerpoint/2010/main" val="3611491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9B41EC-B5E2-F980-6151-73F0CB8E05F3}"/>
              </a:ext>
            </a:extLst>
          </p:cNvPr>
          <p:cNvPicPr>
            <a:picLocks noChangeAspect="1"/>
          </p:cNvPicPr>
          <p:nvPr/>
        </p:nvPicPr>
        <p:blipFill>
          <a:blip r:embed="rId3"/>
          <a:stretch>
            <a:fillRect/>
          </a:stretch>
        </p:blipFill>
        <p:spPr>
          <a:xfrm>
            <a:off x="1390720" y="1970769"/>
            <a:ext cx="9534970" cy="963251"/>
          </a:xfrm>
          <a:prstGeom prst="rect">
            <a:avLst/>
          </a:prstGeom>
        </p:spPr>
      </p:pic>
      <p:sp>
        <p:nvSpPr>
          <p:cNvPr id="5" name="TextBox 4">
            <a:extLst>
              <a:ext uri="{FF2B5EF4-FFF2-40B4-BE49-F238E27FC236}">
                <a16:creationId xmlns:a16="http://schemas.microsoft.com/office/drawing/2014/main" id="{35CFC766-0337-234F-AF83-8EA6A3A4CA4B}"/>
              </a:ext>
            </a:extLst>
          </p:cNvPr>
          <p:cNvSpPr txBox="1"/>
          <p:nvPr/>
        </p:nvSpPr>
        <p:spPr>
          <a:xfrm>
            <a:off x="394997" y="3193239"/>
            <a:ext cx="11526416" cy="3123932"/>
          </a:xfrm>
          <a:prstGeom prst="rect">
            <a:avLst/>
          </a:prstGeom>
          <a:noFill/>
        </p:spPr>
        <p:txBody>
          <a:bodyPr wrap="square">
            <a:spAutoFit/>
          </a:bodyPr>
          <a:lstStyle/>
          <a:p>
            <a:pPr rtl="0">
              <a:spcBef>
                <a:spcPts val="1200"/>
              </a:spcBef>
              <a:spcAft>
                <a:spcPts val="600"/>
              </a:spcAft>
              <a:buNone/>
            </a:pPr>
            <a:r>
              <a:rPr lang="en-US" sz="2400" b="1" i="0" u="none" strike="noStrike">
                <a:solidFill>
                  <a:srgbClr val="1F1F1F"/>
                </a:solidFill>
                <a:effectLst/>
                <a:latin typeface="Arial" panose="020B0604020202020204" pitchFamily="34" charset="0"/>
                <a:cs typeface="Arial" panose="020B0604020202020204" pitchFamily="34" charset="0"/>
              </a:rPr>
              <a:t>3. Strategic "Boots on the Ground"</a:t>
            </a:r>
            <a:endParaRPr lang="en-US" sz="2400" b="1">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Listen More, Speak Less:</a:t>
            </a:r>
            <a:r>
              <a:rPr lang="en-US" sz="2400" b="0" i="0" u="none" strike="noStrike">
                <a:solidFill>
                  <a:srgbClr val="1F1F1F"/>
                </a:solidFill>
                <a:effectLst/>
                <a:latin typeface="Arial" panose="020B0604020202020204" pitchFamily="34" charset="0"/>
                <a:cs typeface="Arial" panose="020B0604020202020204" pitchFamily="34" charset="0"/>
              </a:rPr>
              <a:t> Attend Post meetings as an observer first. Understand the internal dynamics before offering "corrections."</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Identify the "Linchpins":</a:t>
            </a:r>
            <a:r>
              <a:rPr lang="en-US" sz="2400" b="0" i="0" u="none" strike="noStrike">
                <a:solidFill>
                  <a:srgbClr val="1F1F1F"/>
                </a:solidFill>
                <a:effectLst/>
                <a:latin typeface="Arial" panose="020B0604020202020204" pitchFamily="34" charset="0"/>
                <a:cs typeface="Arial" panose="020B0604020202020204" pitchFamily="34" charset="0"/>
              </a:rPr>
              <a:t> Every Post has one or two people who actually get things done. Find them, thank them, and support them.</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spcAft>
                <a:spcPts val="600"/>
              </a:spcAft>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Customized Support:</a:t>
            </a:r>
            <a:r>
              <a:rPr lang="en-US" sz="2400" b="0" i="0" u="none" strike="noStrike">
                <a:solidFill>
                  <a:srgbClr val="1F1F1F"/>
                </a:solidFill>
                <a:effectLst/>
                <a:latin typeface="Arial" panose="020B0604020202020204" pitchFamily="34" charset="0"/>
                <a:cs typeface="Arial" panose="020B0604020202020204" pitchFamily="34" charset="0"/>
              </a:rPr>
              <a:t> Don't offer a "one-size-fits-all" solution. A Post struggling with recruitment needs a different toolkit than a Post struggling with building maintenance.</a:t>
            </a:r>
            <a:endParaRPr lang="en-US" sz="2400" b="0" i="0" u="none" strike="noStrike">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29745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E3B38-60C5-82EC-FAA2-00CBB2623D7C}"/>
              </a:ext>
            </a:extLst>
          </p:cNvPr>
          <p:cNvSpPr>
            <a:spLocks noGrp="1"/>
          </p:cNvSpPr>
          <p:nvPr>
            <p:ph type="ctrTitle"/>
          </p:nvPr>
        </p:nvSpPr>
        <p:spPr>
          <a:xfrm>
            <a:off x="1524000" y="543865"/>
            <a:ext cx="9144000" cy="2387600"/>
          </a:xfrm>
        </p:spPr>
        <p:txBody>
          <a:bodyPr/>
          <a:lstStyle/>
          <a:p>
            <a:r>
              <a:rPr lang="en-US" sz="4800"/>
              <a:t>Council of Administration</a:t>
            </a:r>
          </a:p>
        </p:txBody>
      </p:sp>
      <p:sp>
        <p:nvSpPr>
          <p:cNvPr id="3" name="Subtitle 2">
            <a:extLst>
              <a:ext uri="{FF2B5EF4-FFF2-40B4-BE49-F238E27FC236}">
                <a16:creationId xmlns:a16="http://schemas.microsoft.com/office/drawing/2014/main" id="{B8694DC4-FDF9-799A-70CC-9295B98747DF}"/>
              </a:ext>
            </a:extLst>
          </p:cNvPr>
          <p:cNvSpPr>
            <a:spLocks noGrp="1"/>
          </p:cNvSpPr>
          <p:nvPr>
            <p:ph type="subTitle" idx="1"/>
          </p:nvPr>
        </p:nvSpPr>
        <p:spPr>
          <a:xfrm>
            <a:off x="746449" y="3602038"/>
            <a:ext cx="11066106" cy="1655762"/>
          </a:xfrm>
        </p:spPr>
        <p:txBody>
          <a:bodyPr/>
          <a:lstStyle/>
          <a:p>
            <a:pPr algn="l"/>
            <a:r>
              <a:rPr lang="en-US"/>
              <a:t>Council of Administration or COA meets 4 times a year. </a:t>
            </a:r>
          </a:p>
          <a:p>
            <a:pPr algn="l"/>
            <a:r>
              <a:rPr lang="en-US"/>
              <a:t>As DCs, you are the voice of the membership in Department meetings.</a:t>
            </a:r>
          </a:p>
          <a:p>
            <a:pPr algn="l"/>
            <a:r>
              <a:rPr lang="en-US"/>
              <a:t>You must dress professionally in all COA Meetings.</a:t>
            </a:r>
          </a:p>
          <a:p>
            <a:pPr algn="l"/>
            <a:r>
              <a:rPr lang="en-US"/>
              <a:t>You must be on time. That means 15 minutes prior not at the Gavel Drop. On time is late….Period. Set the example.</a:t>
            </a:r>
          </a:p>
        </p:txBody>
      </p:sp>
    </p:spTree>
    <p:extLst>
      <p:ext uri="{BB962C8B-B14F-4D97-AF65-F5344CB8AC3E}">
        <p14:creationId xmlns:p14="http://schemas.microsoft.com/office/powerpoint/2010/main" val="22704650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6893E-1C03-BE9F-88B2-CEF3F304E290}"/>
              </a:ext>
            </a:extLst>
          </p:cNvPr>
          <p:cNvSpPr>
            <a:spLocks noGrp="1"/>
          </p:cNvSpPr>
          <p:nvPr>
            <p:ph type="ctrTitle"/>
          </p:nvPr>
        </p:nvSpPr>
        <p:spPr>
          <a:xfrm>
            <a:off x="1524000" y="341128"/>
            <a:ext cx="9144000" cy="2387600"/>
          </a:xfrm>
        </p:spPr>
        <p:txBody>
          <a:bodyPr/>
          <a:lstStyle/>
          <a:p>
            <a:r>
              <a:rPr kumimoji="0" lang="en-US" sz="4800" b="0" i="0" u="none" strike="noStrike" kern="1200" cap="none" spc="0" normalizeH="0" baseline="0" noProof="0">
                <a:ln>
                  <a:noFill/>
                </a:ln>
                <a:solidFill>
                  <a:prstClr val="black"/>
                </a:solidFill>
                <a:effectLst/>
                <a:uLnTx/>
                <a:uFillTx/>
                <a:latin typeface="Arial Black" panose="020B0A04020102020204" pitchFamily="34" charset="0"/>
                <a:ea typeface="+mj-ea"/>
                <a:cs typeface="+mj-cs"/>
              </a:rPr>
              <a:t>Council of Administration</a:t>
            </a:r>
            <a:endParaRPr lang="en-US"/>
          </a:p>
        </p:txBody>
      </p:sp>
      <p:sp>
        <p:nvSpPr>
          <p:cNvPr id="3" name="Subtitle 2">
            <a:extLst>
              <a:ext uri="{FF2B5EF4-FFF2-40B4-BE49-F238E27FC236}">
                <a16:creationId xmlns:a16="http://schemas.microsoft.com/office/drawing/2014/main" id="{F2188728-B9ED-5048-78E4-24E41C5B95DF}"/>
              </a:ext>
            </a:extLst>
          </p:cNvPr>
          <p:cNvSpPr>
            <a:spLocks noGrp="1"/>
          </p:cNvSpPr>
          <p:nvPr>
            <p:ph type="subTitle" idx="1"/>
          </p:nvPr>
        </p:nvSpPr>
        <p:spPr>
          <a:xfrm>
            <a:off x="152400" y="2581109"/>
            <a:ext cx="11887200" cy="3180502"/>
          </a:xfrm>
        </p:spPr>
        <p:txBody>
          <a:bodyPr/>
          <a:lstStyle/>
          <a:p>
            <a:r>
              <a:rPr lang="en-US" sz="2800"/>
              <a:t>"The Department Council of Administration is the governing body in charge of the working interests of the Department between Conventions. As District Commanders, you are not just guests; you are the voice of the membership in these meetings and hold a vote on the future of the Department of Florida.“</a:t>
            </a:r>
          </a:p>
          <a:p>
            <a:r>
              <a:rPr lang="en-US" sz="2800"/>
              <a:t>When you sit at the COA table, your focus must shift from just 'my District' to the entire Department. You have a responsibility to uphold the actions of the Department and ensure its programs are promoted across the board</a:t>
            </a:r>
          </a:p>
          <a:p>
            <a:endParaRPr lang="en-US" sz="2800"/>
          </a:p>
        </p:txBody>
      </p:sp>
    </p:spTree>
    <p:extLst>
      <p:ext uri="{BB962C8B-B14F-4D97-AF65-F5344CB8AC3E}">
        <p14:creationId xmlns:p14="http://schemas.microsoft.com/office/powerpoint/2010/main" val="17188525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4A260-4707-C6AE-FC6B-2ECAA5374AFD}"/>
              </a:ext>
            </a:extLst>
          </p:cNvPr>
          <p:cNvSpPr>
            <a:spLocks noGrp="1"/>
          </p:cNvSpPr>
          <p:nvPr>
            <p:ph type="ctrTitle"/>
          </p:nvPr>
        </p:nvSpPr>
        <p:spPr>
          <a:xfrm>
            <a:off x="1524000" y="314495"/>
            <a:ext cx="9144000" cy="2387600"/>
          </a:xfrm>
        </p:spPr>
        <p:txBody>
          <a:bodyPr/>
          <a:lstStyle/>
          <a:p>
            <a:r>
              <a:rPr kumimoji="0" lang="en-US" sz="4800" b="0" i="0" u="none" strike="noStrike" kern="1200" cap="none" spc="0" normalizeH="0" baseline="0" noProof="0">
                <a:ln>
                  <a:noFill/>
                </a:ln>
                <a:solidFill>
                  <a:prstClr val="black"/>
                </a:solidFill>
                <a:effectLst/>
                <a:uLnTx/>
                <a:uFillTx/>
                <a:latin typeface="Arial Black" panose="020B0A04020102020204" pitchFamily="34" charset="0"/>
                <a:ea typeface="+mj-ea"/>
                <a:cs typeface="+mj-cs"/>
              </a:rPr>
              <a:t>Council of Administration</a:t>
            </a:r>
            <a:endParaRPr lang="en-US"/>
          </a:p>
        </p:txBody>
      </p:sp>
      <p:sp>
        <p:nvSpPr>
          <p:cNvPr id="5" name="Rectangle 2">
            <a:extLst>
              <a:ext uri="{FF2B5EF4-FFF2-40B4-BE49-F238E27FC236}">
                <a16:creationId xmlns:a16="http://schemas.microsoft.com/office/drawing/2014/main" id="{37730DAB-F836-10EA-2B52-4EB8BEF453D9}"/>
              </a:ext>
            </a:extLst>
          </p:cNvPr>
          <p:cNvSpPr>
            <a:spLocks noGrp="1" noChangeArrowheads="1"/>
          </p:cNvSpPr>
          <p:nvPr>
            <p:ph type="subTitle" idx="1"/>
          </p:nvPr>
        </p:nvSpPr>
        <p:spPr bwMode="auto">
          <a:xfrm>
            <a:off x="242250" y="3030558"/>
            <a:ext cx="11707500" cy="30469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rgbClr val="303030"/>
                </a:solidFill>
                <a:effectLst/>
              </a:rPr>
              <a:t>Approving the annual budget</a:t>
            </a:r>
            <a:r>
              <a:rPr kumimoji="0" lang="en-US" altLang="en-US" b="0" i="0" u="none" strike="noStrike" cap="none" normalizeH="0" baseline="0">
                <a:ln>
                  <a:noFill/>
                </a:ln>
                <a:solidFill>
                  <a:srgbClr val="303030"/>
                </a:solidFill>
                <a:effectLst/>
              </a:rPr>
              <a:t> to ensure the Department remains solvent.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rgbClr val="303030"/>
                </a:solidFill>
                <a:effectLst/>
              </a:rPr>
              <a:t>Fixing salaries</a:t>
            </a:r>
            <a:r>
              <a:rPr kumimoji="0" lang="en-US" altLang="en-US" b="0" i="0" u="none" strike="noStrike" cap="none" normalizeH="0" baseline="0">
                <a:ln>
                  <a:noFill/>
                </a:ln>
                <a:solidFill>
                  <a:srgbClr val="303030"/>
                </a:solidFill>
                <a:effectLst/>
              </a:rPr>
              <a:t> for Department employees.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rgbClr val="303030"/>
                </a:solidFill>
                <a:effectLst/>
              </a:rPr>
              <a:t>Assisting in Department audits</a:t>
            </a:r>
            <a:r>
              <a:rPr kumimoji="0" lang="en-US" altLang="en-US" b="0" i="0" u="none" strike="noStrike" cap="none" normalizeH="0" baseline="0">
                <a:ln>
                  <a:noFill/>
                </a:ln>
                <a:solidFill>
                  <a:srgbClr val="303030"/>
                </a:solidFill>
                <a:effectLst/>
              </a:rPr>
              <a:t> to maintain transparency.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rgbClr val="303030"/>
                </a:solidFill>
                <a:effectLst/>
              </a:rPr>
              <a:t>Disposing of property</a:t>
            </a:r>
            <a:r>
              <a:rPr kumimoji="0" lang="en-US" altLang="en-US" b="0" i="0" u="none" strike="noStrike" cap="none" normalizeH="0" baseline="0">
                <a:ln>
                  <a:noFill/>
                </a:ln>
                <a:solidFill>
                  <a:srgbClr val="303030"/>
                </a:solidFill>
                <a:effectLst/>
              </a:rPr>
              <a:t> of defunct Posts in accordance with Sections 210 and 410.</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1" i="0" u="none" strike="noStrike" cap="none" normalizeH="0" baseline="0">
                <a:ln>
                  <a:noFill/>
                </a:ln>
                <a:solidFill>
                  <a:srgbClr val="303030"/>
                </a:solidFill>
                <a:effectLst/>
              </a:rPr>
              <a:t>Voting to fill elective vacancies</a:t>
            </a:r>
            <a:r>
              <a:rPr kumimoji="0" lang="en-US" altLang="en-US" b="0" i="0" u="none" strike="noStrike" cap="none" normalizeH="0" baseline="0">
                <a:ln>
                  <a:noFill/>
                </a:ln>
                <a:solidFill>
                  <a:srgbClr val="303030"/>
                </a:solidFill>
                <a:effectLst/>
              </a:rPr>
              <a:t> if a Department officer position opens up mid-year</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b="0" i="0" u="none" strike="noStrike" cap="none" normalizeH="0" baseline="0">
                <a:ln>
                  <a:noFill/>
                </a:ln>
                <a:solidFill>
                  <a:schemeClr val="tx1"/>
                </a:solidFill>
                <a:effectLst/>
              </a:rPr>
            </a:br>
            <a:endParaRPr kumimoji="0" lang="en-US" altLang="en-US"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282061659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23D43-FD6E-FFCF-9CD9-8B3A09D46B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1C85EB-8CAF-1393-1C49-5B2C66410FE8}"/>
              </a:ext>
            </a:extLst>
          </p:cNvPr>
          <p:cNvSpPr>
            <a:spLocks noGrp="1"/>
          </p:cNvSpPr>
          <p:nvPr>
            <p:ph type="ctrTitle"/>
          </p:nvPr>
        </p:nvSpPr>
        <p:spPr>
          <a:xfrm>
            <a:off x="1524000" y="314495"/>
            <a:ext cx="9144000" cy="2387600"/>
          </a:xfrm>
        </p:spPr>
        <p:txBody>
          <a:bodyPr/>
          <a:lstStyle/>
          <a:p>
            <a:r>
              <a:rPr kumimoji="0" lang="en-US" sz="4800" b="0" i="0" u="none" strike="noStrike" kern="1200" cap="none" spc="0" normalizeH="0" baseline="0" noProof="0">
                <a:ln>
                  <a:noFill/>
                </a:ln>
                <a:solidFill>
                  <a:prstClr val="black"/>
                </a:solidFill>
                <a:effectLst/>
                <a:uLnTx/>
                <a:uFillTx/>
                <a:latin typeface="Arial Black" panose="020B0A04020102020204" pitchFamily="34" charset="0"/>
                <a:ea typeface="+mj-ea"/>
                <a:cs typeface="+mj-cs"/>
              </a:rPr>
              <a:t>Council of Administration</a:t>
            </a:r>
            <a:endParaRPr lang="en-US"/>
          </a:p>
        </p:txBody>
      </p:sp>
      <p:sp>
        <p:nvSpPr>
          <p:cNvPr id="5" name="Rectangle 2">
            <a:extLst>
              <a:ext uri="{FF2B5EF4-FFF2-40B4-BE49-F238E27FC236}">
                <a16:creationId xmlns:a16="http://schemas.microsoft.com/office/drawing/2014/main" id="{0E29E97E-E742-91C6-2417-5CF7A545965F}"/>
              </a:ext>
            </a:extLst>
          </p:cNvPr>
          <p:cNvSpPr>
            <a:spLocks noGrp="1" noChangeArrowheads="1"/>
          </p:cNvSpPr>
          <p:nvPr>
            <p:ph type="subTitle" idx="1"/>
          </p:nvPr>
        </p:nvSpPr>
        <p:spPr bwMode="auto">
          <a:xfrm>
            <a:off x="437560" y="2748823"/>
            <a:ext cx="11485152" cy="35394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hangingPunct="0">
              <a:lnSpc>
                <a:spcPct val="100000"/>
              </a:lnSpc>
              <a:spcBef>
                <a:spcPct val="0"/>
              </a:spcBef>
              <a:spcAft>
                <a:spcPct val="0"/>
              </a:spcAft>
            </a:pPr>
            <a:r>
              <a:rPr lang="en-US" altLang="en-US" sz="2800"/>
              <a:t>"The Department is judged by your appearance and conduct.</a:t>
            </a:r>
          </a:p>
          <a:p>
            <a:pPr lvl="0" algn="l" eaLnBrk="0" fontAlgn="base" hangingPunct="0">
              <a:lnSpc>
                <a:spcPct val="100000"/>
              </a:lnSpc>
              <a:spcBef>
                <a:spcPct val="0"/>
              </a:spcBef>
              <a:spcAft>
                <a:spcPct val="0"/>
              </a:spcAft>
            </a:pPr>
            <a:r>
              <a:rPr lang="en-US" altLang="en-US" sz="2800"/>
              <a:t> At the COA, Conferences and Conventions:</a:t>
            </a:r>
          </a:p>
          <a:p>
            <a:pPr lvl="0" algn="l" eaLnBrk="0" fontAlgn="base" hangingPunct="0">
              <a:lnSpc>
                <a:spcPct val="100000"/>
              </a:lnSpc>
              <a:spcBef>
                <a:spcPct val="0"/>
              </a:spcBef>
              <a:spcAft>
                <a:spcPct val="0"/>
              </a:spcAft>
            </a:pPr>
            <a:r>
              <a:rPr lang="en-US" altLang="en-US" sz="2800" b="1" u="sng"/>
              <a:t>Dress professionally. </a:t>
            </a:r>
            <a:r>
              <a:rPr lang="en-US" altLang="en-US" sz="2800"/>
              <a:t>You are representing thousands of veterans</a:t>
            </a:r>
          </a:p>
          <a:p>
            <a:pPr lvl="0" algn="l" eaLnBrk="0" fontAlgn="base" hangingPunct="0">
              <a:lnSpc>
                <a:spcPct val="100000"/>
              </a:lnSpc>
              <a:spcBef>
                <a:spcPct val="0"/>
              </a:spcBef>
              <a:spcAft>
                <a:spcPct val="0"/>
              </a:spcAft>
            </a:pPr>
            <a:r>
              <a:rPr lang="en-US" altLang="en-US" sz="2800"/>
              <a:t>.</a:t>
            </a:r>
          </a:p>
          <a:p>
            <a:pPr lvl="0" algn="l" eaLnBrk="0" fontAlgn="base" hangingPunct="0">
              <a:lnSpc>
                <a:spcPct val="100000"/>
              </a:lnSpc>
              <a:spcBef>
                <a:spcPct val="0"/>
              </a:spcBef>
              <a:spcAft>
                <a:spcPct val="0"/>
              </a:spcAft>
            </a:pPr>
            <a:r>
              <a:rPr lang="en-US" altLang="en-US" sz="2800" b="1"/>
              <a:t>On time is late</a:t>
            </a:r>
            <a:r>
              <a:rPr lang="en-US" altLang="en-US" sz="2800"/>
              <a:t>. You must be in your seat 15 minutes prior to the gavel drop, not walking in as it hits. You set the example for every Post Commander in Florida. If you are sloppy with punctuality, they will be too."</a:t>
            </a:r>
            <a:endParaRPr kumimoji="0" lang="en-US" altLang="en-US" sz="28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41500248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BCCCC-985B-4A71-E022-52B17BFE6F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DA95C1-FCBE-2000-D80C-63AF6989EE38}"/>
              </a:ext>
            </a:extLst>
          </p:cNvPr>
          <p:cNvSpPr>
            <a:spLocks noGrp="1"/>
          </p:cNvSpPr>
          <p:nvPr>
            <p:ph type="ctrTitle"/>
          </p:nvPr>
        </p:nvSpPr>
        <p:spPr>
          <a:xfrm>
            <a:off x="1524000" y="314495"/>
            <a:ext cx="9144000" cy="2387600"/>
          </a:xfrm>
        </p:spPr>
        <p:txBody>
          <a:bodyPr/>
          <a:lstStyle/>
          <a:p>
            <a:r>
              <a:rPr kumimoji="0" lang="en-US" sz="4800" b="0" i="0" u="none" strike="noStrike" kern="1200" cap="none" spc="0" normalizeH="0" baseline="0" noProof="0">
                <a:ln>
                  <a:noFill/>
                </a:ln>
                <a:solidFill>
                  <a:prstClr val="black"/>
                </a:solidFill>
                <a:effectLst/>
                <a:uLnTx/>
                <a:uFillTx/>
                <a:latin typeface="Arial Black" panose="020B0A04020102020204" pitchFamily="34" charset="0"/>
                <a:ea typeface="+mj-ea"/>
                <a:cs typeface="+mj-cs"/>
              </a:rPr>
              <a:t>Council of Administration</a:t>
            </a:r>
            <a:endParaRPr lang="en-US"/>
          </a:p>
        </p:txBody>
      </p:sp>
      <p:sp>
        <p:nvSpPr>
          <p:cNvPr id="5" name="Rectangle 2">
            <a:extLst>
              <a:ext uri="{FF2B5EF4-FFF2-40B4-BE49-F238E27FC236}">
                <a16:creationId xmlns:a16="http://schemas.microsoft.com/office/drawing/2014/main" id="{79D4AB55-788F-536A-225F-081C9D71D2D8}"/>
              </a:ext>
            </a:extLst>
          </p:cNvPr>
          <p:cNvSpPr>
            <a:spLocks noGrp="1" noChangeArrowheads="1"/>
          </p:cNvSpPr>
          <p:nvPr>
            <p:ph type="subTitle" idx="1"/>
          </p:nvPr>
        </p:nvSpPr>
        <p:spPr bwMode="auto">
          <a:xfrm>
            <a:off x="437560" y="3277368"/>
            <a:ext cx="11485152" cy="267765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l" eaLnBrk="0" fontAlgn="base" hangingPunct="0">
              <a:lnSpc>
                <a:spcPct val="100000"/>
              </a:lnSpc>
              <a:spcBef>
                <a:spcPct val="0"/>
              </a:spcBef>
              <a:spcAft>
                <a:spcPct val="0"/>
              </a:spcAft>
            </a:pPr>
            <a:r>
              <a:rPr lang="en-US" altLang="en-US" sz="2800"/>
              <a:t>"Finally, </a:t>
            </a:r>
            <a:r>
              <a:rPr lang="en-US" altLang="en-US" sz="2800" b="1"/>
              <a:t>never 'knock' the National or Department leadership in front of your members</a:t>
            </a:r>
            <a:r>
              <a:rPr lang="en-US" altLang="en-US" sz="2800"/>
              <a:t>. </a:t>
            </a:r>
          </a:p>
          <a:p>
            <a:pPr lvl="0" algn="l" eaLnBrk="0" fontAlgn="base" hangingPunct="0">
              <a:lnSpc>
                <a:spcPct val="100000"/>
              </a:lnSpc>
              <a:spcBef>
                <a:spcPct val="0"/>
              </a:spcBef>
              <a:spcAft>
                <a:spcPct val="0"/>
              </a:spcAft>
            </a:pPr>
            <a:endParaRPr lang="en-US" altLang="en-US" sz="2800"/>
          </a:p>
          <a:p>
            <a:pPr lvl="0" algn="l" eaLnBrk="0" fontAlgn="base" hangingPunct="0">
              <a:lnSpc>
                <a:spcPct val="100000"/>
              </a:lnSpc>
              <a:spcBef>
                <a:spcPct val="0"/>
              </a:spcBef>
              <a:spcAft>
                <a:spcPct val="0"/>
              </a:spcAft>
            </a:pPr>
            <a:r>
              <a:rPr lang="en-US" altLang="en-US" sz="2800"/>
              <a:t>You cannot maintain respect for your District if you make members feel the rest of the VFW is failing. Your job is </a:t>
            </a:r>
            <a:r>
              <a:rPr lang="en-US" altLang="en-US" sz="2800" b="1"/>
              <a:t>to be the motivator, educator, and mentor</a:t>
            </a:r>
            <a:r>
              <a:rPr lang="en-US" altLang="en-US" sz="2800"/>
              <a:t>—inspire great leaders by being one yourself."</a:t>
            </a:r>
            <a:endParaRPr kumimoji="0" lang="en-US" altLang="en-US" sz="2800" b="0" i="0" u="none" strike="noStrike" cap="none" normalizeH="0" baseline="0">
              <a:ln>
                <a:noFill/>
              </a:ln>
              <a:solidFill>
                <a:schemeClr val="tx1"/>
              </a:solidFill>
              <a:effectLst/>
            </a:endParaRPr>
          </a:p>
        </p:txBody>
      </p:sp>
    </p:spTree>
    <p:extLst>
      <p:ext uri="{BB962C8B-B14F-4D97-AF65-F5344CB8AC3E}">
        <p14:creationId xmlns:p14="http://schemas.microsoft.com/office/powerpoint/2010/main" val="15888932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F7263-4ED0-E657-2A08-AB5AE1B6D952}"/>
              </a:ext>
            </a:extLst>
          </p:cNvPr>
          <p:cNvSpPr>
            <a:spLocks noGrp="1"/>
          </p:cNvSpPr>
          <p:nvPr>
            <p:ph type="ctrTitle"/>
          </p:nvPr>
        </p:nvSpPr>
        <p:spPr>
          <a:xfrm>
            <a:off x="1523999" y="290990"/>
            <a:ext cx="9144000" cy="2387600"/>
          </a:xfrm>
        </p:spPr>
        <p:txBody>
          <a:bodyPr/>
          <a:lstStyle/>
          <a:p>
            <a:r>
              <a:rPr lang="en-US"/>
              <a:t>Losing a Post</a:t>
            </a:r>
          </a:p>
        </p:txBody>
      </p:sp>
      <p:sp>
        <p:nvSpPr>
          <p:cNvPr id="3" name="Subtitle 2">
            <a:extLst>
              <a:ext uri="{FF2B5EF4-FFF2-40B4-BE49-F238E27FC236}">
                <a16:creationId xmlns:a16="http://schemas.microsoft.com/office/drawing/2014/main" id="{504668C5-3887-085E-57D4-FADDCF291676}"/>
              </a:ext>
            </a:extLst>
          </p:cNvPr>
          <p:cNvSpPr>
            <a:spLocks noGrp="1"/>
          </p:cNvSpPr>
          <p:nvPr>
            <p:ph type="subTitle" idx="1"/>
          </p:nvPr>
        </p:nvSpPr>
        <p:spPr>
          <a:xfrm>
            <a:off x="187910" y="2563346"/>
            <a:ext cx="11816179" cy="1655762"/>
          </a:xfrm>
        </p:spPr>
        <p:txBody>
          <a:bodyPr/>
          <a:lstStyle/>
          <a:p>
            <a:pPr algn="l"/>
            <a:r>
              <a:rPr lang="en-US" b="1"/>
              <a:t>Warning Signs for District Commanders</a:t>
            </a:r>
          </a:p>
          <a:p>
            <a:pPr algn="l"/>
            <a:r>
              <a:rPr lang="en-US"/>
              <a:t>District Commanders should use Post Inspections as a diagnostic tool rather than a "gotcha" game.</a:t>
            </a:r>
          </a:p>
          <a:p>
            <a:pPr marL="342900" indent="-342900" algn="l">
              <a:buFont typeface="Arial" panose="020B0604020202020204" pitchFamily="34" charset="0"/>
              <a:buChar char="•"/>
            </a:pPr>
            <a:r>
              <a:rPr lang="en-US" b="1"/>
              <a:t>The 80% Rule: </a:t>
            </a:r>
            <a:r>
              <a:rPr lang="en-US"/>
              <a:t>Statistics show that 80% of Post-level problems, including financial mismanagement, </a:t>
            </a:r>
            <a:r>
              <a:rPr lang="en-US" b="1"/>
              <a:t>are visible on the official Inspection Form</a:t>
            </a:r>
            <a:r>
              <a:rPr lang="en-US"/>
              <a:t>.</a:t>
            </a:r>
          </a:p>
          <a:p>
            <a:pPr marL="342900" indent="-342900" algn="l">
              <a:buFont typeface="Arial" panose="020B0604020202020204" pitchFamily="34" charset="0"/>
              <a:buChar char="•"/>
            </a:pPr>
            <a:r>
              <a:rPr lang="en-US" b="1"/>
              <a:t>Quartermaster Danger Signals:</a:t>
            </a:r>
            <a:r>
              <a:rPr lang="en-US"/>
              <a:t> Watch for delayed deposits, large amounts of "cash on hand," or members complaining they aren't receiving the VFW magazine (a sign dues aren't being processed).</a:t>
            </a:r>
          </a:p>
          <a:p>
            <a:pPr marL="342900" indent="-342900" algn="l">
              <a:buFont typeface="Arial" panose="020B0604020202020204" pitchFamily="34" charset="0"/>
              <a:buChar char="•"/>
            </a:pPr>
            <a:r>
              <a:rPr lang="en-US" b="1"/>
              <a:t>The Ritual as a Metric: </a:t>
            </a:r>
            <a:r>
              <a:rPr lang="en-US"/>
              <a:t>A Post that skips the Ritual or ignores the Manual of Procedure is often a "slipping" Post that has lost its discipline.</a:t>
            </a:r>
          </a:p>
        </p:txBody>
      </p:sp>
    </p:spTree>
    <p:extLst>
      <p:ext uri="{BB962C8B-B14F-4D97-AF65-F5344CB8AC3E}">
        <p14:creationId xmlns:p14="http://schemas.microsoft.com/office/powerpoint/2010/main" val="40113767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52C22-D73A-045F-2DCF-82B548494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EF45B-8DEB-7D6E-FAF9-18DB2D2DEB70}"/>
              </a:ext>
            </a:extLst>
          </p:cNvPr>
          <p:cNvSpPr>
            <a:spLocks noGrp="1"/>
          </p:cNvSpPr>
          <p:nvPr>
            <p:ph type="ctrTitle"/>
          </p:nvPr>
        </p:nvSpPr>
        <p:spPr>
          <a:xfrm>
            <a:off x="1524000" y="344254"/>
            <a:ext cx="9144000" cy="2387600"/>
          </a:xfrm>
        </p:spPr>
        <p:txBody>
          <a:bodyPr/>
          <a:lstStyle/>
          <a:p>
            <a:r>
              <a:rPr lang="en-US"/>
              <a:t>Losing a Post</a:t>
            </a:r>
          </a:p>
        </p:txBody>
      </p:sp>
      <p:sp>
        <p:nvSpPr>
          <p:cNvPr id="3" name="Subtitle 2">
            <a:extLst>
              <a:ext uri="{FF2B5EF4-FFF2-40B4-BE49-F238E27FC236}">
                <a16:creationId xmlns:a16="http://schemas.microsoft.com/office/drawing/2014/main" id="{0277125C-F9D7-AAF1-166D-A63B020BA1AC}"/>
              </a:ext>
            </a:extLst>
          </p:cNvPr>
          <p:cNvSpPr>
            <a:spLocks noGrp="1"/>
          </p:cNvSpPr>
          <p:nvPr>
            <p:ph type="subTitle" idx="1"/>
          </p:nvPr>
        </p:nvSpPr>
        <p:spPr>
          <a:xfrm>
            <a:off x="187910" y="2785289"/>
            <a:ext cx="11816179" cy="1655762"/>
          </a:xfrm>
        </p:spPr>
        <p:txBody>
          <a:bodyPr/>
          <a:lstStyle/>
          <a:p>
            <a:pPr marL="457200" indent="-457200" algn="l">
              <a:buAutoNum type="arabicPeriod"/>
            </a:pPr>
            <a:r>
              <a:rPr lang="en-US" b="1"/>
              <a:t>Administrative "Proof of Life" </a:t>
            </a:r>
            <a:r>
              <a:rPr lang="en-US"/>
              <a:t>(The Non-Negotiables)</a:t>
            </a:r>
          </a:p>
          <a:p>
            <a:pPr marL="914400" lvl="1" indent="-457200" algn="l">
              <a:buAutoNum type="arabicPeriod"/>
            </a:pPr>
            <a:r>
              <a:rPr lang="en-US" sz="2400"/>
              <a:t>IRS 990</a:t>
            </a:r>
          </a:p>
          <a:p>
            <a:pPr marL="914400" lvl="1" indent="-457200" algn="l">
              <a:buAutoNum type="arabicPeriod"/>
            </a:pPr>
            <a:r>
              <a:rPr lang="en-US" sz="2400"/>
              <a:t>Insurance and Bonding</a:t>
            </a:r>
          </a:p>
          <a:p>
            <a:pPr marL="457200" indent="-457200" algn="l">
              <a:buAutoNum type="arabicPeriod"/>
            </a:pPr>
            <a:r>
              <a:rPr lang="en-US" b="1"/>
              <a:t>Failure to Report </a:t>
            </a:r>
            <a:r>
              <a:rPr lang="en-US"/>
              <a:t>(Abandoning the Mission)</a:t>
            </a:r>
          </a:p>
          <a:p>
            <a:pPr marL="914400" lvl="1" indent="-457200" algn="l">
              <a:buAutoNum type="arabicPeriod"/>
            </a:pPr>
            <a:r>
              <a:rPr lang="en-US" sz="2400"/>
              <a:t>Post cannot prove it is active in its community</a:t>
            </a:r>
          </a:p>
          <a:p>
            <a:pPr marL="914400" lvl="1" indent="-457200" algn="l">
              <a:buAutoNum type="arabicPeriod"/>
            </a:pPr>
            <a:r>
              <a:rPr lang="en-US" sz="2400"/>
              <a:t>The All-State Dashboard acts as a transparent scoreboard</a:t>
            </a:r>
          </a:p>
          <a:p>
            <a:pPr marL="457200" indent="-457200" algn="l">
              <a:buAutoNum type="arabicPeriod"/>
            </a:pPr>
            <a:r>
              <a:rPr lang="en-US" b="1"/>
              <a:t>Financial Arrears and "Good Standing“</a:t>
            </a:r>
          </a:p>
          <a:p>
            <a:pPr marL="914400" lvl="1" indent="-457200" algn="l">
              <a:buAutoNum type="arabicPeriod"/>
            </a:pPr>
            <a:r>
              <a:rPr lang="en-US" sz="2400"/>
              <a:t>Skipping mandatory donations</a:t>
            </a:r>
          </a:p>
          <a:p>
            <a:pPr marL="914400" lvl="1" indent="-457200" algn="l">
              <a:buAutoNum type="arabicPeriod"/>
            </a:pPr>
            <a:r>
              <a:rPr lang="en-US" sz="2400"/>
              <a:t>Posts in arrears </a:t>
            </a:r>
          </a:p>
        </p:txBody>
      </p:sp>
    </p:spTree>
    <p:extLst>
      <p:ext uri="{BB962C8B-B14F-4D97-AF65-F5344CB8AC3E}">
        <p14:creationId xmlns:p14="http://schemas.microsoft.com/office/powerpoint/2010/main" val="41829840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B11B-CCD1-1323-87F2-068C1DB2C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EEA9FC-8C12-A88E-88E8-73E089A89B57}"/>
              </a:ext>
            </a:extLst>
          </p:cNvPr>
          <p:cNvSpPr>
            <a:spLocks noGrp="1"/>
          </p:cNvSpPr>
          <p:nvPr>
            <p:ph type="ctrTitle"/>
          </p:nvPr>
        </p:nvSpPr>
        <p:spPr>
          <a:xfrm>
            <a:off x="1524000" y="406400"/>
            <a:ext cx="9144000" cy="2387600"/>
          </a:xfrm>
        </p:spPr>
        <p:txBody>
          <a:bodyPr/>
          <a:lstStyle/>
          <a:p>
            <a:r>
              <a:rPr lang="en-US"/>
              <a:t>Losing a Post</a:t>
            </a:r>
          </a:p>
        </p:txBody>
      </p:sp>
      <p:sp>
        <p:nvSpPr>
          <p:cNvPr id="3" name="Subtitle 2">
            <a:extLst>
              <a:ext uri="{FF2B5EF4-FFF2-40B4-BE49-F238E27FC236}">
                <a16:creationId xmlns:a16="http://schemas.microsoft.com/office/drawing/2014/main" id="{82570B62-C5BE-53DF-3D7B-171C341E2210}"/>
              </a:ext>
            </a:extLst>
          </p:cNvPr>
          <p:cNvSpPr>
            <a:spLocks noGrp="1"/>
          </p:cNvSpPr>
          <p:nvPr>
            <p:ph type="subTitle" idx="1"/>
          </p:nvPr>
        </p:nvSpPr>
        <p:spPr>
          <a:xfrm>
            <a:off x="187910" y="2785289"/>
            <a:ext cx="11816179" cy="1655762"/>
          </a:xfrm>
        </p:spPr>
        <p:txBody>
          <a:bodyPr/>
          <a:lstStyle/>
          <a:p>
            <a:pPr algn="l"/>
            <a:r>
              <a:rPr lang="en-US" sz="2400"/>
              <a:t>4. </a:t>
            </a:r>
            <a:r>
              <a:rPr lang="en-US" sz="2400" b="1"/>
              <a:t>Illegal Activities and Conduct</a:t>
            </a:r>
          </a:p>
          <a:p>
            <a:pPr algn="l"/>
            <a:r>
              <a:rPr lang="en-US"/>
              <a:t>	1. Illegal Club Operations</a:t>
            </a:r>
          </a:p>
          <a:p>
            <a:pPr algn="l"/>
            <a:r>
              <a:rPr lang="en-US" sz="2400"/>
              <a:t>	2. Bringing Dishonor</a:t>
            </a:r>
          </a:p>
          <a:p>
            <a:pPr algn="l"/>
            <a:r>
              <a:rPr lang="en-US"/>
              <a:t>	3. Sobriety of </a:t>
            </a:r>
            <a:r>
              <a:rPr lang="en-US" err="1"/>
              <a:t>Busines</a:t>
            </a:r>
            <a:endParaRPr lang="en-US"/>
          </a:p>
          <a:p>
            <a:pPr algn="l"/>
            <a:r>
              <a:rPr lang="en-US" sz="2400"/>
              <a:t>5. </a:t>
            </a:r>
            <a:r>
              <a:rPr lang="en-US" sz="2400" b="1"/>
              <a:t>Skipping the Chain of Command</a:t>
            </a:r>
          </a:p>
          <a:p>
            <a:pPr algn="l"/>
            <a:r>
              <a:rPr lang="en-US"/>
              <a:t>	1. Mediation vs. Investigation</a:t>
            </a:r>
          </a:p>
          <a:p>
            <a:pPr algn="l"/>
            <a:r>
              <a:rPr lang="en-US" sz="2400"/>
              <a:t>	2. Small ego-clashes between the Post and Auxiliary</a:t>
            </a:r>
          </a:p>
        </p:txBody>
      </p:sp>
    </p:spTree>
    <p:extLst>
      <p:ext uri="{BB962C8B-B14F-4D97-AF65-F5344CB8AC3E}">
        <p14:creationId xmlns:p14="http://schemas.microsoft.com/office/powerpoint/2010/main" val="20294365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CAED3-177C-050C-9310-76307F7413EB}"/>
              </a:ext>
            </a:extLst>
          </p:cNvPr>
          <p:cNvSpPr>
            <a:spLocks noGrp="1"/>
          </p:cNvSpPr>
          <p:nvPr>
            <p:ph type="ctrTitle"/>
          </p:nvPr>
        </p:nvSpPr>
        <p:spPr>
          <a:xfrm>
            <a:off x="806388" y="470307"/>
            <a:ext cx="10579223" cy="2387600"/>
          </a:xfrm>
        </p:spPr>
        <p:txBody>
          <a:bodyPr/>
          <a:lstStyle/>
          <a:p>
            <a:r>
              <a:rPr lang="en-US"/>
              <a:t>New Post Opportunities</a:t>
            </a:r>
          </a:p>
        </p:txBody>
      </p:sp>
      <p:sp>
        <p:nvSpPr>
          <p:cNvPr id="3" name="Subtitle 2">
            <a:extLst>
              <a:ext uri="{FF2B5EF4-FFF2-40B4-BE49-F238E27FC236}">
                <a16:creationId xmlns:a16="http://schemas.microsoft.com/office/drawing/2014/main" id="{1A1C8035-69FE-FF86-CFC6-86942C2C08B2}"/>
              </a:ext>
            </a:extLst>
          </p:cNvPr>
          <p:cNvSpPr>
            <a:spLocks noGrp="1"/>
          </p:cNvSpPr>
          <p:nvPr>
            <p:ph type="subTitle" idx="1"/>
          </p:nvPr>
        </p:nvSpPr>
        <p:spPr>
          <a:xfrm>
            <a:off x="806388" y="3048843"/>
            <a:ext cx="10579223" cy="3121137"/>
          </a:xfrm>
        </p:spPr>
        <p:txBody>
          <a:bodyPr/>
          <a:lstStyle/>
          <a:p>
            <a:r>
              <a:rPr lang="en-US" sz="4000"/>
              <a:t>The District Commander is in the best position to identify communities where the VFW is not currently represented and where a new Post can be established.</a:t>
            </a:r>
          </a:p>
        </p:txBody>
      </p:sp>
    </p:spTree>
    <p:extLst>
      <p:ext uri="{BB962C8B-B14F-4D97-AF65-F5344CB8AC3E}">
        <p14:creationId xmlns:p14="http://schemas.microsoft.com/office/powerpoint/2010/main" val="42809380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1603899" y="3830259"/>
            <a:ext cx="9144000" cy="2387600"/>
          </a:xfrm>
        </p:spPr>
        <p:txBody>
          <a:bodyPr/>
          <a:lstStyle/>
          <a:p>
            <a:r>
              <a:rPr lang="en-US" dirty="0"/>
              <a:t>All-State Requirements</a:t>
            </a:r>
            <a:br>
              <a:rPr lang="en-US" dirty="0"/>
            </a:br>
            <a:br>
              <a:rPr lang="en-US" dirty="0"/>
            </a:br>
            <a:endParaRPr lang="en-US" dirty="0"/>
          </a:p>
        </p:txBody>
      </p:sp>
    </p:spTree>
    <p:extLst>
      <p:ext uri="{BB962C8B-B14F-4D97-AF65-F5344CB8AC3E}">
        <p14:creationId xmlns:p14="http://schemas.microsoft.com/office/powerpoint/2010/main" val="726366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92A3F2-F68D-2F01-71C6-0A261B5225F8}"/>
              </a:ext>
            </a:extLst>
          </p:cNvPr>
          <p:cNvSpPr txBox="1"/>
          <p:nvPr/>
        </p:nvSpPr>
        <p:spPr>
          <a:xfrm>
            <a:off x="304800" y="3124381"/>
            <a:ext cx="11545078" cy="3416320"/>
          </a:xfrm>
          <a:prstGeom prst="rect">
            <a:avLst/>
          </a:prstGeom>
          <a:noFill/>
        </p:spPr>
        <p:txBody>
          <a:bodyPr wrap="square">
            <a:spAutoFit/>
          </a:bodyPr>
          <a:lstStyle/>
          <a:p>
            <a:pPr>
              <a:buNone/>
            </a:pPr>
            <a:r>
              <a:rPr lang="en-US" sz="2400" b="1">
                <a:latin typeface="Arial" panose="020B0604020202020204" pitchFamily="34" charset="0"/>
                <a:cs typeface="Arial" panose="020B0604020202020204" pitchFamily="34" charset="0"/>
              </a:rPr>
              <a:t>1. Respect the "Post-Level" Pedigree</a:t>
            </a:r>
          </a:p>
          <a:p>
            <a:pPr>
              <a:buNone/>
            </a:pPr>
            <a:r>
              <a:rPr lang="en-US" sz="2400">
                <a:latin typeface="Arial" panose="020B0604020202020204" pitchFamily="34" charset="0"/>
                <a:cs typeface="Arial" panose="020B0604020202020204" pitchFamily="34" charset="0"/>
              </a:rPr>
              <a:t>Your Line Officers didn't arrive at District by accident. They are typically past Post Commanders, Quartermasters, or Adjutants.</a:t>
            </a:r>
          </a:p>
          <a:p>
            <a:pPr>
              <a:buNone/>
            </a:pPr>
            <a:endParaRPr lang="en-US" sz="2400">
              <a:latin typeface="Arial" panose="020B0604020202020204" pitchFamily="34" charset="0"/>
              <a:cs typeface="Arial" panose="020B0604020202020204" pitchFamily="34" charset="0"/>
            </a:endParaRP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Insight:</a:t>
            </a:r>
            <a:r>
              <a:rPr lang="en-US" sz="2400">
                <a:latin typeface="Arial" panose="020B0604020202020204" pitchFamily="34" charset="0"/>
                <a:cs typeface="Arial" panose="020B0604020202020204" pitchFamily="34" charset="0"/>
              </a:rPr>
              <a:t> They know how a Post </a:t>
            </a:r>
            <a:r>
              <a:rPr lang="en-US" sz="2400" i="1">
                <a:latin typeface="Arial" panose="020B0604020202020204" pitchFamily="34" charset="0"/>
                <a:cs typeface="Arial" panose="020B0604020202020204" pitchFamily="34" charset="0"/>
              </a:rPr>
              <a:t>actually</a:t>
            </a:r>
            <a:r>
              <a:rPr lang="en-US" sz="2400">
                <a:latin typeface="Arial" panose="020B0604020202020204" pitchFamily="34" charset="0"/>
                <a:cs typeface="Arial" panose="020B0604020202020204" pitchFamily="34" charset="0"/>
              </a:rPr>
              <a:t> runs—from the kitchen to the meeting room.</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Leverage:</a:t>
            </a:r>
            <a:r>
              <a:rPr lang="en-US" sz="2400">
                <a:latin typeface="Arial" panose="020B0604020202020204" pitchFamily="34" charset="0"/>
                <a:cs typeface="Arial" panose="020B0604020202020204" pitchFamily="34" charset="0"/>
              </a:rPr>
              <a:t> When a Post in your District is struggling, don't guess the solution. Ask your Junior or Senior Vice: </a:t>
            </a:r>
            <a:r>
              <a:rPr lang="en-US" sz="2400" i="1">
                <a:latin typeface="Arial" panose="020B0604020202020204" pitchFamily="34" charset="0"/>
                <a:cs typeface="Arial" panose="020B0604020202020204" pitchFamily="34" charset="0"/>
              </a:rPr>
              <a:t>"When you ran your Post, how did you handle this specific hurdle?"</a:t>
            </a:r>
            <a:endParaRPr lang="en-US" sz="2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AFE769-EF8A-6376-BADF-D677DDCA0DB8}"/>
              </a:ext>
            </a:extLst>
          </p:cNvPr>
          <p:cNvSpPr txBox="1"/>
          <p:nvPr/>
        </p:nvSpPr>
        <p:spPr>
          <a:xfrm>
            <a:off x="1775501" y="2108718"/>
            <a:ext cx="8769085" cy="1015663"/>
          </a:xfrm>
          <a:prstGeom prst="rect">
            <a:avLst/>
          </a:prstGeom>
          <a:noFill/>
        </p:spPr>
        <p:txBody>
          <a:bodyPr wrap="square" rtlCol="0">
            <a:spAutoFit/>
          </a:bodyPr>
          <a:lstStyle/>
          <a:p>
            <a:r>
              <a:rPr lang="en-US" sz="4000" b="1">
                <a:latin typeface="Arial Black" panose="020B0A04020102020204" pitchFamily="34" charset="0"/>
              </a:rPr>
              <a:t>Use your District Line Officers</a:t>
            </a:r>
          </a:p>
          <a:p>
            <a:pPr algn="ctr"/>
            <a:r>
              <a:rPr lang="en-US" sz="2000" b="1">
                <a:latin typeface="Arial Black" panose="020B0A04020102020204" pitchFamily="34" charset="0"/>
              </a:rPr>
              <a:t>3 Kinds of Approach</a:t>
            </a:r>
          </a:p>
        </p:txBody>
      </p:sp>
    </p:spTree>
    <p:extLst>
      <p:ext uri="{BB962C8B-B14F-4D97-AF65-F5344CB8AC3E}">
        <p14:creationId xmlns:p14="http://schemas.microsoft.com/office/powerpoint/2010/main" val="3275204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9688-9F19-B436-56E2-3FE2DD776F09}"/>
              </a:ext>
            </a:extLst>
          </p:cNvPr>
          <p:cNvSpPr>
            <a:spLocks noGrp="1"/>
          </p:cNvSpPr>
          <p:nvPr>
            <p:ph type="ctrTitle"/>
          </p:nvPr>
        </p:nvSpPr>
        <p:spPr>
          <a:xfrm>
            <a:off x="1524000" y="1423069"/>
            <a:ext cx="9144000" cy="2387600"/>
          </a:xfrm>
        </p:spPr>
        <p:txBody>
          <a:bodyPr/>
          <a:lstStyle/>
          <a:p>
            <a:r>
              <a:rPr lang="en-US" dirty="0"/>
              <a:t>All-State Requirements</a:t>
            </a:r>
          </a:p>
        </p:txBody>
      </p:sp>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266700" y="4152462"/>
            <a:ext cx="11658600" cy="1655762"/>
          </a:xfrm>
        </p:spPr>
        <p:txBody>
          <a:bodyPr>
            <a:noAutofit/>
          </a:bodyPr>
          <a:lstStyle/>
          <a:p>
            <a:r>
              <a:rPr lang="en-US" sz="2800" dirty="0"/>
              <a:t>Achieving All-State status in the </a:t>
            </a:r>
            <a:r>
              <a:rPr lang="en-US" sz="2800" b="1" dirty="0"/>
              <a:t>VFW Department of Florida</a:t>
            </a:r>
            <a:r>
              <a:rPr lang="en-US" sz="2800" dirty="0"/>
              <a:t> for the 2026–2027 program year is a comprehensive </a:t>
            </a:r>
            <a:r>
              <a:rPr lang="en-US" sz="2800" b="1" dirty="0"/>
              <a:t>"health check" </a:t>
            </a:r>
            <a:r>
              <a:rPr lang="en-US" sz="2800" dirty="0"/>
              <a:t>for a Post. It requires meeting specific benchmarks in </a:t>
            </a:r>
            <a:r>
              <a:rPr lang="en-US" sz="2800" b="1" dirty="0"/>
              <a:t>membership, financial compliance, and community programs</a:t>
            </a:r>
            <a:r>
              <a:rPr lang="en-US" sz="2800" dirty="0"/>
              <a:t>.</a:t>
            </a:r>
          </a:p>
          <a:p>
            <a:r>
              <a:rPr lang="en-US" sz="2800" dirty="0"/>
              <a:t>The following breakdown is based on the Department of Florida's 2026–2027 requirements under State Commander </a:t>
            </a:r>
            <a:r>
              <a:rPr lang="en-US" sz="2800" b="1" dirty="0"/>
              <a:t>Randy Cash</a:t>
            </a:r>
            <a:endParaRPr lang="en-US" sz="2800" dirty="0"/>
          </a:p>
          <a:p>
            <a:endParaRPr lang="en-US" sz="2800" dirty="0"/>
          </a:p>
        </p:txBody>
      </p:sp>
    </p:spTree>
    <p:extLst>
      <p:ext uri="{BB962C8B-B14F-4D97-AF65-F5344CB8AC3E}">
        <p14:creationId xmlns:p14="http://schemas.microsoft.com/office/powerpoint/2010/main" val="33844490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56D5AC5-7C0D-5CDA-B9F3-B16FE1B6AC9D}"/>
              </a:ext>
            </a:extLst>
          </p:cNvPr>
          <p:cNvSpPr>
            <a:spLocks noGrp="1"/>
          </p:cNvSpPr>
          <p:nvPr>
            <p:ph type="subTitle" idx="1"/>
          </p:nvPr>
        </p:nvSpPr>
        <p:spPr>
          <a:xfrm>
            <a:off x="360784" y="2496279"/>
            <a:ext cx="11302481" cy="1655762"/>
          </a:xfrm>
        </p:spPr>
        <p:txBody>
          <a:bodyPr>
            <a:noAutofit/>
          </a:bodyPr>
          <a:lstStyle/>
          <a:p>
            <a:pPr algn="l"/>
            <a:r>
              <a:rPr lang="en-US" b="1" dirty="0"/>
              <a:t>1. Membership Benchmarks</a:t>
            </a:r>
          </a:p>
          <a:p>
            <a:pPr algn="l"/>
            <a:r>
              <a:rPr lang="en-US" dirty="0"/>
              <a:t>Membership is the primary driver. To be eligible for All-State, a Post must achieve:</a:t>
            </a:r>
          </a:p>
          <a:p>
            <a:pPr marL="342900" indent="-342900" algn="l">
              <a:buFont typeface="Arial" panose="020B0604020202020204" pitchFamily="34" charset="0"/>
              <a:buChar char="•"/>
            </a:pPr>
            <a:r>
              <a:rPr lang="en-US" b="1" dirty="0"/>
              <a:t>102%-8%(depending on Division) in Total Membership, 80% Retention and 1 Legacy Life (new/upgrade):</a:t>
            </a:r>
            <a:r>
              <a:rPr lang="en-US" dirty="0"/>
              <a:t> This goal must be reached by </a:t>
            </a:r>
            <a:r>
              <a:rPr lang="en-US" b="1" dirty="0"/>
              <a:t>June 30, 2027</a:t>
            </a:r>
            <a:r>
              <a:rPr lang="en-US" dirty="0"/>
              <a:t>.</a:t>
            </a:r>
          </a:p>
          <a:p>
            <a:pPr marL="800100" lvl="1" indent="-342900" algn="l">
              <a:buFont typeface="Arial" panose="020B0604020202020204" pitchFamily="34" charset="0"/>
              <a:buChar char="•"/>
            </a:pPr>
            <a:r>
              <a:rPr lang="en-US" sz="2400" i="1" dirty="0"/>
              <a:t>Note:</a:t>
            </a:r>
            <a:r>
              <a:rPr lang="en-US" sz="2400" dirty="0"/>
              <a:t> To receive your All-State cap at the State Convention, you must hit this number by </a:t>
            </a:r>
            <a:r>
              <a:rPr lang="en-US" sz="2400" b="1" dirty="0"/>
              <a:t>April 18, 2027</a:t>
            </a:r>
            <a:r>
              <a:rPr lang="en-US" sz="2400" dirty="0"/>
              <a:t>.</a:t>
            </a:r>
          </a:p>
          <a:p>
            <a:pPr marL="342900" indent="-342900" algn="l">
              <a:buFont typeface="Arial" panose="020B0604020202020204" pitchFamily="34" charset="0"/>
              <a:buChar char="•"/>
            </a:pPr>
            <a:r>
              <a:rPr lang="en-US" b="1" dirty="0"/>
              <a:t>Recruiting Events:</a:t>
            </a:r>
            <a:r>
              <a:rPr lang="en-US" dirty="0"/>
              <a:t> Conduct at least </a:t>
            </a:r>
            <a:r>
              <a:rPr lang="en-US" b="1" dirty="0"/>
              <a:t>two (2) recruiting drives</a:t>
            </a:r>
            <a:r>
              <a:rPr lang="en-US" dirty="0"/>
              <a:t> and post them to the National Dashboard (or Department reporting system).</a:t>
            </a:r>
          </a:p>
          <a:p>
            <a:endParaRPr lang="en-US" dirty="0"/>
          </a:p>
        </p:txBody>
      </p:sp>
    </p:spTree>
    <p:extLst>
      <p:ext uri="{BB962C8B-B14F-4D97-AF65-F5344CB8AC3E}">
        <p14:creationId xmlns:p14="http://schemas.microsoft.com/office/powerpoint/2010/main" val="244663578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3FFE9-0EBE-C9D0-AFB2-8B622914635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7BB9A0C-5A24-C12D-634E-6E3FC43222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4">
            <a:extLst>
              <a:ext uri="{FF2B5EF4-FFF2-40B4-BE49-F238E27FC236}">
                <a16:creationId xmlns:a16="http://schemas.microsoft.com/office/drawing/2014/main" id="{816490CD-4427-1887-8778-1D68854DACF2}"/>
              </a:ext>
            </a:extLst>
          </p:cNvPr>
          <p:cNvSpPr>
            <a:spLocks noChangeArrowheads="1"/>
          </p:cNvSpPr>
          <p:nvPr/>
        </p:nvSpPr>
        <p:spPr bwMode="auto">
          <a:xfrm>
            <a:off x="5825413" y="1639077"/>
            <a:ext cx="3936773" cy="287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F4766B2-516E-64FE-4880-93D10E464891}"/>
              </a:ext>
            </a:extLst>
          </p:cNvPr>
          <p:cNvSpPr txBox="1"/>
          <p:nvPr/>
        </p:nvSpPr>
        <p:spPr>
          <a:xfrm>
            <a:off x="607554" y="1887614"/>
            <a:ext cx="11049403"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Arial Black" panose="020B0A04020102020204" pitchFamily="34" charset="0"/>
              </a:rPr>
              <a:t>Department Commander’s Expectations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Arial Black" panose="020B0A04020102020204" pitchFamily="34" charset="0"/>
            </a:endParaRPr>
          </a:p>
        </p:txBody>
      </p:sp>
      <p:sp>
        <p:nvSpPr>
          <p:cNvPr id="5" name="TextBox 4">
            <a:extLst>
              <a:ext uri="{FF2B5EF4-FFF2-40B4-BE49-F238E27FC236}">
                <a16:creationId xmlns:a16="http://schemas.microsoft.com/office/drawing/2014/main" id="{3E91F7E7-0978-CAF8-C87A-B9B9445E4633}"/>
              </a:ext>
            </a:extLst>
          </p:cNvPr>
          <p:cNvSpPr txBox="1"/>
          <p:nvPr/>
        </p:nvSpPr>
        <p:spPr>
          <a:xfrm>
            <a:off x="1386698" y="5691456"/>
            <a:ext cx="9609105" cy="830997"/>
          </a:xfrm>
          <a:prstGeom prst="rect">
            <a:avLst/>
          </a:prstGeom>
          <a:noFill/>
        </p:spPr>
        <p:txBody>
          <a:bodyPr wrap="none" rtlCol="0">
            <a:spAutoFit/>
          </a:bodyPr>
          <a:lstStyle/>
          <a:p>
            <a:pPr algn="ctr"/>
            <a:r>
              <a:rPr lang="en-US" sz="2400" dirty="0">
                <a:latin typeface="Arial Black" panose="020B0A04020102020204" pitchFamily="34" charset="0"/>
              </a:rPr>
              <a:t>Plus 1 New Legacy Life member or Legacy Life Upgrade</a:t>
            </a:r>
          </a:p>
          <a:p>
            <a:pPr algn="ctr"/>
            <a:r>
              <a:rPr lang="en-US" sz="2400" dirty="0">
                <a:latin typeface="Arial Black" panose="020B0A04020102020204" pitchFamily="34" charset="0"/>
              </a:rPr>
              <a:t>And 80% Retention</a:t>
            </a:r>
          </a:p>
        </p:txBody>
      </p:sp>
      <p:graphicFrame>
        <p:nvGraphicFramePr>
          <p:cNvPr id="6" name="Table 5">
            <a:extLst>
              <a:ext uri="{FF2B5EF4-FFF2-40B4-BE49-F238E27FC236}">
                <a16:creationId xmlns:a16="http://schemas.microsoft.com/office/drawing/2014/main" id="{7EA7736D-151E-9B53-AC38-96272AA5C98E}"/>
              </a:ext>
            </a:extLst>
          </p:cNvPr>
          <p:cNvGraphicFramePr>
            <a:graphicFrameLocks noGrp="1"/>
          </p:cNvGraphicFramePr>
          <p:nvPr/>
        </p:nvGraphicFramePr>
        <p:xfrm>
          <a:off x="838200" y="2518556"/>
          <a:ext cx="10515600" cy="3142557"/>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2006253841"/>
                    </a:ext>
                  </a:extLst>
                </a:gridCol>
                <a:gridCol w="3505200">
                  <a:extLst>
                    <a:ext uri="{9D8B030D-6E8A-4147-A177-3AD203B41FA5}">
                      <a16:colId xmlns:a16="http://schemas.microsoft.com/office/drawing/2014/main" val="2400372266"/>
                    </a:ext>
                  </a:extLst>
                </a:gridCol>
                <a:gridCol w="3505200">
                  <a:extLst>
                    <a:ext uri="{9D8B030D-6E8A-4147-A177-3AD203B41FA5}">
                      <a16:colId xmlns:a16="http://schemas.microsoft.com/office/drawing/2014/main" val="1285753136"/>
                    </a:ext>
                  </a:extLst>
                </a:gridCol>
              </a:tblGrid>
              <a:tr h="0">
                <a:tc>
                  <a:txBody>
                    <a:bodyPr/>
                    <a:lstStyle/>
                    <a:p>
                      <a:pPr marL="0" marR="0">
                        <a:lnSpc>
                          <a:spcPct val="115000"/>
                        </a:lnSpc>
                        <a:spcAft>
                          <a:spcPts val="800"/>
                        </a:spcAft>
                        <a:buNone/>
                      </a:pPr>
                      <a:r>
                        <a:rPr lang="en-US" sz="1600" kern="0" dirty="0">
                          <a:effectLst/>
                        </a:rPr>
                        <a:t>Division</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dirty="0">
                          <a:effectLst/>
                        </a:rPr>
                        <a:t>Division Size (2026-2027)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Proposed All-State Quota</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38587072"/>
                  </a:ext>
                </a:extLst>
              </a:tr>
              <a:tr h="0">
                <a:tc>
                  <a:txBody>
                    <a:bodyPr/>
                    <a:lstStyle/>
                    <a:p>
                      <a:pPr marL="0" marR="0">
                        <a:lnSpc>
                          <a:spcPct val="115000"/>
                        </a:lnSpc>
                        <a:spcAft>
                          <a:spcPts val="800"/>
                        </a:spcAft>
                        <a:buNone/>
                      </a:pPr>
                      <a:r>
                        <a:rPr lang="en-US" sz="1600" kern="0" dirty="0">
                          <a:effectLst/>
                        </a:rPr>
                        <a:t>Division 1</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501 – UP</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52787753"/>
                  </a:ext>
                </a:extLst>
              </a:tr>
              <a:tr h="0">
                <a:tc>
                  <a:txBody>
                    <a:bodyPr/>
                    <a:lstStyle/>
                    <a:p>
                      <a:pPr marL="0" marR="0">
                        <a:lnSpc>
                          <a:spcPct val="115000"/>
                        </a:lnSpc>
                        <a:spcAft>
                          <a:spcPts val="800"/>
                        </a:spcAft>
                        <a:buNone/>
                      </a:pPr>
                      <a:r>
                        <a:rPr lang="en-US" sz="1600" kern="0" dirty="0">
                          <a:effectLst/>
                        </a:rPr>
                        <a:t>Division 2</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351 – 500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7969758"/>
                  </a:ext>
                </a:extLst>
              </a:tr>
              <a:tr h="0">
                <a:tc>
                  <a:txBody>
                    <a:bodyPr/>
                    <a:lstStyle/>
                    <a:p>
                      <a:pPr marL="0" marR="0">
                        <a:lnSpc>
                          <a:spcPct val="115000"/>
                        </a:lnSpc>
                        <a:spcAft>
                          <a:spcPts val="800"/>
                        </a:spcAft>
                        <a:buNone/>
                      </a:pPr>
                      <a:r>
                        <a:rPr lang="en-US" sz="1600" kern="0" dirty="0">
                          <a:effectLst/>
                        </a:rPr>
                        <a:t>Division 3</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246 – 350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5886169"/>
                  </a:ext>
                </a:extLst>
              </a:tr>
              <a:tr h="0">
                <a:tc>
                  <a:txBody>
                    <a:bodyPr/>
                    <a:lstStyle/>
                    <a:p>
                      <a:pPr marL="0" marR="0">
                        <a:lnSpc>
                          <a:spcPct val="115000"/>
                        </a:lnSpc>
                        <a:spcAft>
                          <a:spcPts val="800"/>
                        </a:spcAft>
                        <a:buNone/>
                      </a:pPr>
                      <a:r>
                        <a:rPr lang="en-US" sz="1600" kern="0" dirty="0">
                          <a:effectLst/>
                        </a:rPr>
                        <a:t>Division 4</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190 – 245</a:t>
                      </a:r>
                    </a:p>
                  </a:txBody>
                  <a:tcPr marL="9525" marR="9525" marT="9525" marB="9525" anchor="ctr"/>
                </a:tc>
                <a:tc>
                  <a:txBody>
                    <a:bodyPr/>
                    <a:lstStyle/>
                    <a:p>
                      <a:pPr marL="0" marR="0">
                        <a:lnSpc>
                          <a:spcPct val="115000"/>
                        </a:lnSpc>
                        <a:spcAft>
                          <a:spcPts val="800"/>
                        </a:spcAft>
                        <a:buNone/>
                      </a:pPr>
                      <a:r>
                        <a:rPr lang="en-US" sz="1600" kern="0">
                          <a:effectLst/>
                        </a:rPr>
                        <a:t>103%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65047574"/>
                  </a:ext>
                </a:extLst>
              </a:tr>
              <a:tr h="0">
                <a:tc>
                  <a:txBody>
                    <a:bodyPr/>
                    <a:lstStyle/>
                    <a:p>
                      <a:pPr marL="0" marR="0">
                        <a:lnSpc>
                          <a:spcPct val="115000"/>
                        </a:lnSpc>
                        <a:spcAft>
                          <a:spcPts val="800"/>
                        </a:spcAft>
                        <a:buNone/>
                      </a:pPr>
                      <a:r>
                        <a:rPr lang="en-US" sz="1600" kern="0" dirty="0">
                          <a:effectLst/>
                        </a:rPr>
                        <a:t>Division 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150 – 189</a:t>
                      </a:r>
                    </a:p>
                  </a:txBody>
                  <a:tcPr marL="9525" marR="9525" marT="9525" marB="9525" anchor="ctr"/>
                </a:tc>
                <a:tc>
                  <a:txBody>
                    <a:bodyPr/>
                    <a:lstStyle/>
                    <a:p>
                      <a:pPr marL="0" marR="0">
                        <a:lnSpc>
                          <a:spcPct val="115000"/>
                        </a:lnSpc>
                        <a:spcAft>
                          <a:spcPts val="800"/>
                        </a:spcAft>
                        <a:buNone/>
                      </a:pPr>
                      <a:r>
                        <a:rPr lang="en-US" sz="1600" kern="0">
                          <a:effectLst/>
                        </a:rPr>
                        <a:t>104%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2403840"/>
                  </a:ext>
                </a:extLst>
              </a:tr>
              <a:tr h="0">
                <a:tc>
                  <a:txBody>
                    <a:bodyPr/>
                    <a:lstStyle/>
                    <a:p>
                      <a:pPr marL="0" marR="0">
                        <a:lnSpc>
                          <a:spcPct val="115000"/>
                        </a:lnSpc>
                        <a:spcAft>
                          <a:spcPts val="800"/>
                        </a:spcAft>
                        <a:buNone/>
                      </a:pPr>
                      <a:r>
                        <a:rPr lang="en-US" sz="1600" kern="0">
                          <a:effectLst/>
                        </a:rPr>
                        <a:t>Division 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125 – 149</a:t>
                      </a:r>
                    </a:p>
                  </a:txBody>
                  <a:tcPr marL="9525" marR="9525" marT="9525" marB="9525" anchor="ctr"/>
                </a:tc>
                <a:tc>
                  <a:txBody>
                    <a:bodyPr/>
                    <a:lstStyle/>
                    <a:p>
                      <a:pPr marL="0" marR="0">
                        <a:lnSpc>
                          <a:spcPct val="115000"/>
                        </a:lnSpc>
                        <a:spcAft>
                          <a:spcPts val="800"/>
                        </a:spcAft>
                        <a:buNone/>
                      </a:pPr>
                      <a:r>
                        <a:rPr lang="en-US" sz="1600" kern="0">
                          <a:effectLst/>
                        </a:rPr>
                        <a:t>105%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6504925"/>
                  </a:ext>
                </a:extLst>
              </a:tr>
              <a:tr h="0">
                <a:tc>
                  <a:txBody>
                    <a:bodyPr/>
                    <a:lstStyle/>
                    <a:p>
                      <a:pPr marL="0" marR="0">
                        <a:lnSpc>
                          <a:spcPct val="115000"/>
                        </a:lnSpc>
                        <a:spcAft>
                          <a:spcPts val="800"/>
                        </a:spcAft>
                        <a:buNone/>
                      </a:pPr>
                      <a:r>
                        <a:rPr lang="en-US" sz="1600" kern="0">
                          <a:effectLst/>
                        </a:rPr>
                        <a:t>Division 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105 – 124</a:t>
                      </a:r>
                    </a:p>
                  </a:txBody>
                  <a:tcPr marL="9525" marR="9525" marT="9525" marB="9525" anchor="ctr"/>
                </a:tc>
                <a:tc>
                  <a:txBody>
                    <a:bodyPr/>
                    <a:lstStyle/>
                    <a:p>
                      <a:pPr marL="0" marR="0">
                        <a:lnSpc>
                          <a:spcPct val="115000"/>
                        </a:lnSpc>
                        <a:spcAft>
                          <a:spcPts val="800"/>
                        </a:spcAft>
                        <a:buNone/>
                      </a:pPr>
                      <a:r>
                        <a:rPr lang="en-US" sz="1600" kern="0">
                          <a:effectLst/>
                        </a:rPr>
                        <a:t>106%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1661284"/>
                  </a:ext>
                </a:extLst>
              </a:tr>
              <a:tr h="0">
                <a:tc>
                  <a:txBody>
                    <a:bodyPr/>
                    <a:lstStyle/>
                    <a:p>
                      <a:pPr marL="0" marR="0">
                        <a:lnSpc>
                          <a:spcPct val="115000"/>
                        </a:lnSpc>
                        <a:spcAft>
                          <a:spcPts val="800"/>
                        </a:spcAft>
                        <a:buNone/>
                      </a:pPr>
                      <a:r>
                        <a:rPr lang="en-US" sz="1600" kern="0">
                          <a:effectLst/>
                        </a:rPr>
                        <a:t>Division 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90 – 104</a:t>
                      </a:r>
                    </a:p>
                  </a:txBody>
                  <a:tcPr marL="9525" marR="9525" marT="9525" marB="9525" anchor="ctr"/>
                </a:tc>
                <a:tc>
                  <a:txBody>
                    <a:bodyPr/>
                    <a:lstStyle/>
                    <a:p>
                      <a:pPr marL="0" marR="0">
                        <a:lnSpc>
                          <a:spcPct val="115000"/>
                        </a:lnSpc>
                        <a:spcAft>
                          <a:spcPts val="800"/>
                        </a:spcAft>
                        <a:buNone/>
                      </a:pPr>
                      <a:r>
                        <a:rPr lang="en-US" sz="1600" kern="0">
                          <a:effectLst/>
                        </a:rPr>
                        <a:t>107%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68256343"/>
                  </a:ext>
                </a:extLst>
              </a:tr>
              <a:tr h="0">
                <a:tc>
                  <a:txBody>
                    <a:bodyPr/>
                    <a:lstStyle/>
                    <a:p>
                      <a:pPr marL="0" marR="0">
                        <a:lnSpc>
                          <a:spcPct val="115000"/>
                        </a:lnSpc>
                        <a:spcAft>
                          <a:spcPts val="800"/>
                        </a:spcAft>
                        <a:buNone/>
                      </a:pPr>
                      <a:r>
                        <a:rPr lang="en-US" sz="1600" kern="0">
                          <a:effectLst/>
                        </a:rPr>
                        <a:t>Division 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dirty="0">
                          <a:effectLst/>
                        </a:rPr>
                        <a:t>70 – 89</a:t>
                      </a:r>
                    </a:p>
                  </a:txBody>
                  <a:tcPr marL="9525" marR="9525" marT="9525" marB="9525" anchor="ctr"/>
                </a:tc>
                <a:tc>
                  <a:txBody>
                    <a:bodyPr/>
                    <a:lstStyle/>
                    <a:p>
                      <a:pPr marL="0" marR="0">
                        <a:lnSpc>
                          <a:spcPct val="115000"/>
                        </a:lnSpc>
                        <a:spcAft>
                          <a:spcPts val="800"/>
                        </a:spcAft>
                        <a:buNone/>
                      </a:pPr>
                      <a:r>
                        <a:rPr lang="en-US" sz="1600" kern="0" dirty="0">
                          <a:effectLst/>
                        </a:rPr>
                        <a:t>107.5%</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91754908"/>
                  </a:ext>
                </a:extLst>
              </a:tr>
              <a:tr h="0">
                <a:tc>
                  <a:txBody>
                    <a:bodyPr/>
                    <a:lstStyle/>
                    <a:p>
                      <a:pPr marL="0" marR="0">
                        <a:lnSpc>
                          <a:spcPct val="115000"/>
                        </a:lnSpc>
                        <a:spcAft>
                          <a:spcPts val="800"/>
                        </a:spcAft>
                        <a:buNone/>
                      </a:pPr>
                      <a:r>
                        <a:rPr lang="en-US" sz="1600" kern="0" dirty="0">
                          <a:effectLst/>
                        </a:rPr>
                        <a:t>Division 10</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dirty="0">
                          <a:effectLst/>
                        </a:rPr>
                        <a:t>10-69</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dirty="0">
                          <a:effectLst/>
                        </a:rPr>
                        <a:t>108%</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9792855"/>
                  </a:ext>
                </a:extLst>
              </a:tr>
            </a:tbl>
          </a:graphicData>
        </a:graphic>
      </p:graphicFrame>
    </p:spTree>
    <p:extLst>
      <p:ext uri="{BB962C8B-B14F-4D97-AF65-F5344CB8AC3E}">
        <p14:creationId xmlns:p14="http://schemas.microsoft.com/office/powerpoint/2010/main" val="32895194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5DD571-6FFA-725F-1C37-921575CE565B}"/>
              </a:ext>
            </a:extLst>
          </p:cNvPr>
          <p:cNvSpPr>
            <a:spLocks noGrp="1"/>
          </p:cNvSpPr>
          <p:nvPr>
            <p:ph type="subTitle" idx="1"/>
          </p:nvPr>
        </p:nvSpPr>
        <p:spPr>
          <a:xfrm>
            <a:off x="180391" y="2046935"/>
            <a:ext cx="11843657" cy="1655762"/>
          </a:xfrm>
        </p:spPr>
        <p:txBody>
          <a:bodyPr>
            <a:noAutofit/>
          </a:bodyPr>
          <a:lstStyle/>
          <a:p>
            <a:pPr algn="l"/>
            <a:r>
              <a:rPr lang="en-US" b="1" dirty="0"/>
              <a:t>2. Financial &amp; Administrative Compliance</a:t>
            </a:r>
          </a:p>
          <a:p>
            <a:pPr algn="l"/>
            <a:r>
              <a:rPr lang="en-US" dirty="0"/>
              <a:t>A Post cannot be "All-State" if its house isn't in order.</a:t>
            </a:r>
          </a:p>
          <a:p>
            <a:pPr marL="342900" indent="-342900" algn="l">
              <a:buFont typeface="Arial" panose="020B0604020202020204" pitchFamily="34" charset="0"/>
              <a:buChar char="•"/>
            </a:pPr>
            <a:r>
              <a:rPr lang="en-US" b="1" dirty="0"/>
              <a:t>Quartermaster Bonding:</a:t>
            </a:r>
            <a:r>
              <a:rPr lang="en-US" dirty="0"/>
              <a:t> All accountable officers must be bonded by </a:t>
            </a:r>
            <a:r>
              <a:rPr lang="en-US" b="1" dirty="0"/>
              <a:t>August 31, 2026</a:t>
            </a:r>
            <a:r>
              <a:rPr lang="en-US" dirty="0"/>
              <a:t>.</a:t>
            </a:r>
          </a:p>
          <a:p>
            <a:pPr marL="342900" indent="-342900" algn="l">
              <a:buFont typeface="Arial" panose="020B0604020202020204" pitchFamily="34" charset="0"/>
              <a:buChar char="•"/>
            </a:pPr>
            <a:r>
              <a:rPr lang="en-US" b="1" dirty="0"/>
              <a:t>Quarterly Audits:</a:t>
            </a:r>
            <a:r>
              <a:rPr lang="en-US" dirty="0"/>
              <a:t> All four quarterly Trustee Audits must be submitted to Department HQ and received by </a:t>
            </a:r>
            <a:r>
              <a:rPr lang="en-US" b="1" dirty="0"/>
              <a:t>April 18, 2027</a:t>
            </a:r>
            <a:r>
              <a:rPr lang="en-US" dirty="0"/>
              <a:t>.</a:t>
            </a:r>
          </a:p>
          <a:p>
            <a:pPr marL="342900" indent="-342900" algn="l">
              <a:buFont typeface="Arial" panose="020B0604020202020204" pitchFamily="34" charset="0"/>
              <a:buChar char="•"/>
            </a:pPr>
            <a:r>
              <a:rPr lang="en-US" b="1" dirty="0"/>
              <a:t>Post Inspection:</a:t>
            </a:r>
            <a:r>
              <a:rPr lang="en-US" dirty="0"/>
              <a:t> Must have a "clean" inspection report on file with no uncorrected deficiencies.</a:t>
            </a:r>
          </a:p>
          <a:p>
            <a:pPr marL="342900" indent="-342900" algn="l">
              <a:buFont typeface="Arial" panose="020B0604020202020204" pitchFamily="34" charset="0"/>
              <a:buChar char="•"/>
            </a:pPr>
            <a:r>
              <a:rPr lang="en-US" b="1" dirty="0"/>
              <a:t>No Arrearages:</a:t>
            </a:r>
            <a:r>
              <a:rPr lang="en-US" dirty="0"/>
              <a:t> The Post must not owe any money to District, Department, or National (this includes delegate dues).</a:t>
            </a:r>
          </a:p>
          <a:p>
            <a:pPr marL="342900" indent="-342900" algn="l">
              <a:buFont typeface="Arial" panose="020B0604020202020204" pitchFamily="34" charset="0"/>
              <a:buChar char="•"/>
            </a:pPr>
            <a:r>
              <a:rPr lang="en-US" b="1" dirty="0"/>
              <a:t>Election Report:</a:t>
            </a:r>
            <a:r>
              <a:rPr lang="en-US" dirty="0"/>
              <a:t> The 2027–2028 Post Election Report must be submitted by </a:t>
            </a:r>
            <a:r>
              <a:rPr lang="en-US" b="1" dirty="0"/>
              <a:t>June 1, 2027</a:t>
            </a:r>
            <a:r>
              <a:rPr lang="en-US" dirty="0"/>
              <a:t>.</a:t>
            </a:r>
          </a:p>
          <a:p>
            <a:endParaRPr lang="en-US" dirty="0"/>
          </a:p>
        </p:txBody>
      </p:sp>
    </p:spTree>
    <p:extLst>
      <p:ext uri="{BB962C8B-B14F-4D97-AF65-F5344CB8AC3E}">
        <p14:creationId xmlns:p14="http://schemas.microsoft.com/office/powerpoint/2010/main" val="26595718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7F4221-DDDE-B215-B1A8-2C967D4326CC}"/>
              </a:ext>
            </a:extLst>
          </p:cNvPr>
          <p:cNvSpPr txBox="1"/>
          <p:nvPr/>
        </p:nvSpPr>
        <p:spPr>
          <a:xfrm>
            <a:off x="184108" y="2024652"/>
            <a:ext cx="11838104" cy="4524315"/>
          </a:xfrm>
          <a:prstGeom prst="rect">
            <a:avLst/>
          </a:prstGeom>
          <a:noFill/>
        </p:spPr>
        <p:txBody>
          <a:bodyPr wrap="square">
            <a:spAutoFit/>
          </a:bodyPr>
          <a:lstStyle/>
          <a:p>
            <a:pPr algn="ctr">
              <a:buNone/>
            </a:pPr>
            <a:r>
              <a:rPr lang="en-US" sz="2800" b="1" i="0" dirty="0">
                <a:effectLst/>
                <a:latin typeface="Arial" panose="020B0604020202020204" pitchFamily="34" charset="0"/>
                <a:cs typeface="Arial" panose="020B0604020202020204" pitchFamily="34" charset="0"/>
              </a:rPr>
              <a:t>Bonding Requirements Overview</a:t>
            </a:r>
          </a:p>
          <a:p>
            <a:pPr>
              <a:buNone/>
            </a:pPr>
            <a:r>
              <a:rPr lang="en-US" sz="2000" b="1" i="0" dirty="0">
                <a:effectLst/>
                <a:latin typeface="Arial" panose="020B0604020202020204" pitchFamily="34" charset="0"/>
                <a:cs typeface="Arial" panose="020B0604020202020204" pitchFamily="34" charset="0"/>
              </a:rPr>
              <a:t>Bonding Periods: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Officer Positions:</a:t>
            </a:r>
            <a:r>
              <a:rPr lang="en-US" sz="2000" b="0" i="0" dirty="0">
                <a:effectLst/>
                <a:latin typeface="Arial" panose="020B0604020202020204" pitchFamily="34" charset="0"/>
                <a:cs typeface="Arial" panose="020B0604020202020204" pitchFamily="34" charset="0"/>
              </a:rPr>
              <a:t> September 1 – August 31 (annually)</a:t>
            </a: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Position Positions:</a:t>
            </a:r>
            <a:r>
              <a:rPr lang="en-US" sz="2000" b="0" i="0" dirty="0">
                <a:effectLst/>
                <a:latin typeface="Arial" panose="020B0604020202020204" pitchFamily="34" charset="0"/>
                <a:cs typeface="Arial" panose="020B0604020202020204" pitchFamily="34" charset="0"/>
              </a:rPr>
              <a:t> October 1 – September 30 (annually)</a:t>
            </a:r>
          </a:p>
          <a:p>
            <a:pPr>
              <a:buNone/>
            </a:pPr>
            <a:r>
              <a:rPr lang="en-US" sz="2000" b="1" i="0" dirty="0">
                <a:effectLst/>
                <a:latin typeface="Arial" panose="020B0604020202020204" pitchFamily="34" charset="0"/>
                <a:cs typeface="Arial" panose="020B0604020202020204" pitchFamily="34" charset="0"/>
              </a:rPr>
              <a:t>Bonding Costs: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Officer Bonding:</a:t>
            </a:r>
            <a:r>
              <a:rPr lang="en-US" sz="2000" b="0" i="0" dirty="0">
                <a:effectLst/>
                <a:latin typeface="Arial" panose="020B0604020202020204" pitchFamily="34" charset="0"/>
                <a:cs typeface="Arial" panose="020B0604020202020204" pitchFamily="34" charset="0"/>
              </a:rPr>
              <a:t> </a:t>
            </a:r>
            <a:r>
              <a:rPr lang="en-US" sz="2000" b="0" i="0" dirty="0">
                <a:effectLst/>
                <a:highlight>
                  <a:srgbClr val="FFFF00"/>
                </a:highlight>
                <a:latin typeface="Arial" panose="020B0604020202020204" pitchFamily="34" charset="0"/>
                <a:cs typeface="Arial" panose="020B0604020202020204" pitchFamily="34" charset="0"/>
              </a:rPr>
              <a:t>$5</a:t>
            </a:r>
            <a:r>
              <a:rPr lang="en-US" sz="2000" b="0" i="0" dirty="0">
                <a:effectLst/>
                <a:latin typeface="Arial" panose="020B0604020202020204" pitchFamily="34" charset="0"/>
                <a:cs typeface="Arial" panose="020B0604020202020204" pitchFamily="34" charset="0"/>
              </a:rPr>
              <a:t> per $1,000	Example $40,000 bond is $200 per officer bonded</a:t>
            </a: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Position Bonding:</a:t>
            </a:r>
            <a:r>
              <a:rPr lang="en-US" sz="2000" b="0" i="0" dirty="0">
                <a:effectLst/>
                <a:latin typeface="Arial" panose="020B0604020202020204" pitchFamily="34" charset="0"/>
                <a:cs typeface="Arial" panose="020B0604020202020204" pitchFamily="34" charset="0"/>
              </a:rPr>
              <a:t> </a:t>
            </a:r>
            <a:r>
              <a:rPr lang="en-US" sz="2000" b="0" i="0" dirty="0">
                <a:effectLst/>
                <a:highlight>
                  <a:srgbClr val="FFFF00"/>
                </a:highlight>
                <a:latin typeface="Arial" panose="020B0604020202020204" pitchFamily="34" charset="0"/>
                <a:cs typeface="Arial" panose="020B0604020202020204" pitchFamily="34" charset="0"/>
              </a:rPr>
              <a:t>$8</a:t>
            </a:r>
            <a:r>
              <a:rPr lang="en-US" sz="2000" b="0" i="0" dirty="0">
                <a:effectLst/>
                <a:latin typeface="Arial" panose="020B0604020202020204" pitchFamily="34" charset="0"/>
                <a:cs typeface="Arial" panose="020B0604020202020204" pitchFamily="34" charset="0"/>
              </a:rPr>
              <a:t> per $1,000	Example $20,000 bond for Canteen Manager is $160</a:t>
            </a:r>
          </a:p>
          <a:p>
            <a:pPr>
              <a:buNone/>
            </a:pPr>
            <a:r>
              <a:rPr lang="en-US" sz="2000" b="1" i="0" dirty="0">
                <a:effectLst/>
                <a:latin typeface="Arial" panose="020B0604020202020204" pitchFamily="34" charset="0"/>
                <a:cs typeface="Arial" panose="020B0604020202020204" pitchFamily="34" charset="0"/>
              </a:rPr>
              <a:t>Procedures: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0" i="0" dirty="0">
                <a:effectLst/>
                <a:latin typeface="Arial" panose="020B0604020202020204" pitchFamily="34" charset="0"/>
                <a:cs typeface="Arial" panose="020B0604020202020204" pitchFamily="34" charset="0"/>
              </a:rPr>
              <a:t>Bonding forms are available on the Department website (see Reports and Forms section).</a:t>
            </a:r>
          </a:p>
          <a:p>
            <a:pPr marL="342900" lvl="0" indent="-342900">
              <a:buFont typeface="Arial" panose="020B0604020202020204" pitchFamily="34" charset="0"/>
              <a:buChar char="•"/>
            </a:pPr>
            <a:r>
              <a:rPr lang="en-US" sz="2000" b="0" i="0" dirty="0">
                <a:effectLst/>
                <a:latin typeface="Arial" panose="020B0604020202020204" pitchFamily="34" charset="0"/>
                <a:cs typeface="Arial" panose="020B0604020202020204" pitchFamily="34" charset="0"/>
              </a:rPr>
              <a:t>The entire form </a:t>
            </a:r>
            <a:r>
              <a:rPr lang="en-US" sz="2000" b="0" i="0" dirty="0">
                <a:effectLst/>
                <a:highlight>
                  <a:srgbClr val="FFFF00"/>
                </a:highlight>
                <a:latin typeface="Arial" panose="020B0604020202020204" pitchFamily="34" charset="0"/>
                <a:cs typeface="Arial" panose="020B0604020202020204" pitchFamily="34" charset="0"/>
              </a:rPr>
              <a:t>must be completed and signed by the individual named on the form</a:t>
            </a:r>
            <a:r>
              <a:rPr lang="en-US" sz="2000" b="0" i="0" dirty="0">
                <a:effectLst/>
                <a:latin typeface="Arial" panose="020B0604020202020204" pitchFamily="34" charset="0"/>
                <a:cs typeface="Arial" panose="020B0604020202020204" pitchFamily="34" charset="0"/>
              </a:rPr>
              <a:t>.</a:t>
            </a:r>
          </a:p>
          <a:p>
            <a:pPr lvl="0"/>
            <a:endParaRPr lang="en-US" sz="2000" dirty="0">
              <a:highlight>
                <a:srgbClr val="00FFFF"/>
              </a:highlight>
              <a:latin typeface="Arial" panose="020B0604020202020204" pitchFamily="34" charset="0"/>
              <a:cs typeface="Arial" panose="020B0604020202020204" pitchFamily="34" charset="0"/>
            </a:endParaRPr>
          </a:p>
          <a:p>
            <a:pPr lvl="0"/>
            <a:r>
              <a:rPr lang="en-US" sz="2000" dirty="0">
                <a:highlight>
                  <a:srgbClr val="00FFFF"/>
                </a:highlight>
                <a:latin typeface="Arial" panose="020B0604020202020204" pitchFamily="34" charset="0"/>
                <a:cs typeface="Arial" panose="020B0604020202020204" pitchFamily="34" charset="0"/>
              </a:rPr>
              <a:t>When increasing the bond amount, you must fill out the original bond form again along with the bond increase form and submit both of them</a:t>
            </a:r>
            <a:r>
              <a:rPr lang="en-US" sz="20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sz="2000" b="0" i="1" dirty="0">
                <a:effectLst/>
                <a:latin typeface="Arial" panose="020B0604020202020204" pitchFamily="34" charset="0"/>
                <a:cs typeface="Arial" panose="020B0604020202020204" pitchFamily="34" charset="0"/>
              </a:rPr>
              <a:t>Example</a:t>
            </a:r>
            <a:r>
              <a:rPr lang="en-US" sz="2000" b="0" i="1" dirty="0">
                <a:effectLst/>
                <a:highlight>
                  <a:srgbClr val="00FFFF"/>
                </a:highlight>
                <a:latin typeface="Arial" panose="020B0604020202020204" pitchFamily="34" charset="0"/>
                <a:cs typeface="Arial" panose="020B0604020202020204" pitchFamily="34" charset="0"/>
              </a:rPr>
              <a:t>:</a:t>
            </a:r>
            <a:r>
              <a:rPr lang="en-US" sz="2000" b="0" i="0" dirty="0">
                <a:effectLst/>
                <a:highlight>
                  <a:srgbClr val="00FFFF"/>
                </a:highlight>
                <a:latin typeface="Arial" panose="020B0604020202020204" pitchFamily="34" charset="0"/>
                <a:cs typeface="Arial" panose="020B0604020202020204" pitchFamily="34" charset="0"/>
              </a:rPr>
              <a:t> If increasing from $100,000 to $150,000, pay only for the $50,000 increase</a:t>
            </a:r>
            <a:r>
              <a:rPr lang="en-US" sz="2000" b="0" i="0" dirty="0">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448319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E408BF2-2C48-AE9E-3043-7E2C0B4A08D3}"/>
              </a:ext>
            </a:extLst>
          </p:cNvPr>
          <p:cNvSpPr>
            <a:spLocks noGrp="1"/>
          </p:cNvSpPr>
          <p:nvPr>
            <p:ph type="subTitle" idx="1"/>
          </p:nvPr>
        </p:nvSpPr>
        <p:spPr>
          <a:xfrm>
            <a:off x="273698" y="2264649"/>
            <a:ext cx="11918302" cy="1655762"/>
          </a:xfrm>
        </p:spPr>
        <p:txBody>
          <a:bodyPr>
            <a:noAutofit/>
          </a:bodyPr>
          <a:lstStyle/>
          <a:p>
            <a:pPr algn="l"/>
            <a:r>
              <a:rPr lang="en-US" b="1" dirty="0"/>
              <a:t>3. Mandatory Program Participation</a:t>
            </a:r>
          </a:p>
          <a:p>
            <a:pPr algn="l"/>
            <a:r>
              <a:rPr lang="en-US" dirty="0"/>
              <a:t>Posts must demonstrate they are active in the VFW's core missions:</a:t>
            </a:r>
          </a:p>
          <a:p>
            <a:pPr marL="342900" indent="-342900" algn="l">
              <a:buFont typeface="Arial" panose="020B0604020202020204" pitchFamily="34" charset="0"/>
              <a:buChar char="•"/>
            </a:pPr>
            <a:r>
              <a:rPr lang="en-US" b="1" dirty="0"/>
              <a:t>Voice of Democracy (VOD):</a:t>
            </a:r>
            <a:r>
              <a:rPr lang="en-US" dirty="0"/>
              <a:t> Submit at least one entry to the District for judging.</a:t>
            </a:r>
          </a:p>
          <a:p>
            <a:pPr marL="342900" indent="-342900" algn="l">
              <a:buFont typeface="Arial" panose="020B0604020202020204" pitchFamily="34" charset="0"/>
              <a:buChar char="•"/>
            </a:pPr>
            <a:r>
              <a:rPr lang="en-US" b="1" dirty="0"/>
              <a:t>Patriot’s Pen:</a:t>
            </a:r>
            <a:r>
              <a:rPr lang="en-US" dirty="0"/>
              <a:t> Submit at least one entry to the District for judging.</a:t>
            </a:r>
          </a:p>
          <a:p>
            <a:pPr marL="342900" indent="-342900" algn="l">
              <a:buFont typeface="Arial" panose="020B0604020202020204" pitchFamily="34" charset="0"/>
              <a:buChar char="•"/>
            </a:pPr>
            <a:r>
              <a:rPr lang="en-US" b="1" dirty="0"/>
              <a:t>Public Servant Awards:</a:t>
            </a:r>
            <a:r>
              <a:rPr lang="en-US" dirty="0"/>
              <a:t> Submit at least one entry (Police, Fire, EMT, or 911 Dispatcher) to the Department Chairman.</a:t>
            </a:r>
          </a:p>
          <a:p>
            <a:pPr marL="342900" indent="-342900" algn="l">
              <a:buFont typeface="Arial" panose="020B0604020202020204" pitchFamily="34" charset="0"/>
              <a:buChar char="•"/>
            </a:pPr>
            <a:r>
              <a:rPr lang="en-US" b="1" dirty="0"/>
              <a:t>VFW Member of the Year:</a:t>
            </a:r>
            <a:r>
              <a:rPr lang="en-US" dirty="0"/>
              <a:t> Submit one nomination to the District.</a:t>
            </a:r>
          </a:p>
          <a:p>
            <a:pPr marL="342900" indent="-342900" algn="l">
              <a:buFont typeface="Arial" panose="020B0604020202020204" pitchFamily="34" charset="0"/>
              <a:buChar char="•"/>
            </a:pPr>
            <a:r>
              <a:rPr lang="en-US" b="1" dirty="0"/>
              <a:t>Buddy Poppy:</a:t>
            </a:r>
            <a:r>
              <a:rPr lang="en-US" dirty="0"/>
              <a:t> Purchase a minimum of </a:t>
            </a:r>
            <a:r>
              <a:rPr lang="en-US" b="1" dirty="0"/>
              <a:t>500 poppies</a:t>
            </a:r>
            <a:r>
              <a:rPr lang="en-US" dirty="0"/>
              <a:t> and conduct at least </a:t>
            </a:r>
            <a:r>
              <a:rPr lang="en-US" b="1" dirty="0"/>
              <a:t>two (2) Buddy Poppy drives</a:t>
            </a:r>
            <a:r>
              <a:rPr lang="en-US" dirty="0"/>
              <a:t>.</a:t>
            </a:r>
          </a:p>
          <a:p>
            <a:endParaRPr lang="en-US" dirty="0"/>
          </a:p>
        </p:txBody>
      </p:sp>
    </p:spTree>
    <p:extLst>
      <p:ext uri="{BB962C8B-B14F-4D97-AF65-F5344CB8AC3E}">
        <p14:creationId xmlns:p14="http://schemas.microsoft.com/office/powerpoint/2010/main" val="182855174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E58A987-0870-C752-B62D-1B448F24F3D2}"/>
              </a:ext>
            </a:extLst>
          </p:cNvPr>
          <p:cNvSpPr>
            <a:spLocks noGrp="1"/>
          </p:cNvSpPr>
          <p:nvPr>
            <p:ph type="subTitle" idx="1"/>
          </p:nvPr>
        </p:nvSpPr>
        <p:spPr>
          <a:xfrm>
            <a:off x="510073" y="2370397"/>
            <a:ext cx="11346025" cy="1655762"/>
          </a:xfrm>
        </p:spPr>
        <p:txBody>
          <a:bodyPr>
            <a:noAutofit/>
          </a:bodyPr>
          <a:lstStyle/>
          <a:p>
            <a:pPr algn="l"/>
            <a:r>
              <a:rPr lang="en-US" b="1" dirty="0"/>
              <a:t>4. Community Service &amp; Reporting</a:t>
            </a:r>
          </a:p>
          <a:p>
            <a:pPr algn="l"/>
            <a:r>
              <a:rPr lang="en-US" dirty="0"/>
              <a:t>All activity must be documented on the </a:t>
            </a:r>
            <a:r>
              <a:rPr lang="en-US" b="1" dirty="0"/>
              <a:t>Department Online Reporting System</a:t>
            </a:r>
            <a:r>
              <a:rPr lang="en-US" dirty="0"/>
              <a:t> at </a:t>
            </a:r>
            <a:r>
              <a:rPr lang="en-US" dirty="0">
                <a:hlinkClick r:id="rId3"/>
              </a:rPr>
              <a:t>vfwfl.org</a:t>
            </a:r>
            <a:r>
              <a:rPr lang="en-US" dirty="0"/>
              <a:t>.</a:t>
            </a:r>
          </a:p>
          <a:p>
            <a:pPr marL="342900" indent="-342900" algn="l">
              <a:buFont typeface="Arial" panose="020B0604020202020204" pitchFamily="34" charset="0"/>
              <a:buChar char="•"/>
            </a:pPr>
            <a:r>
              <a:rPr lang="en-US" b="1" dirty="0"/>
              <a:t>Quarterly Reporting</a:t>
            </a:r>
            <a:r>
              <a:rPr lang="en-US" b="1"/>
              <a:t>:</a:t>
            </a:r>
            <a:r>
              <a:rPr lang="en-US"/>
              <a:t> 10 Community </a:t>
            </a:r>
            <a:r>
              <a:rPr lang="en-US" dirty="0"/>
              <a:t>service reports must be submitted for every quarter:</a:t>
            </a:r>
          </a:p>
          <a:p>
            <a:pPr marL="800100" lvl="1" indent="-342900" algn="l">
              <a:buFont typeface="Arial" panose="020B0604020202020204" pitchFamily="34" charset="0"/>
              <a:buChar char="•"/>
            </a:pPr>
            <a:r>
              <a:rPr lang="en-US" sz="2400" dirty="0"/>
              <a:t>July–Sept | Oct–Dec | Jan–March | April–June</a:t>
            </a:r>
          </a:p>
          <a:p>
            <a:pPr marL="342900" indent="-342900" algn="l">
              <a:buFont typeface="Arial" panose="020B0604020202020204" pitchFamily="34" charset="0"/>
              <a:buChar char="•"/>
            </a:pPr>
            <a:r>
              <a:rPr lang="en-US" b="1" dirty="0"/>
              <a:t>VFW Day of Service:</a:t>
            </a:r>
            <a:r>
              <a:rPr lang="en-US" dirty="0"/>
              <a:t> Participate in a "Day of Service" event in </a:t>
            </a:r>
            <a:r>
              <a:rPr lang="en-US" b="1" dirty="0"/>
              <a:t>May</a:t>
            </a:r>
            <a:r>
              <a:rPr lang="en-US" dirty="0"/>
              <a:t> and register it through the national portal.</a:t>
            </a:r>
          </a:p>
          <a:p>
            <a:pPr marL="342900" indent="-342900" algn="l">
              <a:buFont typeface="Arial" panose="020B0604020202020204" pitchFamily="34" charset="0"/>
              <a:buChar char="•"/>
            </a:pPr>
            <a:r>
              <a:rPr lang="en-US" b="1" dirty="0"/>
              <a:t>District Attendance:</a:t>
            </a:r>
            <a:r>
              <a:rPr lang="en-US" dirty="0"/>
              <a:t> 100% attendance at all District meetings by at least one Post representative.</a:t>
            </a:r>
          </a:p>
          <a:p>
            <a:endParaRPr lang="en-US" dirty="0"/>
          </a:p>
        </p:txBody>
      </p:sp>
    </p:spTree>
    <p:extLst>
      <p:ext uri="{BB962C8B-B14F-4D97-AF65-F5344CB8AC3E}">
        <p14:creationId xmlns:p14="http://schemas.microsoft.com/office/powerpoint/2010/main" val="38975923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EBAE748-EEA3-4D16-2EF5-36839561FD31}"/>
              </a:ext>
            </a:extLst>
          </p:cNvPr>
          <p:cNvSpPr>
            <a:spLocks noGrp="1"/>
          </p:cNvSpPr>
          <p:nvPr>
            <p:ph type="subTitle" idx="1"/>
          </p:nvPr>
        </p:nvSpPr>
        <p:spPr>
          <a:xfrm>
            <a:off x="345232" y="2457483"/>
            <a:ext cx="11501535" cy="1655762"/>
          </a:xfrm>
        </p:spPr>
        <p:txBody>
          <a:bodyPr>
            <a:noAutofit/>
          </a:bodyPr>
          <a:lstStyle/>
          <a:p>
            <a:pPr algn="l"/>
            <a:r>
              <a:rPr lang="en-US" b="1" dirty="0"/>
              <a:t>5. Donations</a:t>
            </a:r>
          </a:p>
          <a:p>
            <a:pPr algn="l"/>
            <a:r>
              <a:rPr lang="en-US" dirty="0"/>
              <a:t>The Post must make the following minimum financial contributions:</a:t>
            </a:r>
          </a:p>
          <a:p>
            <a:pPr marL="342900" indent="-342900" algn="l">
              <a:buFont typeface="Arial" panose="020B0604020202020204" pitchFamily="34" charset="0"/>
              <a:buChar char="•"/>
            </a:pPr>
            <a:r>
              <a:rPr lang="en-US" b="1" dirty="0"/>
              <a:t>Department Funds:</a:t>
            </a:r>
            <a:r>
              <a:rPr lang="en-US" dirty="0"/>
              <a:t> Minimum </a:t>
            </a:r>
            <a:r>
              <a:rPr lang="en-US" b="1" dirty="0"/>
              <a:t>$75</a:t>
            </a:r>
            <a:r>
              <a:rPr lang="en-US" dirty="0"/>
              <a:t> to at least one (Commander’s Project, State VOD, Unmet Needs, or Disaster Relief).</a:t>
            </a:r>
          </a:p>
          <a:p>
            <a:pPr marL="342900" indent="-342900" algn="l">
              <a:buFont typeface="Arial" panose="020B0604020202020204" pitchFamily="34" charset="0"/>
              <a:buChar char="•"/>
            </a:pPr>
            <a:r>
              <a:rPr lang="en-US" b="1" dirty="0"/>
              <a:t>National VMS:</a:t>
            </a:r>
            <a:r>
              <a:rPr lang="en-US" dirty="0"/>
              <a:t> Minimum </a:t>
            </a:r>
            <a:r>
              <a:rPr lang="en-US" b="1" dirty="0"/>
              <a:t>$50</a:t>
            </a:r>
            <a:r>
              <a:rPr lang="en-US" dirty="0"/>
              <a:t> donation to Veterans &amp; Military Support Services.</a:t>
            </a:r>
          </a:p>
          <a:p>
            <a:pPr marL="800100" lvl="1" indent="-342900" algn="l">
              <a:buFont typeface="Arial" panose="020B0604020202020204" pitchFamily="34" charset="0"/>
              <a:buChar char="•"/>
            </a:pPr>
            <a:r>
              <a:rPr lang="en-US" sz="2400" i="1" dirty="0"/>
              <a:t>Note:</a:t>
            </a:r>
            <a:r>
              <a:rPr lang="en-US" sz="2400" dirty="0"/>
              <a:t> If you are also aiming for </a:t>
            </a:r>
            <a:r>
              <a:rPr lang="en-US" sz="2400" b="1" dirty="0"/>
              <a:t>All-American</a:t>
            </a:r>
            <a:r>
              <a:rPr lang="en-US" sz="2400" dirty="0"/>
              <a:t>, this donation must be at least </a:t>
            </a:r>
            <a:r>
              <a:rPr lang="en-US" sz="2400" b="1" dirty="0"/>
              <a:t>$125</a:t>
            </a:r>
            <a:r>
              <a:rPr lang="en-US" sz="2400" dirty="0"/>
              <a:t>.</a:t>
            </a:r>
          </a:p>
          <a:p>
            <a:endParaRPr lang="en-US" dirty="0"/>
          </a:p>
        </p:txBody>
      </p:sp>
    </p:spTree>
    <p:extLst>
      <p:ext uri="{BB962C8B-B14F-4D97-AF65-F5344CB8AC3E}">
        <p14:creationId xmlns:p14="http://schemas.microsoft.com/office/powerpoint/2010/main" val="217786143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B3569-67A1-BA54-CDEF-B743907C1B71}"/>
              </a:ext>
            </a:extLst>
          </p:cNvPr>
          <p:cNvSpPr>
            <a:spLocks noGrp="1"/>
          </p:cNvSpPr>
          <p:nvPr>
            <p:ph type="ctrTitle"/>
          </p:nvPr>
        </p:nvSpPr>
        <p:spPr>
          <a:xfrm>
            <a:off x="1524000" y="261290"/>
            <a:ext cx="9144000" cy="2387600"/>
          </a:xfrm>
        </p:spPr>
        <p:txBody>
          <a:bodyPr/>
          <a:lstStyle/>
          <a:p>
            <a:r>
              <a:rPr lang="en-US" dirty="0"/>
              <a:t>Others</a:t>
            </a:r>
          </a:p>
        </p:txBody>
      </p:sp>
      <p:sp>
        <p:nvSpPr>
          <p:cNvPr id="3" name="Subtitle 2">
            <a:extLst>
              <a:ext uri="{FF2B5EF4-FFF2-40B4-BE49-F238E27FC236}">
                <a16:creationId xmlns:a16="http://schemas.microsoft.com/office/drawing/2014/main" id="{7057F538-B5F2-4F2A-5FBA-F2FA43674449}"/>
              </a:ext>
            </a:extLst>
          </p:cNvPr>
          <p:cNvSpPr>
            <a:spLocks noGrp="1"/>
          </p:cNvSpPr>
          <p:nvPr>
            <p:ph type="subTitle" idx="1"/>
          </p:nvPr>
        </p:nvSpPr>
        <p:spPr>
          <a:xfrm>
            <a:off x="348905" y="2877882"/>
            <a:ext cx="11494189" cy="1655762"/>
          </a:xfrm>
        </p:spPr>
        <p:txBody>
          <a:bodyPr>
            <a:noAutofit/>
          </a:bodyPr>
          <a:lstStyle/>
          <a:p>
            <a:pPr marL="457200" indent="-457200" algn="l">
              <a:buAutoNum type="arabicPeriod"/>
            </a:pPr>
            <a:r>
              <a:rPr lang="en-US" sz="2800" dirty="0"/>
              <a:t>Attendance to QM School, Department SOI and District SOI must have been satisfactory attended the posts.</a:t>
            </a:r>
          </a:p>
          <a:p>
            <a:pPr marL="457200" indent="-457200" algn="l">
              <a:buAutoNum type="arabicPeriod"/>
            </a:pPr>
            <a:endParaRPr lang="en-US" sz="2800" dirty="0"/>
          </a:p>
          <a:p>
            <a:pPr marL="457200" indent="-457200" algn="l">
              <a:buAutoNum type="arabicPeriod"/>
            </a:pPr>
            <a:r>
              <a:rPr lang="en-US" sz="2800" dirty="0"/>
              <a:t>Attendance to the District meetings by the post in a satisfactory manner.</a:t>
            </a:r>
          </a:p>
          <a:p>
            <a:pPr marL="457200" indent="-457200" algn="l">
              <a:buAutoNum type="arabicPeriod"/>
            </a:pPr>
            <a:endParaRPr lang="en-US" sz="2800" dirty="0"/>
          </a:p>
          <a:p>
            <a:pPr marL="457200" indent="-457200" algn="l">
              <a:buAutoNum type="arabicPeriod"/>
            </a:pPr>
            <a:r>
              <a:rPr lang="en-US" sz="2800" dirty="0"/>
              <a:t>Chairman Form turned in by the posts.</a:t>
            </a:r>
          </a:p>
        </p:txBody>
      </p:sp>
    </p:spTree>
    <p:extLst>
      <p:ext uri="{BB962C8B-B14F-4D97-AF65-F5344CB8AC3E}">
        <p14:creationId xmlns:p14="http://schemas.microsoft.com/office/powerpoint/2010/main" val="33205241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A0BE6C0-77AD-4D66-AF04-91B198D5DA81}"/>
              </a:ext>
            </a:extLst>
          </p:cNvPr>
          <p:cNvGraphicFramePr>
            <a:graphicFrameLocks noGrp="1"/>
          </p:cNvGraphicFramePr>
          <p:nvPr/>
        </p:nvGraphicFramePr>
        <p:xfrm>
          <a:off x="2076062" y="2905206"/>
          <a:ext cx="10501294" cy="3169920"/>
        </p:xfrm>
        <a:graphic>
          <a:graphicData uri="http://schemas.openxmlformats.org/drawingml/2006/table">
            <a:tbl>
              <a:tblPr/>
              <a:tblGrid>
                <a:gridCol w="5250647">
                  <a:extLst>
                    <a:ext uri="{9D8B030D-6E8A-4147-A177-3AD203B41FA5}">
                      <a16:colId xmlns:a16="http://schemas.microsoft.com/office/drawing/2014/main" val="2936417922"/>
                    </a:ext>
                  </a:extLst>
                </a:gridCol>
                <a:gridCol w="5250647">
                  <a:extLst>
                    <a:ext uri="{9D8B030D-6E8A-4147-A177-3AD203B41FA5}">
                      <a16:colId xmlns:a16="http://schemas.microsoft.com/office/drawing/2014/main" val="1250142479"/>
                    </a:ext>
                  </a:extLst>
                </a:gridCol>
              </a:tblGrid>
              <a:tr h="336997">
                <a:tc>
                  <a:txBody>
                    <a:bodyPr/>
                    <a:lstStyle/>
                    <a:p>
                      <a:pPr>
                        <a:buNone/>
                      </a:pPr>
                      <a:r>
                        <a:rPr lang="en-US" sz="2000" b="1" dirty="0">
                          <a:effectLst/>
                          <a:latin typeface="Google Sans Text"/>
                        </a:rPr>
                        <a:t>Requirement</a:t>
                      </a:r>
                      <a:endParaRPr lang="en-US" sz="20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b="1">
                          <a:effectLst/>
                          <a:latin typeface="Google Sans Text"/>
                        </a:rPr>
                        <a:t>Deadline</a:t>
                      </a:r>
                      <a:endParaRPr lang="en-US" sz="200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15394234"/>
                  </a:ext>
                </a:extLst>
              </a:tr>
              <a:tr h="336997">
                <a:tc>
                  <a:txBody>
                    <a:bodyPr/>
                    <a:lstStyle/>
                    <a:p>
                      <a:pPr>
                        <a:buNone/>
                      </a:pPr>
                      <a:r>
                        <a:rPr lang="en-US" sz="2000">
                          <a:effectLst/>
                          <a:latin typeface="Google Sans Text"/>
                        </a:rPr>
                        <a:t>QM Bonding</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dirty="0">
                          <a:effectLst/>
                          <a:latin typeface="Google Sans Text"/>
                        </a:rPr>
                        <a:t>August 31, 2026</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27329071"/>
                  </a:ext>
                </a:extLst>
              </a:tr>
              <a:tr h="336997">
                <a:tc>
                  <a:txBody>
                    <a:bodyPr/>
                    <a:lstStyle/>
                    <a:p>
                      <a:pPr>
                        <a:buNone/>
                      </a:pPr>
                      <a:r>
                        <a:rPr lang="en-US" sz="2000">
                          <a:effectLst/>
                          <a:latin typeface="Google Sans Text"/>
                        </a:rPr>
                        <a:t>VOD/Patriot’s Pen Entries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dirty="0">
                          <a:effectLst/>
                          <a:latin typeface="Google Sans Text"/>
                        </a:rPr>
                        <a:t>October 31, 2026 (to Post)</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77367313"/>
                  </a:ext>
                </a:extLst>
              </a:tr>
              <a:tr h="336997">
                <a:tc>
                  <a:txBody>
                    <a:bodyPr/>
                    <a:lstStyle/>
                    <a:p>
                      <a:pPr>
                        <a:buNone/>
                      </a:pPr>
                      <a:r>
                        <a:rPr lang="en-US" sz="2000">
                          <a:effectLst/>
                          <a:latin typeface="Google Sans Text"/>
                        </a:rPr>
                        <a:t>Post Inspections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dirty="0">
                          <a:effectLst/>
                          <a:latin typeface="Google Sans Text"/>
                        </a:rPr>
                        <a:t>February 15,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97194269"/>
                  </a:ext>
                </a:extLst>
              </a:tr>
              <a:tr h="336997">
                <a:tc>
                  <a:txBody>
                    <a:bodyPr/>
                    <a:lstStyle/>
                    <a:p>
                      <a:pPr>
                        <a:buNone/>
                      </a:pPr>
                      <a:r>
                        <a:rPr lang="en-US" sz="2000" b="1">
                          <a:effectLst/>
                          <a:latin typeface="Google Sans Text"/>
                        </a:rPr>
                        <a:t>All-State Entry Form</a:t>
                      </a:r>
                      <a:endParaRPr lang="en-US" sz="200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b="1" dirty="0">
                          <a:effectLst/>
                          <a:latin typeface="Google Sans Text"/>
                        </a:rPr>
                        <a:t>April 1, 2027</a:t>
                      </a:r>
                      <a:endParaRPr lang="en-US" sz="20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45984064"/>
                  </a:ext>
                </a:extLst>
              </a:tr>
              <a:tr h="336997">
                <a:tc>
                  <a:txBody>
                    <a:bodyPr/>
                    <a:lstStyle/>
                    <a:p>
                      <a:pPr>
                        <a:buNone/>
                      </a:pPr>
                      <a:r>
                        <a:rPr lang="en-US" sz="2000">
                          <a:effectLst/>
                          <a:latin typeface="Google Sans Text"/>
                        </a:rPr>
                        <a:t>All Audits Received</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dirty="0">
                          <a:effectLst/>
                          <a:latin typeface="Google Sans Text"/>
                        </a:rPr>
                        <a:t>April 30,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60301213"/>
                  </a:ext>
                </a:extLst>
              </a:tr>
              <a:tr h="336997">
                <a:tc>
                  <a:txBody>
                    <a:bodyPr/>
                    <a:lstStyle/>
                    <a:p>
                      <a:pPr>
                        <a:buNone/>
                      </a:pPr>
                      <a:r>
                        <a:rPr lang="en-US" sz="2000">
                          <a:effectLst/>
                          <a:latin typeface="Google Sans Text"/>
                        </a:rPr>
                        <a:t>101% Membership (for Convention recognition)</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a:effectLst/>
                          <a:latin typeface="Google Sans Text"/>
                        </a:rPr>
                        <a:t>April 30, </a:t>
                      </a:r>
                      <a:r>
                        <a:rPr lang="en-US" sz="2000" dirty="0">
                          <a:effectLst/>
                          <a:latin typeface="Google Sans Text"/>
                        </a:rPr>
                        <a:t>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99743309"/>
                  </a:ext>
                </a:extLst>
              </a:tr>
              <a:tr h="336997">
                <a:tc>
                  <a:txBody>
                    <a:bodyPr/>
                    <a:lstStyle/>
                    <a:p>
                      <a:pPr>
                        <a:buNone/>
                      </a:pPr>
                      <a:r>
                        <a:rPr lang="en-US" sz="2000" dirty="0">
                          <a:effectLst/>
                          <a:latin typeface="Google Sans Text"/>
                        </a:rPr>
                        <a:t>Final Membership Deadline</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000" dirty="0">
                          <a:effectLst/>
                          <a:latin typeface="Google Sans Text"/>
                        </a:rPr>
                        <a:t>June 30,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40587125"/>
                  </a:ext>
                </a:extLst>
              </a:tr>
            </a:tbl>
          </a:graphicData>
        </a:graphic>
      </p:graphicFrame>
      <p:sp>
        <p:nvSpPr>
          <p:cNvPr id="5" name="Rectangle 1">
            <a:extLst>
              <a:ext uri="{FF2B5EF4-FFF2-40B4-BE49-F238E27FC236}">
                <a16:creationId xmlns:a16="http://schemas.microsoft.com/office/drawing/2014/main" id="{2CDA722E-8AB4-C274-5AE4-9D88BE19541E}"/>
              </a:ext>
            </a:extLst>
          </p:cNvPr>
          <p:cNvSpPr>
            <a:spLocks noGrp="1" noChangeArrowheads="1"/>
          </p:cNvSpPr>
          <p:nvPr>
            <p:ph type="subTitle" idx="1"/>
          </p:nvPr>
        </p:nvSpPr>
        <p:spPr bwMode="auto">
          <a:xfrm>
            <a:off x="1530220" y="2046777"/>
            <a:ext cx="9131559"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Black" panose="020B0A04020102020204" pitchFamily="34" charset="0"/>
              </a:rPr>
              <a:t>Key Deadlines Summary</a:t>
            </a:r>
          </a:p>
        </p:txBody>
      </p:sp>
    </p:spTree>
    <p:extLst>
      <p:ext uri="{BB962C8B-B14F-4D97-AF65-F5344CB8AC3E}">
        <p14:creationId xmlns:p14="http://schemas.microsoft.com/office/powerpoint/2010/main" val="1178120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30C6324-8035-A6D5-9AB4-4BB9DD67E88D}"/>
              </a:ext>
            </a:extLst>
          </p:cNvPr>
          <p:cNvSpPr txBox="1"/>
          <p:nvPr/>
        </p:nvSpPr>
        <p:spPr>
          <a:xfrm>
            <a:off x="1750546" y="1940767"/>
            <a:ext cx="8690905" cy="707886"/>
          </a:xfrm>
          <a:prstGeom prst="rect">
            <a:avLst/>
          </a:prstGeom>
          <a:noFill/>
        </p:spPr>
        <p:txBody>
          <a:bodyPr wrap="none" rtlCol="0">
            <a:spAutoFit/>
          </a:bodyPr>
          <a:lstStyle/>
          <a:p>
            <a:r>
              <a:rPr lang="en-US" sz="4000" b="1">
                <a:latin typeface="Arial Black" panose="020B0A04020102020204" pitchFamily="34" charset="0"/>
              </a:rPr>
              <a:t>Use your District Line Officers</a:t>
            </a:r>
          </a:p>
        </p:txBody>
      </p:sp>
      <p:sp>
        <p:nvSpPr>
          <p:cNvPr id="5" name="TextBox 4">
            <a:extLst>
              <a:ext uri="{FF2B5EF4-FFF2-40B4-BE49-F238E27FC236}">
                <a16:creationId xmlns:a16="http://schemas.microsoft.com/office/drawing/2014/main" id="{F11D9679-4D49-3DC4-B259-16173CA60868}"/>
              </a:ext>
            </a:extLst>
          </p:cNvPr>
          <p:cNvSpPr txBox="1"/>
          <p:nvPr/>
        </p:nvSpPr>
        <p:spPr>
          <a:xfrm>
            <a:off x="335901" y="2785501"/>
            <a:ext cx="11520197" cy="3785652"/>
          </a:xfrm>
          <a:prstGeom prst="rect">
            <a:avLst/>
          </a:prstGeom>
          <a:noFill/>
        </p:spPr>
        <p:txBody>
          <a:bodyPr wrap="square">
            <a:spAutoFit/>
          </a:bodyPr>
          <a:lstStyle/>
          <a:p>
            <a:pPr>
              <a:buNone/>
            </a:pPr>
            <a:r>
              <a:rPr lang="en-US" sz="2400" b="1">
                <a:latin typeface="Arial" panose="020B0604020202020204" pitchFamily="34" charset="0"/>
                <a:cs typeface="Arial" panose="020B0604020202020204" pitchFamily="34" charset="0"/>
              </a:rPr>
              <a:t>2. Moving from "Silo" to "Synod“  Team Approach</a:t>
            </a:r>
          </a:p>
          <a:p>
            <a:pPr>
              <a:buNone/>
            </a:pPr>
            <a:r>
              <a:rPr lang="en-US" sz="2400">
                <a:latin typeface="Arial" panose="020B0604020202020204" pitchFamily="34" charset="0"/>
                <a:cs typeface="Arial" panose="020B0604020202020204" pitchFamily="34" charset="0"/>
              </a:rPr>
              <a:t>Traditional leadership often puts the Commander at the top of a pyramid. Team leadership puts the Commander at the center of a circle.</a:t>
            </a:r>
          </a:p>
          <a:p>
            <a:pPr>
              <a:buNone/>
            </a:pPr>
            <a:endParaRPr lang="en-US" sz="2400">
              <a:latin typeface="Arial" panose="020B0604020202020204" pitchFamily="34" charset="0"/>
              <a:cs typeface="Arial" panose="020B0604020202020204" pitchFamily="34" charset="0"/>
            </a:endParaRP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Senior Vice:</a:t>
            </a:r>
            <a:r>
              <a:rPr lang="en-US" sz="2400">
                <a:latin typeface="Arial" panose="020B0604020202020204" pitchFamily="34" charset="0"/>
                <a:cs typeface="Arial" panose="020B0604020202020204" pitchFamily="34" charset="0"/>
              </a:rPr>
              <a:t> Your "Chief of Operations." They have the most recent leadership experience and can act as a direct mentor to current Post Commanders.</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Junior Vice:</a:t>
            </a:r>
            <a:r>
              <a:rPr lang="en-US" sz="2400">
                <a:latin typeface="Arial" panose="020B0604020202020204" pitchFamily="34" charset="0"/>
                <a:cs typeface="Arial" panose="020B0604020202020204" pitchFamily="34" charset="0"/>
              </a:rPr>
              <a:t> Your "Field Scout." They can visit Posts and identify cultural issues that a Commander might miss due to the "formality" of a District visit.</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Staff (QM/Adjutant):</a:t>
            </a:r>
            <a:r>
              <a:rPr lang="en-US" sz="2400">
                <a:latin typeface="Arial" panose="020B0604020202020204" pitchFamily="34" charset="0"/>
                <a:cs typeface="Arial" panose="020B0604020202020204" pitchFamily="34" charset="0"/>
              </a:rPr>
              <a:t> Your "Technical Experts." They understand the long-term compliance and "unwritten rules" of the District.</a:t>
            </a:r>
          </a:p>
        </p:txBody>
      </p:sp>
    </p:spTree>
    <p:extLst>
      <p:ext uri="{BB962C8B-B14F-4D97-AF65-F5344CB8AC3E}">
        <p14:creationId xmlns:p14="http://schemas.microsoft.com/office/powerpoint/2010/main" val="30151026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C14A027-449D-88D6-76AD-C71ABB314D4C}"/>
              </a:ext>
            </a:extLst>
          </p:cNvPr>
          <p:cNvSpPr>
            <a:spLocks noGrp="1"/>
          </p:cNvSpPr>
          <p:nvPr>
            <p:ph type="subTitle" idx="1"/>
          </p:nvPr>
        </p:nvSpPr>
        <p:spPr/>
        <p:txBody>
          <a:bodyPr/>
          <a:lstStyle/>
          <a:p>
            <a:r>
              <a:rPr lang="en-US" b="1" dirty="0"/>
              <a:t>Pro Tip:</a:t>
            </a:r>
            <a:r>
              <a:rPr lang="en-US" dirty="0"/>
              <a:t> The </a:t>
            </a:r>
            <a:r>
              <a:rPr lang="en-US" b="1" dirty="0"/>
              <a:t>All-State Entry Form</a:t>
            </a:r>
            <a:r>
              <a:rPr lang="en-US" dirty="0"/>
              <a:t> is mandatory if you want to be judged. It is found on the Florida VFW website under "Resources &gt; Reports and Forms."</a:t>
            </a:r>
          </a:p>
        </p:txBody>
      </p:sp>
    </p:spTree>
    <p:extLst>
      <p:ext uri="{BB962C8B-B14F-4D97-AF65-F5344CB8AC3E}">
        <p14:creationId xmlns:p14="http://schemas.microsoft.com/office/powerpoint/2010/main" val="20619034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ED9B8-7AFD-E025-0C1C-46AF4EA58DA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EC7DEBA-3B49-24FF-DF84-636974C6CEAF}"/>
              </a:ext>
            </a:extLst>
          </p:cNvPr>
          <p:cNvSpPr>
            <a:spLocks noGrp="1"/>
          </p:cNvSpPr>
          <p:nvPr>
            <p:ph type="subTitle" idx="1"/>
          </p:nvPr>
        </p:nvSpPr>
        <p:spPr/>
        <p:txBody>
          <a:bodyPr/>
          <a:lstStyle/>
          <a:p>
            <a:endParaRPr lang="en-US"/>
          </a:p>
        </p:txBody>
      </p:sp>
      <p:pic>
        <p:nvPicPr>
          <p:cNvPr id="6" name="Picture 5">
            <a:extLst>
              <a:ext uri="{FF2B5EF4-FFF2-40B4-BE49-F238E27FC236}">
                <a16:creationId xmlns:a16="http://schemas.microsoft.com/office/drawing/2014/main" id="{6233FCB5-3946-28A0-1D7E-E235BCDCE5D9}"/>
              </a:ext>
            </a:extLst>
          </p:cNvPr>
          <p:cNvPicPr>
            <a:picLocks noChangeAspect="1"/>
          </p:cNvPicPr>
          <p:nvPr/>
        </p:nvPicPr>
        <p:blipFill>
          <a:blip r:embed="rId3"/>
          <a:stretch>
            <a:fillRect/>
          </a:stretch>
        </p:blipFill>
        <p:spPr>
          <a:xfrm>
            <a:off x="56839" y="2163745"/>
            <a:ext cx="12078321" cy="4445228"/>
          </a:xfrm>
          <a:prstGeom prst="rect">
            <a:avLst/>
          </a:prstGeom>
        </p:spPr>
      </p:pic>
    </p:spTree>
    <p:extLst>
      <p:ext uri="{BB962C8B-B14F-4D97-AF65-F5344CB8AC3E}">
        <p14:creationId xmlns:p14="http://schemas.microsoft.com/office/powerpoint/2010/main" val="239867011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41FDC-4682-245B-0669-ED7D357FD160}"/>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233D917-9F06-F003-6FC4-7351C14C9D04}"/>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C33F118E-90CF-879D-C5A1-4AD573154626}"/>
              </a:ext>
            </a:extLst>
          </p:cNvPr>
          <p:cNvPicPr>
            <a:picLocks noChangeAspect="1"/>
          </p:cNvPicPr>
          <p:nvPr/>
        </p:nvPicPr>
        <p:blipFill>
          <a:blip r:embed="rId3"/>
          <a:stretch>
            <a:fillRect/>
          </a:stretch>
        </p:blipFill>
        <p:spPr>
          <a:xfrm>
            <a:off x="1267536" y="1902756"/>
            <a:ext cx="9656927" cy="5941376"/>
          </a:xfrm>
          <a:prstGeom prst="rect">
            <a:avLst/>
          </a:prstGeom>
        </p:spPr>
      </p:pic>
    </p:spTree>
    <p:extLst>
      <p:ext uri="{BB962C8B-B14F-4D97-AF65-F5344CB8AC3E}">
        <p14:creationId xmlns:p14="http://schemas.microsoft.com/office/powerpoint/2010/main" val="276668253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1524000" y="3920497"/>
            <a:ext cx="9144000" cy="2387600"/>
          </a:xfrm>
        </p:spPr>
        <p:txBody>
          <a:bodyPr/>
          <a:lstStyle/>
          <a:p>
            <a:r>
              <a:rPr lang="en-US" dirty="0"/>
              <a:t>All-American Requirements</a:t>
            </a:r>
            <a:br>
              <a:rPr lang="en-US" dirty="0"/>
            </a:br>
            <a:br>
              <a:rPr lang="en-US" dirty="0"/>
            </a:br>
            <a:endParaRPr lang="en-US" dirty="0"/>
          </a:p>
        </p:txBody>
      </p:sp>
    </p:spTree>
    <p:extLst>
      <p:ext uri="{BB962C8B-B14F-4D97-AF65-F5344CB8AC3E}">
        <p14:creationId xmlns:p14="http://schemas.microsoft.com/office/powerpoint/2010/main" val="27098845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9688-9F19-B436-56E2-3FE2DD776F09}"/>
              </a:ext>
            </a:extLst>
          </p:cNvPr>
          <p:cNvSpPr>
            <a:spLocks noGrp="1"/>
          </p:cNvSpPr>
          <p:nvPr>
            <p:ph type="ctrTitle"/>
          </p:nvPr>
        </p:nvSpPr>
        <p:spPr>
          <a:xfrm>
            <a:off x="1523999" y="1392989"/>
            <a:ext cx="9144000" cy="2387600"/>
          </a:xfrm>
        </p:spPr>
        <p:txBody>
          <a:bodyPr/>
          <a:lstStyle/>
          <a:p>
            <a:r>
              <a:rPr lang="en-US" dirty="0"/>
              <a:t>All-American Requirements</a:t>
            </a:r>
          </a:p>
        </p:txBody>
      </p:sp>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260684" y="4064001"/>
            <a:ext cx="11670631" cy="1655762"/>
          </a:xfrm>
        </p:spPr>
        <p:txBody>
          <a:bodyPr>
            <a:noAutofit/>
          </a:bodyPr>
          <a:lstStyle/>
          <a:p>
            <a:r>
              <a:rPr lang="en-US" sz="2800" dirty="0"/>
              <a:t>Achieving All-American status in the </a:t>
            </a:r>
            <a:r>
              <a:rPr lang="en-US" sz="2800" b="1" dirty="0"/>
              <a:t>VFW </a:t>
            </a:r>
            <a:r>
              <a:rPr lang="en-US" sz="2800" dirty="0"/>
              <a:t>for the 2026–2027 program year is a comprehensive </a:t>
            </a:r>
            <a:r>
              <a:rPr lang="en-US" sz="2800" b="1" dirty="0"/>
              <a:t>"health check" </a:t>
            </a:r>
            <a:r>
              <a:rPr lang="en-US" sz="2800" dirty="0"/>
              <a:t>for a Post. It requires meeting specific benchmarks in </a:t>
            </a:r>
            <a:r>
              <a:rPr lang="en-US" sz="2800" b="1" dirty="0"/>
              <a:t>membership, community service, and community programs</a:t>
            </a:r>
            <a:r>
              <a:rPr lang="en-US" sz="2800" dirty="0"/>
              <a:t>.</a:t>
            </a:r>
          </a:p>
          <a:p>
            <a:r>
              <a:rPr lang="en-US" sz="2800" dirty="0"/>
              <a:t>The following breakdown is based on the National 2026–2027 requirements under Commander-in-Chief Cory Geisler</a:t>
            </a:r>
          </a:p>
          <a:p>
            <a:endParaRPr lang="en-US" sz="2800" dirty="0"/>
          </a:p>
        </p:txBody>
      </p:sp>
    </p:spTree>
    <p:extLst>
      <p:ext uri="{BB962C8B-B14F-4D97-AF65-F5344CB8AC3E}">
        <p14:creationId xmlns:p14="http://schemas.microsoft.com/office/powerpoint/2010/main" val="17664289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56D5AC5-7C0D-5CDA-B9F3-B16FE1B6AC9D}"/>
              </a:ext>
            </a:extLst>
          </p:cNvPr>
          <p:cNvSpPr>
            <a:spLocks noGrp="1"/>
          </p:cNvSpPr>
          <p:nvPr>
            <p:ph type="subTitle" idx="1"/>
          </p:nvPr>
        </p:nvSpPr>
        <p:spPr>
          <a:xfrm>
            <a:off x="444759" y="2369947"/>
            <a:ext cx="11302481" cy="1655762"/>
          </a:xfrm>
        </p:spPr>
        <p:txBody>
          <a:bodyPr>
            <a:noAutofit/>
          </a:bodyPr>
          <a:lstStyle/>
          <a:p>
            <a:pPr algn="l"/>
            <a:r>
              <a:rPr lang="en-US" b="1" dirty="0"/>
              <a:t>1. Membership Benchmarks</a:t>
            </a:r>
          </a:p>
          <a:p>
            <a:pPr algn="l"/>
            <a:r>
              <a:rPr lang="en-US" dirty="0"/>
              <a:t>Membership is the primary driver. To be eligible for All-American, a Post must achieve:</a:t>
            </a:r>
          </a:p>
          <a:p>
            <a:pPr marL="342900" indent="-342900" algn="l">
              <a:buFont typeface="Arial" panose="020B0604020202020204" pitchFamily="34" charset="0"/>
              <a:buChar char="•"/>
            </a:pPr>
            <a:r>
              <a:rPr lang="en-US" b="1" dirty="0"/>
              <a:t>103%-13%(depending on Division) in Total Membership, 80% Retention </a:t>
            </a:r>
            <a:r>
              <a:rPr lang="en-US" dirty="0"/>
              <a:t>This goal must be reached by </a:t>
            </a:r>
            <a:r>
              <a:rPr lang="en-US" b="1" dirty="0"/>
              <a:t>June 30, 2027</a:t>
            </a:r>
            <a:r>
              <a:rPr lang="en-US" dirty="0"/>
              <a:t>.</a:t>
            </a:r>
          </a:p>
          <a:p>
            <a:pPr marL="800100" lvl="1" indent="-342900" algn="l">
              <a:buFont typeface="Arial" panose="020B0604020202020204" pitchFamily="34" charset="0"/>
              <a:buChar char="•"/>
            </a:pPr>
            <a:r>
              <a:rPr lang="en-US" sz="2400" i="1" dirty="0"/>
              <a:t>Note:</a:t>
            </a:r>
            <a:r>
              <a:rPr lang="en-US" sz="2400" dirty="0"/>
              <a:t> To receive your All-American cap at the National Convention, you must hit this number by </a:t>
            </a:r>
            <a:r>
              <a:rPr lang="en-US" sz="2400" b="1" dirty="0"/>
              <a:t>April 30, 2027, and be in the top 20 in your division Nation-wide</a:t>
            </a:r>
            <a:r>
              <a:rPr lang="en-US" sz="2400" dirty="0"/>
              <a:t>.</a:t>
            </a:r>
          </a:p>
          <a:p>
            <a:pPr marL="342900" indent="-342900" algn="l">
              <a:buFont typeface="Arial" panose="020B0604020202020204" pitchFamily="34" charset="0"/>
              <a:buChar char="•"/>
            </a:pPr>
            <a:r>
              <a:rPr lang="en-US" b="1" dirty="0"/>
              <a:t>Recruiting Events:</a:t>
            </a:r>
            <a:r>
              <a:rPr lang="en-US" dirty="0"/>
              <a:t> Conduct at least </a:t>
            </a:r>
            <a:r>
              <a:rPr lang="en-US" b="1" dirty="0"/>
              <a:t>two (2) recruiting drives</a:t>
            </a:r>
            <a:r>
              <a:rPr lang="en-US" dirty="0"/>
              <a:t> and post them to the National Dashboard (or Department reporting system).</a:t>
            </a:r>
          </a:p>
          <a:p>
            <a:endParaRPr lang="en-US" dirty="0"/>
          </a:p>
        </p:txBody>
      </p:sp>
    </p:spTree>
    <p:extLst>
      <p:ext uri="{BB962C8B-B14F-4D97-AF65-F5344CB8AC3E}">
        <p14:creationId xmlns:p14="http://schemas.microsoft.com/office/powerpoint/2010/main" val="17467495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91B8CD-7870-C0F6-1C8F-1FAC5549D205}"/>
              </a:ext>
            </a:extLst>
          </p:cNvPr>
          <p:cNvSpPr txBox="1"/>
          <p:nvPr/>
        </p:nvSpPr>
        <p:spPr>
          <a:xfrm>
            <a:off x="276687" y="1869462"/>
            <a:ext cx="11638626" cy="5016758"/>
          </a:xfrm>
          <a:prstGeom prst="rect">
            <a:avLst/>
          </a:prstGeom>
          <a:noFill/>
        </p:spPr>
        <p:txBody>
          <a:bodyPr wrap="square">
            <a:spAutoFit/>
          </a:bodyPr>
          <a:lstStyle/>
          <a:p>
            <a:pPr algn="ctr"/>
            <a:r>
              <a:rPr lang="en-US" sz="3200" b="1" dirty="0">
                <a:latin typeface="Arial" panose="020B0604020202020204" pitchFamily="34" charset="0"/>
                <a:cs typeface="Arial" panose="020B0604020202020204" pitchFamily="34" charset="0"/>
              </a:rPr>
              <a:t>All-American Post Award</a:t>
            </a:r>
          </a:p>
          <a:p>
            <a:r>
              <a:rPr lang="en-US" sz="2400" b="1" dirty="0">
                <a:latin typeface="Arial" panose="020B0604020202020204" pitchFamily="34" charset="0"/>
                <a:cs typeface="Arial" panose="020B0604020202020204" pitchFamily="34" charset="0"/>
              </a:rPr>
              <a:t>All Posts that meet the listed criteria will receive</a:t>
            </a:r>
            <a:r>
              <a:rPr lang="en-US" sz="2400" dirty="0">
                <a:latin typeface="Arial" panose="020B0604020202020204" pitchFamily="34" charset="0"/>
                <a:cs typeface="Arial" panose="020B0604020202020204" pitchFamily="34" charset="0"/>
              </a:rPr>
              <a:t>: An All-American Post Streamer, a Post Home Citation, and will be recognized in the VFW Magazine.</a:t>
            </a:r>
          </a:p>
          <a:p>
            <a:r>
              <a:rPr lang="en-US" sz="2400" dirty="0">
                <a:latin typeface="Arial" panose="020B0604020202020204" pitchFamily="34" charset="0"/>
                <a:cs typeface="Arial" panose="020B0604020202020204" pitchFamily="34" charset="0"/>
              </a:rPr>
              <a:t>In addition, </a:t>
            </a:r>
            <a:r>
              <a:rPr lang="en-US" sz="2400" b="1" dirty="0">
                <a:latin typeface="Arial" panose="020B0604020202020204" pitchFamily="34" charset="0"/>
                <a:cs typeface="Arial" panose="020B0604020202020204" pitchFamily="34" charset="0"/>
              </a:rPr>
              <a:t>the top 20 Posts in each membership division will be awarded on stage at the National Convention and receive:</a:t>
            </a:r>
          </a:p>
          <a:p>
            <a:r>
              <a:rPr lang="en-US" sz="2400" dirty="0">
                <a:latin typeface="Arial" panose="020B0604020202020204" pitchFamily="34" charset="0"/>
                <a:cs typeface="Arial" panose="020B0604020202020204" pitchFamily="34" charset="0"/>
              </a:rPr>
              <a:t>- All-American Post Commander’s Citation</a:t>
            </a:r>
          </a:p>
          <a:p>
            <a:r>
              <a:rPr lang="en-US" sz="2400" dirty="0">
                <a:latin typeface="Arial" panose="020B0604020202020204" pitchFamily="34" charset="0"/>
                <a:cs typeface="Arial" panose="020B0604020202020204" pitchFamily="34" charset="0"/>
              </a:rPr>
              <a:t>- All-American Post Commander’s Cap</a:t>
            </a:r>
          </a:p>
          <a:p>
            <a:r>
              <a:rPr lang="en-US" sz="2400" dirty="0">
                <a:latin typeface="Arial" panose="020B0604020202020204" pitchFamily="34" charset="0"/>
                <a:cs typeface="Arial" panose="020B0604020202020204" pitchFamily="34" charset="0"/>
              </a:rPr>
              <a:t>- All-American Post Commander’s Badge</a:t>
            </a:r>
          </a:p>
          <a:p>
            <a:r>
              <a:rPr lang="en-US" sz="2400" dirty="0">
                <a:latin typeface="Arial" panose="020B0604020202020204" pitchFamily="34" charset="0"/>
                <a:cs typeface="Arial" panose="020B0604020202020204" pitchFamily="34" charset="0"/>
              </a:rPr>
              <a:t>- All-American Post Commander’s lapel pin</a:t>
            </a:r>
          </a:p>
          <a:p>
            <a:pPr marL="342900" indent="-342900">
              <a:buFontTx/>
              <a:buChar char="-"/>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Top five Post Commanders in each division will receive a $1,000 award to recognize their leadership. Commanders must attend the 128th National Convention in order to receive this award</a:t>
            </a:r>
          </a:p>
        </p:txBody>
      </p:sp>
    </p:spTree>
    <p:extLst>
      <p:ext uri="{BB962C8B-B14F-4D97-AF65-F5344CB8AC3E}">
        <p14:creationId xmlns:p14="http://schemas.microsoft.com/office/powerpoint/2010/main" val="138404231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D29F3-F476-C20C-B21D-D5CD4715E7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704983-4B90-0DC4-95A0-A8BE11C03525}"/>
              </a:ext>
            </a:extLst>
          </p:cNvPr>
          <p:cNvSpPr txBox="1"/>
          <p:nvPr/>
        </p:nvSpPr>
        <p:spPr>
          <a:xfrm>
            <a:off x="2009652" y="1810003"/>
            <a:ext cx="8172696" cy="1077218"/>
          </a:xfrm>
          <a:prstGeom prst="rect">
            <a:avLst/>
          </a:prstGeom>
          <a:noFill/>
        </p:spPr>
        <p:txBody>
          <a:bodyPr wrap="square" rtlCol="0">
            <a:spAutoFit/>
          </a:bodyPr>
          <a:lstStyle/>
          <a:p>
            <a:pPr algn="ctr"/>
            <a:r>
              <a:rPr lang="en-US" sz="4000" dirty="0">
                <a:latin typeface="Arial Black" panose="020B0A04020102020204" pitchFamily="34" charset="0"/>
              </a:rPr>
              <a:t>National Membership Goals</a:t>
            </a:r>
          </a:p>
          <a:p>
            <a:pPr algn="ctr"/>
            <a:endParaRPr lang="en-US" sz="2400" dirty="0">
              <a:latin typeface="Arial Black" panose="020B0A04020102020204" pitchFamily="34" charset="0"/>
            </a:endParaRPr>
          </a:p>
        </p:txBody>
      </p:sp>
      <p:graphicFrame>
        <p:nvGraphicFramePr>
          <p:cNvPr id="3" name="Table 2">
            <a:extLst>
              <a:ext uri="{FF2B5EF4-FFF2-40B4-BE49-F238E27FC236}">
                <a16:creationId xmlns:a16="http://schemas.microsoft.com/office/drawing/2014/main" id="{0006005C-851B-F940-960E-D99F18543182}"/>
              </a:ext>
            </a:extLst>
          </p:cNvPr>
          <p:cNvGraphicFramePr>
            <a:graphicFrameLocks noGrp="1"/>
          </p:cNvGraphicFramePr>
          <p:nvPr/>
        </p:nvGraphicFramePr>
        <p:xfrm>
          <a:off x="1198288" y="2404046"/>
          <a:ext cx="9795424" cy="4379664"/>
        </p:xfrm>
        <a:graphic>
          <a:graphicData uri="http://schemas.openxmlformats.org/drawingml/2006/table">
            <a:tbl>
              <a:tblPr/>
              <a:tblGrid>
                <a:gridCol w="3178200">
                  <a:extLst>
                    <a:ext uri="{9D8B030D-6E8A-4147-A177-3AD203B41FA5}">
                      <a16:colId xmlns:a16="http://schemas.microsoft.com/office/drawing/2014/main" val="400813582"/>
                    </a:ext>
                  </a:extLst>
                </a:gridCol>
                <a:gridCol w="3178200">
                  <a:extLst>
                    <a:ext uri="{9D8B030D-6E8A-4147-A177-3AD203B41FA5}">
                      <a16:colId xmlns:a16="http://schemas.microsoft.com/office/drawing/2014/main" val="4131375053"/>
                    </a:ext>
                  </a:extLst>
                </a:gridCol>
                <a:gridCol w="1788195">
                  <a:extLst>
                    <a:ext uri="{9D8B030D-6E8A-4147-A177-3AD203B41FA5}">
                      <a16:colId xmlns:a16="http://schemas.microsoft.com/office/drawing/2014/main" val="1275986245"/>
                    </a:ext>
                  </a:extLst>
                </a:gridCol>
                <a:gridCol w="1650829">
                  <a:extLst>
                    <a:ext uri="{9D8B030D-6E8A-4147-A177-3AD203B41FA5}">
                      <a16:colId xmlns:a16="http://schemas.microsoft.com/office/drawing/2014/main" val="3898173326"/>
                    </a:ext>
                  </a:extLst>
                </a:gridCol>
              </a:tblGrid>
              <a:tr h="263341">
                <a:tc>
                  <a:txBody>
                    <a:bodyPr/>
                    <a:lstStyle/>
                    <a:p>
                      <a:pPr algn="l" fontAlgn="t">
                        <a:buNone/>
                      </a:pPr>
                      <a:r>
                        <a:rPr lang="en-US" sz="1800">
                          <a:effectLst/>
                        </a:rPr>
                        <a:t>National Division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dirty="0">
                          <a:effectLst/>
                        </a:rPr>
                        <a:t>Membership Size</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dirty="0">
                          <a:effectLst/>
                        </a:rPr>
                        <a:t>National Quota</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ctr"/>
                      <a:r>
                        <a:rPr lang="en-US" dirty="0"/>
                        <a:t>Retention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extLst>
                  <a:ext uri="{0D108BD9-81ED-4DB2-BD59-A6C34878D82A}">
                    <a16:rowId xmlns:a16="http://schemas.microsoft.com/office/drawing/2014/main" val="827579986"/>
                  </a:ext>
                </a:extLst>
              </a:tr>
              <a:tr h="299090">
                <a:tc>
                  <a:txBody>
                    <a:bodyPr/>
                    <a:lstStyle/>
                    <a:p>
                      <a:pPr algn="l" fontAlgn="t">
                        <a:buNone/>
                      </a:pPr>
                      <a:r>
                        <a:rPr lang="en-US" sz="1800" b="1">
                          <a:effectLst/>
                        </a:rPr>
                        <a:t>Division 1</a:t>
                      </a:r>
                      <a:endParaRPr lang="en-US" sz="1800">
                        <a:effectLst/>
                      </a:endParaRP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501 – UP</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103%</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ctr" fontAlgn="t">
                        <a:buNone/>
                      </a:pPr>
                      <a:r>
                        <a:rPr lang="en-US" sz="1800" dirty="0">
                          <a:effectLst/>
                        </a:rPr>
                        <a:t>80%</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285367463"/>
                  </a:ext>
                </a:extLst>
              </a:tr>
              <a:tr h="299090">
                <a:tc>
                  <a:txBody>
                    <a:bodyPr/>
                    <a:lstStyle/>
                    <a:p>
                      <a:pPr algn="l" fontAlgn="t">
                        <a:buNone/>
                      </a:pPr>
                      <a:r>
                        <a:rPr lang="en-US" sz="1800" b="1">
                          <a:effectLst/>
                        </a:rPr>
                        <a:t>Division 2</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351 – 500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042011361"/>
                  </a:ext>
                </a:extLst>
              </a:tr>
              <a:tr h="299090">
                <a:tc>
                  <a:txBody>
                    <a:bodyPr/>
                    <a:lstStyle/>
                    <a:p>
                      <a:pPr algn="l" fontAlgn="t">
                        <a:buNone/>
                      </a:pPr>
                      <a:r>
                        <a:rPr lang="en-US" sz="1800" b="1">
                          <a:effectLst/>
                        </a:rPr>
                        <a:t>Division 3</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246 – 350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7112461"/>
                  </a:ext>
                </a:extLst>
              </a:tr>
              <a:tr h="299090">
                <a:tc>
                  <a:txBody>
                    <a:bodyPr/>
                    <a:lstStyle/>
                    <a:p>
                      <a:pPr algn="l" fontAlgn="t">
                        <a:buNone/>
                      </a:pPr>
                      <a:r>
                        <a:rPr lang="en-US" sz="1800" b="1">
                          <a:effectLst/>
                        </a:rPr>
                        <a:t>Division 4</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190 – 245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106%</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909328197"/>
                  </a:ext>
                </a:extLst>
              </a:tr>
              <a:tr h="299090">
                <a:tc>
                  <a:txBody>
                    <a:bodyPr/>
                    <a:lstStyle/>
                    <a:p>
                      <a:pPr algn="l" fontAlgn="t">
                        <a:buNone/>
                      </a:pPr>
                      <a:r>
                        <a:rPr lang="en-US" sz="1800" b="1">
                          <a:effectLst/>
                        </a:rPr>
                        <a:t>Division 5</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150 – 189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107%</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1090861"/>
                  </a:ext>
                </a:extLst>
              </a:tr>
              <a:tr h="299090">
                <a:tc>
                  <a:txBody>
                    <a:bodyPr/>
                    <a:lstStyle/>
                    <a:p>
                      <a:pPr algn="l" fontAlgn="t">
                        <a:buNone/>
                      </a:pPr>
                      <a:r>
                        <a:rPr lang="en-US" sz="1800" b="1">
                          <a:effectLst/>
                        </a:rPr>
                        <a:t>Division 6</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125 – 149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108%</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2727176565"/>
                  </a:ext>
                </a:extLst>
              </a:tr>
              <a:tr h="299090">
                <a:tc>
                  <a:txBody>
                    <a:bodyPr/>
                    <a:lstStyle/>
                    <a:p>
                      <a:pPr algn="l" fontAlgn="t">
                        <a:buNone/>
                      </a:pPr>
                      <a:r>
                        <a:rPr lang="en-US" sz="1800" b="1">
                          <a:effectLst/>
                        </a:rPr>
                        <a:t>Division 7</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105 – 124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156158232"/>
                  </a:ext>
                </a:extLst>
              </a:tr>
              <a:tr h="299090">
                <a:tc>
                  <a:txBody>
                    <a:bodyPr/>
                    <a:lstStyle/>
                    <a:p>
                      <a:pPr algn="l" fontAlgn="t">
                        <a:buNone/>
                      </a:pPr>
                      <a:r>
                        <a:rPr lang="en-US" sz="1800" b="1">
                          <a:effectLst/>
                        </a:rPr>
                        <a:t>Division 8</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90 – 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817291106"/>
                  </a:ext>
                </a:extLst>
              </a:tr>
              <a:tr h="299090">
                <a:tc>
                  <a:txBody>
                    <a:bodyPr/>
                    <a:lstStyle/>
                    <a:p>
                      <a:pPr algn="l" fontAlgn="t">
                        <a:buNone/>
                      </a:pPr>
                      <a:r>
                        <a:rPr lang="en-US" sz="1800" b="1">
                          <a:effectLst/>
                        </a:rPr>
                        <a:t>Division 9</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dirty="0">
                          <a:effectLst/>
                        </a:rPr>
                        <a:t>70 – 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111%</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148134954"/>
                  </a:ext>
                </a:extLst>
              </a:tr>
              <a:tr h="299090">
                <a:tc>
                  <a:txBody>
                    <a:bodyPr/>
                    <a:lstStyle/>
                    <a:p>
                      <a:pPr algn="l" fontAlgn="t">
                        <a:buNone/>
                      </a:pPr>
                      <a:r>
                        <a:rPr lang="en-US" sz="1800" b="1">
                          <a:effectLst/>
                        </a:rPr>
                        <a:t>Division 10</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50 – 69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112%</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513993207"/>
                  </a:ext>
                </a:extLst>
              </a:tr>
              <a:tr h="299090">
                <a:tc>
                  <a:txBody>
                    <a:bodyPr/>
                    <a:lstStyle/>
                    <a:p>
                      <a:pPr algn="l" fontAlgn="t">
                        <a:buNone/>
                      </a:pPr>
                      <a:r>
                        <a:rPr lang="en-US" sz="1800" b="1">
                          <a:effectLst/>
                        </a:rPr>
                        <a:t>Division 11</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 – 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113%</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613206410"/>
                  </a:ext>
                </a:extLst>
              </a:tr>
            </a:tbl>
          </a:graphicData>
        </a:graphic>
      </p:graphicFrame>
    </p:spTree>
    <p:extLst>
      <p:ext uri="{BB962C8B-B14F-4D97-AF65-F5344CB8AC3E}">
        <p14:creationId xmlns:p14="http://schemas.microsoft.com/office/powerpoint/2010/main" val="34059701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E408BF2-2C48-AE9E-3043-7E2C0B4A08D3}"/>
              </a:ext>
            </a:extLst>
          </p:cNvPr>
          <p:cNvSpPr>
            <a:spLocks noGrp="1"/>
          </p:cNvSpPr>
          <p:nvPr>
            <p:ph type="subTitle" idx="1"/>
          </p:nvPr>
        </p:nvSpPr>
        <p:spPr>
          <a:xfrm>
            <a:off x="273698" y="2264649"/>
            <a:ext cx="11918302" cy="1655762"/>
          </a:xfrm>
        </p:spPr>
        <p:txBody>
          <a:bodyPr>
            <a:noAutofit/>
          </a:bodyPr>
          <a:lstStyle/>
          <a:p>
            <a:pPr algn="l"/>
            <a:r>
              <a:rPr lang="en-US" b="1" dirty="0"/>
              <a:t>2. Mandatory Program Participation</a:t>
            </a:r>
          </a:p>
          <a:p>
            <a:pPr algn="l"/>
            <a:r>
              <a:rPr lang="en-US" dirty="0"/>
              <a:t>Posts must demonstrate they are active in the VFW's core missions and submissions must be completed by January 31</a:t>
            </a:r>
            <a:r>
              <a:rPr lang="en-US" baseline="30000" dirty="0"/>
              <a:t>st</a:t>
            </a:r>
            <a:r>
              <a:rPr lang="en-US" dirty="0"/>
              <a:t> 2027:</a:t>
            </a:r>
          </a:p>
          <a:p>
            <a:pPr marL="342900" indent="-342900" algn="l">
              <a:buFont typeface="Arial" panose="020B0604020202020204" pitchFamily="34" charset="0"/>
              <a:buChar char="•"/>
            </a:pPr>
            <a:r>
              <a:rPr lang="en-US" b="1" dirty="0"/>
              <a:t>Voice of Democracy (VOD):</a:t>
            </a:r>
            <a:r>
              <a:rPr lang="en-US" dirty="0"/>
              <a:t> Submit at least one entry to the District for judging.</a:t>
            </a:r>
          </a:p>
          <a:p>
            <a:pPr marL="342900" indent="-342900" algn="l">
              <a:buFont typeface="Arial" panose="020B0604020202020204" pitchFamily="34" charset="0"/>
              <a:buChar char="•"/>
            </a:pPr>
            <a:r>
              <a:rPr lang="en-US" b="1" dirty="0"/>
              <a:t>Patriot’s Pen:</a:t>
            </a:r>
            <a:r>
              <a:rPr lang="en-US" dirty="0"/>
              <a:t> Submit at least one entry to the District for judging.</a:t>
            </a:r>
          </a:p>
          <a:p>
            <a:pPr marL="342900" indent="-342900" algn="l">
              <a:buFont typeface="Arial" panose="020B0604020202020204" pitchFamily="34" charset="0"/>
              <a:buChar char="•"/>
            </a:pPr>
            <a:r>
              <a:rPr lang="en-US" b="1" dirty="0"/>
              <a:t>National Citizenship Education Teachers Award </a:t>
            </a:r>
            <a:r>
              <a:rPr lang="en-US" dirty="0"/>
              <a:t>–Post must advance a teacher to District; if no District judging applies then advance to Department for judging</a:t>
            </a:r>
          </a:p>
          <a:p>
            <a:endParaRPr lang="en-US" dirty="0"/>
          </a:p>
        </p:txBody>
      </p:sp>
    </p:spTree>
    <p:extLst>
      <p:ext uri="{BB962C8B-B14F-4D97-AF65-F5344CB8AC3E}">
        <p14:creationId xmlns:p14="http://schemas.microsoft.com/office/powerpoint/2010/main" val="18506975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E58A987-0870-C752-B62D-1B448F24F3D2}"/>
              </a:ext>
            </a:extLst>
          </p:cNvPr>
          <p:cNvSpPr>
            <a:spLocks noGrp="1"/>
          </p:cNvSpPr>
          <p:nvPr>
            <p:ph type="subTitle" idx="1"/>
          </p:nvPr>
        </p:nvSpPr>
        <p:spPr>
          <a:xfrm>
            <a:off x="510073" y="2370397"/>
            <a:ext cx="11346025" cy="1655762"/>
          </a:xfrm>
        </p:spPr>
        <p:txBody>
          <a:bodyPr>
            <a:noAutofit/>
          </a:bodyPr>
          <a:lstStyle/>
          <a:p>
            <a:pPr algn="l"/>
            <a:r>
              <a:rPr lang="en-US" b="1" dirty="0"/>
              <a:t>3. Community Service &amp; Reporting</a:t>
            </a:r>
          </a:p>
          <a:p>
            <a:pPr algn="l"/>
            <a:r>
              <a:rPr lang="en-US" dirty="0"/>
              <a:t>All activity must be documented on the </a:t>
            </a:r>
            <a:r>
              <a:rPr lang="en-US" b="1" dirty="0"/>
              <a:t>Department Online Reporting System</a:t>
            </a:r>
            <a:r>
              <a:rPr lang="en-US" dirty="0"/>
              <a:t> at </a:t>
            </a:r>
            <a:r>
              <a:rPr lang="en-US" dirty="0">
                <a:hlinkClick r:id="rId3"/>
              </a:rPr>
              <a:t>vfwfl.org</a:t>
            </a:r>
            <a:r>
              <a:rPr lang="en-US" dirty="0"/>
              <a:t>.</a:t>
            </a:r>
          </a:p>
          <a:p>
            <a:pPr marL="342900" indent="-342900" algn="l">
              <a:buFont typeface="Arial" panose="020B0604020202020204" pitchFamily="34" charset="0"/>
              <a:buChar char="•"/>
            </a:pPr>
            <a:r>
              <a:rPr lang="en-US" b="1" dirty="0"/>
              <a:t>Quarterly Reporting:</a:t>
            </a:r>
            <a:r>
              <a:rPr lang="en-US" dirty="0"/>
              <a:t> 10 Community service reports must be submitted for every quarter:</a:t>
            </a:r>
          </a:p>
          <a:p>
            <a:pPr marL="800100" lvl="1" indent="-342900" algn="l">
              <a:buFont typeface="Arial" panose="020B0604020202020204" pitchFamily="34" charset="0"/>
              <a:buChar char="•"/>
            </a:pPr>
            <a:r>
              <a:rPr lang="en-US" sz="2400" dirty="0"/>
              <a:t>July–Sept | Oct–Dec | Jan–March | April–June</a:t>
            </a:r>
          </a:p>
          <a:p>
            <a:pPr marL="342900" indent="-342900" algn="l">
              <a:buFont typeface="Arial" panose="020B0604020202020204" pitchFamily="34" charset="0"/>
              <a:buChar char="•"/>
            </a:pPr>
            <a:r>
              <a:rPr lang="en-US" b="1" dirty="0"/>
              <a:t>VFW Day of Service:</a:t>
            </a:r>
            <a:r>
              <a:rPr lang="en-US" dirty="0"/>
              <a:t> Participate in a "Day of Service" event in </a:t>
            </a:r>
            <a:r>
              <a:rPr lang="en-US" b="1" dirty="0"/>
              <a:t>May</a:t>
            </a:r>
            <a:r>
              <a:rPr lang="en-US" dirty="0"/>
              <a:t> and register it through the national portal.</a:t>
            </a:r>
          </a:p>
          <a:p>
            <a:endParaRPr lang="en-US" dirty="0"/>
          </a:p>
        </p:txBody>
      </p:sp>
    </p:spTree>
    <p:extLst>
      <p:ext uri="{BB962C8B-B14F-4D97-AF65-F5344CB8AC3E}">
        <p14:creationId xmlns:p14="http://schemas.microsoft.com/office/powerpoint/2010/main" val="2028457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2EE521F-068C-8F90-1632-A088BC3E5AB9}"/>
              </a:ext>
            </a:extLst>
          </p:cNvPr>
          <p:cNvSpPr txBox="1"/>
          <p:nvPr/>
        </p:nvSpPr>
        <p:spPr>
          <a:xfrm>
            <a:off x="2002971" y="2027852"/>
            <a:ext cx="8690905" cy="707886"/>
          </a:xfrm>
          <a:prstGeom prst="rect">
            <a:avLst/>
          </a:prstGeom>
          <a:noFill/>
        </p:spPr>
        <p:txBody>
          <a:bodyPr wrap="none" rtlCol="0">
            <a:spAutoFit/>
          </a:bodyPr>
          <a:lstStyle/>
          <a:p>
            <a:r>
              <a:rPr lang="en-US" sz="4000" b="1">
                <a:latin typeface="Arial Black" panose="020B0A04020102020204" pitchFamily="34" charset="0"/>
              </a:rPr>
              <a:t>Use your District Line Officers</a:t>
            </a:r>
          </a:p>
        </p:txBody>
      </p:sp>
      <p:sp>
        <p:nvSpPr>
          <p:cNvPr id="5" name="TextBox 4">
            <a:extLst>
              <a:ext uri="{FF2B5EF4-FFF2-40B4-BE49-F238E27FC236}">
                <a16:creationId xmlns:a16="http://schemas.microsoft.com/office/drawing/2014/main" id="{7F436421-2492-902B-7EF1-3C1E97176006}"/>
              </a:ext>
            </a:extLst>
          </p:cNvPr>
          <p:cNvSpPr txBox="1"/>
          <p:nvPr/>
        </p:nvSpPr>
        <p:spPr>
          <a:xfrm>
            <a:off x="435429" y="3117798"/>
            <a:ext cx="11495314" cy="3046988"/>
          </a:xfrm>
          <a:prstGeom prst="rect">
            <a:avLst/>
          </a:prstGeom>
          <a:noFill/>
        </p:spPr>
        <p:txBody>
          <a:bodyPr wrap="square">
            <a:spAutoFit/>
          </a:bodyPr>
          <a:lstStyle/>
          <a:p>
            <a:pPr>
              <a:buNone/>
            </a:pPr>
            <a:r>
              <a:rPr lang="en-US" sz="2400" b="1">
                <a:latin typeface="Arial" panose="020B0604020202020204" pitchFamily="34" charset="0"/>
                <a:cs typeface="Arial" panose="020B0604020202020204" pitchFamily="34" charset="0"/>
              </a:rPr>
              <a:t>3. The "Brain Trust" Approach</a:t>
            </a:r>
          </a:p>
          <a:p>
            <a:pPr>
              <a:buNone/>
            </a:pPr>
            <a:endParaRPr lang="en-US" sz="2400" b="1">
              <a:latin typeface="Arial" panose="020B0604020202020204" pitchFamily="34" charset="0"/>
              <a:cs typeface="Arial" panose="020B0604020202020204" pitchFamily="34" charset="0"/>
            </a:endParaRPr>
          </a:p>
          <a:p>
            <a:pPr>
              <a:buFont typeface="Arial" panose="020B0604020202020204" pitchFamily="34" charset="0"/>
              <a:buChar char="•"/>
            </a:pPr>
            <a:r>
              <a:rPr lang="en-US" sz="2400" b="1">
                <a:latin typeface="Arial" panose="020B0604020202020204" pitchFamily="34" charset="0"/>
                <a:cs typeface="Arial" panose="020B0604020202020204" pitchFamily="34" charset="0"/>
              </a:rPr>
              <a:t>Collaborative Problem Solving:</a:t>
            </a:r>
            <a:r>
              <a:rPr lang="en-US" sz="2400">
                <a:latin typeface="Arial" panose="020B0604020202020204" pitchFamily="34" charset="0"/>
                <a:cs typeface="Arial" panose="020B0604020202020204" pitchFamily="34" charset="0"/>
              </a:rPr>
              <a:t> Before making a major District-wide decision, hold a "Line Officer Round Table." Use their collective years of service to poke holes in your plan.</a:t>
            </a:r>
          </a:p>
          <a:p>
            <a:pPr>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Shared Burden:</a:t>
            </a:r>
            <a:r>
              <a:rPr lang="en-US" sz="2400">
                <a:latin typeface="Arial" panose="020B0604020202020204" pitchFamily="34" charset="0"/>
                <a:cs typeface="Arial" panose="020B0604020202020204" pitchFamily="34" charset="0"/>
              </a:rPr>
              <a:t> If a Post needs a "rehab" visit, don't go alone. Send the officer whose Post-level experience best matches that Post’s specific challenge.</a:t>
            </a:r>
          </a:p>
        </p:txBody>
      </p:sp>
    </p:spTree>
    <p:extLst>
      <p:ext uri="{BB962C8B-B14F-4D97-AF65-F5344CB8AC3E}">
        <p14:creationId xmlns:p14="http://schemas.microsoft.com/office/powerpoint/2010/main" val="36345358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D6766D-C427-6F81-B202-D5A67A582DB1}"/>
              </a:ext>
            </a:extLst>
          </p:cNvPr>
          <p:cNvSpPr txBox="1"/>
          <p:nvPr/>
        </p:nvSpPr>
        <p:spPr>
          <a:xfrm>
            <a:off x="2009652" y="2049700"/>
            <a:ext cx="8172696" cy="1077218"/>
          </a:xfrm>
          <a:prstGeom prst="rect">
            <a:avLst/>
          </a:prstGeom>
          <a:noFill/>
        </p:spPr>
        <p:txBody>
          <a:bodyPr wrap="square" rtlCol="0">
            <a:spAutoFit/>
          </a:bodyPr>
          <a:lstStyle/>
          <a:p>
            <a:pPr algn="ctr"/>
            <a:r>
              <a:rPr lang="en-US" sz="4000" dirty="0">
                <a:latin typeface="Arial Black" panose="020B0A04020102020204" pitchFamily="34" charset="0"/>
              </a:rPr>
              <a:t>VFW Day of Service</a:t>
            </a:r>
          </a:p>
          <a:p>
            <a:pPr algn="ctr"/>
            <a:endParaRPr lang="en-US" sz="2400" dirty="0">
              <a:latin typeface="Arial Black" panose="020B0A04020102020204" pitchFamily="34" charset="0"/>
            </a:endParaRPr>
          </a:p>
        </p:txBody>
      </p:sp>
      <p:sp>
        <p:nvSpPr>
          <p:cNvPr id="3" name="Subtitle 2">
            <a:extLst>
              <a:ext uri="{FF2B5EF4-FFF2-40B4-BE49-F238E27FC236}">
                <a16:creationId xmlns:a16="http://schemas.microsoft.com/office/drawing/2014/main" id="{144511C0-F658-968F-F246-0DD98B059212}"/>
              </a:ext>
            </a:extLst>
          </p:cNvPr>
          <p:cNvSpPr txBox="1">
            <a:spLocks/>
          </p:cNvSpPr>
          <p:nvPr/>
        </p:nvSpPr>
        <p:spPr>
          <a:xfrm>
            <a:off x="581094" y="2503562"/>
            <a:ext cx="11346025" cy="1655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How it works:</a:t>
            </a:r>
          </a:p>
          <a:p>
            <a:pPr marL="514350" indent="-514350">
              <a:buAutoNum type="arabicPeriod"/>
            </a:pPr>
            <a:r>
              <a:rPr lang="en-US" dirty="0"/>
              <a:t>Post must find a community service event in the month of May 2027. It must take place in the month of May…no exceptions. It is highly recommended that you partner with your Auxiliary.</a:t>
            </a:r>
          </a:p>
          <a:p>
            <a:pPr marL="514350" indent="-514350">
              <a:buAutoNum type="arabicPeriod"/>
            </a:pPr>
            <a:r>
              <a:rPr lang="en-US" dirty="0"/>
              <a:t>Post must register the event at </a:t>
            </a:r>
            <a:r>
              <a:rPr lang="en-US" dirty="0">
                <a:hlinkClick r:id="rId3"/>
              </a:rPr>
              <a:t>https://todaysvfw.org/day-of-service/</a:t>
            </a:r>
            <a:r>
              <a:rPr lang="en-US" dirty="0"/>
              <a:t> </a:t>
            </a:r>
          </a:p>
          <a:p>
            <a:pPr marL="514350" indent="-514350">
              <a:buAutoNum type="arabicPeriod"/>
            </a:pPr>
            <a:r>
              <a:rPr lang="en-US" dirty="0"/>
              <a:t>Post completes the event.</a:t>
            </a:r>
          </a:p>
          <a:p>
            <a:pPr marL="514350" indent="-514350">
              <a:buAutoNum type="arabicPeriod"/>
            </a:pPr>
            <a:r>
              <a:rPr lang="en-US" dirty="0"/>
              <a:t>Post reports the event on the VFW Dept of Florida reporting system under community service then Day of Service option.</a:t>
            </a:r>
          </a:p>
          <a:p>
            <a:pPr marL="514350" indent="-514350">
              <a:buAutoNum type="arabicPeriod"/>
            </a:pPr>
            <a:r>
              <a:rPr lang="en-US" dirty="0"/>
              <a:t>Day of Service on National Dashboard turns green in a few days.</a:t>
            </a:r>
          </a:p>
          <a:p>
            <a:pPr marL="514350" indent="-514350">
              <a:buAutoNum type="arabicPeriod"/>
            </a:pPr>
            <a:endParaRPr lang="en-US" dirty="0"/>
          </a:p>
        </p:txBody>
      </p:sp>
    </p:spTree>
    <p:extLst>
      <p:ext uri="{BB962C8B-B14F-4D97-AF65-F5344CB8AC3E}">
        <p14:creationId xmlns:p14="http://schemas.microsoft.com/office/powerpoint/2010/main" val="153172308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EBAE748-EEA3-4D16-2EF5-36839561FD31}"/>
              </a:ext>
            </a:extLst>
          </p:cNvPr>
          <p:cNvSpPr>
            <a:spLocks noGrp="1"/>
          </p:cNvSpPr>
          <p:nvPr>
            <p:ph type="subTitle" idx="1"/>
          </p:nvPr>
        </p:nvSpPr>
        <p:spPr>
          <a:xfrm>
            <a:off x="345232" y="2457483"/>
            <a:ext cx="11501535" cy="1655762"/>
          </a:xfrm>
        </p:spPr>
        <p:txBody>
          <a:bodyPr>
            <a:noAutofit/>
          </a:bodyPr>
          <a:lstStyle/>
          <a:p>
            <a:pPr algn="l"/>
            <a:r>
              <a:rPr lang="en-US" b="1" dirty="0"/>
              <a:t>4. Donations</a:t>
            </a:r>
          </a:p>
          <a:p>
            <a:pPr algn="l"/>
            <a:r>
              <a:rPr lang="en-US" dirty="0"/>
              <a:t>The Post must make the following minimum financial contributions:</a:t>
            </a:r>
          </a:p>
          <a:p>
            <a:pPr algn="l"/>
            <a:r>
              <a:rPr lang="en-US" dirty="0"/>
              <a:t>Donations must be processed through the National Programs Dashboard.</a:t>
            </a:r>
          </a:p>
          <a:p>
            <a:pPr marL="342900" indent="-342900" algn="l">
              <a:buFont typeface="Arial" panose="020B0604020202020204" pitchFamily="34" charset="0"/>
              <a:buChar char="•"/>
            </a:pPr>
            <a:r>
              <a:rPr lang="en-US" b="1" dirty="0"/>
              <a:t>National VMS:</a:t>
            </a:r>
            <a:r>
              <a:rPr lang="en-US" dirty="0"/>
              <a:t> Minimum </a:t>
            </a:r>
            <a:r>
              <a:rPr lang="en-US" b="1" dirty="0"/>
              <a:t>$125 </a:t>
            </a:r>
            <a:r>
              <a:rPr lang="en-US" dirty="0"/>
              <a:t>donation to Veterans &amp; Military Support Services.</a:t>
            </a:r>
          </a:p>
          <a:p>
            <a:pPr marL="342900" indent="-342900" algn="l">
              <a:buFont typeface="Arial" panose="020B0604020202020204" pitchFamily="34" charset="0"/>
              <a:buChar char="•"/>
            </a:pPr>
            <a:r>
              <a:rPr lang="en-US" b="1" dirty="0"/>
              <a:t>DPAA Support:</a:t>
            </a:r>
            <a:r>
              <a:rPr lang="en-US" dirty="0"/>
              <a:t> The Post is required to make a minimum restricted donation of </a:t>
            </a:r>
            <a:r>
              <a:rPr lang="en-US" b="1" dirty="0"/>
              <a:t>$75 </a:t>
            </a:r>
            <a:r>
              <a:rPr lang="en-US" dirty="0"/>
              <a:t>to National in support of the Defense Personnel POW/MIA Accounting Agency.</a:t>
            </a:r>
          </a:p>
          <a:p>
            <a:pPr algn="l"/>
            <a:r>
              <a:rPr lang="en-US" dirty="0"/>
              <a:t>The following donation must be done with the </a:t>
            </a:r>
            <a:r>
              <a:rPr lang="en-US" b="1" dirty="0"/>
              <a:t>order forms </a:t>
            </a:r>
            <a:r>
              <a:rPr lang="en-US" dirty="0"/>
              <a:t>through </a:t>
            </a:r>
            <a:r>
              <a:rPr lang="en-US" b="1" dirty="0"/>
              <a:t>Department:</a:t>
            </a:r>
          </a:p>
          <a:p>
            <a:pPr marL="342900" indent="-342900" algn="l">
              <a:buFont typeface="Arial" panose="020B0604020202020204" pitchFamily="34" charset="0"/>
              <a:buChar char="•"/>
            </a:pPr>
            <a:r>
              <a:rPr lang="en-US" b="1" dirty="0"/>
              <a:t>Buddy Poppy:</a:t>
            </a:r>
            <a:r>
              <a:rPr lang="en-US" dirty="0"/>
              <a:t> Purchase at least </a:t>
            </a:r>
            <a:r>
              <a:rPr lang="en-US" b="1" dirty="0"/>
              <a:t>5 </a:t>
            </a:r>
            <a:r>
              <a:rPr lang="en-US" dirty="0"/>
              <a:t>Buddy Poppies per member, with a </a:t>
            </a:r>
            <a:r>
              <a:rPr lang="en-US" b="1" dirty="0"/>
              <a:t>minimum overall purchase of 500. </a:t>
            </a:r>
            <a:r>
              <a:rPr lang="en-US" dirty="0"/>
              <a:t>.</a:t>
            </a:r>
          </a:p>
          <a:p>
            <a:pPr marL="342900" indent="-342900" algn="l">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2698645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B3569-67A1-BA54-CDEF-B743907C1B71}"/>
              </a:ext>
            </a:extLst>
          </p:cNvPr>
          <p:cNvSpPr>
            <a:spLocks noGrp="1"/>
          </p:cNvSpPr>
          <p:nvPr>
            <p:ph type="ctrTitle"/>
          </p:nvPr>
        </p:nvSpPr>
        <p:spPr>
          <a:xfrm>
            <a:off x="1523999" y="471843"/>
            <a:ext cx="9144000" cy="2387600"/>
          </a:xfrm>
        </p:spPr>
        <p:txBody>
          <a:bodyPr/>
          <a:lstStyle/>
          <a:p>
            <a:r>
              <a:rPr lang="en-US" dirty="0"/>
              <a:t>Others</a:t>
            </a:r>
          </a:p>
        </p:txBody>
      </p:sp>
      <p:sp>
        <p:nvSpPr>
          <p:cNvPr id="3" name="Subtitle 2">
            <a:extLst>
              <a:ext uri="{FF2B5EF4-FFF2-40B4-BE49-F238E27FC236}">
                <a16:creationId xmlns:a16="http://schemas.microsoft.com/office/drawing/2014/main" id="{7057F538-B5F2-4F2A-5FBA-F2FA43674449}"/>
              </a:ext>
            </a:extLst>
          </p:cNvPr>
          <p:cNvSpPr>
            <a:spLocks noGrp="1"/>
          </p:cNvSpPr>
          <p:nvPr>
            <p:ph type="subTitle" idx="1"/>
          </p:nvPr>
        </p:nvSpPr>
        <p:spPr>
          <a:xfrm>
            <a:off x="348905" y="2648890"/>
            <a:ext cx="11494189" cy="1655762"/>
          </a:xfrm>
        </p:spPr>
        <p:txBody>
          <a:bodyPr>
            <a:noAutofit/>
          </a:bodyPr>
          <a:lstStyle/>
          <a:p>
            <a:pPr algn="l"/>
            <a:r>
              <a:rPr lang="en-US" b="1" dirty="0"/>
              <a:t>Post Standing &amp; Restrictions</a:t>
            </a:r>
          </a:p>
          <a:p>
            <a:pPr algn="l"/>
            <a:r>
              <a:rPr lang="en-US" b="1" dirty="0"/>
              <a:t>Charter Age:</a:t>
            </a:r>
            <a:r>
              <a:rPr lang="en-US" dirty="0"/>
              <a:t> The Post must have been chartered for at least a full calendar year by July 1 of the award year.</a:t>
            </a:r>
          </a:p>
          <a:p>
            <a:pPr algn="l"/>
            <a:r>
              <a:rPr lang="en-US" b="1" dirty="0"/>
              <a:t>Awards &amp; Stipends:</a:t>
            </a:r>
            <a:r>
              <a:rPr lang="en-US" dirty="0"/>
              <a:t> Posts that qualify receive All-American recognition and stipends to assist Post Commanders/Quartermasters with travel and lodging to the VFW National Convention. </a:t>
            </a:r>
          </a:p>
          <a:p>
            <a:pPr algn="l"/>
            <a:r>
              <a:rPr lang="en-US" b="1" dirty="0"/>
              <a:t>Election Report: </a:t>
            </a:r>
            <a:r>
              <a:rPr lang="en-US" dirty="0"/>
              <a:t>Ensure the 2027-2028 election report is submitted to National Headquarters within 30 days of election. National must also have an accurate and current copy of the 2026-2027 report during the year. This means if anything changes in your election report during the year, you must update the election report anytime there is a change.</a:t>
            </a:r>
          </a:p>
          <a:p>
            <a:pPr algn="l"/>
            <a:endParaRPr lang="en-US" sz="2800" dirty="0"/>
          </a:p>
        </p:txBody>
      </p:sp>
    </p:spTree>
    <p:extLst>
      <p:ext uri="{BB962C8B-B14F-4D97-AF65-F5344CB8AC3E}">
        <p14:creationId xmlns:p14="http://schemas.microsoft.com/office/powerpoint/2010/main" val="371789165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F9D-96A2-AD51-050A-CEB7FF9FF99B}"/>
              </a:ext>
            </a:extLst>
          </p:cNvPr>
          <p:cNvSpPr>
            <a:spLocks noGrp="1"/>
          </p:cNvSpPr>
          <p:nvPr>
            <p:ph type="ctrTitle"/>
          </p:nvPr>
        </p:nvSpPr>
        <p:spPr>
          <a:xfrm>
            <a:off x="1524000" y="4004961"/>
            <a:ext cx="9144000" cy="2387600"/>
          </a:xfrm>
        </p:spPr>
        <p:txBody>
          <a:bodyPr/>
          <a:lstStyle/>
          <a:p>
            <a:r>
              <a:rPr lang="en-US" dirty="0"/>
              <a:t>All-State Requirements</a:t>
            </a:r>
            <a:br>
              <a:rPr lang="en-US" dirty="0"/>
            </a:br>
            <a:br>
              <a:rPr lang="en-US" dirty="0"/>
            </a:br>
            <a:endParaRPr lang="en-US" dirty="0"/>
          </a:p>
        </p:txBody>
      </p:sp>
    </p:spTree>
    <p:extLst>
      <p:ext uri="{BB962C8B-B14F-4D97-AF65-F5344CB8AC3E}">
        <p14:creationId xmlns:p14="http://schemas.microsoft.com/office/powerpoint/2010/main" val="41185088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9688-9F19-B436-56E2-3FE2DD776F09}"/>
              </a:ext>
            </a:extLst>
          </p:cNvPr>
          <p:cNvSpPr>
            <a:spLocks noGrp="1"/>
          </p:cNvSpPr>
          <p:nvPr>
            <p:ph type="ctrTitle"/>
          </p:nvPr>
        </p:nvSpPr>
        <p:spPr>
          <a:xfrm>
            <a:off x="1524000" y="1411037"/>
            <a:ext cx="9144000" cy="2387600"/>
          </a:xfrm>
        </p:spPr>
        <p:txBody>
          <a:bodyPr/>
          <a:lstStyle/>
          <a:p>
            <a:r>
              <a:rPr lang="en-US" dirty="0"/>
              <a:t>All-State Requirements</a:t>
            </a:r>
          </a:p>
        </p:txBody>
      </p:sp>
      <p:sp>
        <p:nvSpPr>
          <p:cNvPr id="3" name="Subtitle 2">
            <a:extLst>
              <a:ext uri="{FF2B5EF4-FFF2-40B4-BE49-F238E27FC236}">
                <a16:creationId xmlns:a16="http://schemas.microsoft.com/office/drawing/2014/main" id="{AA5BCF83-047D-D567-0C33-113B180394F7}"/>
              </a:ext>
            </a:extLst>
          </p:cNvPr>
          <p:cNvSpPr>
            <a:spLocks noGrp="1"/>
          </p:cNvSpPr>
          <p:nvPr>
            <p:ph type="subTitle" idx="1"/>
          </p:nvPr>
        </p:nvSpPr>
        <p:spPr>
          <a:xfrm>
            <a:off x="245645" y="3899799"/>
            <a:ext cx="11700710" cy="1655762"/>
          </a:xfrm>
        </p:spPr>
        <p:txBody>
          <a:bodyPr>
            <a:noAutofit/>
          </a:bodyPr>
          <a:lstStyle/>
          <a:p>
            <a:r>
              <a:rPr lang="en-US" sz="2800" dirty="0"/>
              <a:t>Achieving All-State status in the </a:t>
            </a:r>
            <a:r>
              <a:rPr lang="en-US" sz="2800" b="1" dirty="0"/>
              <a:t>VFW Department of Florida</a:t>
            </a:r>
            <a:r>
              <a:rPr lang="en-US" sz="2800" dirty="0"/>
              <a:t> for the 2026–2027 program year is a comprehensive </a:t>
            </a:r>
            <a:r>
              <a:rPr lang="en-US" sz="2800" b="1" dirty="0"/>
              <a:t>"health check" </a:t>
            </a:r>
            <a:r>
              <a:rPr lang="en-US" sz="2800" dirty="0"/>
              <a:t>for a District. It requires meeting specific benchmarks in </a:t>
            </a:r>
            <a:r>
              <a:rPr lang="en-US" sz="2800" b="1" dirty="0"/>
              <a:t>membership, financial compliance, and community programs</a:t>
            </a:r>
            <a:r>
              <a:rPr lang="en-US" sz="2800" dirty="0"/>
              <a:t>.</a:t>
            </a:r>
          </a:p>
          <a:p>
            <a:r>
              <a:rPr lang="en-US" sz="2800" dirty="0"/>
              <a:t>The following breakdown is based on the Department of Florida's 2026–2027 requirements under State Commander </a:t>
            </a:r>
            <a:r>
              <a:rPr lang="en-US" sz="2800" b="1" dirty="0"/>
              <a:t>Randy Cash</a:t>
            </a:r>
            <a:endParaRPr lang="en-US" sz="2800" dirty="0"/>
          </a:p>
          <a:p>
            <a:endParaRPr lang="en-US" sz="2800" dirty="0"/>
          </a:p>
        </p:txBody>
      </p:sp>
    </p:spTree>
    <p:extLst>
      <p:ext uri="{BB962C8B-B14F-4D97-AF65-F5344CB8AC3E}">
        <p14:creationId xmlns:p14="http://schemas.microsoft.com/office/powerpoint/2010/main" val="36537773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556D5AC5-7C0D-5CDA-B9F3-B16FE1B6AC9D}"/>
              </a:ext>
            </a:extLst>
          </p:cNvPr>
          <p:cNvSpPr>
            <a:spLocks noGrp="1"/>
          </p:cNvSpPr>
          <p:nvPr>
            <p:ph type="subTitle" idx="1"/>
          </p:nvPr>
        </p:nvSpPr>
        <p:spPr>
          <a:xfrm>
            <a:off x="360784" y="1990952"/>
            <a:ext cx="11302481" cy="1655762"/>
          </a:xfrm>
        </p:spPr>
        <p:txBody>
          <a:bodyPr>
            <a:noAutofit/>
          </a:bodyPr>
          <a:lstStyle/>
          <a:p>
            <a:pPr algn="l"/>
            <a:r>
              <a:rPr lang="en-US" b="1" dirty="0"/>
              <a:t>1. Membership Benchmarks</a:t>
            </a:r>
          </a:p>
          <a:p>
            <a:pPr algn="l"/>
            <a:r>
              <a:rPr lang="en-US" dirty="0"/>
              <a:t>Membership is the primary driver. To be eligible for All-State, a District must achieve:</a:t>
            </a:r>
          </a:p>
          <a:p>
            <a:pPr marL="342900" indent="-342900" algn="l">
              <a:buFont typeface="Arial" panose="020B0604020202020204" pitchFamily="34" charset="0"/>
              <a:buChar char="•"/>
            </a:pPr>
            <a:r>
              <a:rPr lang="en-US" b="1"/>
              <a:t>101% </a:t>
            </a:r>
            <a:r>
              <a:rPr lang="en-US" b="1" dirty="0"/>
              <a:t>in Total Membership, 85% Retention and 1 Legacy Life (new/upgrade) for each post in the District:</a:t>
            </a:r>
            <a:r>
              <a:rPr lang="en-US" dirty="0"/>
              <a:t> This goal must be reached by </a:t>
            </a:r>
            <a:r>
              <a:rPr lang="en-US" b="1" dirty="0"/>
              <a:t>APRIL 30, 2027</a:t>
            </a:r>
            <a:r>
              <a:rPr lang="en-US" dirty="0"/>
              <a:t>. FOR 1</a:t>
            </a:r>
            <a:r>
              <a:rPr lang="en-US" baseline="30000" dirty="0"/>
              <a:t>ST</a:t>
            </a:r>
            <a:r>
              <a:rPr lang="en-US" dirty="0"/>
              <a:t> ROUND JUNE 30</a:t>
            </a:r>
            <a:r>
              <a:rPr lang="en-US" baseline="30000" dirty="0"/>
              <a:t>TH</a:t>
            </a:r>
            <a:r>
              <a:rPr lang="en-US" dirty="0"/>
              <a:t> FOR SECOND ROUND MEMBERSHIP ONLY </a:t>
            </a:r>
          </a:p>
          <a:p>
            <a:pPr marL="800100" lvl="1" indent="-342900" algn="l">
              <a:buFont typeface="Arial" panose="020B0604020202020204" pitchFamily="34" charset="0"/>
              <a:buChar char="•"/>
            </a:pPr>
            <a:r>
              <a:rPr lang="en-US" sz="2400" i="1" dirty="0"/>
              <a:t>Note:</a:t>
            </a:r>
            <a:r>
              <a:rPr lang="en-US" sz="2400" dirty="0"/>
              <a:t> To receive your All-State cap at the State Convention, you must hit this number by </a:t>
            </a:r>
            <a:r>
              <a:rPr lang="en-US" sz="2400" b="1" dirty="0"/>
              <a:t>April 18, 2027</a:t>
            </a:r>
            <a:r>
              <a:rPr lang="en-US" sz="2400" dirty="0"/>
              <a:t>.</a:t>
            </a:r>
          </a:p>
          <a:p>
            <a:pPr marL="342900" indent="-342900" algn="l">
              <a:buFont typeface="Arial" panose="020B0604020202020204" pitchFamily="34" charset="0"/>
              <a:buChar char="•"/>
            </a:pPr>
            <a:r>
              <a:rPr lang="en-US" b="1" dirty="0"/>
              <a:t>Recruiting Events:</a:t>
            </a:r>
            <a:r>
              <a:rPr lang="en-US" dirty="0"/>
              <a:t> Should attend at least </a:t>
            </a:r>
            <a:r>
              <a:rPr lang="en-US" b="1" dirty="0"/>
              <a:t>two (2) recruiting drives</a:t>
            </a:r>
            <a:r>
              <a:rPr lang="en-US" dirty="0"/>
              <a:t> by posts in the district and submit report to Department.</a:t>
            </a:r>
          </a:p>
          <a:p>
            <a:endParaRPr lang="en-US" dirty="0"/>
          </a:p>
        </p:txBody>
      </p:sp>
    </p:spTree>
    <p:extLst>
      <p:ext uri="{BB962C8B-B14F-4D97-AF65-F5344CB8AC3E}">
        <p14:creationId xmlns:p14="http://schemas.microsoft.com/office/powerpoint/2010/main" val="36531158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5DD571-6FFA-725F-1C37-921575CE565B}"/>
              </a:ext>
            </a:extLst>
          </p:cNvPr>
          <p:cNvSpPr>
            <a:spLocks noGrp="1"/>
          </p:cNvSpPr>
          <p:nvPr>
            <p:ph type="subTitle" idx="1"/>
          </p:nvPr>
        </p:nvSpPr>
        <p:spPr>
          <a:xfrm>
            <a:off x="180391" y="2046935"/>
            <a:ext cx="11843657" cy="1655762"/>
          </a:xfrm>
        </p:spPr>
        <p:txBody>
          <a:bodyPr>
            <a:noAutofit/>
          </a:bodyPr>
          <a:lstStyle/>
          <a:p>
            <a:pPr algn="l"/>
            <a:r>
              <a:rPr lang="en-US" b="1" dirty="0"/>
              <a:t>2. Financial &amp; Administrative Compliance</a:t>
            </a:r>
          </a:p>
          <a:p>
            <a:pPr algn="l"/>
            <a:r>
              <a:rPr lang="en-US" dirty="0"/>
              <a:t>A District cannot be "All-State" if its house isn't in order.</a:t>
            </a:r>
          </a:p>
          <a:p>
            <a:pPr marL="342900" indent="-342900" algn="l">
              <a:buFont typeface="Arial" panose="020B0604020202020204" pitchFamily="34" charset="0"/>
              <a:buChar char="•"/>
            </a:pPr>
            <a:r>
              <a:rPr lang="en-US" b="1" dirty="0"/>
              <a:t>Quartermaster Bonding:</a:t>
            </a:r>
            <a:r>
              <a:rPr lang="en-US" dirty="0"/>
              <a:t> All accountable officers must be bonded by </a:t>
            </a:r>
            <a:r>
              <a:rPr lang="en-US" b="1" dirty="0"/>
              <a:t>August 31, 2026</a:t>
            </a:r>
            <a:r>
              <a:rPr lang="en-US" dirty="0"/>
              <a:t>.</a:t>
            </a:r>
          </a:p>
          <a:p>
            <a:pPr marL="342900" indent="-342900" algn="l">
              <a:buFont typeface="Arial" panose="020B0604020202020204" pitchFamily="34" charset="0"/>
              <a:buChar char="•"/>
            </a:pPr>
            <a:r>
              <a:rPr lang="en-US" b="1" dirty="0"/>
              <a:t>Quarterly Audits:</a:t>
            </a:r>
            <a:r>
              <a:rPr lang="en-US" dirty="0"/>
              <a:t> All four quarterly Trustee Audits must be submitted to Department HQ and received by </a:t>
            </a:r>
            <a:r>
              <a:rPr lang="en-US" b="1" dirty="0"/>
              <a:t>April 18, 2027</a:t>
            </a:r>
            <a:r>
              <a:rPr lang="en-US" dirty="0"/>
              <a:t>.</a:t>
            </a:r>
          </a:p>
          <a:p>
            <a:pPr marL="342900" indent="-342900" algn="l">
              <a:buFont typeface="Arial" panose="020B0604020202020204" pitchFamily="34" charset="0"/>
              <a:buChar char="•"/>
            </a:pPr>
            <a:r>
              <a:rPr lang="en-US" b="1" dirty="0"/>
              <a:t>District Inspection:</a:t>
            </a:r>
            <a:r>
              <a:rPr lang="en-US" dirty="0"/>
              <a:t> Must have a "clean" inspection report on file with no uncorrected deficiencies.</a:t>
            </a:r>
          </a:p>
          <a:p>
            <a:pPr marL="342900" indent="-342900" algn="l">
              <a:buFont typeface="Arial" panose="020B0604020202020204" pitchFamily="34" charset="0"/>
              <a:buChar char="•"/>
            </a:pPr>
            <a:r>
              <a:rPr lang="en-US" b="1" dirty="0"/>
              <a:t>No Arrearages:</a:t>
            </a:r>
            <a:r>
              <a:rPr lang="en-US" dirty="0"/>
              <a:t> The District must not owe any money to Department, or National (this includes delegate dues).</a:t>
            </a:r>
          </a:p>
          <a:p>
            <a:pPr marL="342900" indent="-342900" algn="l">
              <a:buFont typeface="Arial" panose="020B0604020202020204" pitchFamily="34" charset="0"/>
              <a:buChar char="•"/>
            </a:pPr>
            <a:r>
              <a:rPr lang="en-US" b="1" dirty="0"/>
              <a:t>Election Report:</a:t>
            </a:r>
            <a:r>
              <a:rPr lang="en-US" dirty="0"/>
              <a:t> The 2027–2028 Post Election Report must be submitted by </a:t>
            </a:r>
            <a:r>
              <a:rPr lang="en-US" b="1" dirty="0"/>
              <a:t>June 1, 2027</a:t>
            </a:r>
            <a:r>
              <a:rPr lang="en-US" dirty="0"/>
              <a:t>.</a:t>
            </a:r>
          </a:p>
          <a:p>
            <a:endParaRPr lang="en-US" dirty="0"/>
          </a:p>
        </p:txBody>
      </p:sp>
    </p:spTree>
    <p:extLst>
      <p:ext uri="{BB962C8B-B14F-4D97-AF65-F5344CB8AC3E}">
        <p14:creationId xmlns:p14="http://schemas.microsoft.com/office/powerpoint/2010/main" val="34101319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7F4221-DDDE-B215-B1A8-2C967D4326CC}"/>
              </a:ext>
            </a:extLst>
          </p:cNvPr>
          <p:cNvSpPr txBox="1"/>
          <p:nvPr/>
        </p:nvSpPr>
        <p:spPr>
          <a:xfrm>
            <a:off x="184108" y="2024652"/>
            <a:ext cx="11838104" cy="4524315"/>
          </a:xfrm>
          <a:prstGeom prst="rect">
            <a:avLst/>
          </a:prstGeom>
          <a:noFill/>
        </p:spPr>
        <p:txBody>
          <a:bodyPr wrap="square">
            <a:spAutoFit/>
          </a:bodyPr>
          <a:lstStyle/>
          <a:p>
            <a:pPr algn="ctr">
              <a:buNone/>
            </a:pPr>
            <a:r>
              <a:rPr lang="en-US" sz="2800" b="1" i="0" dirty="0">
                <a:effectLst/>
                <a:latin typeface="Arial" panose="020B0604020202020204" pitchFamily="34" charset="0"/>
                <a:cs typeface="Arial" panose="020B0604020202020204" pitchFamily="34" charset="0"/>
              </a:rPr>
              <a:t>Bonding Requirements Overview</a:t>
            </a:r>
          </a:p>
          <a:p>
            <a:pPr>
              <a:buNone/>
            </a:pPr>
            <a:r>
              <a:rPr lang="en-US" sz="2000" b="1" i="0" dirty="0">
                <a:effectLst/>
                <a:latin typeface="Arial" panose="020B0604020202020204" pitchFamily="34" charset="0"/>
                <a:cs typeface="Arial" panose="020B0604020202020204" pitchFamily="34" charset="0"/>
              </a:rPr>
              <a:t>Bonding Periods: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Officer Positions:</a:t>
            </a:r>
            <a:r>
              <a:rPr lang="en-US" sz="2000" b="0" i="0" dirty="0">
                <a:effectLst/>
                <a:latin typeface="Arial" panose="020B0604020202020204" pitchFamily="34" charset="0"/>
                <a:cs typeface="Arial" panose="020B0604020202020204" pitchFamily="34" charset="0"/>
              </a:rPr>
              <a:t> September 1 – August 31 (annually)</a:t>
            </a: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Position Positions:</a:t>
            </a:r>
            <a:r>
              <a:rPr lang="en-US" sz="2000" b="0" i="0" dirty="0">
                <a:effectLst/>
                <a:latin typeface="Arial" panose="020B0604020202020204" pitchFamily="34" charset="0"/>
                <a:cs typeface="Arial" panose="020B0604020202020204" pitchFamily="34" charset="0"/>
              </a:rPr>
              <a:t> October 1 – September 30 (annually)</a:t>
            </a:r>
          </a:p>
          <a:p>
            <a:pPr>
              <a:buNone/>
            </a:pPr>
            <a:r>
              <a:rPr lang="en-US" sz="2000" b="1" i="0" dirty="0">
                <a:effectLst/>
                <a:latin typeface="Arial" panose="020B0604020202020204" pitchFamily="34" charset="0"/>
                <a:cs typeface="Arial" panose="020B0604020202020204" pitchFamily="34" charset="0"/>
              </a:rPr>
              <a:t>Bonding Costs: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Officer Bonding:</a:t>
            </a:r>
            <a:r>
              <a:rPr lang="en-US" sz="2000" b="0" i="0" dirty="0">
                <a:effectLst/>
                <a:latin typeface="Arial" panose="020B0604020202020204" pitchFamily="34" charset="0"/>
                <a:cs typeface="Arial" panose="020B0604020202020204" pitchFamily="34" charset="0"/>
              </a:rPr>
              <a:t> </a:t>
            </a:r>
            <a:r>
              <a:rPr lang="en-US" sz="2000" b="0" i="0" dirty="0">
                <a:effectLst/>
                <a:highlight>
                  <a:srgbClr val="FFFF00"/>
                </a:highlight>
                <a:latin typeface="Arial" panose="020B0604020202020204" pitchFamily="34" charset="0"/>
                <a:cs typeface="Arial" panose="020B0604020202020204" pitchFamily="34" charset="0"/>
              </a:rPr>
              <a:t>$5</a:t>
            </a:r>
            <a:r>
              <a:rPr lang="en-US" sz="2000" b="0" i="0" dirty="0">
                <a:effectLst/>
                <a:latin typeface="Arial" panose="020B0604020202020204" pitchFamily="34" charset="0"/>
                <a:cs typeface="Arial" panose="020B0604020202020204" pitchFamily="34" charset="0"/>
              </a:rPr>
              <a:t> per $1,000	Example $40,000 bond is $200 per officer bonded</a:t>
            </a:r>
          </a:p>
          <a:p>
            <a:pPr marL="342900" lvl="0" indent="-342900">
              <a:buFont typeface="Arial" panose="020B0604020202020204" pitchFamily="34" charset="0"/>
              <a:buChar char="•"/>
            </a:pPr>
            <a:r>
              <a:rPr lang="en-US" sz="2000" b="1" i="0" dirty="0">
                <a:effectLst/>
                <a:latin typeface="Arial" panose="020B0604020202020204" pitchFamily="34" charset="0"/>
                <a:cs typeface="Arial" panose="020B0604020202020204" pitchFamily="34" charset="0"/>
              </a:rPr>
              <a:t>Position Bonding:</a:t>
            </a:r>
            <a:r>
              <a:rPr lang="en-US" sz="2000" b="0" i="0" dirty="0">
                <a:effectLst/>
                <a:latin typeface="Arial" panose="020B0604020202020204" pitchFamily="34" charset="0"/>
                <a:cs typeface="Arial" panose="020B0604020202020204" pitchFamily="34" charset="0"/>
              </a:rPr>
              <a:t> </a:t>
            </a:r>
            <a:r>
              <a:rPr lang="en-US" sz="2000" b="0" i="0" dirty="0">
                <a:effectLst/>
                <a:highlight>
                  <a:srgbClr val="FFFF00"/>
                </a:highlight>
                <a:latin typeface="Arial" panose="020B0604020202020204" pitchFamily="34" charset="0"/>
                <a:cs typeface="Arial" panose="020B0604020202020204" pitchFamily="34" charset="0"/>
              </a:rPr>
              <a:t>$8</a:t>
            </a:r>
            <a:r>
              <a:rPr lang="en-US" sz="2000" b="0" i="0" dirty="0">
                <a:effectLst/>
                <a:latin typeface="Arial" panose="020B0604020202020204" pitchFamily="34" charset="0"/>
                <a:cs typeface="Arial" panose="020B0604020202020204" pitchFamily="34" charset="0"/>
              </a:rPr>
              <a:t> per $1,000	Example $20,000 bond for Canteen Manager is $160</a:t>
            </a:r>
          </a:p>
          <a:p>
            <a:pPr>
              <a:buNone/>
            </a:pPr>
            <a:r>
              <a:rPr lang="en-US" sz="2000" b="1" i="0" dirty="0">
                <a:effectLst/>
                <a:latin typeface="Arial" panose="020B0604020202020204" pitchFamily="34" charset="0"/>
                <a:cs typeface="Arial" panose="020B0604020202020204" pitchFamily="34" charset="0"/>
              </a:rPr>
              <a:t>Procedures:</a:t>
            </a:r>
            <a:endParaRPr lang="en-US" sz="2000" b="0" i="0" dirty="0">
              <a:effectLst/>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000" b="0" i="0" dirty="0">
                <a:effectLst/>
                <a:latin typeface="Arial" panose="020B0604020202020204" pitchFamily="34" charset="0"/>
                <a:cs typeface="Arial" panose="020B0604020202020204" pitchFamily="34" charset="0"/>
              </a:rPr>
              <a:t>Bonding forms are available on the Department website (see Reports and Forms section).</a:t>
            </a:r>
          </a:p>
          <a:p>
            <a:pPr marL="342900" lvl="0" indent="-342900">
              <a:buFont typeface="Arial" panose="020B0604020202020204" pitchFamily="34" charset="0"/>
              <a:buChar char="•"/>
            </a:pPr>
            <a:r>
              <a:rPr lang="en-US" sz="2000" b="0" i="0" dirty="0">
                <a:effectLst/>
                <a:latin typeface="Arial" panose="020B0604020202020204" pitchFamily="34" charset="0"/>
                <a:cs typeface="Arial" panose="020B0604020202020204" pitchFamily="34" charset="0"/>
              </a:rPr>
              <a:t>The entire form </a:t>
            </a:r>
            <a:r>
              <a:rPr lang="en-US" sz="2000" b="0" i="0" dirty="0">
                <a:effectLst/>
                <a:highlight>
                  <a:srgbClr val="FFFF00"/>
                </a:highlight>
                <a:latin typeface="Arial" panose="020B0604020202020204" pitchFamily="34" charset="0"/>
                <a:cs typeface="Arial" panose="020B0604020202020204" pitchFamily="34" charset="0"/>
              </a:rPr>
              <a:t>must be completed and signed by the individual named on the form</a:t>
            </a:r>
            <a:r>
              <a:rPr lang="en-US" sz="2000" b="0" i="0" dirty="0">
                <a:effectLst/>
                <a:latin typeface="Arial" panose="020B0604020202020204" pitchFamily="34" charset="0"/>
                <a:cs typeface="Arial" panose="020B0604020202020204" pitchFamily="34" charset="0"/>
              </a:rPr>
              <a:t>.</a:t>
            </a:r>
          </a:p>
          <a:p>
            <a:pPr lvl="0"/>
            <a:endParaRPr lang="en-US" sz="2000" dirty="0">
              <a:highlight>
                <a:srgbClr val="00FFFF"/>
              </a:highlight>
              <a:latin typeface="Arial" panose="020B0604020202020204" pitchFamily="34" charset="0"/>
              <a:cs typeface="Arial" panose="020B0604020202020204" pitchFamily="34" charset="0"/>
            </a:endParaRPr>
          </a:p>
          <a:p>
            <a:pPr lvl="0"/>
            <a:r>
              <a:rPr lang="en-US" sz="2000" dirty="0">
                <a:highlight>
                  <a:srgbClr val="00FFFF"/>
                </a:highlight>
                <a:latin typeface="Arial" panose="020B0604020202020204" pitchFamily="34" charset="0"/>
                <a:cs typeface="Arial" panose="020B0604020202020204" pitchFamily="34" charset="0"/>
              </a:rPr>
              <a:t>When increasing the bond amount, you must fill out the original bond form again along with the bond increase form and submit both of them</a:t>
            </a:r>
            <a:r>
              <a:rPr lang="en-US" sz="2000" dirty="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sz="2000" b="0" i="1" dirty="0">
                <a:effectLst/>
                <a:latin typeface="Arial" panose="020B0604020202020204" pitchFamily="34" charset="0"/>
                <a:cs typeface="Arial" panose="020B0604020202020204" pitchFamily="34" charset="0"/>
              </a:rPr>
              <a:t>Example</a:t>
            </a:r>
            <a:r>
              <a:rPr lang="en-US" sz="2000" b="0" i="1" dirty="0">
                <a:effectLst/>
                <a:highlight>
                  <a:srgbClr val="00FFFF"/>
                </a:highlight>
                <a:latin typeface="Arial" panose="020B0604020202020204" pitchFamily="34" charset="0"/>
                <a:cs typeface="Arial" panose="020B0604020202020204" pitchFamily="34" charset="0"/>
              </a:rPr>
              <a:t>:</a:t>
            </a:r>
            <a:r>
              <a:rPr lang="en-US" sz="2000" b="0" i="0" dirty="0">
                <a:effectLst/>
                <a:highlight>
                  <a:srgbClr val="00FFFF"/>
                </a:highlight>
                <a:latin typeface="Arial" panose="020B0604020202020204" pitchFamily="34" charset="0"/>
                <a:cs typeface="Arial" panose="020B0604020202020204" pitchFamily="34" charset="0"/>
              </a:rPr>
              <a:t> If increasing from $100,000 to $150,000, pay only for the $50,000 increase</a:t>
            </a:r>
            <a:r>
              <a:rPr lang="en-US" sz="2000" b="0" i="0" dirty="0">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94771831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D985F-CC0E-F491-C2D4-CFC581235B9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8BF538-266C-33A5-8DE7-AF2BD734A2DF}"/>
              </a:ext>
            </a:extLst>
          </p:cNvPr>
          <p:cNvSpPr>
            <a:spLocks noGrp="1"/>
          </p:cNvSpPr>
          <p:nvPr>
            <p:ph type="subTitle" idx="1"/>
          </p:nvPr>
        </p:nvSpPr>
        <p:spPr>
          <a:xfrm>
            <a:off x="303958" y="2065470"/>
            <a:ext cx="11843657" cy="1655762"/>
          </a:xfrm>
        </p:spPr>
        <p:txBody>
          <a:bodyPr>
            <a:noAutofit/>
          </a:bodyPr>
          <a:lstStyle/>
          <a:p>
            <a:pPr algn="l"/>
            <a:r>
              <a:rPr lang="en-US" b="1" dirty="0"/>
              <a:t>2. Financial &amp; Administrative Compliance (Cont.)</a:t>
            </a:r>
          </a:p>
          <a:p>
            <a:pPr algn="l"/>
            <a:r>
              <a:rPr lang="en-US" dirty="0"/>
              <a:t>A District cannot be "All-State" if its house isn't in order.</a:t>
            </a:r>
          </a:p>
          <a:p>
            <a:pPr marL="342900" indent="-342900" algn="l">
              <a:buFont typeface="Arial" panose="020B0604020202020204" pitchFamily="34" charset="0"/>
              <a:buChar char="•"/>
            </a:pPr>
            <a:r>
              <a:rPr lang="en-US" b="1" dirty="0"/>
              <a:t>990s must be turned in by 11/15/2026</a:t>
            </a:r>
          </a:p>
          <a:p>
            <a:pPr marL="342900" indent="-342900" algn="l">
              <a:buFont typeface="Arial" panose="020B0604020202020204" pitchFamily="34" charset="0"/>
              <a:buChar char="•"/>
            </a:pPr>
            <a:r>
              <a:rPr lang="en-US" b="1" dirty="0"/>
              <a:t>All post insurance Liquor Liability/Liability/Workers Comp must be up to date and on file with Department.</a:t>
            </a:r>
          </a:p>
          <a:p>
            <a:pPr marL="342900" indent="-342900" algn="l">
              <a:buFont typeface="Arial" panose="020B0604020202020204" pitchFamily="34" charset="0"/>
              <a:buChar char="•"/>
            </a:pPr>
            <a:r>
              <a:rPr lang="en-US" b="1" dirty="0"/>
              <a:t>Department Raffle tickets purchased by the District and posts in the District.</a:t>
            </a:r>
          </a:p>
          <a:p>
            <a:pPr marL="342900" indent="-342900" algn="l">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97158806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E408BF2-2C48-AE9E-3043-7E2C0B4A08D3}"/>
              </a:ext>
            </a:extLst>
          </p:cNvPr>
          <p:cNvSpPr>
            <a:spLocks noGrp="1"/>
          </p:cNvSpPr>
          <p:nvPr>
            <p:ph type="subTitle" idx="1"/>
          </p:nvPr>
        </p:nvSpPr>
        <p:spPr>
          <a:xfrm>
            <a:off x="273698" y="2264649"/>
            <a:ext cx="11918302" cy="1655762"/>
          </a:xfrm>
        </p:spPr>
        <p:txBody>
          <a:bodyPr>
            <a:noAutofit/>
          </a:bodyPr>
          <a:lstStyle/>
          <a:p>
            <a:pPr algn="l"/>
            <a:r>
              <a:rPr lang="en-US" b="1" dirty="0"/>
              <a:t>3. Mandatory Program Participation</a:t>
            </a:r>
          </a:p>
          <a:p>
            <a:pPr algn="l"/>
            <a:r>
              <a:rPr lang="en-US" dirty="0"/>
              <a:t>Districts and posts must demonstrate they are active in the VFW's core missions:</a:t>
            </a:r>
          </a:p>
          <a:p>
            <a:pPr marL="342900" indent="-342900" algn="l">
              <a:buFont typeface="Arial" panose="020B0604020202020204" pitchFamily="34" charset="0"/>
              <a:buChar char="•"/>
            </a:pPr>
            <a:r>
              <a:rPr lang="en-US" b="1" dirty="0"/>
              <a:t>Voice of Democracy (VOD):</a:t>
            </a:r>
            <a:r>
              <a:rPr lang="en-US" dirty="0"/>
              <a:t> Submit at least one entry to the District for judging.</a:t>
            </a:r>
          </a:p>
          <a:p>
            <a:pPr marL="342900" indent="-342900" algn="l">
              <a:buFont typeface="Arial" panose="020B0604020202020204" pitchFamily="34" charset="0"/>
              <a:buChar char="•"/>
            </a:pPr>
            <a:r>
              <a:rPr lang="en-US" b="1" dirty="0"/>
              <a:t>Patriot’s Pen:</a:t>
            </a:r>
            <a:r>
              <a:rPr lang="en-US" dirty="0"/>
              <a:t> Submit at least one entry to the District for judging.</a:t>
            </a:r>
          </a:p>
          <a:p>
            <a:pPr marL="342900" indent="-342900" algn="l">
              <a:buFont typeface="Arial" panose="020B0604020202020204" pitchFamily="34" charset="0"/>
              <a:buChar char="•"/>
            </a:pPr>
            <a:r>
              <a:rPr lang="en-US" b="1" dirty="0"/>
              <a:t>Public Servant Awards:</a:t>
            </a:r>
            <a:r>
              <a:rPr lang="en-US" dirty="0"/>
              <a:t> Submit at least one entry (Police, Fire, EMT, or 911 Dispatcher) to the Department Chairman.</a:t>
            </a:r>
          </a:p>
          <a:p>
            <a:pPr marL="342900" indent="-342900" algn="l">
              <a:buFont typeface="Arial" panose="020B0604020202020204" pitchFamily="34" charset="0"/>
              <a:buChar char="•"/>
            </a:pPr>
            <a:r>
              <a:rPr lang="en-US" b="1" dirty="0"/>
              <a:t>VFW Member of the Year:</a:t>
            </a:r>
            <a:r>
              <a:rPr lang="en-US" dirty="0"/>
              <a:t> Submit one nomination to the Department.</a:t>
            </a:r>
          </a:p>
          <a:p>
            <a:pPr marL="342900" indent="-342900" algn="l">
              <a:buFont typeface="Arial" panose="020B0604020202020204" pitchFamily="34" charset="0"/>
              <a:buChar char="•"/>
            </a:pPr>
            <a:endParaRPr lang="en-US" dirty="0"/>
          </a:p>
          <a:p>
            <a:pPr algn="l"/>
            <a:r>
              <a:rPr lang="en-US" dirty="0"/>
              <a:t>Note: Posts and Districts will be required to use the Scholars app for all VoD/PP submissions.</a:t>
            </a:r>
          </a:p>
          <a:p>
            <a:endParaRPr lang="en-US" dirty="0"/>
          </a:p>
        </p:txBody>
      </p:sp>
    </p:spTree>
    <p:extLst>
      <p:ext uri="{BB962C8B-B14F-4D97-AF65-F5344CB8AC3E}">
        <p14:creationId xmlns:p14="http://schemas.microsoft.com/office/powerpoint/2010/main" val="553096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F42DED-BBBA-5D71-184A-048CB1825BDE}"/>
              </a:ext>
            </a:extLst>
          </p:cNvPr>
          <p:cNvSpPr txBox="1"/>
          <p:nvPr/>
        </p:nvSpPr>
        <p:spPr>
          <a:xfrm>
            <a:off x="444759" y="1904054"/>
            <a:ext cx="11302481" cy="4893647"/>
          </a:xfrm>
          <a:prstGeom prst="rect">
            <a:avLst/>
          </a:prstGeom>
          <a:noFill/>
        </p:spPr>
        <p:txBody>
          <a:bodyPr wrap="square">
            <a:spAutoFit/>
          </a:bodyPr>
          <a:lstStyle/>
          <a:p>
            <a:pPr algn="ctr">
              <a:buNone/>
            </a:pPr>
            <a:r>
              <a:rPr lang="en-US" sz="4000" b="1">
                <a:latin typeface="Arial Black" panose="020B0A04020102020204" pitchFamily="34" charset="0"/>
                <a:cs typeface="Arial" panose="020B0604020202020204" pitchFamily="34" charset="0"/>
              </a:rPr>
              <a:t>Leading by Example</a:t>
            </a:r>
          </a:p>
          <a:p>
            <a:pPr>
              <a:buNone/>
            </a:pPr>
            <a:r>
              <a:rPr lang="en-US" sz="2000" b="1">
                <a:latin typeface="Arial" panose="020B0604020202020204" pitchFamily="34" charset="0"/>
                <a:cs typeface="Arial" panose="020B0604020202020204" pitchFamily="34" charset="0"/>
              </a:rPr>
              <a:t>The Core Philosophy</a:t>
            </a:r>
          </a:p>
          <a:p>
            <a:pPr>
              <a:buNone/>
            </a:pPr>
            <a:r>
              <a:rPr lang="en-US" sz="2000" b="1">
                <a:latin typeface="Arial" panose="020B0604020202020204" pitchFamily="34" charset="0"/>
                <a:cs typeface="Arial" panose="020B0604020202020204" pitchFamily="34" charset="0"/>
              </a:rPr>
              <a:t>"Your District will never outpace its Commander. You are the thermostat, not the thermometer—you don't just measure the temperature; you set it."</a:t>
            </a:r>
            <a:endParaRPr lang="en-US" sz="2000">
              <a:latin typeface="Arial" panose="020B0604020202020204" pitchFamily="34" charset="0"/>
              <a:cs typeface="Arial" panose="020B0604020202020204" pitchFamily="34" charset="0"/>
            </a:endParaRPr>
          </a:p>
          <a:p>
            <a:pPr>
              <a:buNone/>
            </a:pPr>
            <a:endParaRPr lang="en-US" sz="2000">
              <a:latin typeface="Arial" panose="020B0604020202020204" pitchFamily="34" charset="0"/>
              <a:cs typeface="Arial" panose="020B0604020202020204" pitchFamily="34" charset="0"/>
            </a:endParaRPr>
          </a:p>
          <a:p>
            <a:pPr>
              <a:buNone/>
            </a:pPr>
            <a:r>
              <a:rPr lang="en-US" sz="2400" b="1">
                <a:latin typeface="Arial" panose="020B0604020202020204" pitchFamily="34" charset="0"/>
                <a:cs typeface="Arial" panose="020B0604020202020204" pitchFamily="34" charset="0"/>
              </a:rPr>
              <a:t>1. Visibility is Your Greatest Asset</a:t>
            </a:r>
          </a:p>
          <a:p>
            <a:pPr>
              <a:buNone/>
            </a:pPr>
            <a:r>
              <a:rPr lang="en-US" sz="2400">
                <a:latin typeface="Arial" panose="020B0604020202020204" pitchFamily="34" charset="0"/>
                <a:cs typeface="Arial" panose="020B0604020202020204" pitchFamily="34" charset="0"/>
              </a:rPr>
              <a:t>Don't be a name on a letterhead. Be a face in the room.</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"Suit Up" Rule:</a:t>
            </a:r>
            <a:r>
              <a:rPr lang="en-US" sz="2400">
                <a:latin typeface="Arial" panose="020B0604020202020204" pitchFamily="34" charset="0"/>
                <a:cs typeface="Arial" panose="020B0604020202020204" pitchFamily="34" charset="0"/>
              </a:rPr>
              <a:t> Whether it’s a formal meeting or a Post fish fry, show up prepared and in the proper uniform of the day. If you take the organization seriously, they will too.</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The "First-In, Last-Out" Mentality:</a:t>
            </a:r>
            <a:r>
              <a:rPr lang="en-US" sz="2400">
                <a:latin typeface="Arial" panose="020B0604020202020204" pitchFamily="34" charset="0"/>
                <a:cs typeface="Arial" panose="020B0604020202020204" pitchFamily="34" charset="0"/>
              </a:rPr>
              <a:t> Be the first to arrive at District functions and the last to leave. Show the Post Commanders that you aren't above the "grunt work" of setup and teardown.</a:t>
            </a:r>
          </a:p>
        </p:txBody>
      </p:sp>
    </p:spTree>
    <p:extLst>
      <p:ext uri="{BB962C8B-B14F-4D97-AF65-F5344CB8AC3E}">
        <p14:creationId xmlns:p14="http://schemas.microsoft.com/office/powerpoint/2010/main" val="143126987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E58A987-0870-C752-B62D-1B448F24F3D2}"/>
              </a:ext>
            </a:extLst>
          </p:cNvPr>
          <p:cNvSpPr>
            <a:spLocks noGrp="1"/>
          </p:cNvSpPr>
          <p:nvPr>
            <p:ph type="subTitle" idx="1"/>
          </p:nvPr>
        </p:nvSpPr>
        <p:spPr>
          <a:xfrm>
            <a:off x="510073" y="2370397"/>
            <a:ext cx="11346025" cy="1655762"/>
          </a:xfrm>
        </p:spPr>
        <p:txBody>
          <a:bodyPr>
            <a:noAutofit/>
          </a:bodyPr>
          <a:lstStyle/>
          <a:p>
            <a:pPr algn="l"/>
            <a:r>
              <a:rPr lang="en-US" b="1" dirty="0"/>
              <a:t>4. Community Service &amp; Reporting</a:t>
            </a:r>
          </a:p>
          <a:p>
            <a:pPr algn="l"/>
            <a:r>
              <a:rPr lang="en-US" dirty="0"/>
              <a:t>All activity must be documented on the </a:t>
            </a:r>
            <a:r>
              <a:rPr lang="en-US" b="1" dirty="0"/>
              <a:t>Department Online Reporting System</a:t>
            </a:r>
            <a:r>
              <a:rPr lang="en-US" dirty="0"/>
              <a:t> at </a:t>
            </a:r>
            <a:r>
              <a:rPr lang="en-US" dirty="0">
                <a:hlinkClick r:id="rId3"/>
              </a:rPr>
              <a:t>vfwfl.org</a:t>
            </a:r>
            <a:r>
              <a:rPr lang="en-US" dirty="0"/>
              <a:t>.</a:t>
            </a:r>
          </a:p>
          <a:p>
            <a:pPr marL="342900" indent="-342900" algn="l">
              <a:buFont typeface="Arial" panose="020B0604020202020204" pitchFamily="34" charset="0"/>
              <a:buChar char="•"/>
            </a:pPr>
            <a:r>
              <a:rPr lang="en-US" b="1" dirty="0"/>
              <a:t>Quarterly Reporting:</a:t>
            </a:r>
            <a:r>
              <a:rPr lang="en-US" dirty="0"/>
              <a:t> Community service reports (10) must be submitted for each post in the District every quarter:</a:t>
            </a:r>
          </a:p>
          <a:p>
            <a:pPr marL="800100" lvl="1" indent="-342900" algn="l">
              <a:buFont typeface="Arial" panose="020B0604020202020204" pitchFamily="34" charset="0"/>
              <a:buChar char="•"/>
            </a:pPr>
            <a:r>
              <a:rPr lang="en-US" sz="2400" dirty="0"/>
              <a:t>July–Sept | Oct–Dec | Jan–March | April–June</a:t>
            </a:r>
          </a:p>
          <a:p>
            <a:pPr marL="342900" indent="-342900" algn="l">
              <a:buFont typeface="Arial" panose="020B0604020202020204" pitchFamily="34" charset="0"/>
              <a:buChar char="•"/>
            </a:pPr>
            <a:r>
              <a:rPr lang="en-US" b="1" dirty="0"/>
              <a:t>Department Attendance:</a:t>
            </a:r>
            <a:r>
              <a:rPr lang="en-US" dirty="0"/>
              <a:t> 100% attendance at all Department meetings (in person/virtual) by at least one District representative.(CMDR/SVC/JVC)</a:t>
            </a:r>
          </a:p>
          <a:p>
            <a:pPr marL="342900" indent="-342900" algn="l">
              <a:buFont typeface="Arial" panose="020B0604020202020204" pitchFamily="34" charset="0"/>
              <a:buChar char="•"/>
            </a:pPr>
            <a:r>
              <a:rPr lang="en-US" b="1" dirty="0"/>
              <a:t>Legislative Reporting</a:t>
            </a:r>
            <a:r>
              <a:rPr lang="en-US" dirty="0"/>
              <a:t>: 1 Per Quarter per District</a:t>
            </a:r>
          </a:p>
          <a:p>
            <a:pPr algn="l"/>
            <a:endParaRPr lang="en-US" dirty="0"/>
          </a:p>
          <a:p>
            <a:endParaRPr lang="en-US" dirty="0"/>
          </a:p>
        </p:txBody>
      </p:sp>
    </p:spTree>
    <p:extLst>
      <p:ext uri="{BB962C8B-B14F-4D97-AF65-F5344CB8AC3E}">
        <p14:creationId xmlns:p14="http://schemas.microsoft.com/office/powerpoint/2010/main" val="27555611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EBAE748-EEA3-4D16-2EF5-36839561FD31}"/>
              </a:ext>
            </a:extLst>
          </p:cNvPr>
          <p:cNvSpPr>
            <a:spLocks noGrp="1"/>
          </p:cNvSpPr>
          <p:nvPr>
            <p:ph type="subTitle" idx="1"/>
          </p:nvPr>
        </p:nvSpPr>
        <p:spPr>
          <a:xfrm>
            <a:off x="345232" y="2457483"/>
            <a:ext cx="11501535" cy="1655762"/>
          </a:xfrm>
        </p:spPr>
        <p:txBody>
          <a:bodyPr>
            <a:noAutofit/>
          </a:bodyPr>
          <a:lstStyle/>
          <a:p>
            <a:pPr algn="l"/>
            <a:r>
              <a:rPr lang="en-US" b="1" dirty="0"/>
              <a:t>5. Donations</a:t>
            </a:r>
          </a:p>
          <a:p>
            <a:pPr algn="l"/>
            <a:r>
              <a:rPr lang="en-US" dirty="0"/>
              <a:t>The District must make sure 75% of all posts in the District make the following minimum financial contributions:</a:t>
            </a:r>
          </a:p>
          <a:p>
            <a:pPr marL="342900" indent="-342900" algn="l">
              <a:buFont typeface="Arial" panose="020B0604020202020204" pitchFamily="34" charset="0"/>
              <a:buChar char="•"/>
            </a:pPr>
            <a:r>
              <a:rPr lang="en-US" b="1" dirty="0"/>
              <a:t>Department Funds:</a:t>
            </a:r>
            <a:r>
              <a:rPr lang="en-US" dirty="0"/>
              <a:t> Minimum </a:t>
            </a:r>
            <a:r>
              <a:rPr lang="en-US" b="1" dirty="0"/>
              <a:t>$100-$300 depending on the size of the post</a:t>
            </a:r>
            <a:r>
              <a:rPr lang="en-US" dirty="0"/>
              <a:t> to (Commander’s Project, Unmet Needs, or Disaster Relief, VAVS, Village Donation, Because We Care).</a:t>
            </a:r>
          </a:p>
          <a:p>
            <a:pPr marL="342900" indent="-342900" algn="l">
              <a:buFont typeface="Arial" panose="020B0604020202020204" pitchFamily="34" charset="0"/>
              <a:buChar char="•"/>
            </a:pPr>
            <a:r>
              <a:rPr lang="en-US" b="1" dirty="0"/>
              <a:t>National VMS, DPAA and National Home:</a:t>
            </a:r>
            <a:r>
              <a:rPr lang="en-US" dirty="0"/>
              <a:t> Minimum </a:t>
            </a:r>
            <a:r>
              <a:rPr lang="en-US" b="1" dirty="0"/>
              <a:t>$150</a:t>
            </a:r>
            <a:r>
              <a:rPr lang="en-US" dirty="0"/>
              <a:t> and </a:t>
            </a:r>
            <a:r>
              <a:rPr lang="en-US" b="1" dirty="0"/>
              <a:t>$75 </a:t>
            </a:r>
            <a:r>
              <a:rPr lang="en-US" dirty="0"/>
              <a:t>donation</a:t>
            </a:r>
            <a:r>
              <a:rPr lang="en-US" b="1" dirty="0"/>
              <a:t>(including District must donate $300)</a:t>
            </a:r>
            <a:r>
              <a:rPr lang="en-US" dirty="0"/>
              <a:t> to Veterans &amp; Military Support Services.</a:t>
            </a:r>
          </a:p>
          <a:p>
            <a:pPr marL="800100" lvl="1" indent="-342900" algn="l">
              <a:buFont typeface="Arial" panose="020B0604020202020204" pitchFamily="34" charset="0"/>
              <a:buChar char="•"/>
            </a:pPr>
            <a:r>
              <a:rPr lang="en-US" sz="2400" dirty="0"/>
              <a:t>National Home minimum $100-$300 depending on the size of the Post.</a:t>
            </a:r>
          </a:p>
          <a:p>
            <a:endParaRPr lang="en-US" dirty="0"/>
          </a:p>
        </p:txBody>
      </p:sp>
    </p:spTree>
    <p:extLst>
      <p:ext uri="{BB962C8B-B14F-4D97-AF65-F5344CB8AC3E}">
        <p14:creationId xmlns:p14="http://schemas.microsoft.com/office/powerpoint/2010/main" val="423963203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6DCDD-F4B4-B40D-364C-19CB1498197C}"/>
              </a:ext>
            </a:extLst>
          </p:cNvPr>
          <p:cNvSpPr>
            <a:spLocks noGrp="1"/>
          </p:cNvSpPr>
          <p:nvPr>
            <p:ph type="ctrTitle"/>
          </p:nvPr>
        </p:nvSpPr>
        <p:spPr>
          <a:xfrm>
            <a:off x="1523999" y="934571"/>
            <a:ext cx="9144000" cy="2387600"/>
          </a:xfrm>
        </p:spPr>
        <p:txBody>
          <a:bodyPr/>
          <a:lstStyle/>
          <a:p>
            <a:r>
              <a:rPr lang="en-US" dirty="0"/>
              <a:t>Post Visitations</a:t>
            </a:r>
          </a:p>
        </p:txBody>
      </p:sp>
      <p:sp>
        <p:nvSpPr>
          <p:cNvPr id="3" name="Subtitle 2">
            <a:extLst>
              <a:ext uri="{FF2B5EF4-FFF2-40B4-BE49-F238E27FC236}">
                <a16:creationId xmlns:a16="http://schemas.microsoft.com/office/drawing/2014/main" id="{0F954138-E311-5AFC-0511-124CC2FA52C6}"/>
              </a:ext>
            </a:extLst>
          </p:cNvPr>
          <p:cNvSpPr>
            <a:spLocks noGrp="1"/>
          </p:cNvSpPr>
          <p:nvPr>
            <p:ph type="subTitle" idx="1"/>
          </p:nvPr>
        </p:nvSpPr>
        <p:spPr>
          <a:xfrm>
            <a:off x="1027670" y="3630816"/>
            <a:ext cx="10136659" cy="1655762"/>
          </a:xfrm>
        </p:spPr>
        <p:txBody>
          <a:bodyPr>
            <a:noAutofit/>
          </a:bodyPr>
          <a:lstStyle/>
          <a:p>
            <a:r>
              <a:rPr lang="en-US" sz="2800" dirty="0"/>
              <a:t>District Commanders shall ensure at least 3 visits to each post in the District.</a:t>
            </a:r>
          </a:p>
          <a:p>
            <a:pPr marL="457200" indent="-457200" algn="l">
              <a:buAutoNum type="arabicPeriod"/>
            </a:pPr>
            <a:r>
              <a:rPr lang="en-US" sz="2800" dirty="0"/>
              <a:t>1 Must be a meeting</a:t>
            </a:r>
          </a:p>
          <a:p>
            <a:pPr marL="457200" indent="-457200" algn="l">
              <a:buAutoNum type="arabicPeriod"/>
            </a:pPr>
            <a:r>
              <a:rPr lang="en-US" sz="2800" dirty="0"/>
              <a:t>1 Should be a social visit</a:t>
            </a:r>
          </a:p>
          <a:p>
            <a:pPr marL="457200" indent="-457200" algn="l">
              <a:buAutoNum type="arabicPeriod"/>
            </a:pPr>
            <a:r>
              <a:rPr lang="en-US" sz="2800" dirty="0"/>
              <a:t>Last one is visit by a Line Officer who is not the District Commander (Sr Vice, Jr Vice, Chief of Staff, Adj or QM)</a:t>
            </a:r>
          </a:p>
        </p:txBody>
      </p:sp>
    </p:spTree>
    <p:extLst>
      <p:ext uri="{BB962C8B-B14F-4D97-AF65-F5344CB8AC3E}">
        <p14:creationId xmlns:p14="http://schemas.microsoft.com/office/powerpoint/2010/main" val="414957894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B3569-67A1-BA54-CDEF-B743907C1B71}"/>
              </a:ext>
            </a:extLst>
          </p:cNvPr>
          <p:cNvSpPr>
            <a:spLocks noGrp="1"/>
          </p:cNvSpPr>
          <p:nvPr>
            <p:ph type="ctrTitle"/>
          </p:nvPr>
        </p:nvSpPr>
        <p:spPr>
          <a:xfrm>
            <a:off x="1523999" y="700443"/>
            <a:ext cx="9144000" cy="2387600"/>
          </a:xfrm>
        </p:spPr>
        <p:txBody>
          <a:bodyPr/>
          <a:lstStyle/>
          <a:p>
            <a:r>
              <a:rPr lang="en-US" dirty="0"/>
              <a:t>Others</a:t>
            </a:r>
          </a:p>
        </p:txBody>
      </p:sp>
      <p:sp>
        <p:nvSpPr>
          <p:cNvPr id="3" name="Subtitle 2">
            <a:extLst>
              <a:ext uri="{FF2B5EF4-FFF2-40B4-BE49-F238E27FC236}">
                <a16:creationId xmlns:a16="http://schemas.microsoft.com/office/drawing/2014/main" id="{7057F538-B5F2-4F2A-5FBA-F2FA43674449}"/>
              </a:ext>
            </a:extLst>
          </p:cNvPr>
          <p:cNvSpPr>
            <a:spLocks noGrp="1"/>
          </p:cNvSpPr>
          <p:nvPr>
            <p:ph type="subTitle" idx="1"/>
          </p:nvPr>
        </p:nvSpPr>
        <p:spPr>
          <a:xfrm>
            <a:off x="476764" y="3498251"/>
            <a:ext cx="11238471" cy="1655762"/>
          </a:xfrm>
        </p:spPr>
        <p:txBody>
          <a:bodyPr>
            <a:noAutofit/>
          </a:bodyPr>
          <a:lstStyle/>
          <a:p>
            <a:pPr marL="514350" indent="-514350" algn="l">
              <a:buFont typeface="+mj-lt"/>
              <a:buAutoNum type="arabicPeriod"/>
            </a:pPr>
            <a:r>
              <a:rPr lang="en-US" sz="2800" dirty="0"/>
              <a:t>District attendance to QM School, Department SOI and District SOI must have been satisfactory attended by all the posts in the district.</a:t>
            </a:r>
          </a:p>
          <a:p>
            <a:pPr marL="514350" indent="-514350" algn="l">
              <a:buFont typeface="+mj-lt"/>
              <a:buAutoNum type="arabicPeriod"/>
            </a:pPr>
            <a:r>
              <a:rPr lang="en-US" sz="2800" dirty="0"/>
              <a:t>District attendance to the District meetings by the posts in a satisfactory manner.</a:t>
            </a:r>
          </a:p>
          <a:p>
            <a:pPr marL="514350" indent="-514350" algn="l">
              <a:buFont typeface="+mj-lt"/>
              <a:buAutoNum type="arabicPeriod"/>
            </a:pPr>
            <a:r>
              <a:rPr lang="en-US" sz="2800" dirty="0"/>
              <a:t>Chairman Form turned in by the District and ALL posts in the District.</a:t>
            </a:r>
          </a:p>
        </p:txBody>
      </p:sp>
    </p:spTree>
    <p:extLst>
      <p:ext uri="{BB962C8B-B14F-4D97-AF65-F5344CB8AC3E}">
        <p14:creationId xmlns:p14="http://schemas.microsoft.com/office/powerpoint/2010/main" val="334362221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A0BE6C0-77AD-4D66-AF04-91B198D5DA81}"/>
              </a:ext>
            </a:extLst>
          </p:cNvPr>
          <p:cNvGraphicFramePr>
            <a:graphicFrameLocks noGrp="1"/>
          </p:cNvGraphicFramePr>
          <p:nvPr/>
        </p:nvGraphicFramePr>
        <p:xfrm>
          <a:off x="845352" y="2541219"/>
          <a:ext cx="10501294" cy="4206240"/>
        </p:xfrm>
        <a:graphic>
          <a:graphicData uri="http://schemas.openxmlformats.org/drawingml/2006/table">
            <a:tbl>
              <a:tblPr/>
              <a:tblGrid>
                <a:gridCol w="5250647">
                  <a:extLst>
                    <a:ext uri="{9D8B030D-6E8A-4147-A177-3AD203B41FA5}">
                      <a16:colId xmlns:a16="http://schemas.microsoft.com/office/drawing/2014/main" val="2936417922"/>
                    </a:ext>
                  </a:extLst>
                </a:gridCol>
                <a:gridCol w="5250647">
                  <a:extLst>
                    <a:ext uri="{9D8B030D-6E8A-4147-A177-3AD203B41FA5}">
                      <a16:colId xmlns:a16="http://schemas.microsoft.com/office/drawing/2014/main" val="1250142479"/>
                    </a:ext>
                  </a:extLst>
                </a:gridCol>
              </a:tblGrid>
              <a:tr h="336997">
                <a:tc>
                  <a:txBody>
                    <a:bodyPr/>
                    <a:lstStyle/>
                    <a:p>
                      <a:pPr>
                        <a:buNone/>
                      </a:pPr>
                      <a:r>
                        <a:rPr lang="en-US" sz="3600" b="1" dirty="0">
                          <a:effectLst/>
                          <a:latin typeface="Google Sans Text"/>
                        </a:rPr>
                        <a:t>Requirement</a:t>
                      </a:r>
                      <a:endParaRPr lang="en-US" sz="36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3600" b="1" dirty="0">
                          <a:effectLst/>
                          <a:latin typeface="Google Sans Text"/>
                        </a:rPr>
                        <a:t>Deadline</a:t>
                      </a:r>
                      <a:endParaRPr lang="en-US" sz="36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15394234"/>
                  </a:ext>
                </a:extLst>
              </a:tr>
              <a:tr h="336997">
                <a:tc>
                  <a:txBody>
                    <a:bodyPr/>
                    <a:lstStyle/>
                    <a:p>
                      <a:pPr>
                        <a:buNone/>
                      </a:pPr>
                      <a:r>
                        <a:rPr lang="en-US" sz="2400" dirty="0">
                          <a:effectLst/>
                          <a:latin typeface="Google Sans Text"/>
                        </a:rPr>
                        <a:t>QM Bonding</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August 31, 2026</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27329071"/>
                  </a:ext>
                </a:extLst>
              </a:tr>
              <a:tr h="336997">
                <a:tc>
                  <a:txBody>
                    <a:bodyPr/>
                    <a:lstStyle/>
                    <a:p>
                      <a:pPr>
                        <a:buNone/>
                      </a:pPr>
                      <a:r>
                        <a:rPr lang="en-US" sz="2400" dirty="0">
                          <a:effectLst/>
                          <a:latin typeface="Google Sans Text"/>
                        </a:rPr>
                        <a:t>VOD/Patriot’s Pen Entries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December 15th, 2026 (to Dept) VIA SA</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77367313"/>
                  </a:ext>
                </a:extLst>
              </a:tr>
              <a:tr h="336997">
                <a:tc>
                  <a:txBody>
                    <a:bodyPr/>
                    <a:lstStyle/>
                    <a:p>
                      <a:pPr>
                        <a:buNone/>
                      </a:pPr>
                      <a:r>
                        <a:rPr lang="en-US" sz="2400" dirty="0">
                          <a:effectLst/>
                          <a:latin typeface="Google Sans Text"/>
                        </a:rPr>
                        <a:t>District Inspections</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February 15,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97194269"/>
                  </a:ext>
                </a:extLst>
              </a:tr>
              <a:tr h="336997">
                <a:tc>
                  <a:txBody>
                    <a:bodyPr/>
                    <a:lstStyle/>
                    <a:p>
                      <a:pPr>
                        <a:buNone/>
                      </a:pPr>
                      <a:r>
                        <a:rPr lang="en-US" sz="2400" b="1" dirty="0">
                          <a:effectLst/>
                          <a:latin typeface="Google Sans Text"/>
                        </a:rPr>
                        <a:t>All-State Entry Form</a:t>
                      </a:r>
                      <a:endParaRPr lang="en-US" sz="24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b="1" dirty="0">
                          <a:effectLst/>
                          <a:latin typeface="Google Sans Text"/>
                        </a:rPr>
                        <a:t>April 1, 2027</a:t>
                      </a:r>
                      <a:endParaRPr lang="en-US" sz="2400" dirty="0">
                        <a:effectLst/>
                        <a:latin typeface="Google Sans Text"/>
                      </a:endParaRP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45984064"/>
                  </a:ext>
                </a:extLst>
              </a:tr>
              <a:tr h="336997">
                <a:tc>
                  <a:txBody>
                    <a:bodyPr/>
                    <a:lstStyle/>
                    <a:p>
                      <a:pPr>
                        <a:buNone/>
                      </a:pPr>
                      <a:r>
                        <a:rPr lang="en-US" sz="2400" dirty="0">
                          <a:effectLst/>
                          <a:latin typeface="Google Sans Text"/>
                        </a:rPr>
                        <a:t>All Audits Received</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April 30,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60301213"/>
                  </a:ext>
                </a:extLst>
              </a:tr>
              <a:tr h="336997">
                <a:tc>
                  <a:txBody>
                    <a:bodyPr/>
                    <a:lstStyle/>
                    <a:p>
                      <a:pPr>
                        <a:buNone/>
                      </a:pPr>
                      <a:r>
                        <a:rPr lang="en-US" sz="2400">
                          <a:effectLst/>
                          <a:latin typeface="Google Sans Text"/>
                        </a:rPr>
                        <a:t>101% Membership (for Convention recognition)</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April 30,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99743309"/>
                  </a:ext>
                </a:extLst>
              </a:tr>
              <a:tr h="336997">
                <a:tc>
                  <a:txBody>
                    <a:bodyPr/>
                    <a:lstStyle/>
                    <a:p>
                      <a:pPr>
                        <a:buNone/>
                      </a:pPr>
                      <a:r>
                        <a:rPr lang="en-US" sz="2400" dirty="0">
                          <a:effectLst/>
                          <a:latin typeface="Google Sans Text"/>
                        </a:rPr>
                        <a:t>Final Membership Deadline</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tc>
                  <a:txBody>
                    <a:bodyPr/>
                    <a:lstStyle/>
                    <a:p>
                      <a:pPr>
                        <a:buNone/>
                      </a:pPr>
                      <a:r>
                        <a:rPr lang="en-US" sz="2400" dirty="0">
                          <a:effectLst/>
                          <a:latin typeface="Google Sans Text"/>
                        </a:rPr>
                        <a:t>June 30, 2027</a:t>
                      </a:r>
                    </a:p>
                  </a:txBody>
                  <a:tcPr anchor="ctr">
                    <a:lnL w="4763" cap="flat" cmpd="sng" algn="ctr">
                      <a:solidFill>
                        <a:schemeClr val="bg1"/>
                      </a:solidFill>
                      <a:prstDash val="solid"/>
                      <a:round/>
                      <a:headEnd type="none" w="med" len="med"/>
                      <a:tailEnd type="none" w="med" len="med"/>
                    </a:lnL>
                    <a:lnR w="4763" cap="flat" cmpd="sng" algn="ctr">
                      <a:solidFill>
                        <a:schemeClr val="bg1"/>
                      </a:solidFill>
                      <a:prstDash val="solid"/>
                      <a:round/>
                      <a:headEnd type="none" w="med" len="med"/>
                      <a:tailEnd type="none" w="med" len="med"/>
                    </a:lnR>
                    <a:lnT w="4763" cap="flat" cmpd="sng" algn="ctr">
                      <a:solidFill>
                        <a:schemeClr val="bg1"/>
                      </a:solidFill>
                      <a:prstDash val="solid"/>
                      <a:round/>
                      <a:headEnd type="none" w="med" len="med"/>
                      <a:tailEnd type="none" w="med" len="med"/>
                    </a:lnT>
                    <a:lnB w="4763"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40587125"/>
                  </a:ext>
                </a:extLst>
              </a:tr>
            </a:tbl>
          </a:graphicData>
        </a:graphic>
      </p:graphicFrame>
      <p:sp>
        <p:nvSpPr>
          <p:cNvPr id="5" name="Rectangle 1">
            <a:extLst>
              <a:ext uri="{FF2B5EF4-FFF2-40B4-BE49-F238E27FC236}">
                <a16:creationId xmlns:a16="http://schemas.microsoft.com/office/drawing/2014/main" id="{2CDA722E-8AB4-C274-5AE4-9D88BE19541E}"/>
              </a:ext>
            </a:extLst>
          </p:cNvPr>
          <p:cNvSpPr>
            <a:spLocks noGrp="1" noChangeArrowheads="1"/>
          </p:cNvSpPr>
          <p:nvPr>
            <p:ph type="subTitle" idx="1"/>
          </p:nvPr>
        </p:nvSpPr>
        <p:spPr bwMode="auto">
          <a:xfrm>
            <a:off x="1530219" y="1971612"/>
            <a:ext cx="913155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latin typeface="Arial Black" panose="020B0A04020102020204" pitchFamily="34" charset="0"/>
              </a:rPr>
              <a:t>Key Deadlines Summary</a:t>
            </a:r>
          </a:p>
        </p:txBody>
      </p:sp>
    </p:spTree>
    <p:extLst>
      <p:ext uri="{BB962C8B-B14F-4D97-AF65-F5344CB8AC3E}">
        <p14:creationId xmlns:p14="http://schemas.microsoft.com/office/powerpoint/2010/main" val="93032824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4F5A70E-E7E3-E4C0-5171-D3D392B9626D}"/>
              </a:ext>
            </a:extLst>
          </p:cNvPr>
          <p:cNvSpPr txBox="1"/>
          <p:nvPr/>
        </p:nvSpPr>
        <p:spPr>
          <a:xfrm>
            <a:off x="1430917" y="2570042"/>
            <a:ext cx="9330165" cy="3416320"/>
          </a:xfrm>
          <a:prstGeom prst="rect">
            <a:avLst/>
          </a:prstGeom>
          <a:noFill/>
        </p:spPr>
        <p:txBody>
          <a:bodyPr wrap="square" rtlCol="0">
            <a:spAutoFit/>
          </a:bodyPr>
          <a:lstStyle/>
          <a:p>
            <a:pPr algn="ctr"/>
            <a:r>
              <a:rPr lang="en-US" sz="5400" b="1"/>
              <a:t>Read the VFW DISTRICT COMMANDER:</a:t>
            </a:r>
          </a:p>
          <a:p>
            <a:pPr algn="ctr"/>
            <a:r>
              <a:rPr lang="en-US" sz="5400" b="1"/>
              <a:t>LEADERSHIP, DUTIES</a:t>
            </a:r>
          </a:p>
          <a:p>
            <a:pPr algn="ctr"/>
            <a:r>
              <a:rPr lang="en-US" sz="5400" b="1"/>
              <a:t>&amp; RESPONSIBILITIES</a:t>
            </a:r>
          </a:p>
        </p:txBody>
      </p:sp>
    </p:spTree>
    <p:extLst>
      <p:ext uri="{BB962C8B-B14F-4D97-AF65-F5344CB8AC3E}">
        <p14:creationId xmlns:p14="http://schemas.microsoft.com/office/powerpoint/2010/main" val="373558583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7D2A0B-3729-E315-20B2-A67E092DEC60}"/>
              </a:ext>
            </a:extLst>
          </p:cNvPr>
          <p:cNvSpPr txBox="1"/>
          <p:nvPr/>
        </p:nvSpPr>
        <p:spPr>
          <a:xfrm>
            <a:off x="2471057" y="3429000"/>
            <a:ext cx="7249886" cy="1200329"/>
          </a:xfrm>
          <a:prstGeom prst="rect">
            <a:avLst/>
          </a:prstGeom>
          <a:noFill/>
        </p:spPr>
        <p:txBody>
          <a:bodyPr wrap="square" rtlCol="0">
            <a:spAutoFit/>
          </a:bodyPr>
          <a:lstStyle/>
          <a:p>
            <a:pPr algn="ctr"/>
            <a:r>
              <a:rPr lang="en-US" sz="7200" b="1"/>
              <a:t>Questions????</a:t>
            </a:r>
          </a:p>
        </p:txBody>
      </p:sp>
    </p:spTree>
    <p:extLst>
      <p:ext uri="{BB962C8B-B14F-4D97-AF65-F5344CB8AC3E}">
        <p14:creationId xmlns:p14="http://schemas.microsoft.com/office/powerpoint/2010/main" val="2559291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13A5C0-68EE-9D63-9B5F-A6795EC3D60A}"/>
              </a:ext>
            </a:extLst>
          </p:cNvPr>
          <p:cNvSpPr txBox="1"/>
          <p:nvPr/>
        </p:nvSpPr>
        <p:spPr>
          <a:xfrm>
            <a:off x="478971" y="2023962"/>
            <a:ext cx="11234057" cy="46474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Leading by Example</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a:solidFill>
                <a:prstClr val="black"/>
              </a:solidFill>
              <a:latin typeface="Arial Black" panose="020B0A04020102020204" pitchFamily="34" charset="0"/>
            </a:endParaRPr>
          </a:p>
          <a:p>
            <a:r>
              <a:rPr lang="en-US" sz="2400" b="1">
                <a:latin typeface="Arial" panose="020B0604020202020204" pitchFamily="34" charset="0"/>
                <a:cs typeface="Arial" panose="020B0604020202020204" pitchFamily="34" charset="0"/>
              </a:rPr>
              <a:t>2. Master the Fundamentals</a:t>
            </a:r>
          </a:p>
          <a:p>
            <a:r>
              <a:rPr lang="en-US" sz="2400">
                <a:latin typeface="Arial" panose="020B0604020202020204" pitchFamily="34" charset="0"/>
                <a:cs typeface="Arial" panose="020B0604020202020204" pitchFamily="34" charset="0"/>
              </a:rPr>
              <a:t>You cannot hold others accountable to standards you don't keep yourself.</a:t>
            </a:r>
          </a:p>
          <a:p>
            <a:endParaRPr lang="en-US"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Compliance Excellence:</a:t>
            </a:r>
            <a:r>
              <a:rPr lang="en-US" sz="2400">
                <a:latin typeface="Arial" panose="020B0604020202020204" pitchFamily="34" charset="0"/>
                <a:cs typeface="Arial" panose="020B0604020202020204" pitchFamily="34" charset="0"/>
              </a:rPr>
              <a:t> Ensure your District audits, bonds, and reports are submitted early. You can't lecture a Post on being late if the District is lagging.</a:t>
            </a:r>
          </a:p>
          <a:p>
            <a:pPr marL="342900" indent="-342900">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Ritual &amp; Protocol:</a:t>
            </a:r>
            <a:r>
              <a:rPr lang="en-US" sz="2400">
                <a:latin typeface="Arial" panose="020B0604020202020204" pitchFamily="34" charset="0"/>
                <a:cs typeface="Arial" panose="020B0604020202020204" pitchFamily="34" charset="0"/>
              </a:rPr>
              <a:t> Know the manual. When you conduct a meeting or a ceremony with precision, you inspire the Posts to sharpen their own "Floor Work."</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Black" panose="020B0A04020102020204" pitchFamily="34" charset="0"/>
            </a:endParaRPr>
          </a:p>
        </p:txBody>
      </p:sp>
    </p:spTree>
    <p:extLst>
      <p:ext uri="{BB962C8B-B14F-4D97-AF65-F5344CB8AC3E}">
        <p14:creationId xmlns:p14="http://schemas.microsoft.com/office/powerpoint/2010/main" val="896010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FF61BD-9F15-7D28-3C85-48C7DC6DB2F1}"/>
              </a:ext>
            </a:extLst>
          </p:cNvPr>
          <p:cNvSpPr txBox="1"/>
          <p:nvPr/>
        </p:nvSpPr>
        <p:spPr>
          <a:xfrm>
            <a:off x="329681" y="1980419"/>
            <a:ext cx="11532637" cy="50167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Leading by Example</a:t>
            </a:r>
          </a:p>
          <a:p>
            <a:pPr marL="0" marR="0" lvl="0" indent="0" defTabSz="914400" rtl="0" eaLnBrk="1" fontAlgn="auto" latinLnBrk="0" hangingPunct="1">
              <a:lnSpc>
                <a:spcPct val="100000"/>
              </a:lnSpc>
              <a:spcBef>
                <a:spcPts val="0"/>
              </a:spcBef>
              <a:spcAft>
                <a:spcPts val="0"/>
              </a:spcAft>
              <a:buClrTx/>
              <a:buSzTx/>
              <a:buFontTx/>
              <a:buNone/>
              <a:tabLst/>
              <a:defRPr/>
            </a:pPr>
            <a:endParaRPr lang="en-US" sz="2000" b="1">
              <a:solidFill>
                <a:prstClr val="black"/>
              </a:solidFill>
              <a:latin typeface="Arial Black" panose="020B0A04020102020204" pitchFamily="34" charset="0"/>
            </a:endParaRPr>
          </a:p>
          <a:p>
            <a:r>
              <a:rPr lang="en-US" sz="2400" b="1">
                <a:latin typeface="Arial" panose="020B0604020202020204" pitchFamily="34" charset="0"/>
                <a:cs typeface="Arial" panose="020B0604020202020204" pitchFamily="34" charset="0"/>
              </a:rPr>
              <a:t>3. Radical Professionalism</a:t>
            </a:r>
          </a:p>
          <a:p>
            <a:r>
              <a:rPr lang="en-US" sz="2400">
                <a:latin typeface="Arial" panose="020B0604020202020204" pitchFamily="34" charset="0"/>
                <a:cs typeface="Arial" panose="020B0604020202020204" pitchFamily="34" charset="0"/>
              </a:rPr>
              <a:t>How you handle conflict at the District level teaches Post Commanders how to handle it at theirs.</a:t>
            </a:r>
          </a:p>
          <a:p>
            <a:endParaRPr lang="en-US"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Praise Publicly, Correct Privately:</a:t>
            </a:r>
            <a:r>
              <a:rPr lang="en-US" sz="2400">
                <a:latin typeface="Arial" panose="020B0604020202020204" pitchFamily="34" charset="0"/>
                <a:cs typeface="Arial" panose="020B0604020202020204" pitchFamily="34" charset="0"/>
              </a:rPr>
              <a:t> Never dress down a Post Commander in front of their members. Maintain their dignity, and they will respect your authority.</a:t>
            </a:r>
          </a:p>
          <a:p>
            <a:pPr marL="342900" indent="-342900">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The "Open Door" Integrity:</a:t>
            </a:r>
            <a:r>
              <a:rPr lang="en-US" sz="2400">
                <a:latin typeface="Arial" panose="020B0604020202020204" pitchFamily="34" charset="0"/>
                <a:cs typeface="Arial" panose="020B0604020202020204" pitchFamily="34" charset="0"/>
              </a:rPr>
              <a:t> Be consistent. If you make a promise to a Post (like attending an event or looking into a resource), keep it. Your word is the District’s currency.</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rial Black" panose="020B0A04020102020204" pitchFamily="34" charset="0"/>
            </a:endParaRPr>
          </a:p>
        </p:txBody>
      </p:sp>
    </p:spTree>
    <p:extLst>
      <p:ext uri="{BB962C8B-B14F-4D97-AF65-F5344CB8AC3E}">
        <p14:creationId xmlns:p14="http://schemas.microsoft.com/office/powerpoint/2010/main" val="1725470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D93A87-7C34-40FA-38F2-63F0CBE9BD2F}"/>
              </a:ext>
            </a:extLst>
          </p:cNvPr>
          <p:cNvSpPr txBox="1"/>
          <p:nvPr/>
        </p:nvSpPr>
        <p:spPr>
          <a:xfrm>
            <a:off x="1698173" y="2690622"/>
            <a:ext cx="9672733" cy="892552"/>
          </a:xfrm>
          <a:prstGeom prst="rect">
            <a:avLst/>
          </a:prstGeom>
          <a:noFill/>
        </p:spPr>
        <p:txBody>
          <a:bodyPr wrap="square">
            <a:spAutoFit/>
          </a:bodyPr>
          <a:lstStyle/>
          <a:p>
            <a:pPr>
              <a:buNone/>
            </a:pPr>
            <a:r>
              <a:rPr lang="en-US" sz="3200" b="1">
                <a:latin typeface="Arial Black" panose="020B0A04020102020204" pitchFamily="34" charset="0"/>
              </a:rPr>
              <a:t>The Power of the Partnership</a:t>
            </a:r>
          </a:p>
          <a:p>
            <a:pPr>
              <a:buNone/>
            </a:pPr>
            <a:r>
              <a:rPr lang="en-US" sz="2000" b="1" i="1">
                <a:latin typeface="Arial Black" panose="020B0A04020102020204" pitchFamily="34" charset="0"/>
              </a:rPr>
              <a:t>Strengthening the District through Commander-Auxiliary Unity</a:t>
            </a:r>
            <a:endParaRPr lang="en-US" sz="2000" b="1">
              <a:latin typeface="Arial Black" panose="020B0A04020102020204" pitchFamily="34" charset="0"/>
            </a:endParaRPr>
          </a:p>
        </p:txBody>
      </p:sp>
      <p:sp>
        <p:nvSpPr>
          <p:cNvPr id="5" name="TextBox 4">
            <a:extLst>
              <a:ext uri="{FF2B5EF4-FFF2-40B4-BE49-F238E27FC236}">
                <a16:creationId xmlns:a16="http://schemas.microsoft.com/office/drawing/2014/main" id="{1D1FDED8-EB8E-AA73-AA3A-F452BAA219C2}"/>
              </a:ext>
            </a:extLst>
          </p:cNvPr>
          <p:cNvSpPr txBox="1"/>
          <p:nvPr/>
        </p:nvSpPr>
        <p:spPr>
          <a:xfrm>
            <a:off x="2813179" y="4026140"/>
            <a:ext cx="6957526" cy="1938992"/>
          </a:xfrm>
          <a:prstGeom prst="rect">
            <a:avLst/>
          </a:prstGeom>
          <a:noFill/>
        </p:spPr>
        <p:txBody>
          <a:bodyPr wrap="square">
            <a:spAutoFit/>
          </a:bodyPr>
          <a:lstStyle/>
          <a:p>
            <a:r>
              <a:rPr lang="en-US" sz="2400" b="1">
                <a:latin typeface="Arial Black" panose="020B0A04020102020204" pitchFamily="34" charset="0"/>
              </a:rPr>
              <a:t>The relationship between a </a:t>
            </a:r>
            <a:r>
              <a:rPr lang="en-US" sz="2400" b="1">
                <a:highlight>
                  <a:srgbClr val="FFFF00"/>
                </a:highlight>
                <a:latin typeface="Arial Black" panose="020B0A04020102020204" pitchFamily="34" charset="0"/>
              </a:rPr>
              <a:t>District Commander and the District Auxiliary President</a:t>
            </a:r>
            <a:r>
              <a:rPr lang="en-US" sz="2400" b="1">
                <a:latin typeface="Arial Black" panose="020B0A04020102020204" pitchFamily="34" charset="0"/>
              </a:rPr>
              <a:t> sets the tone for every Post in the area. When the "top" is unified, the entire District follows suit.</a:t>
            </a:r>
          </a:p>
        </p:txBody>
      </p:sp>
    </p:spTree>
    <p:extLst>
      <p:ext uri="{BB962C8B-B14F-4D97-AF65-F5344CB8AC3E}">
        <p14:creationId xmlns:p14="http://schemas.microsoft.com/office/powerpoint/2010/main" val="3529209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123BB54-3834-B174-6E16-01AD4569FDA1}"/>
              </a:ext>
            </a:extLst>
          </p:cNvPr>
          <p:cNvSpPr txBox="1"/>
          <p:nvPr/>
        </p:nvSpPr>
        <p:spPr>
          <a:xfrm>
            <a:off x="1468018" y="2118345"/>
            <a:ext cx="9672733" cy="892552"/>
          </a:xfrm>
          <a:prstGeom prst="rect">
            <a:avLst/>
          </a:prstGeom>
          <a:noFill/>
        </p:spPr>
        <p:txBody>
          <a:bodyPr wrap="square">
            <a:spAutoFit/>
          </a:bodyPr>
          <a:lstStyle/>
          <a:p>
            <a:pPr>
              <a:buNone/>
            </a:pPr>
            <a:r>
              <a:rPr lang="en-US" sz="3200" b="1">
                <a:latin typeface="Arial Black" panose="020B0A04020102020204" pitchFamily="34" charset="0"/>
              </a:rPr>
              <a:t>The Power of the Partnership (Cont.)</a:t>
            </a:r>
          </a:p>
          <a:p>
            <a:pPr>
              <a:buNone/>
            </a:pPr>
            <a:r>
              <a:rPr lang="en-US" sz="2000" b="1" i="1">
                <a:latin typeface="Arial Black" panose="020B0A04020102020204" pitchFamily="34" charset="0"/>
              </a:rPr>
              <a:t>Strengthening the District through Commander-Auxiliary Unity</a:t>
            </a:r>
            <a:endParaRPr lang="en-US" sz="2000" b="1">
              <a:latin typeface="Arial Black" panose="020B0A04020102020204" pitchFamily="34" charset="0"/>
            </a:endParaRPr>
          </a:p>
        </p:txBody>
      </p:sp>
      <p:sp>
        <p:nvSpPr>
          <p:cNvPr id="5" name="TextBox 4">
            <a:extLst>
              <a:ext uri="{FF2B5EF4-FFF2-40B4-BE49-F238E27FC236}">
                <a16:creationId xmlns:a16="http://schemas.microsoft.com/office/drawing/2014/main" id="{21067018-01DC-2231-C946-C5388BC50B2A}"/>
              </a:ext>
            </a:extLst>
          </p:cNvPr>
          <p:cNvSpPr txBox="1"/>
          <p:nvPr/>
        </p:nvSpPr>
        <p:spPr>
          <a:xfrm>
            <a:off x="472751" y="3010897"/>
            <a:ext cx="11246498" cy="3785652"/>
          </a:xfrm>
          <a:prstGeom prst="rect">
            <a:avLst/>
          </a:prstGeom>
          <a:noFill/>
        </p:spPr>
        <p:txBody>
          <a:bodyPr wrap="square">
            <a:spAutoFit/>
          </a:bodyPr>
          <a:lstStyle/>
          <a:p>
            <a:pPr marL="285750" indent="-285750">
              <a:buFont typeface="Arial" panose="020B0604020202020204" pitchFamily="34" charset="0"/>
              <a:buChar char="•"/>
            </a:pPr>
            <a:r>
              <a:rPr lang="en-US" sz="2400" b="1"/>
              <a:t>A Unified Front: </a:t>
            </a:r>
            <a:r>
              <a:rPr lang="en-US" sz="2400"/>
              <a:t>When you work in lockstep with your Auxiliary counterpart, you project a professional image that inspires confidence and discourages petty disputes.</a:t>
            </a:r>
          </a:p>
          <a:p>
            <a:pPr marL="285750" indent="-285750">
              <a:buFont typeface="Arial" panose="020B0604020202020204" pitchFamily="34" charset="0"/>
              <a:buChar char="•"/>
            </a:pPr>
            <a:r>
              <a:rPr lang="en-US" sz="2400" b="1"/>
              <a:t>The "Liaison" Advantage</a:t>
            </a:r>
            <a:r>
              <a:rPr lang="en-US" sz="2400"/>
              <a:t>: You cannot legally or procedurally "order" the Auxiliary to do anything—they are a separate organization. However, a strong relationship with the District Auxiliary President gives you a direct line to resolve issues before they escalate.</a:t>
            </a:r>
          </a:p>
          <a:p>
            <a:pPr marL="285750" indent="-285750">
              <a:buFont typeface="Arial" panose="020B0604020202020204" pitchFamily="34" charset="0"/>
              <a:buChar char="•"/>
            </a:pPr>
            <a:r>
              <a:rPr lang="en-US" sz="2400" b="1"/>
              <a:t>Resource Multiplication</a:t>
            </a:r>
            <a:r>
              <a:rPr lang="en-US" sz="2400"/>
              <a:t>: Working as a team doubles your manpower, doubles your fundraising reach, and ensures VFW programs (like VOD/PP) are executed flawlessly.</a:t>
            </a:r>
          </a:p>
        </p:txBody>
      </p:sp>
    </p:spTree>
    <p:extLst>
      <p:ext uri="{BB962C8B-B14F-4D97-AF65-F5344CB8AC3E}">
        <p14:creationId xmlns:p14="http://schemas.microsoft.com/office/powerpoint/2010/main" val="49991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C59A1A-4D45-3289-3BFB-28E7CE86015D}"/>
              </a:ext>
            </a:extLst>
          </p:cNvPr>
          <p:cNvSpPr txBox="1"/>
          <p:nvPr/>
        </p:nvSpPr>
        <p:spPr>
          <a:xfrm>
            <a:off x="454091" y="2006377"/>
            <a:ext cx="11165631" cy="830997"/>
          </a:xfrm>
          <a:prstGeom prst="rect">
            <a:avLst/>
          </a:prstGeom>
          <a:noFill/>
        </p:spPr>
        <p:txBody>
          <a:bodyPr wrap="square">
            <a:spAutoFit/>
          </a:bodyPr>
          <a:lstStyle/>
          <a:p>
            <a:pPr algn="ctr"/>
            <a:r>
              <a:rPr lang="en-US" sz="2800">
                <a:latin typeface="Arial Black" panose="020B0A04020102020204" pitchFamily="34" charset="0"/>
              </a:rPr>
              <a:t>Communication: The Ultimate Conflict Resolution Tool</a:t>
            </a:r>
          </a:p>
          <a:p>
            <a:pPr algn="ctr"/>
            <a:r>
              <a:rPr lang="en-US" sz="2000">
                <a:latin typeface="Arial Black" panose="020B0A04020102020204" pitchFamily="34" charset="0"/>
              </a:rPr>
              <a:t>Good communication isn't just about "talking"; it’s about strategic alignment.</a:t>
            </a:r>
          </a:p>
        </p:txBody>
      </p:sp>
      <p:sp>
        <p:nvSpPr>
          <p:cNvPr id="5" name="TextBox 4">
            <a:extLst>
              <a:ext uri="{FF2B5EF4-FFF2-40B4-BE49-F238E27FC236}">
                <a16:creationId xmlns:a16="http://schemas.microsoft.com/office/drawing/2014/main" id="{E4E39568-E162-591C-826E-581BC93C93A3}"/>
              </a:ext>
            </a:extLst>
          </p:cNvPr>
          <p:cNvSpPr txBox="1"/>
          <p:nvPr/>
        </p:nvSpPr>
        <p:spPr>
          <a:xfrm>
            <a:off x="385665" y="3082298"/>
            <a:ext cx="11302481" cy="3416320"/>
          </a:xfrm>
          <a:prstGeom prst="rect">
            <a:avLst/>
          </a:prstGeom>
          <a:noFill/>
        </p:spPr>
        <p:txBody>
          <a:bodyPr wrap="square">
            <a:spAutoFit/>
          </a:bodyPr>
          <a:lstStyle/>
          <a:p>
            <a:pPr marL="285750" indent="-285750">
              <a:buFont typeface="Arial" panose="020B0604020202020204" pitchFamily="34" charset="0"/>
              <a:buChar char="•"/>
            </a:pPr>
            <a:r>
              <a:rPr lang="en-US" sz="2400" b="1"/>
              <a:t>Squashing Post Infighting</a:t>
            </a:r>
            <a:r>
              <a:rPr lang="en-US" sz="2400"/>
              <a:t>: Most Post-level drama stems from "us vs. them" mentalities. When members see the District Commander and President collaborating, it breaks down those silos and sets a standard for Post Commanders.</a:t>
            </a:r>
          </a:p>
          <a:p>
            <a:pPr marL="285750" indent="-285750">
              <a:buFont typeface="Arial" panose="020B0604020202020204" pitchFamily="34" charset="0"/>
              <a:buChar char="•"/>
            </a:pPr>
            <a:r>
              <a:rPr lang="en-US" sz="2400" b="1"/>
              <a:t>Smoothing Over Friction</a:t>
            </a:r>
            <a:r>
              <a:rPr lang="en-US" sz="2400"/>
              <a:t>: If a Post Commander and an Auxiliary President are at odds, you and your counterpart can intervene as a unified mediation team to remind them of our common mission.</a:t>
            </a:r>
          </a:p>
          <a:p>
            <a:pPr marL="285750" indent="-285750">
              <a:buFont typeface="Arial" panose="020B0604020202020204" pitchFamily="34" charset="0"/>
              <a:buChar char="•"/>
            </a:pPr>
            <a:r>
              <a:rPr lang="en-US" sz="2400" b="1"/>
              <a:t>No Surprises</a:t>
            </a:r>
            <a:r>
              <a:rPr lang="en-US" sz="2400"/>
              <a:t>: Regular check-ins prevent the "he-said, she-said" rumors that often fuel internal politics.</a:t>
            </a:r>
          </a:p>
        </p:txBody>
      </p:sp>
    </p:spTree>
    <p:extLst>
      <p:ext uri="{BB962C8B-B14F-4D97-AF65-F5344CB8AC3E}">
        <p14:creationId xmlns:p14="http://schemas.microsoft.com/office/powerpoint/2010/main" val="1499696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A816D7-BE66-88C2-7A38-0349A8DCECA6}"/>
              </a:ext>
            </a:extLst>
          </p:cNvPr>
          <p:cNvSpPr txBox="1"/>
          <p:nvPr/>
        </p:nvSpPr>
        <p:spPr>
          <a:xfrm>
            <a:off x="2471057" y="2463104"/>
            <a:ext cx="7249886" cy="1754326"/>
          </a:xfrm>
          <a:prstGeom prst="rect">
            <a:avLst/>
          </a:prstGeom>
          <a:noFill/>
        </p:spPr>
        <p:txBody>
          <a:bodyPr wrap="square" rtlCol="0">
            <a:spAutoFit/>
          </a:bodyPr>
          <a:lstStyle/>
          <a:p>
            <a:pPr algn="ctr"/>
            <a:r>
              <a:rPr lang="en-US" sz="5400" b="1"/>
              <a:t>District Commanders Training</a:t>
            </a:r>
            <a:endParaRPr lang="en-US" b="1"/>
          </a:p>
        </p:txBody>
      </p:sp>
      <p:sp>
        <p:nvSpPr>
          <p:cNvPr id="5" name="TextBox 4">
            <a:extLst>
              <a:ext uri="{FF2B5EF4-FFF2-40B4-BE49-F238E27FC236}">
                <a16:creationId xmlns:a16="http://schemas.microsoft.com/office/drawing/2014/main" id="{2F00F8D6-3EA0-C5CE-675A-E061FE2F9546}"/>
              </a:ext>
            </a:extLst>
          </p:cNvPr>
          <p:cNvSpPr txBox="1"/>
          <p:nvPr/>
        </p:nvSpPr>
        <p:spPr>
          <a:xfrm>
            <a:off x="2777490" y="4022793"/>
            <a:ext cx="6637020" cy="1446550"/>
          </a:xfrm>
          <a:prstGeom prst="rect">
            <a:avLst/>
          </a:prstGeom>
          <a:noFill/>
        </p:spPr>
        <p:txBody>
          <a:bodyPr wrap="square" rtlCol="0">
            <a:spAutoFit/>
          </a:bodyPr>
          <a:lstStyle/>
          <a:p>
            <a:pPr algn="ctr"/>
            <a:endParaRPr lang="en-US" sz="4400" b="1"/>
          </a:p>
          <a:p>
            <a:pPr algn="ctr"/>
            <a:r>
              <a:rPr lang="en-US" sz="4400" b="1"/>
              <a:t>May 2026</a:t>
            </a:r>
          </a:p>
        </p:txBody>
      </p:sp>
    </p:spTree>
    <p:extLst>
      <p:ext uri="{BB962C8B-B14F-4D97-AF65-F5344CB8AC3E}">
        <p14:creationId xmlns:p14="http://schemas.microsoft.com/office/powerpoint/2010/main" val="2008210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281F70-E53B-F9BC-C358-7F19A102D6D2}"/>
              </a:ext>
            </a:extLst>
          </p:cNvPr>
          <p:cNvSpPr txBox="1"/>
          <p:nvPr/>
        </p:nvSpPr>
        <p:spPr>
          <a:xfrm>
            <a:off x="678024" y="2154520"/>
            <a:ext cx="11003903" cy="4585871"/>
          </a:xfrm>
          <a:prstGeom prst="rect">
            <a:avLst/>
          </a:prstGeom>
          <a:noFill/>
        </p:spPr>
        <p:txBody>
          <a:bodyPr wrap="square">
            <a:spAutoFit/>
          </a:bodyPr>
          <a:lstStyle/>
          <a:p>
            <a:pPr algn="ctr">
              <a:buNone/>
            </a:pPr>
            <a:r>
              <a:rPr lang="en-US" sz="2800" b="1">
                <a:latin typeface="Arial Black" panose="020B0A04020102020204" pitchFamily="34" charset="0"/>
              </a:rPr>
              <a:t>The Commander’s Communication Checklist</a:t>
            </a:r>
          </a:p>
          <a:p>
            <a:pPr>
              <a:buNone/>
            </a:pPr>
            <a:r>
              <a:rPr lang="en-US" sz="2400">
                <a:latin typeface="Arial" panose="020B0604020202020204" pitchFamily="34" charset="0"/>
                <a:cs typeface="Arial" panose="020B0604020202020204" pitchFamily="34" charset="0"/>
              </a:rPr>
              <a:t>Use this to keep the relationship on track throughout your term:</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 ] Establish the "No Surprises" Rule:</a:t>
            </a:r>
            <a:r>
              <a:rPr lang="en-US" sz="2400">
                <a:latin typeface="Arial" panose="020B0604020202020204" pitchFamily="34" charset="0"/>
                <a:cs typeface="Arial" panose="020B0604020202020204" pitchFamily="34" charset="0"/>
              </a:rPr>
              <a:t> Agree to call each other immediately if a major issue arises at a Post so you can coordinate a response.</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 ] Monthly Sync-Ups:</a:t>
            </a:r>
            <a:r>
              <a:rPr lang="en-US" sz="2400">
                <a:latin typeface="Arial" panose="020B0604020202020204" pitchFamily="34" charset="0"/>
                <a:cs typeface="Arial" panose="020B0604020202020204" pitchFamily="34" charset="0"/>
              </a:rPr>
              <a:t> Schedule a 15-minute call or coffee once a month—don't wait for the District meeting to talk.</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 ] Cross-Promotion:</a:t>
            </a:r>
            <a:r>
              <a:rPr lang="en-US" sz="2400">
                <a:latin typeface="Arial" panose="020B0604020202020204" pitchFamily="34" charset="0"/>
                <a:cs typeface="Arial" panose="020B0604020202020204" pitchFamily="34" charset="0"/>
              </a:rPr>
              <a:t> Ensure the Auxiliary’s events are on the VFW calendar and vice versa.</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 ] Joint Post Visits:</a:t>
            </a:r>
            <a:r>
              <a:rPr lang="en-US" sz="2400">
                <a:latin typeface="Arial" panose="020B0604020202020204" pitchFamily="34" charset="0"/>
                <a:cs typeface="Arial" panose="020B0604020202020204" pitchFamily="34" charset="0"/>
              </a:rPr>
              <a:t> Whenever possible, visit Posts together. It sends a visual message of "One Family, One Mission."</a:t>
            </a:r>
          </a:p>
          <a:p>
            <a:pPr>
              <a:buFont typeface="Arial" panose="020B0604020202020204" pitchFamily="34" charset="0"/>
              <a:buChar char="•"/>
            </a:pPr>
            <a:r>
              <a:rPr lang="en-US" sz="2400" b="1">
                <a:latin typeface="Arial" panose="020B0604020202020204" pitchFamily="34" charset="0"/>
                <a:cs typeface="Arial" panose="020B0604020202020204" pitchFamily="34" charset="0"/>
              </a:rPr>
              <a:t>[ ] Conflict De-escalation:</a:t>
            </a:r>
            <a:r>
              <a:rPr lang="en-US" sz="2400">
                <a:latin typeface="Arial" panose="020B0604020202020204" pitchFamily="34" charset="0"/>
                <a:cs typeface="Arial" panose="020B0604020202020204" pitchFamily="34" charset="0"/>
              </a:rPr>
              <a:t> If you hear a complaint about the Auxiliary, your first step should be: </a:t>
            </a:r>
            <a:r>
              <a:rPr lang="en-US" sz="2400" i="1">
                <a:latin typeface="Arial" panose="020B0604020202020204" pitchFamily="34" charset="0"/>
                <a:cs typeface="Arial" panose="020B0604020202020204" pitchFamily="34" charset="0"/>
              </a:rPr>
              <a:t>"Have I talked to the District President about this yet?"</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5606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FE8C31-6671-42F2-167E-360696558218}"/>
              </a:ext>
            </a:extLst>
          </p:cNvPr>
          <p:cNvSpPr txBox="1"/>
          <p:nvPr/>
        </p:nvSpPr>
        <p:spPr>
          <a:xfrm>
            <a:off x="2251788" y="2133600"/>
            <a:ext cx="8627706" cy="1200329"/>
          </a:xfrm>
          <a:prstGeom prst="rect">
            <a:avLst/>
          </a:prstGeom>
          <a:noFill/>
        </p:spPr>
        <p:txBody>
          <a:bodyPr wrap="square" rtlCol="0">
            <a:spAutoFit/>
          </a:bodyPr>
          <a:lstStyle/>
          <a:p>
            <a:pPr algn="ctr"/>
            <a:r>
              <a:rPr lang="en-US" sz="4000">
                <a:latin typeface="Arial Black" panose="020B0A04020102020204" pitchFamily="34" charset="0"/>
              </a:rPr>
              <a:t>Dealing with Problems</a:t>
            </a:r>
          </a:p>
          <a:p>
            <a:pPr algn="ctr"/>
            <a:r>
              <a:rPr lang="en-US" sz="3200">
                <a:latin typeface="Arial Black" panose="020B0A04020102020204" pitchFamily="34" charset="0"/>
              </a:rPr>
              <a:t>Group Discussion</a:t>
            </a:r>
          </a:p>
        </p:txBody>
      </p:sp>
      <p:sp>
        <p:nvSpPr>
          <p:cNvPr id="5" name="TextBox 4">
            <a:extLst>
              <a:ext uri="{FF2B5EF4-FFF2-40B4-BE49-F238E27FC236}">
                <a16:creationId xmlns:a16="http://schemas.microsoft.com/office/drawing/2014/main" id="{D40C244B-A750-DE74-E583-1D34BB408CC4}"/>
              </a:ext>
            </a:extLst>
          </p:cNvPr>
          <p:cNvSpPr txBox="1"/>
          <p:nvPr/>
        </p:nvSpPr>
        <p:spPr>
          <a:xfrm>
            <a:off x="3563883" y="3524072"/>
            <a:ext cx="7945141" cy="3108543"/>
          </a:xfrm>
          <a:prstGeom prst="rect">
            <a:avLst/>
          </a:prstGeom>
          <a:noFill/>
        </p:spPr>
        <p:txBody>
          <a:bodyPr wrap="square" rtlCol="0">
            <a:spAutoFit/>
          </a:bodyPr>
          <a:lstStyle/>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Remember Each Post is Different</a:t>
            </a:r>
          </a:p>
          <a:p>
            <a:pPr marL="457200" indent="-457200">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Don’t Assume Anything</a:t>
            </a:r>
          </a:p>
          <a:p>
            <a:pPr marL="457200" indent="-457200">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How Do We Handle Problems?</a:t>
            </a:r>
          </a:p>
          <a:p>
            <a:pPr marL="457200" indent="-457200">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Who do we Talk to?</a:t>
            </a:r>
          </a:p>
        </p:txBody>
      </p:sp>
    </p:spTree>
    <p:extLst>
      <p:ext uri="{BB962C8B-B14F-4D97-AF65-F5344CB8AC3E}">
        <p14:creationId xmlns:p14="http://schemas.microsoft.com/office/powerpoint/2010/main" val="3214488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78B0AA-FA4F-42CE-6327-6ED76CB466A7}"/>
              </a:ext>
            </a:extLst>
          </p:cNvPr>
          <p:cNvSpPr txBox="1"/>
          <p:nvPr/>
        </p:nvSpPr>
        <p:spPr>
          <a:xfrm>
            <a:off x="3523019" y="2114939"/>
            <a:ext cx="5145961" cy="769441"/>
          </a:xfrm>
          <a:prstGeom prst="rect">
            <a:avLst/>
          </a:prstGeom>
          <a:noFill/>
        </p:spPr>
        <p:txBody>
          <a:bodyPr wrap="none" rtlCol="0">
            <a:spAutoFit/>
          </a:bodyPr>
          <a:lstStyle/>
          <a:p>
            <a:r>
              <a:rPr lang="en-US" sz="4400">
                <a:latin typeface="Arial Black" panose="020B0A04020102020204" pitchFamily="34" charset="0"/>
              </a:rPr>
              <a:t>Our Next Topics</a:t>
            </a:r>
          </a:p>
        </p:txBody>
      </p:sp>
      <p:sp>
        <p:nvSpPr>
          <p:cNvPr id="5" name="TextBox 4">
            <a:extLst>
              <a:ext uri="{FF2B5EF4-FFF2-40B4-BE49-F238E27FC236}">
                <a16:creationId xmlns:a16="http://schemas.microsoft.com/office/drawing/2014/main" id="{44796E2C-F4E4-AC7B-1BE8-402E59E37331}"/>
              </a:ext>
            </a:extLst>
          </p:cNvPr>
          <p:cNvSpPr txBox="1"/>
          <p:nvPr/>
        </p:nvSpPr>
        <p:spPr>
          <a:xfrm>
            <a:off x="3523019" y="3142862"/>
            <a:ext cx="6957526" cy="3108543"/>
          </a:xfrm>
          <a:prstGeom prst="rect">
            <a:avLst/>
          </a:prstGeom>
          <a:noFill/>
        </p:spPr>
        <p:txBody>
          <a:bodyPr wrap="square">
            <a:spAutoFit/>
          </a:bodyPr>
          <a:lstStyle/>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Planning District Meetings</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Donations</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Inspections</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Visitations</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District School of Instruction (SOI)</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Reporting</a:t>
            </a:r>
          </a:p>
          <a:p>
            <a:pPr marL="45720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Insurance/990s</a:t>
            </a:r>
          </a:p>
        </p:txBody>
      </p:sp>
    </p:spTree>
    <p:extLst>
      <p:ext uri="{BB962C8B-B14F-4D97-AF65-F5344CB8AC3E}">
        <p14:creationId xmlns:p14="http://schemas.microsoft.com/office/powerpoint/2010/main" val="4240373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53DF00-DF9D-9764-63E1-83BD6E7719F9}"/>
              </a:ext>
            </a:extLst>
          </p:cNvPr>
          <p:cNvSpPr txBox="1"/>
          <p:nvPr/>
        </p:nvSpPr>
        <p:spPr>
          <a:xfrm>
            <a:off x="1326501" y="2281726"/>
            <a:ext cx="9235751" cy="4031873"/>
          </a:xfrm>
          <a:prstGeom prst="rect">
            <a:avLst/>
          </a:prstGeom>
          <a:noFill/>
        </p:spPr>
        <p:txBody>
          <a:bodyPr wrap="square">
            <a:spAutoFit/>
          </a:bodyPr>
          <a:lstStyle/>
          <a:p>
            <a:r>
              <a:rPr lang="en-US" sz="4000" b="1">
                <a:latin typeface="Arial Black" panose="020B0A04020102020204" pitchFamily="34" charset="0"/>
              </a:rPr>
              <a:t>Planning Your District Meetings</a:t>
            </a:r>
          </a:p>
          <a:p>
            <a:endParaRPr lang="en-US" b="1"/>
          </a:p>
          <a:p>
            <a:pPr marL="342900" indent="-342900">
              <a:buFont typeface="Arial" panose="020B0604020202020204" pitchFamily="34" charset="0"/>
              <a:buChar char="•"/>
            </a:pPr>
            <a:r>
              <a:rPr lang="en-US" sz="2400" b="1"/>
              <a:t>You must do this with your Auxiliary President present</a:t>
            </a:r>
          </a:p>
          <a:p>
            <a:pPr marL="342900" indent="-342900">
              <a:buFont typeface="Arial" panose="020B0604020202020204" pitchFamily="34" charset="0"/>
              <a:buChar char="•"/>
            </a:pPr>
            <a:r>
              <a:rPr lang="en-US" sz="2400" b="1"/>
              <a:t>Use the National and Department Blackout list. Don’t be the one!!</a:t>
            </a:r>
          </a:p>
          <a:p>
            <a:pPr marL="342900" indent="-342900">
              <a:buFont typeface="Arial" panose="020B0604020202020204" pitchFamily="34" charset="0"/>
              <a:buChar char="•"/>
            </a:pPr>
            <a:r>
              <a:rPr lang="en-US" sz="2400" b="1"/>
              <a:t>SOI is not a Joint Meeting</a:t>
            </a:r>
          </a:p>
          <a:p>
            <a:pPr marL="342900" indent="-342900">
              <a:buFont typeface="Arial" panose="020B0604020202020204" pitchFamily="34" charset="0"/>
              <a:buChar char="•"/>
            </a:pPr>
            <a:r>
              <a:rPr lang="en-US" sz="2400" b="1"/>
              <a:t>You don’t have to do Joint Meeting every Meeting but you must during Memorial Service</a:t>
            </a:r>
          </a:p>
          <a:p>
            <a:pPr marL="342900" indent="-342900">
              <a:buFont typeface="Arial" panose="020B0604020202020204" pitchFamily="34" charset="0"/>
              <a:buChar char="•"/>
            </a:pPr>
            <a:r>
              <a:rPr lang="en-US" sz="2400" b="1"/>
              <a:t>How many meetings do I have to plan?</a:t>
            </a:r>
          </a:p>
          <a:p>
            <a:pPr marL="342900" indent="-342900">
              <a:buFont typeface="Arial" panose="020B0604020202020204" pitchFamily="34" charset="0"/>
              <a:buChar char="•"/>
            </a:pPr>
            <a:r>
              <a:rPr lang="en-US" sz="2400" b="1"/>
              <a:t>DCC</a:t>
            </a:r>
          </a:p>
          <a:p>
            <a:pPr marL="342900" indent="-342900">
              <a:buFont typeface="Arial" panose="020B0604020202020204" pitchFamily="34" charset="0"/>
              <a:buChar char="•"/>
            </a:pPr>
            <a:r>
              <a:rPr lang="en-US" sz="2400" b="1"/>
              <a:t>Department Reps</a:t>
            </a:r>
          </a:p>
        </p:txBody>
      </p:sp>
    </p:spTree>
    <p:extLst>
      <p:ext uri="{BB962C8B-B14F-4D97-AF65-F5344CB8AC3E}">
        <p14:creationId xmlns:p14="http://schemas.microsoft.com/office/powerpoint/2010/main" val="4283617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6AC1A59-4BA0-F471-74CE-708C3676B620}"/>
              </a:ext>
            </a:extLst>
          </p:cNvPr>
          <p:cNvSpPr txBox="1"/>
          <p:nvPr/>
        </p:nvSpPr>
        <p:spPr>
          <a:xfrm>
            <a:off x="566057" y="2026688"/>
            <a:ext cx="11059886" cy="4216539"/>
          </a:xfrm>
          <a:prstGeom prst="rect">
            <a:avLst/>
          </a:prstGeom>
          <a:noFill/>
        </p:spPr>
        <p:txBody>
          <a:bodyPr wrap="square">
            <a:spAutoFit/>
          </a:bodyPr>
          <a:lstStyle/>
          <a:p>
            <a:pPr algn="ctr"/>
            <a:r>
              <a:rPr lang="en-US" sz="4000" b="1">
                <a:latin typeface="Arial" panose="020B0604020202020204" pitchFamily="34" charset="0"/>
                <a:cs typeface="Arial" panose="020B0604020202020204" pitchFamily="34" charset="0"/>
              </a:rPr>
              <a:t>Donations– The Lifeline of Our Mission</a:t>
            </a:r>
          </a:p>
          <a:p>
            <a:pPr algn="ctr"/>
            <a:r>
              <a:rPr lang="en-US" sz="2400" b="1">
                <a:latin typeface="Arial" panose="020B0604020202020204" pitchFamily="34" charset="0"/>
                <a:cs typeface="Arial" panose="020B0604020202020204" pitchFamily="34" charset="0"/>
              </a:rPr>
              <a:t>Why Full Participation Isn't Just "Paperwork," It’s Our Purpose</a:t>
            </a:r>
          </a:p>
          <a:p>
            <a:pPr algn="ctr"/>
            <a:endParaRPr lang="en-US" sz="2400" b="1">
              <a:latin typeface="Arial" panose="020B0604020202020204" pitchFamily="34" charset="0"/>
              <a:cs typeface="Arial" panose="020B0604020202020204" pitchFamily="34" charset="0"/>
            </a:endParaRPr>
          </a:p>
          <a:p>
            <a:r>
              <a:rPr lang="en-US" sz="3600" b="1">
                <a:latin typeface="Arial" panose="020B0604020202020204" pitchFamily="34" charset="0"/>
                <a:cs typeface="Arial" panose="020B0604020202020204" pitchFamily="34" charset="0"/>
              </a:rPr>
              <a:t>It is a common misconception that membership dues cover our programs. In reality, dues cover only about 17% of the VFW’s operating costs. Mandatory donations bridge the gap for the services that define us.</a:t>
            </a:r>
          </a:p>
        </p:txBody>
      </p:sp>
    </p:spTree>
    <p:extLst>
      <p:ext uri="{BB962C8B-B14F-4D97-AF65-F5344CB8AC3E}">
        <p14:creationId xmlns:p14="http://schemas.microsoft.com/office/powerpoint/2010/main" val="77090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32A113-AD5E-14EA-B4E1-EEAA5B203ED8}"/>
              </a:ext>
            </a:extLst>
          </p:cNvPr>
          <p:cNvSpPr txBox="1"/>
          <p:nvPr/>
        </p:nvSpPr>
        <p:spPr>
          <a:xfrm>
            <a:off x="491413" y="2591983"/>
            <a:ext cx="11395788" cy="3785652"/>
          </a:xfrm>
          <a:prstGeom prst="rect">
            <a:avLst/>
          </a:prstGeom>
          <a:noFill/>
        </p:spPr>
        <p:txBody>
          <a:bodyPr wrap="square">
            <a:spAutoFit/>
          </a:bodyPr>
          <a:lstStyle/>
          <a:p>
            <a:pPr marL="285750" indent="-285750">
              <a:buFont typeface="Arial" panose="020B0604020202020204" pitchFamily="34" charset="0"/>
              <a:buChar char="•"/>
            </a:pPr>
            <a:r>
              <a:rPr lang="en-US" sz="2400">
                <a:latin typeface="Arial Black" panose="020B0A04020102020204" pitchFamily="34" charset="0"/>
                <a:cs typeface="Arial" panose="020B0604020202020204" pitchFamily="34" charset="0"/>
              </a:rPr>
              <a:t>Veterans &amp; Military Support (VMS): </a:t>
            </a:r>
            <a:r>
              <a:rPr lang="en-US" sz="2400">
                <a:latin typeface="Arial" panose="020B0604020202020204" pitchFamily="34" charset="0"/>
                <a:cs typeface="Arial" panose="020B0604020202020204" pitchFamily="34" charset="0"/>
              </a:rPr>
              <a:t>This fund powers the "Unmet Needs" financial grants for struggling military families and the "Help A Hero" scholarships. Without the Post donation, these programs literally run out of money.</a:t>
            </a:r>
          </a:p>
          <a:p>
            <a:pPr marL="285750" indent="-285750">
              <a:buFont typeface="Arial" panose="020B0604020202020204" pitchFamily="34" charset="0"/>
              <a:buChar char="•"/>
            </a:pPr>
            <a:r>
              <a:rPr lang="en-US" sz="2400">
                <a:latin typeface="Arial Black" panose="020B0A04020102020204" pitchFamily="34" charset="0"/>
                <a:cs typeface="Arial" panose="020B0604020202020204" pitchFamily="34" charset="0"/>
              </a:rPr>
              <a:t>National Home: </a:t>
            </a:r>
            <a:r>
              <a:rPr lang="en-US" sz="2400">
                <a:latin typeface="Arial" panose="020B0604020202020204" pitchFamily="34" charset="0"/>
                <a:cs typeface="Arial" panose="020B0604020202020204" pitchFamily="34" charset="0"/>
              </a:rPr>
              <a:t>These donations maintain the facilities that house the families of our fallen or deployed comrades. It is our most sacred living memorial.</a:t>
            </a:r>
          </a:p>
          <a:p>
            <a:pPr marL="285750" indent="-285750">
              <a:buFont typeface="Arial" panose="020B0604020202020204" pitchFamily="34" charset="0"/>
              <a:buChar char="•"/>
            </a:pPr>
            <a:r>
              <a:rPr lang="en-US" sz="2400">
                <a:latin typeface="Arial Black" panose="020B0A04020102020204" pitchFamily="34" charset="0"/>
                <a:cs typeface="Arial" panose="020B0604020202020204" pitchFamily="34" charset="0"/>
              </a:rPr>
              <a:t>Department/State Programs: </a:t>
            </a:r>
            <a:r>
              <a:rPr lang="en-US" sz="2400">
                <a:latin typeface="Arial" panose="020B0604020202020204" pitchFamily="34" charset="0"/>
                <a:cs typeface="Arial" panose="020B0604020202020204" pitchFamily="34" charset="0"/>
              </a:rPr>
              <a:t>These funds often support your State Service Officers, who secure billions in VA benefits for veterans in your backyard. Veteran’s Village.</a:t>
            </a:r>
          </a:p>
        </p:txBody>
      </p:sp>
      <p:pic>
        <p:nvPicPr>
          <p:cNvPr id="5" name="Picture 4">
            <a:extLst>
              <a:ext uri="{FF2B5EF4-FFF2-40B4-BE49-F238E27FC236}">
                <a16:creationId xmlns:a16="http://schemas.microsoft.com/office/drawing/2014/main" id="{2A02B876-E1D1-19BA-CD9C-E43B235CA98F}"/>
              </a:ext>
            </a:extLst>
          </p:cNvPr>
          <p:cNvPicPr>
            <a:picLocks noChangeAspect="1"/>
          </p:cNvPicPr>
          <p:nvPr/>
        </p:nvPicPr>
        <p:blipFill>
          <a:blip r:embed="rId3"/>
          <a:stretch>
            <a:fillRect/>
          </a:stretch>
        </p:blipFill>
        <p:spPr>
          <a:xfrm>
            <a:off x="1365342" y="1913672"/>
            <a:ext cx="9028959" cy="853514"/>
          </a:xfrm>
          <a:prstGeom prst="rect">
            <a:avLst/>
          </a:prstGeom>
        </p:spPr>
      </p:pic>
    </p:spTree>
    <p:extLst>
      <p:ext uri="{BB962C8B-B14F-4D97-AF65-F5344CB8AC3E}">
        <p14:creationId xmlns:p14="http://schemas.microsoft.com/office/powerpoint/2010/main" val="2473233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581214-08F7-6C9E-FECB-5E9230364729}"/>
              </a:ext>
            </a:extLst>
          </p:cNvPr>
          <p:cNvSpPr txBox="1"/>
          <p:nvPr/>
        </p:nvSpPr>
        <p:spPr>
          <a:xfrm>
            <a:off x="1351384" y="2114394"/>
            <a:ext cx="8949612"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Donations– The Lifeline of Our Mission</a:t>
            </a:r>
          </a:p>
          <a:p>
            <a:pPr lvl="0" algn="ctr">
              <a:defRPr/>
            </a:pPr>
            <a:r>
              <a:rPr lang="en-US" sz="3200"/>
              <a:t>The Consequences of "Non-Compliance"</a:t>
            </a:r>
            <a:endParaRPr kumimoji="0" lang="en-US" sz="3200" b="1" i="0" u="none" strike="noStrike" kern="1200" cap="none" spc="0" normalizeH="0" baseline="0" noProof="0">
              <a:ln>
                <a:noFill/>
              </a:ln>
              <a:solidFill>
                <a:prstClr val="black"/>
              </a:solidFill>
              <a:effectLst/>
              <a:uLnTx/>
              <a:uFillTx/>
              <a:latin typeface="Arial Black" panose="020B0A04020102020204" pitchFamily="34" charset="0"/>
              <a:ea typeface="+mn-ea"/>
              <a:cs typeface="+mn-cs"/>
            </a:endParaRPr>
          </a:p>
        </p:txBody>
      </p:sp>
      <p:sp>
        <p:nvSpPr>
          <p:cNvPr id="5" name="TextBox 4">
            <a:extLst>
              <a:ext uri="{FF2B5EF4-FFF2-40B4-BE49-F238E27FC236}">
                <a16:creationId xmlns:a16="http://schemas.microsoft.com/office/drawing/2014/main" id="{E8C9D864-C600-B97F-7FE2-D5DC0CC495AC}"/>
              </a:ext>
            </a:extLst>
          </p:cNvPr>
          <p:cNvSpPr txBox="1"/>
          <p:nvPr/>
        </p:nvSpPr>
        <p:spPr>
          <a:xfrm>
            <a:off x="2128935" y="3466522"/>
            <a:ext cx="7661988" cy="1815882"/>
          </a:xfrm>
          <a:prstGeom prst="rect">
            <a:avLst/>
          </a:prstGeom>
          <a:noFill/>
        </p:spPr>
        <p:txBody>
          <a:bodyPr wrap="square">
            <a:spAutoFit/>
          </a:bodyPr>
          <a:lstStyle/>
          <a:p>
            <a:r>
              <a:rPr lang="en-US" sz="2800">
                <a:latin typeface="Arial" panose="020B0604020202020204" pitchFamily="34" charset="0"/>
                <a:cs typeface="Arial" panose="020B0604020202020204" pitchFamily="34" charset="0"/>
              </a:rPr>
              <a:t>As District Commander, you must help Post Commanders understand that skipping these donations isn't "saving money"—it’s costing the Post its voice and its standing.</a:t>
            </a:r>
          </a:p>
        </p:txBody>
      </p:sp>
    </p:spTree>
    <p:extLst>
      <p:ext uri="{BB962C8B-B14F-4D97-AF65-F5344CB8AC3E}">
        <p14:creationId xmlns:p14="http://schemas.microsoft.com/office/powerpoint/2010/main" val="2427098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0BAB97-0B66-CBC2-6213-B77DF6A32BF8}"/>
              </a:ext>
            </a:extLst>
          </p:cNvPr>
          <p:cNvSpPr txBox="1"/>
          <p:nvPr/>
        </p:nvSpPr>
        <p:spPr>
          <a:xfrm>
            <a:off x="1621194" y="2008647"/>
            <a:ext cx="8949612"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Donations– The Lifeline of Our Mission</a:t>
            </a:r>
          </a:p>
          <a:p>
            <a:pPr lvl="0" algn="ctr">
              <a:defRPr/>
            </a:pPr>
            <a:r>
              <a:rPr lang="en-US" sz="3200"/>
              <a:t>The Consequences of "Non-Compliance"</a:t>
            </a:r>
            <a:endParaRPr kumimoji="0" lang="en-US" sz="3200" b="1" i="0" u="none" strike="noStrike" kern="1200" cap="none" spc="0" normalizeH="0" baseline="0" noProof="0">
              <a:ln>
                <a:noFill/>
              </a:ln>
              <a:solidFill>
                <a:prstClr val="black"/>
              </a:solidFill>
              <a:effectLst/>
              <a:uLnTx/>
              <a:uFillTx/>
              <a:latin typeface="Arial Black" panose="020B0A04020102020204" pitchFamily="34" charset="0"/>
              <a:ea typeface="+mn-ea"/>
              <a:cs typeface="+mn-cs"/>
            </a:endParaRPr>
          </a:p>
        </p:txBody>
      </p:sp>
      <p:sp>
        <p:nvSpPr>
          <p:cNvPr id="5" name="TextBox 4">
            <a:extLst>
              <a:ext uri="{FF2B5EF4-FFF2-40B4-BE49-F238E27FC236}">
                <a16:creationId xmlns:a16="http://schemas.microsoft.com/office/drawing/2014/main" id="{020C839D-C748-11A9-0885-0A9DED855E29}"/>
              </a:ext>
            </a:extLst>
          </p:cNvPr>
          <p:cNvSpPr txBox="1"/>
          <p:nvPr/>
        </p:nvSpPr>
        <p:spPr>
          <a:xfrm>
            <a:off x="376334" y="3211286"/>
            <a:ext cx="11439331" cy="3416320"/>
          </a:xfrm>
          <a:prstGeom prst="rect">
            <a:avLst/>
          </a:prstGeom>
          <a:noFill/>
        </p:spPr>
        <p:txBody>
          <a:bodyPr wrap="square">
            <a:spAutoFit/>
          </a:bodyPr>
          <a:lstStyle/>
          <a:p>
            <a:pPr marL="285750" indent="-285750">
              <a:buFont typeface="Arial" panose="020B0604020202020204" pitchFamily="34" charset="0"/>
              <a:buChar char="•"/>
            </a:pPr>
            <a:r>
              <a:rPr lang="en-US" sz="2400" b="1">
                <a:latin typeface="Arial" panose="020B0604020202020204" pitchFamily="34" charset="0"/>
                <a:cs typeface="Arial" panose="020B0604020202020204" pitchFamily="34" charset="0"/>
              </a:rPr>
              <a:t>Loss of "Good Standing": </a:t>
            </a:r>
            <a:r>
              <a:rPr lang="en-US" sz="2400">
                <a:latin typeface="Arial" panose="020B0604020202020204" pitchFamily="34" charset="0"/>
                <a:cs typeface="Arial" panose="020B0604020202020204" pitchFamily="34" charset="0"/>
              </a:rPr>
              <a:t>A Post that hasn't made its mandatory donations is in financial arrears. This can lead to the suspension of the Post Charter if left unaddressed. Ref. Sec. 213 </a:t>
            </a:r>
            <a:r>
              <a:rPr lang="en-US" sz="2400" err="1">
                <a:latin typeface="Arial" panose="020B0604020202020204" pitchFamily="34" charset="0"/>
                <a:cs typeface="Arial" panose="020B0604020202020204" pitchFamily="34" charset="0"/>
              </a:rPr>
              <a:t>yp</a:t>
            </a:r>
            <a:r>
              <a:rPr lang="en-US" sz="2400">
                <a:latin typeface="Arial" panose="020B0604020202020204" pitchFamily="34" charset="0"/>
                <a:cs typeface="Arial" panose="020B0604020202020204" pitchFamily="34" charset="0"/>
              </a:rPr>
              <a:t> NB.</a:t>
            </a:r>
          </a:p>
          <a:p>
            <a:pPr marL="285750" indent="-285750">
              <a:buFont typeface="Arial" panose="020B0604020202020204" pitchFamily="34" charset="0"/>
              <a:buChar char="•"/>
            </a:pPr>
            <a:r>
              <a:rPr lang="en-US" sz="2400" b="1">
                <a:latin typeface="Arial" panose="020B0604020202020204" pitchFamily="34" charset="0"/>
                <a:cs typeface="Arial" panose="020B0604020202020204" pitchFamily="34" charset="0"/>
              </a:rPr>
              <a:t>All-State/All-American Disqualification</a:t>
            </a:r>
            <a:r>
              <a:rPr lang="en-US" sz="2400">
                <a:latin typeface="Arial" panose="020B0604020202020204" pitchFamily="34" charset="0"/>
                <a:cs typeface="Arial" panose="020B0604020202020204" pitchFamily="34" charset="0"/>
              </a:rPr>
              <a:t>: No matter how many members they recruit, a Post cannot earn All-State or All-American honors if their mandatory donations aren't recorded.</a:t>
            </a:r>
          </a:p>
          <a:p>
            <a:pPr marL="285750" indent="-285750">
              <a:buFont typeface="Arial" panose="020B0604020202020204" pitchFamily="34" charset="0"/>
              <a:buChar char="•"/>
            </a:pPr>
            <a:r>
              <a:rPr lang="en-US" sz="2400" b="1">
                <a:latin typeface="Arial" panose="020B0604020202020204" pitchFamily="34" charset="0"/>
                <a:cs typeface="Arial" panose="020B0604020202020204" pitchFamily="34" charset="0"/>
              </a:rPr>
              <a:t>Ineligibility for Grants: </a:t>
            </a:r>
            <a:r>
              <a:rPr lang="en-US" sz="2400">
                <a:latin typeface="Arial" panose="020B0604020202020204" pitchFamily="34" charset="0"/>
                <a:cs typeface="Arial" panose="020B0604020202020204" pitchFamily="34" charset="0"/>
              </a:rPr>
              <a:t>Posts in arrears are ineligible for VFW Foundation grants (which can be worth $1,000–$1,500), meaning they lose out on "free" money because they didn't pay a small mandatory fee.</a:t>
            </a:r>
          </a:p>
        </p:txBody>
      </p:sp>
    </p:spTree>
    <p:extLst>
      <p:ext uri="{BB962C8B-B14F-4D97-AF65-F5344CB8AC3E}">
        <p14:creationId xmlns:p14="http://schemas.microsoft.com/office/powerpoint/2010/main" val="1219641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2BB057-F164-6A45-F708-981F70D7D273}"/>
              </a:ext>
            </a:extLst>
          </p:cNvPr>
          <p:cNvSpPr txBox="1"/>
          <p:nvPr/>
        </p:nvSpPr>
        <p:spPr>
          <a:xfrm>
            <a:off x="1612639" y="2850701"/>
            <a:ext cx="8638593" cy="2062103"/>
          </a:xfrm>
          <a:prstGeom prst="rect">
            <a:avLst/>
          </a:prstGeom>
          <a:noFill/>
        </p:spPr>
        <p:txBody>
          <a:bodyPr wrap="square">
            <a:spAutoFit/>
          </a:bodyPr>
          <a:lstStyle/>
          <a:p>
            <a:r>
              <a:rPr lang="en-US" sz="3200" b="1">
                <a:latin typeface="Arial" panose="020B0604020202020204" pitchFamily="34" charset="0"/>
                <a:cs typeface="Arial" panose="020B0604020202020204" pitchFamily="34" charset="0"/>
              </a:rPr>
              <a:t>Commander’s Bottom Line:</a:t>
            </a:r>
            <a:r>
              <a:rPr lang="en-US" sz="3200">
                <a:latin typeface="Arial" panose="020B0604020202020204" pitchFamily="34" charset="0"/>
                <a:cs typeface="Arial" panose="020B0604020202020204" pitchFamily="34" charset="0"/>
              </a:rPr>
              <a:t> "A Post that doesn't contribute to National and Department programs is just a private club. A Post that pays its share is a powerhouse for veterans."</a:t>
            </a:r>
          </a:p>
        </p:txBody>
      </p:sp>
    </p:spTree>
    <p:extLst>
      <p:ext uri="{BB962C8B-B14F-4D97-AF65-F5344CB8AC3E}">
        <p14:creationId xmlns:p14="http://schemas.microsoft.com/office/powerpoint/2010/main" val="2895519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CB4332-1D95-F24E-A607-BC3ADB5B655E}"/>
              </a:ext>
            </a:extLst>
          </p:cNvPr>
          <p:cNvSpPr txBox="1"/>
          <p:nvPr/>
        </p:nvSpPr>
        <p:spPr>
          <a:xfrm>
            <a:off x="335902" y="1994825"/>
            <a:ext cx="11613501" cy="4678204"/>
          </a:xfrm>
          <a:prstGeom prst="rect">
            <a:avLst/>
          </a:prstGeom>
          <a:noFill/>
        </p:spPr>
        <p:txBody>
          <a:bodyPr wrap="square">
            <a:spAutoFit/>
          </a:bodyPr>
          <a:lstStyle/>
          <a:p>
            <a:pPr>
              <a:buNone/>
            </a:pPr>
            <a:r>
              <a:rPr lang="en-US" sz="3600" b="1">
                <a:latin typeface="Arial Black" panose="020B0A04020102020204" pitchFamily="34" charset="0"/>
              </a:rPr>
              <a:t>Post Inspections: </a:t>
            </a:r>
            <a:r>
              <a:rPr lang="en-US" sz="2000" b="1">
                <a:latin typeface="Arial Black" panose="020B0A04020102020204" pitchFamily="34" charset="0"/>
              </a:rPr>
              <a:t>The District’s Diagnostic Tool</a:t>
            </a:r>
          </a:p>
          <a:p>
            <a:pPr>
              <a:buNone/>
            </a:pPr>
            <a:r>
              <a:rPr lang="en-US" sz="2400" b="1" i="1">
                <a:latin typeface="Arial Black" panose="020B0A04020102020204" pitchFamily="34" charset="0"/>
              </a:rPr>
              <a:t>Protecting the Charter Through Accountability</a:t>
            </a:r>
            <a:endParaRPr lang="en-US" sz="2400" b="1">
              <a:latin typeface="Arial Black" panose="020B0A04020102020204" pitchFamily="34" charset="0"/>
            </a:endParaRPr>
          </a:p>
          <a:p>
            <a:pPr>
              <a:buNone/>
            </a:pPr>
            <a:endParaRPr lang="en-US"/>
          </a:p>
          <a:p>
            <a:pPr>
              <a:buNone/>
            </a:pPr>
            <a:r>
              <a:rPr lang="en-US" sz="2800" b="1">
                <a:latin typeface="Arial" panose="020B0604020202020204" pitchFamily="34" charset="0"/>
                <a:cs typeface="Arial" panose="020B0604020202020204" pitchFamily="34" charset="0"/>
              </a:rPr>
              <a:t>The 80% Rule: Seeing the "Check Engine" Light</a:t>
            </a:r>
          </a:p>
          <a:p>
            <a:pPr>
              <a:buNone/>
            </a:pPr>
            <a:r>
              <a:rPr lang="en-US" sz="2400">
                <a:latin typeface="Arial" panose="020B0604020202020204" pitchFamily="34" charset="0"/>
                <a:cs typeface="Arial" panose="020B0604020202020204" pitchFamily="34" charset="0"/>
              </a:rPr>
              <a:t>A Post Inspection is not a "gotcha" game; it is a health wellness check for the organization. </a:t>
            </a:r>
          </a:p>
          <a:p>
            <a:pPr>
              <a:buNone/>
            </a:pPr>
            <a:endParaRPr lang="en-US" sz="2400">
              <a:latin typeface="Arial" panose="020B0604020202020204" pitchFamily="34" charset="0"/>
              <a:cs typeface="Arial" panose="020B0604020202020204" pitchFamily="34" charset="0"/>
            </a:endParaRPr>
          </a:p>
          <a:p>
            <a:pPr>
              <a:buNone/>
            </a:pPr>
            <a:r>
              <a:rPr lang="en-US" sz="2400">
                <a:latin typeface="Arial" panose="020B0604020202020204" pitchFamily="34" charset="0"/>
                <a:cs typeface="Arial" panose="020B0604020202020204" pitchFamily="34" charset="0"/>
              </a:rPr>
              <a:t>Statistics and experience show that </a:t>
            </a:r>
            <a:r>
              <a:rPr lang="en-US" sz="2400" b="1">
                <a:latin typeface="Arial" panose="020B0604020202020204" pitchFamily="34" charset="0"/>
                <a:cs typeface="Arial" panose="020B0604020202020204" pitchFamily="34" charset="0"/>
              </a:rPr>
              <a:t>80% of all Post-level problems</a:t>
            </a:r>
            <a:r>
              <a:rPr lang="en-US" sz="2400">
                <a:latin typeface="Arial" panose="020B0604020202020204" pitchFamily="34" charset="0"/>
                <a:cs typeface="Arial" panose="020B0604020202020204" pitchFamily="34" charset="0"/>
              </a:rPr>
              <a:t>—from financial mismanagement to Charter violations—are visible on the official VFW Inspection Form if you look closely.</a:t>
            </a:r>
          </a:p>
          <a:p>
            <a:pPr>
              <a:buNone/>
            </a:pPr>
            <a:endParaRPr lang="en-US" sz="2400">
              <a:latin typeface="Arial" panose="020B0604020202020204" pitchFamily="34" charset="0"/>
              <a:cs typeface="Arial" panose="020B0604020202020204" pitchFamily="34" charset="0"/>
            </a:endParaRPr>
          </a:p>
          <a:p>
            <a:pPr>
              <a:buNone/>
            </a:pPr>
            <a:r>
              <a:rPr lang="en-US" sz="2400" b="1">
                <a:latin typeface="Arial" panose="020B0604020202020204" pitchFamily="34" charset="0"/>
                <a:cs typeface="Arial" panose="020B0604020202020204" pitchFamily="34" charset="0"/>
              </a:rPr>
              <a:t>This is NOT a PASS/FAIL!! It’s a where do we need to concentrate inspection.</a:t>
            </a:r>
          </a:p>
        </p:txBody>
      </p:sp>
    </p:spTree>
    <p:extLst>
      <p:ext uri="{BB962C8B-B14F-4D97-AF65-F5344CB8AC3E}">
        <p14:creationId xmlns:p14="http://schemas.microsoft.com/office/powerpoint/2010/main" val="3162890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319293-913C-4122-59B9-F779128A199C}"/>
              </a:ext>
            </a:extLst>
          </p:cNvPr>
          <p:cNvSpPr txBox="1"/>
          <p:nvPr/>
        </p:nvSpPr>
        <p:spPr>
          <a:xfrm>
            <a:off x="2537205" y="1726170"/>
            <a:ext cx="7117589" cy="1569660"/>
          </a:xfrm>
          <a:prstGeom prst="rect">
            <a:avLst/>
          </a:prstGeom>
          <a:noFill/>
        </p:spPr>
        <p:txBody>
          <a:bodyPr wrap="none" rtlCol="0">
            <a:spAutoFit/>
          </a:bodyPr>
          <a:lstStyle/>
          <a:p>
            <a:pPr algn="ctr"/>
            <a:r>
              <a:rPr lang="en-US" sz="4800" b="1"/>
              <a:t>Department Commander’s </a:t>
            </a:r>
          </a:p>
          <a:p>
            <a:pPr algn="ctr"/>
            <a:r>
              <a:rPr lang="en-US" sz="4800" b="1"/>
              <a:t>Expectations</a:t>
            </a:r>
          </a:p>
        </p:txBody>
      </p:sp>
      <p:sp>
        <p:nvSpPr>
          <p:cNvPr id="2" name="TextBox 1">
            <a:extLst>
              <a:ext uri="{FF2B5EF4-FFF2-40B4-BE49-F238E27FC236}">
                <a16:creationId xmlns:a16="http://schemas.microsoft.com/office/drawing/2014/main" id="{39F813BD-EEFC-1EF0-F6A7-8E63BFDAA29C}"/>
              </a:ext>
            </a:extLst>
          </p:cNvPr>
          <p:cNvSpPr txBox="1"/>
          <p:nvPr/>
        </p:nvSpPr>
        <p:spPr>
          <a:xfrm>
            <a:off x="2023410" y="3260318"/>
            <a:ext cx="8145178" cy="353943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Wingdings" panose="05000000000000000000" pitchFamily="2" charset="2"/>
              <a:buChar char="q"/>
            </a:pPr>
            <a:r>
              <a:rPr lang="en-US" sz="2800"/>
              <a:t>Know what’s happening in the District</a:t>
            </a:r>
          </a:p>
          <a:p>
            <a:pPr marL="457200" indent="-457200">
              <a:buFont typeface="Wingdings" panose="05000000000000000000" pitchFamily="2" charset="2"/>
              <a:buChar char="q"/>
            </a:pPr>
            <a:r>
              <a:rPr lang="en-US" sz="2800"/>
              <a:t>Mentor Post Commanders</a:t>
            </a:r>
          </a:p>
          <a:p>
            <a:pPr marL="457200" indent="-457200">
              <a:buFont typeface="Wingdings" panose="05000000000000000000" pitchFamily="2" charset="2"/>
              <a:buChar char="q"/>
            </a:pPr>
            <a:r>
              <a:rPr lang="en-US" sz="2800"/>
              <a:t>Solve problems at the lowest level</a:t>
            </a:r>
          </a:p>
          <a:p>
            <a:pPr marL="457200" indent="-457200">
              <a:buFont typeface="Wingdings" panose="05000000000000000000" pitchFamily="2" charset="2"/>
              <a:buChar char="q"/>
            </a:pPr>
            <a:r>
              <a:rPr lang="en-US" sz="2800"/>
              <a:t>Hold People Accountable</a:t>
            </a:r>
          </a:p>
          <a:p>
            <a:pPr marL="457200" indent="-457200">
              <a:buFont typeface="Wingdings" panose="05000000000000000000" pitchFamily="2" charset="2"/>
              <a:buChar char="q"/>
            </a:pPr>
            <a:r>
              <a:rPr lang="en-US" sz="2800"/>
              <a:t>Seek Guidance</a:t>
            </a:r>
          </a:p>
          <a:p>
            <a:pPr marL="457200" indent="-457200">
              <a:buFont typeface="Wingdings" panose="05000000000000000000" pitchFamily="2" charset="2"/>
              <a:buChar char="q"/>
            </a:pPr>
            <a:r>
              <a:rPr lang="en-US" sz="2800"/>
              <a:t>Understand your role as the District Commander</a:t>
            </a:r>
          </a:p>
          <a:p>
            <a:pPr marL="457200" indent="-457200">
              <a:buFont typeface="Wingdings" panose="05000000000000000000" pitchFamily="2" charset="2"/>
              <a:buChar char="q"/>
            </a:pPr>
            <a:r>
              <a:rPr lang="en-US" sz="2800"/>
              <a:t>Lead from the Front</a:t>
            </a:r>
          </a:p>
          <a:p>
            <a:pPr marL="457200" indent="-457200">
              <a:buFont typeface="Wingdings" panose="05000000000000000000" pitchFamily="2" charset="2"/>
              <a:buChar char="q"/>
            </a:pPr>
            <a:r>
              <a:rPr lang="en-US" sz="2800"/>
              <a:t>Communicate Effectively</a:t>
            </a:r>
          </a:p>
        </p:txBody>
      </p:sp>
      <p:sp>
        <p:nvSpPr>
          <p:cNvPr id="3" name="TextBox 2">
            <a:extLst>
              <a:ext uri="{FF2B5EF4-FFF2-40B4-BE49-F238E27FC236}">
                <a16:creationId xmlns:a16="http://schemas.microsoft.com/office/drawing/2014/main" id="{F71EBB94-AB48-7769-1CCB-0B846741231C}"/>
              </a:ext>
            </a:extLst>
          </p:cNvPr>
          <p:cNvSpPr txBox="1"/>
          <p:nvPr/>
        </p:nvSpPr>
        <p:spPr>
          <a:xfrm>
            <a:off x="711200" y="24130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862559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30FDF3C-2EE1-5C2E-CDD3-ADCBD173FB08}"/>
              </a:ext>
            </a:extLst>
          </p:cNvPr>
          <p:cNvSpPr txBox="1"/>
          <p:nvPr/>
        </p:nvSpPr>
        <p:spPr>
          <a:xfrm>
            <a:off x="841309" y="2194612"/>
            <a:ext cx="911134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Post Inspections: </a:t>
            </a:r>
            <a:r>
              <a:rPr kumimoji="0" lang="en-US" sz="20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The District’s Diagnostic Tool</a:t>
            </a:r>
          </a:p>
        </p:txBody>
      </p:sp>
      <p:sp>
        <p:nvSpPr>
          <p:cNvPr id="5" name="TextBox 4">
            <a:extLst>
              <a:ext uri="{FF2B5EF4-FFF2-40B4-BE49-F238E27FC236}">
                <a16:creationId xmlns:a16="http://schemas.microsoft.com/office/drawing/2014/main" id="{7E6382CB-7B82-2025-ED53-4243B68852B0}"/>
              </a:ext>
            </a:extLst>
          </p:cNvPr>
          <p:cNvSpPr txBox="1"/>
          <p:nvPr/>
        </p:nvSpPr>
        <p:spPr>
          <a:xfrm>
            <a:off x="561391" y="3071336"/>
            <a:ext cx="11388013" cy="3108543"/>
          </a:xfrm>
          <a:prstGeom prst="rect">
            <a:avLst/>
          </a:prstGeom>
          <a:noFill/>
        </p:spPr>
        <p:txBody>
          <a:bodyPr wrap="square">
            <a:spAutoFit/>
          </a:bodyPr>
          <a:lstStyle/>
          <a:p>
            <a:pPr>
              <a:buFont typeface="Arial" panose="020B0604020202020204" pitchFamily="34" charset="0"/>
              <a:buChar char="•"/>
            </a:pPr>
            <a:r>
              <a:rPr lang="en-US" sz="2800" b="1">
                <a:latin typeface="Arial" panose="020B0604020202020204" pitchFamily="34" charset="0"/>
                <a:cs typeface="Arial" panose="020B0604020202020204" pitchFamily="34" charset="0"/>
              </a:rPr>
              <a:t>Financial Guardrails:</a:t>
            </a:r>
            <a:r>
              <a:rPr lang="en-US" sz="2800">
                <a:latin typeface="Arial" panose="020B0604020202020204" pitchFamily="34" charset="0"/>
                <a:cs typeface="Arial" panose="020B0604020202020204" pitchFamily="34" charset="0"/>
              </a:rPr>
              <a:t> Are the Quartermaster’s books audited? Is the bond sufficient for the amount of funds on hand?</a:t>
            </a:r>
          </a:p>
          <a:p>
            <a:pPr>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a:buFont typeface="Arial" panose="020B0604020202020204" pitchFamily="34" charset="0"/>
              <a:buChar char="•"/>
            </a:pPr>
            <a:r>
              <a:rPr lang="en-US" sz="2800" b="1">
                <a:latin typeface="Arial" panose="020B0604020202020204" pitchFamily="34" charset="0"/>
                <a:cs typeface="Arial" panose="020B0604020202020204" pitchFamily="34" charset="0"/>
              </a:rPr>
              <a:t>Compliance:</a:t>
            </a:r>
            <a:r>
              <a:rPr lang="en-US" sz="2800">
                <a:latin typeface="Arial" panose="020B0604020202020204" pitchFamily="34" charset="0"/>
                <a:cs typeface="Arial" panose="020B0604020202020204" pitchFamily="34" charset="0"/>
              </a:rPr>
              <a:t> Are they incorporated? Are their Bylaws up to date?</a:t>
            </a:r>
          </a:p>
          <a:p>
            <a:pPr>
              <a:buFont typeface="Arial" panose="020B0604020202020204" pitchFamily="34" charset="0"/>
              <a:buChar char="•"/>
            </a:pPr>
            <a:endParaRPr lang="en-US" sz="2800">
              <a:latin typeface="Arial" panose="020B0604020202020204" pitchFamily="34" charset="0"/>
              <a:cs typeface="Arial" panose="020B0604020202020204" pitchFamily="34" charset="0"/>
            </a:endParaRPr>
          </a:p>
          <a:p>
            <a:pPr>
              <a:buFont typeface="Arial" panose="020B0604020202020204" pitchFamily="34" charset="0"/>
              <a:buChar char="•"/>
            </a:pPr>
            <a:r>
              <a:rPr lang="en-US" sz="2800" b="1">
                <a:latin typeface="Arial" panose="020B0604020202020204" pitchFamily="34" charset="0"/>
                <a:cs typeface="Arial" panose="020B0604020202020204" pitchFamily="34" charset="0"/>
              </a:rPr>
              <a:t>The Paper Trail:</a:t>
            </a:r>
            <a:r>
              <a:rPr lang="en-US" sz="2800">
                <a:latin typeface="Arial" panose="020B0604020202020204" pitchFamily="34" charset="0"/>
                <a:cs typeface="Arial" panose="020B0604020202020204" pitchFamily="34" charset="0"/>
              </a:rPr>
              <a:t> Minutes, meeting attendance, and eligibility records tell the real story of a Post's vitality.</a:t>
            </a:r>
          </a:p>
        </p:txBody>
      </p:sp>
    </p:spTree>
    <p:extLst>
      <p:ext uri="{BB962C8B-B14F-4D97-AF65-F5344CB8AC3E}">
        <p14:creationId xmlns:p14="http://schemas.microsoft.com/office/powerpoint/2010/main" val="2487142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DFA61A-283D-043D-8911-FCE69422E610}"/>
              </a:ext>
            </a:extLst>
          </p:cNvPr>
          <p:cNvSpPr txBox="1"/>
          <p:nvPr/>
        </p:nvSpPr>
        <p:spPr>
          <a:xfrm>
            <a:off x="704460" y="1970677"/>
            <a:ext cx="911134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Post Inspections: </a:t>
            </a:r>
            <a:r>
              <a:rPr kumimoji="0" lang="en-US" sz="20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The District’s Diagnostic Tool</a:t>
            </a:r>
          </a:p>
        </p:txBody>
      </p:sp>
      <p:sp>
        <p:nvSpPr>
          <p:cNvPr id="5" name="TextBox 4">
            <a:extLst>
              <a:ext uri="{FF2B5EF4-FFF2-40B4-BE49-F238E27FC236}">
                <a16:creationId xmlns:a16="http://schemas.microsoft.com/office/drawing/2014/main" id="{5BEFFA4A-5A24-5FBB-CACD-9196AE09FF4A}"/>
              </a:ext>
            </a:extLst>
          </p:cNvPr>
          <p:cNvSpPr txBox="1"/>
          <p:nvPr/>
        </p:nvSpPr>
        <p:spPr>
          <a:xfrm>
            <a:off x="279918" y="2739622"/>
            <a:ext cx="11688147" cy="3847207"/>
          </a:xfrm>
          <a:prstGeom prst="rect">
            <a:avLst/>
          </a:prstGeom>
          <a:noFill/>
        </p:spPr>
        <p:txBody>
          <a:bodyPr wrap="square">
            <a:spAutoFit/>
          </a:bodyPr>
          <a:lstStyle/>
          <a:p>
            <a:pPr>
              <a:buNone/>
            </a:pPr>
            <a:r>
              <a:rPr lang="en-US" sz="2800" b="1">
                <a:latin typeface="Arial" panose="020B0604020202020204" pitchFamily="34" charset="0"/>
                <a:cs typeface="Arial" panose="020B0604020202020204" pitchFamily="34" charset="0"/>
              </a:rPr>
              <a:t>The Danger of "Pencil Whipping"</a:t>
            </a:r>
          </a:p>
          <a:p>
            <a:pPr>
              <a:buNone/>
            </a:pPr>
            <a:r>
              <a:rPr lang="en-US" sz="2400">
                <a:latin typeface="Arial" panose="020B0604020202020204" pitchFamily="34" charset="0"/>
                <a:cs typeface="Arial" panose="020B0604020202020204" pitchFamily="34" charset="0"/>
              </a:rPr>
              <a:t>Filling out an inspection form from the canteen bar without checking the books is a </a:t>
            </a:r>
            <a:r>
              <a:rPr lang="en-US" sz="2400" b="1">
                <a:latin typeface="Arial" panose="020B0604020202020204" pitchFamily="34" charset="0"/>
                <a:cs typeface="Arial" panose="020B0604020202020204" pitchFamily="34" charset="0"/>
              </a:rPr>
              <a:t>failure of duty.</a:t>
            </a:r>
            <a:r>
              <a:rPr lang="en-US" sz="2400">
                <a:latin typeface="Arial" panose="020B0604020202020204" pitchFamily="34" charset="0"/>
                <a:cs typeface="Arial" panose="020B0604020202020204" pitchFamily="34" charset="0"/>
              </a:rPr>
              <a:t> * </a:t>
            </a: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False Security:</a:t>
            </a:r>
            <a:r>
              <a:rPr lang="en-US" sz="2400">
                <a:latin typeface="Arial" panose="020B0604020202020204" pitchFamily="34" charset="0"/>
                <a:cs typeface="Arial" panose="020B0604020202020204" pitchFamily="34" charset="0"/>
              </a:rPr>
              <a:t> "Pencil whipping" tells a struggling Post they are doing fine when they might actually be at risk of losing their Charter.</a:t>
            </a: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Personal Liability:</a:t>
            </a:r>
            <a:r>
              <a:rPr lang="en-US" sz="2400">
                <a:latin typeface="Arial" panose="020B0604020202020204" pitchFamily="34" charset="0"/>
                <a:cs typeface="Arial" panose="020B0604020202020204" pitchFamily="34" charset="0"/>
              </a:rPr>
              <a:t> As District Commander, you sign off on these. If a Post's funds go missing and the inspection says everything was perfect, the responsibility falls on the District leadership.</a:t>
            </a:r>
          </a:p>
          <a:p>
            <a:pPr marL="342900" indent="-342900">
              <a:buFont typeface="Arial" panose="020B0604020202020204" pitchFamily="34" charset="0"/>
              <a:buChar char="•"/>
            </a:pPr>
            <a:r>
              <a:rPr lang="en-US" sz="2400" b="1">
                <a:latin typeface="Arial" panose="020B0604020202020204" pitchFamily="34" charset="0"/>
                <a:cs typeface="Arial" panose="020B0604020202020204" pitchFamily="34" charset="0"/>
              </a:rPr>
              <a:t>Dishonoring the Mission:</a:t>
            </a:r>
            <a:r>
              <a:rPr lang="en-US" sz="2400">
                <a:latin typeface="Arial" panose="020B0604020202020204" pitchFamily="34" charset="0"/>
                <a:cs typeface="Arial" panose="020B0604020202020204" pitchFamily="34" charset="0"/>
              </a:rPr>
              <a:t> We owe it to the members to ensure their dues, money and donations are being handled with integrity.</a:t>
            </a:r>
          </a:p>
        </p:txBody>
      </p:sp>
    </p:spTree>
    <p:extLst>
      <p:ext uri="{BB962C8B-B14F-4D97-AF65-F5344CB8AC3E}">
        <p14:creationId xmlns:p14="http://schemas.microsoft.com/office/powerpoint/2010/main" val="587942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2F4804-F7C0-D1AE-70AB-ADFA275586B1}"/>
              </a:ext>
            </a:extLst>
          </p:cNvPr>
          <p:cNvSpPr txBox="1"/>
          <p:nvPr/>
        </p:nvSpPr>
        <p:spPr>
          <a:xfrm>
            <a:off x="447869" y="2769457"/>
            <a:ext cx="11538858" cy="3600986"/>
          </a:xfrm>
          <a:prstGeom prst="rect">
            <a:avLst/>
          </a:prstGeom>
          <a:noFill/>
        </p:spPr>
        <p:txBody>
          <a:bodyPr wrap="square">
            <a:spAutoFit/>
          </a:bodyPr>
          <a:lstStyle/>
          <a:p>
            <a:pPr>
              <a:buNone/>
            </a:pPr>
            <a:r>
              <a:rPr lang="en-US" sz="3200" b="1">
                <a:latin typeface="Arial" panose="020B0604020202020204" pitchFamily="34" charset="0"/>
                <a:cs typeface="Arial" panose="020B0604020202020204" pitchFamily="34" charset="0"/>
              </a:rPr>
              <a:t>Building Your "Inspection Strike Team"</a:t>
            </a:r>
          </a:p>
          <a:p>
            <a:pPr>
              <a:buNone/>
            </a:pPr>
            <a:r>
              <a:rPr lang="en-US" sz="2800">
                <a:latin typeface="Arial" panose="020B0604020202020204" pitchFamily="34" charset="0"/>
                <a:cs typeface="Arial" panose="020B0604020202020204" pitchFamily="34" charset="0"/>
              </a:rPr>
              <a:t>Don't go it alone. The quality of the inspection depends on the quality of the inspectors.</a:t>
            </a:r>
          </a:p>
          <a:p>
            <a:pPr>
              <a:buNone/>
            </a:pPr>
            <a:endParaRPr lang="en-US" sz="2800">
              <a:latin typeface="Arial" panose="020B0604020202020204" pitchFamily="34" charset="0"/>
              <a:cs typeface="Arial" panose="020B0604020202020204" pitchFamily="34" charset="0"/>
            </a:endParaRPr>
          </a:p>
          <a:p>
            <a:pPr>
              <a:buFont typeface="+mj-lt"/>
              <a:buAutoNum type="arabicPeriod"/>
            </a:pPr>
            <a:r>
              <a:rPr lang="en-US" sz="2800" b="1">
                <a:latin typeface="Arial" panose="020B0604020202020204" pitchFamily="34" charset="0"/>
                <a:cs typeface="Arial" panose="020B0604020202020204" pitchFamily="34" charset="0"/>
              </a:rPr>
              <a:t>Appoint a Trusted District Inspector:</a:t>
            </a:r>
            <a:r>
              <a:rPr lang="en-US" sz="2800">
                <a:latin typeface="Arial" panose="020B0604020202020204" pitchFamily="34" charset="0"/>
                <a:cs typeface="Arial" panose="020B0604020202020204" pitchFamily="34" charset="0"/>
              </a:rPr>
              <a:t> Choose someone detail-oriented, knowledgeable in the </a:t>
            </a:r>
            <a:r>
              <a:rPr lang="en-US" sz="2800" i="1">
                <a:latin typeface="Arial" panose="020B0604020202020204" pitchFamily="34" charset="0"/>
                <a:cs typeface="Arial" panose="020B0604020202020204" pitchFamily="34" charset="0"/>
              </a:rPr>
              <a:t>National Bylaws &amp; Manual of Procedure</a:t>
            </a:r>
            <a:r>
              <a:rPr lang="en-US" sz="2800">
                <a:latin typeface="Arial" panose="020B0604020202020204" pitchFamily="34" charset="0"/>
                <a:cs typeface="Arial" panose="020B0604020202020204" pitchFamily="34" charset="0"/>
              </a:rPr>
              <a:t>, and—most importantly—someone who isn't afraid to say "No" or "Show me the receipt."</a:t>
            </a:r>
          </a:p>
        </p:txBody>
      </p:sp>
      <p:sp>
        <p:nvSpPr>
          <p:cNvPr id="5" name="TextBox 4">
            <a:extLst>
              <a:ext uri="{FF2B5EF4-FFF2-40B4-BE49-F238E27FC236}">
                <a16:creationId xmlns:a16="http://schemas.microsoft.com/office/drawing/2014/main" id="{CD378C3B-1CEB-0B6E-E935-DEA8138AE458}"/>
              </a:ext>
            </a:extLst>
          </p:cNvPr>
          <p:cNvSpPr txBox="1"/>
          <p:nvPr/>
        </p:nvSpPr>
        <p:spPr>
          <a:xfrm>
            <a:off x="726811" y="2045322"/>
            <a:ext cx="91574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Post Inspections: </a:t>
            </a:r>
            <a:r>
              <a:rPr kumimoji="0" lang="en-US" sz="20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The District’s Diagnostic Tool</a:t>
            </a:r>
          </a:p>
        </p:txBody>
      </p:sp>
    </p:spTree>
    <p:extLst>
      <p:ext uri="{BB962C8B-B14F-4D97-AF65-F5344CB8AC3E}">
        <p14:creationId xmlns:p14="http://schemas.microsoft.com/office/powerpoint/2010/main" val="1687439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4FFAE6-93C2-EB8A-CECF-D835D8A1D91E}"/>
              </a:ext>
            </a:extLst>
          </p:cNvPr>
          <p:cNvSpPr txBox="1"/>
          <p:nvPr/>
        </p:nvSpPr>
        <p:spPr>
          <a:xfrm>
            <a:off x="747879" y="1952016"/>
            <a:ext cx="1186548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Post Inspections: </a:t>
            </a:r>
            <a:r>
              <a:rPr kumimoji="0" lang="en-US" sz="2000" b="1" i="0" u="none" strike="noStrike" kern="1200" cap="none" spc="0" normalizeH="0" baseline="0" noProof="0">
                <a:ln>
                  <a:noFill/>
                </a:ln>
                <a:solidFill>
                  <a:prstClr val="black"/>
                </a:solidFill>
                <a:effectLst/>
                <a:uLnTx/>
                <a:uFillTx/>
                <a:latin typeface="Arial Black" panose="020B0A04020102020204" pitchFamily="34" charset="0"/>
                <a:ea typeface="+mn-ea"/>
                <a:cs typeface="+mn-cs"/>
              </a:rPr>
              <a:t>The District’s Diagnostic Tool</a:t>
            </a:r>
          </a:p>
        </p:txBody>
      </p:sp>
      <p:sp>
        <p:nvSpPr>
          <p:cNvPr id="5" name="TextBox 4">
            <a:extLst>
              <a:ext uri="{FF2B5EF4-FFF2-40B4-BE49-F238E27FC236}">
                <a16:creationId xmlns:a16="http://schemas.microsoft.com/office/drawing/2014/main" id="{065AC311-950E-58C0-466A-A0A2D0D60942}"/>
              </a:ext>
            </a:extLst>
          </p:cNvPr>
          <p:cNvSpPr txBox="1"/>
          <p:nvPr/>
        </p:nvSpPr>
        <p:spPr>
          <a:xfrm>
            <a:off x="236376" y="2741416"/>
            <a:ext cx="11865485" cy="3908762"/>
          </a:xfrm>
          <a:prstGeom prst="rect">
            <a:avLst/>
          </a:prstGeom>
          <a:noFill/>
        </p:spPr>
        <p:txBody>
          <a:bodyPr wrap="square">
            <a:spAutoFit/>
          </a:bodyPr>
          <a:lstStyle/>
          <a:p>
            <a:r>
              <a:rPr lang="en-US" sz="2800" b="1"/>
              <a:t>2. The "Line Officer" Shadow:</a:t>
            </a:r>
            <a:r>
              <a:rPr lang="en-US" sz="2800"/>
              <a:t> Have one or two District Line Officers (Sr. Vice or Jr. Vice) accompany the Inspector.</a:t>
            </a:r>
          </a:p>
          <a:p>
            <a:endParaRPr lang="en-US" sz="2400"/>
          </a:p>
          <a:p>
            <a:pPr marL="742950" lvl="1" indent="-285750">
              <a:buFont typeface="+mj-lt"/>
              <a:buAutoNum type="arabicPeriod"/>
            </a:pPr>
            <a:r>
              <a:rPr lang="en-US" sz="2400" b="1"/>
              <a:t>Training:</a:t>
            </a:r>
            <a:r>
              <a:rPr lang="en-US" sz="2400"/>
              <a:t> It prepares them for their future roles as Commanders.</a:t>
            </a:r>
          </a:p>
          <a:p>
            <a:pPr marL="742950" lvl="1" indent="-285750">
              <a:buFont typeface="+mj-lt"/>
              <a:buAutoNum type="arabicPeriod"/>
            </a:pPr>
            <a:endParaRPr lang="en-US" sz="2400"/>
          </a:p>
          <a:p>
            <a:pPr marL="742950" lvl="1" indent="-285750">
              <a:buFont typeface="+mj-lt"/>
              <a:buAutoNum type="arabicPeriod"/>
            </a:pPr>
            <a:r>
              <a:rPr lang="en-US" sz="2400" b="1"/>
              <a:t>Witnesses:</a:t>
            </a:r>
            <a:r>
              <a:rPr lang="en-US" sz="2400"/>
              <a:t> It provides multiple perspectives and prevents "he-said, she-said" disputes later.</a:t>
            </a:r>
          </a:p>
          <a:p>
            <a:pPr marL="742950" lvl="1" indent="-285750">
              <a:buFont typeface="+mj-lt"/>
              <a:buAutoNum type="arabicPeriod"/>
            </a:pPr>
            <a:endParaRPr lang="en-US" sz="2400"/>
          </a:p>
          <a:p>
            <a:pPr marL="742950" lvl="1" indent="-285750">
              <a:buFont typeface="+mj-lt"/>
              <a:buAutoNum type="arabicPeriod"/>
            </a:pPr>
            <a:r>
              <a:rPr lang="en-US" sz="2400" b="1"/>
              <a:t>Mentorship:</a:t>
            </a:r>
            <a:r>
              <a:rPr lang="en-US" sz="2400"/>
              <a:t> They can pull the Post Officers aside to offer coaching while the Inspector digs into the paperwork.</a:t>
            </a:r>
          </a:p>
        </p:txBody>
      </p:sp>
    </p:spTree>
    <p:extLst>
      <p:ext uri="{BB962C8B-B14F-4D97-AF65-F5344CB8AC3E}">
        <p14:creationId xmlns:p14="http://schemas.microsoft.com/office/powerpoint/2010/main" val="19127583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EB3817-803A-DDCF-E9A0-CC9E1A24F3F8}"/>
              </a:ext>
            </a:extLst>
          </p:cNvPr>
          <p:cNvSpPr txBox="1"/>
          <p:nvPr/>
        </p:nvSpPr>
        <p:spPr>
          <a:xfrm>
            <a:off x="2538663" y="2201967"/>
            <a:ext cx="6388768" cy="3847207"/>
          </a:xfrm>
          <a:prstGeom prst="rect">
            <a:avLst/>
          </a:prstGeom>
          <a:noFill/>
        </p:spPr>
        <p:txBody>
          <a:bodyPr wrap="square">
            <a:spAutoFit/>
          </a:bodyPr>
          <a:lstStyle/>
          <a:p>
            <a:pPr algn="ctr"/>
            <a:r>
              <a:rPr lang="en-US" sz="4000" b="1" dirty="0">
                <a:latin typeface="Arial" panose="020B0604020202020204" pitchFamily="34" charset="0"/>
                <a:cs typeface="Arial" panose="020B0604020202020204" pitchFamily="34" charset="0"/>
              </a:rPr>
              <a:t>Inspections</a:t>
            </a:r>
          </a:p>
          <a:p>
            <a:pPr algn="ct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Will be done from</a:t>
            </a:r>
          </a:p>
          <a:p>
            <a:pPr algn="ctr"/>
            <a:r>
              <a:rPr lang="en-US" sz="2800" dirty="0">
                <a:latin typeface="Arial" panose="020B0604020202020204" pitchFamily="34" charset="0"/>
                <a:cs typeface="Arial" panose="020B0604020202020204" pitchFamily="34" charset="0"/>
              </a:rPr>
              <a:t>December 1 to</a:t>
            </a:r>
          </a:p>
          <a:p>
            <a:pPr algn="ctr"/>
            <a:r>
              <a:rPr lang="en-US" sz="2800" dirty="0">
                <a:latin typeface="Arial" panose="020B0604020202020204" pitchFamily="34" charset="0"/>
                <a:cs typeface="Arial" panose="020B0604020202020204" pitchFamily="34" charset="0"/>
              </a:rPr>
              <a:t>February 28</a:t>
            </a:r>
          </a:p>
          <a:p>
            <a:pPr algn="ctr"/>
            <a:endParaRPr lang="en-US" sz="2800"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Discrepancies need to be</a:t>
            </a:r>
          </a:p>
          <a:p>
            <a:pPr algn="ctr"/>
            <a:r>
              <a:rPr lang="en-US" sz="2800" dirty="0">
                <a:latin typeface="Arial" panose="020B0604020202020204" pitchFamily="34" charset="0"/>
                <a:cs typeface="Arial" panose="020B0604020202020204" pitchFamily="34" charset="0"/>
              </a:rPr>
              <a:t>corrected by March 31</a:t>
            </a:r>
          </a:p>
        </p:txBody>
      </p:sp>
    </p:spTree>
    <p:extLst>
      <p:ext uri="{BB962C8B-B14F-4D97-AF65-F5344CB8AC3E}">
        <p14:creationId xmlns:p14="http://schemas.microsoft.com/office/powerpoint/2010/main" val="2529799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07D274-17BC-14F5-7F37-6640AD851738}"/>
              </a:ext>
            </a:extLst>
          </p:cNvPr>
          <p:cNvSpPr txBox="1"/>
          <p:nvPr/>
        </p:nvSpPr>
        <p:spPr>
          <a:xfrm>
            <a:off x="1624303" y="2720073"/>
            <a:ext cx="8943393" cy="2862322"/>
          </a:xfrm>
          <a:prstGeom prst="rect">
            <a:avLst/>
          </a:prstGeom>
          <a:noFill/>
        </p:spPr>
        <p:txBody>
          <a:bodyPr wrap="square">
            <a:spAutoFit/>
          </a:bodyPr>
          <a:lstStyle/>
          <a:p>
            <a:r>
              <a:rPr lang="en-US" sz="3600" b="1">
                <a:latin typeface="Arial" panose="020B0604020202020204" pitchFamily="34" charset="0"/>
                <a:cs typeface="Arial" panose="020B0604020202020204" pitchFamily="34" charset="0"/>
              </a:rPr>
              <a:t>Commander’s Warning:</a:t>
            </a:r>
            <a:r>
              <a:rPr lang="en-US" sz="3600">
                <a:latin typeface="Arial" panose="020B0604020202020204" pitchFamily="34" charset="0"/>
                <a:cs typeface="Arial" panose="020B0604020202020204" pitchFamily="34" charset="0"/>
              </a:rPr>
              <a:t> "An uninspected Post is a Post waiting to fail. A 'clean' inspection that was never actually performed is a betrayal of every Veteran in that community."</a:t>
            </a:r>
          </a:p>
        </p:txBody>
      </p:sp>
    </p:spTree>
    <p:extLst>
      <p:ext uri="{BB962C8B-B14F-4D97-AF65-F5344CB8AC3E}">
        <p14:creationId xmlns:p14="http://schemas.microsoft.com/office/powerpoint/2010/main" val="8488663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26B0F6-6EA4-D674-4255-59B0BC215F75}"/>
              </a:ext>
            </a:extLst>
          </p:cNvPr>
          <p:cNvSpPr txBox="1"/>
          <p:nvPr/>
        </p:nvSpPr>
        <p:spPr>
          <a:xfrm>
            <a:off x="1587758" y="2012598"/>
            <a:ext cx="9528110" cy="861774"/>
          </a:xfrm>
          <a:prstGeom prst="rect">
            <a:avLst/>
          </a:prstGeom>
          <a:noFill/>
        </p:spPr>
        <p:txBody>
          <a:bodyPr wrap="square">
            <a:spAutoFit/>
          </a:bodyPr>
          <a:lstStyle/>
          <a:p>
            <a:pPr>
              <a:buNone/>
            </a:pPr>
            <a:r>
              <a:rPr lang="en-US" b="1">
                <a:latin typeface="Arial Black" panose="020B0A04020102020204" pitchFamily="34" charset="0"/>
              </a:rPr>
              <a:t>Beyond the Gavel – </a:t>
            </a:r>
            <a:r>
              <a:rPr lang="en-US" sz="3200" b="1">
                <a:latin typeface="Arial Black" panose="020B0A04020102020204" pitchFamily="34" charset="0"/>
              </a:rPr>
              <a:t>The Power of Post Visitations</a:t>
            </a:r>
          </a:p>
          <a:p>
            <a:pPr>
              <a:buNone/>
            </a:pPr>
            <a:r>
              <a:rPr lang="en-US" b="1" i="1">
                <a:latin typeface="Arial Black" panose="020B0A04020102020204" pitchFamily="34" charset="0"/>
              </a:rPr>
              <a:t>Observing the Standards, Building the Relationship</a:t>
            </a:r>
            <a:endParaRPr lang="en-US" b="1">
              <a:latin typeface="Arial Black" panose="020B0A04020102020204" pitchFamily="34" charset="0"/>
            </a:endParaRPr>
          </a:p>
        </p:txBody>
      </p:sp>
      <p:sp>
        <p:nvSpPr>
          <p:cNvPr id="5" name="TextBox 4">
            <a:extLst>
              <a:ext uri="{FF2B5EF4-FFF2-40B4-BE49-F238E27FC236}">
                <a16:creationId xmlns:a16="http://schemas.microsoft.com/office/drawing/2014/main" id="{B197BD6B-E1D0-9D08-4EA3-A4D43230418B}"/>
              </a:ext>
            </a:extLst>
          </p:cNvPr>
          <p:cNvSpPr txBox="1"/>
          <p:nvPr/>
        </p:nvSpPr>
        <p:spPr>
          <a:xfrm>
            <a:off x="524068" y="3197014"/>
            <a:ext cx="11400453" cy="2677656"/>
          </a:xfrm>
          <a:prstGeom prst="rect">
            <a:avLst/>
          </a:prstGeom>
          <a:noFill/>
        </p:spPr>
        <p:txBody>
          <a:bodyPr wrap="square">
            <a:spAutoFit/>
          </a:bodyPr>
          <a:lstStyle/>
          <a:p>
            <a:pPr>
              <a:buNone/>
            </a:pPr>
            <a:r>
              <a:rPr lang="en-US" sz="2400" b="1"/>
              <a:t>The "Meeting Check": Observing the Standards</a:t>
            </a:r>
          </a:p>
          <a:p>
            <a:pPr>
              <a:buNone/>
            </a:pPr>
            <a:r>
              <a:rPr lang="en-US" sz="2400"/>
              <a:t>Official visitations aren't just social calls; they are your opportunity to witness the </a:t>
            </a:r>
            <a:r>
              <a:rPr lang="en-US" sz="2400" b="1"/>
              <a:t>discipline and health</a:t>
            </a:r>
            <a:r>
              <a:rPr lang="en-US" sz="2400"/>
              <a:t> of a Post in action. How they conduct their business reflects their respect for the VFW.</a:t>
            </a:r>
          </a:p>
          <a:p>
            <a:pPr>
              <a:buNone/>
            </a:pPr>
            <a:endParaRPr lang="en-US" sz="2400"/>
          </a:p>
          <a:p>
            <a:pPr>
              <a:buFont typeface="Arial" panose="020B0604020202020204" pitchFamily="34" charset="0"/>
              <a:buChar char="•"/>
            </a:pPr>
            <a:r>
              <a:rPr lang="en-US" sz="2400" b="1"/>
              <a:t>The Ritual Matters:</a:t>
            </a:r>
            <a:r>
              <a:rPr lang="en-US" sz="2400"/>
              <a:t> Are they following the </a:t>
            </a:r>
            <a:r>
              <a:rPr lang="en-US" sz="2400" i="1"/>
              <a:t>Manual of Procedure</a:t>
            </a:r>
            <a:r>
              <a:rPr lang="en-US" sz="2400"/>
              <a:t>? Improper headgear or skipped opening/closing ceremonies are early warning signs of a "slipping" Post.</a:t>
            </a:r>
          </a:p>
        </p:txBody>
      </p:sp>
    </p:spTree>
    <p:extLst>
      <p:ext uri="{BB962C8B-B14F-4D97-AF65-F5344CB8AC3E}">
        <p14:creationId xmlns:p14="http://schemas.microsoft.com/office/powerpoint/2010/main" val="25163980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8EA5D181-C69F-932B-26F6-600DFA9FDC13}"/>
              </a:ext>
            </a:extLst>
          </p:cNvPr>
          <p:cNvSpPr>
            <a:spLocks noChangeArrowheads="1"/>
          </p:cNvSpPr>
          <p:nvPr/>
        </p:nvSpPr>
        <p:spPr bwMode="auto">
          <a:xfrm>
            <a:off x="429208" y="3429000"/>
            <a:ext cx="11333583"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a:ln>
                  <a:noFill/>
                </a:ln>
                <a:solidFill>
                  <a:schemeClr val="tx1"/>
                </a:solidFill>
                <a:effectLst/>
                <a:latin typeface="Arial" panose="020B0604020202020204" pitchFamily="34" charset="0"/>
                <a:cs typeface="Arial" panose="020B0604020202020204" pitchFamily="34" charset="0"/>
              </a:rPr>
              <a:t>Sobriety of Business:</a:t>
            </a: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 Alcoholic beverages </a:t>
            </a:r>
            <a:r>
              <a:rPr kumimoji="0" lang="en-US" altLang="en-US" sz="2400" b="1" i="0" u="none" strike="noStrike" cap="none" normalizeH="0" baseline="0">
                <a:ln>
                  <a:noFill/>
                </a:ln>
                <a:solidFill>
                  <a:schemeClr val="tx1"/>
                </a:solidFill>
                <a:effectLst/>
                <a:latin typeface="Arial" panose="020B0604020202020204" pitchFamily="34" charset="0"/>
                <a:cs typeface="Arial" panose="020B0604020202020204" pitchFamily="34" charset="0"/>
              </a:rPr>
              <a:t>do not belong</a:t>
            </a: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 in a VFW meeting. If the cooler is open while the Bible is, the Post has lost its focus. It’s a liability and a sign of poor leadership.</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a:ln>
                  <a:noFill/>
                </a:ln>
                <a:solidFill>
                  <a:schemeClr val="tx1"/>
                </a:solidFill>
                <a:effectLst/>
                <a:latin typeface="Arial" panose="020B0604020202020204" pitchFamily="34" charset="0"/>
                <a:cs typeface="Arial" panose="020B0604020202020204" pitchFamily="34" charset="0"/>
              </a:rPr>
              <a:t>Member Engagement:</a:t>
            </a:r>
            <a:r>
              <a:rPr kumimoji="0" lang="en-US" altLang="en-US" sz="2400" b="0" i="0" u="none" strike="noStrike" cap="none" normalizeH="0" baseline="0">
                <a:ln>
                  <a:noFill/>
                </a:ln>
                <a:solidFill>
                  <a:schemeClr val="tx1"/>
                </a:solidFill>
                <a:effectLst/>
                <a:latin typeface="Arial" panose="020B0604020202020204" pitchFamily="34" charset="0"/>
                <a:cs typeface="Arial" panose="020B0604020202020204" pitchFamily="34" charset="0"/>
              </a:rPr>
              <a:t> Are the members heard, or is the Commander "running the show" without a quorum or a vote?</a:t>
            </a:r>
          </a:p>
        </p:txBody>
      </p:sp>
      <p:sp>
        <p:nvSpPr>
          <p:cNvPr id="5" name="TextBox 4">
            <a:extLst>
              <a:ext uri="{FF2B5EF4-FFF2-40B4-BE49-F238E27FC236}">
                <a16:creationId xmlns:a16="http://schemas.microsoft.com/office/drawing/2014/main" id="{0E740934-6EE9-B071-9FAA-21058224E26B}"/>
              </a:ext>
            </a:extLst>
          </p:cNvPr>
          <p:cNvSpPr txBox="1"/>
          <p:nvPr/>
        </p:nvSpPr>
        <p:spPr>
          <a:xfrm>
            <a:off x="1494452" y="1987716"/>
            <a:ext cx="9528110" cy="861774"/>
          </a:xfrm>
          <a:prstGeom prst="rect">
            <a:avLst/>
          </a:prstGeom>
          <a:noFill/>
        </p:spPr>
        <p:txBody>
          <a:bodyPr wrap="square">
            <a:spAutoFit/>
          </a:bodyPr>
          <a:lstStyle/>
          <a:p>
            <a:pPr>
              <a:buNone/>
            </a:pPr>
            <a:r>
              <a:rPr lang="en-US" b="1">
                <a:latin typeface="Arial Black" panose="020B0A04020102020204" pitchFamily="34" charset="0"/>
              </a:rPr>
              <a:t>Beyond the Gavel – </a:t>
            </a:r>
            <a:r>
              <a:rPr lang="en-US" sz="3200" b="1">
                <a:latin typeface="Arial Black" panose="020B0A04020102020204" pitchFamily="34" charset="0"/>
              </a:rPr>
              <a:t>The Power of Post Visitations</a:t>
            </a:r>
          </a:p>
          <a:p>
            <a:pPr>
              <a:buNone/>
            </a:pPr>
            <a:r>
              <a:rPr lang="en-US" b="1" i="1">
                <a:latin typeface="Arial Black" panose="020B0A04020102020204" pitchFamily="34" charset="0"/>
              </a:rPr>
              <a:t>Observing the Standards, Building the Relationship</a:t>
            </a:r>
            <a:endParaRPr lang="en-US" b="1">
              <a:latin typeface="Arial Black" panose="020B0A04020102020204" pitchFamily="34" charset="0"/>
            </a:endParaRPr>
          </a:p>
        </p:txBody>
      </p:sp>
    </p:spTree>
    <p:extLst>
      <p:ext uri="{BB962C8B-B14F-4D97-AF65-F5344CB8AC3E}">
        <p14:creationId xmlns:p14="http://schemas.microsoft.com/office/powerpoint/2010/main" val="26247338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C71E8F-AAC3-053B-323C-9E6930FC1090}"/>
              </a:ext>
            </a:extLst>
          </p:cNvPr>
          <p:cNvSpPr txBox="1"/>
          <p:nvPr/>
        </p:nvSpPr>
        <p:spPr>
          <a:xfrm>
            <a:off x="715347" y="2009660"/>
            <a:ext cx="10605798" cy="1508105"/>
          </a:xfrm>
          <a:prstGeom prst="rect">
            <a:avLst/>
          </a:prstGeom>
          <a:noFill/>
        </p:spPr>
        <p:txBody>
          <a:bodyPr wrap="square">
            <a:spAutoFit/>
          </a:bodyPr>
          <a:lstStyle/>
          <a:p>
            <a:pPr>
              <a:buNone/>
            </a:pPr>
            <a:r>
              <a:rPr lang="en-US" sz="2800" b="1">
                <a:latin typeface="Arial Black" panose="020B0A04020102020204" pitchFamily="34" charset="0"/>
              </a:rPr>
              <a:t>The "In-Between" Visits: Being a Partner, Not a Police Officer</a:t>
            </a:r>
          </a:p>
          <a:p>
            <a:pPr>
              <a:buNone/>
            </a:pPr>
            <a:r>
              <a:rPr lang="en-US">
                <a:latin typeface="Arial Black" panose="020B0A04020102020204" pitchFamily="34" charset="0"/>
              </a:rPr>
              <a:t>If the only time a Post sees a District Officer is for a "formal inspection," they will view the District as the "enemy."</a:t>
            </a:r>
          </a:p>
        </p:txBody>
      </p:sp>
      <p:sp>
        <p:nvSpPr>
          <p:cNvPr id="5" name="Rectangle 1">
            <a:extLst>
              <a:ext uri="{FF2B5EF4-FFF2-40B4-BE49-F238E27FC236}">
                <a16:creationId xmlns:a16="http://schemas.microsoft.com/office/drawing/2014/main" id="{A69DE6DA-3FC8-079A-EDA1-16F52729FBA1}"/>
              </a:ext>
            </a:extLst>
          </p:cNvPr>
          <p:cNvSpPr>
            <a:spLocks noChangeArrowheads="1"/>
          </p:cNvSpPr>
          <p:nvPr/>
        </p:nvSpPr>
        <p:spPr bwMode="auto">
          <a:xfrm>
            <a:off x="796213" y="3626346"/>
            <a:ext cx="1125271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a:ln>
                  <a:noFill/>
                </a:ln>
                <a:solidFill>
                  <a:schemeClr val="tx1"/>
                </a:solidFill>
                <a:effectLst/>
                <a:latin typeface="Arial" panose="020B0604020202020204" pitchFamily="34" charset="0"/>
              </a:rPr>
              <a:t>Show Up for the Fun:</a:t>
            </a:r>
            <a:r>
              <a:rPr kumimoji="0" lang="en-US" altLang="en-US" sz="2400" b="0" i="0" u="none" strike="noStrike" cap="none" normalizeH="0" baseline="0">
                <a:ln>
                  <a:noFill/>
                </a:ln>
                <a:solidFill>
                  <a:schemeClr val="tx1"/>
                </a:solidFill>
                <a:effectLst/>
                <a:latin typeface="Arial" panose="020B0604020202020204" pitchFamily="34" charset="0"/>
              </a:rPr>
              <a:t> Attend their Fish Fry, their "Buddy" Poppy drive, or their community BBQ. Showing up in a polo shirt instead of a full uniform speaks volumes.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a:ln>
                  <a:noFill/>
                </a:ln>
                <a:solidFill>
                  <a:schemeClr val="tx1"/>
                </a:solidFill>
                <a:effectLst/>
                <a:latin typeface="Arial" panose="020B0604020202020204" pitchFamily="34" charset="0"/>
              </a:rPr>
              <a:t>Build Trust Early:</a:t>
            </a:r>
            <a:r>
              <a:rPr kumimoji="0" lang="en-US" altLang="en-US" sz="2400" b="0" i="0" u="none" strike="noStrike" cap="none" normalizeH="0" baseline="0">
                <a:ln>
                  <a:noFill/>
                </a:ln>
                <a:solidFill>
                  <a:schemeClr val="tx1"/>
                </a:solidFill>
                <a:effectLst/>
                <a:latin typeface="Arial" panose="020B0604020202020204" pitchFamily="34" charset="0"/>
              </a:rPr>
              <a:t> When you support their events, they are more likely to listen when you eventually have to deliver "tough love" regarding their paperwork or procedures.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a:ln>
                  <a:noFill/>
                </a:ln>
                <a:solidFill>
                  <a:schemeClr val="tx1"/>
                </a:solidFill>
                <a:effectLst/>
                <a:latin typeface="Arial" panose="020B0604020202020204" pitchFamily="34" charset="0"/>
              </a:rPr>
              <a:t>The "Pulse" Check:</a:t>
            </a:r>
            <a:r>
              <a:rPr kumimoji="0" lang="en-US" altLang="en-US" sz="2400" b="0" i="0" u="none" strike="noStrike" cap="none" normalizeH="0" baseline="0">
                <a:ln>
                  <a:noFill/>
                </a:ln>
                <a:solidFill>
                  <a:schemeClr val="tx1"/>
                </a:solidFill>
                <a:effectLst/>
                <a:latin typeface="Arial" panose="020B0604020202020204" pitchFamily="34" charset="0"/>
              </a:rPr>
              <a:t> You’ll learn more about a Post’s internal culture over a burger at their fundraiser than you ever will during a formal meeting.</a:t>
            </a:r>
          </a:p>
        </p:txBody>
      </p:sp>
    </p:spTree>
    <p:extLst>
      <p:ext uri="{BB962C8B-B14F-4D97-AF65-F5344CB8AC3E}">
        <p14:creationId xmlns:p14="http://schemas.microsoft.com/office/powerpoint/2010/main" val="20538685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759A66-7D8F-8F8C-6E17-D12F1FAA4440}"/>
              </a:ext>
            </a:extLst>
          </p:cNvPr>
          <p:cNvSpPr txBox="1"/>
          <p:nvPr/>
        </p:nvSpPr>
        <p:spPr>
          <a:xfrm>
            <a:off x="545830" y="2107552"/>
            <a:ext cx="11100339" cy="646331"/>
          </a:xfrm>
          <a:prstGeom prst="rect">
            <a:avLst/>
          </a:prstGeom>
          <a:noFill/>
        </p:spPr>
        <p:txBody>
          <a:bodyPr wrap="square">
            <a:spAutoFit/>
          </a:bodyPr>
          <a:lstStyle/>
          <a:p>
            <a:pPr algn="ctr"/>
            <a:r>
              <a:rPr lang="en-US" sz="3600" b="1">
                <a:latin typeface="Arial Black" panose="020B0A04020102020204" pitchFamily="34" charset="0"/>
              </a:rPr>
              <a:t>School of Instruction (SOI)</a:t>
            </a:r>
            <a:endParaRPr lang="en-US" sz="3600"/>
          </a:p>
        </p:txBody>
      </p:sp>
      <p:sp>
        <p:nvSpPr>
          <p:cNvPr id="5" name="TextBox 4">
            <a:extLst>
              <a:ext uri="{FF2B5EF4-FFF2-40B4-BE49-F238E27FC236}">
                <a16:creationId xmlns:a16="http://schemas.microsoft.com/office/drawing/2014/main" id="{7F7D99C3-0FE4-5918-2BD7-4DD811158D3B}"/>
              </a:ext>
            </a:extLst>
          </p:cNvPr>
          <p:cNvSpPr txBox="1"/>
          <p:nvPr/>
        </p:nvSpPr>
        <p:spPr>
          <a:xfrm>
            <a:off x="460310" y="3058683"/>
            <a:ext cx="11495314" cy="3046988"/>
          </a:xfrm>
          <a:prstGeom prst="rect">
            <a:avLst/>
          </a:prstGeom>
          <a:noFill/>
        </p:spPr>
        <p:txBody>
          <a:bodyPr wrap="square">
            <a:spAutoFit/>
          </a:bodyPr>
          <a:lstStyle/>
          <a:p>
            <a:pPr>
              <a:buNone/>
            </a:pPr>
            <a:r>
              <a:rPr lang="en-US" sz="2800" b="1">
                <a:latin typeface="Arial" panose="020B0604020202020204" pitchFamily="34" charset="0"/>
                <a:cs typeface="Arial" panose="020B0604020202020204" pitchFamily="34" charset="0"/>
              </a:rPr>
              <a:t>The District School of Instruction</a:t>
            </a:r>
          </a:p>
          <a:p>
            <a:pPr>
              <a:buNone/>
            </a:pPr>
            <a:r>
              <a:rPr lang="en-US" sz="2000" b="1" i="1">
                <a:latin typeface="Arial" panose="020B0604020202020204" pitchFamily="34" charset="0"/>
                <a:cs typeface="Arial" panose="020B0604020202020204" pitchFamily="34" charset="0"/>
              </a:rPr>
              <a:t>Targeted Training: Turning Local Weaknesses into District Strengths</a:t>
            </a:r>
            <a:endParaRPr lang="en-US" sz="2000" b="1">
              <a:latin typeface="Arial" panose="020B0604020202020204" pitchFamily="34" charset="0"/>
              <a:cs typeface="Arial" panose="020B0604020202020204" pitchFamily="34" charset="0"/>
            </a:endParaRPr>
          </a:p>
          <a:p>
            <a:pPr>
              <a:buNone/>
            </a:pPr>
            <a:endParaRPr lang="en-US" sz="2400" b="1">
              <a:latin typeface="Arial" panose="020B0604020202020204" pitchFamily="34" charset="0"/>
              <a:cs typeface="Arial" panose="020B0604020202020204" pitchFamily="34" charset="0"/>
            </a:endParaRPr>
          </a:p>
          <a:p>
            <a:pPr>
              <a:buNone/>
            </a:pPr>
            <a:r>
              <a:rPr lang="en-US" sz="2400" b="1">
                <a:latin typeface="Arial" panose="020B0604020202020204" pitchFamily="34" charset="0"/>
                <a:cs typeface="Arial" panose="020B0604020202020204" pitchFamily="34" charset="0"/>
              </a:rPr>
              <a:t>The Subject Matter Expert (SME) in the Room</a:t>
            </a:r>
          </a:p>
          <a:p>
            <a:pPr>
              <a:buNone/>
            </a:pPr>
            <a:r>
              <a:rPr lang="en-US" sz="2400">
                <a:latin typeface="Arial" panose="020B0604020202020204" pitchFamily="34" charset="0"/>
                <a:cs typeface="Arial" panose="020B0604020202020204" pitchFamily="34" charset="0"/>
              </a:rPr>
              <a:t>Department (State) training is broad, but </a:t>
            </a:r>
            <a:r>
              <a:rPr lang="en-US" sz="2400" b="1">
                <a:latin typeface="Arial" panose="020B0604020202020204" pitchFamily="34" charset="0"/>
                <a:cs typeface="Arial" panose="020B0604020202020204" pitchFamily="34" charset="0"/>
              </a:rPr>
              <a:t>you</a:t>
            </a:r>
            <a:r>
              <a:rPr lang="en-US" sz="2400">
                <a:latin typeface="Arial" panose="020B0604020202020204" pitchFamily="34" charset="0"/>
                <a:cs typeface="Arial" panose="020B0604020202020204" pitchFamily="34" charset="0"/>
              </a:rPr>
              <a:t> are the expert on your specific District. You know which Posts struggle with their audits, which ones are failing at membership, and which ones are "islands" that don't participate in programs. The District School of Instruction is your primary tool to fix these localized "pain points."</a:t>
            </a:r>
          </a:p>
        </p:txBody>
      </p:sp>
    </p:spTree>
    <p:extLst>
      <p:ext uri="{BB962C8B-B14F-4D97-AF65-F5344CB8AC3E}">
        <p14:creationId xmlns:p14="http://schemas.microsoft.com/office/powerpoint/2010/main" val="257637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F279D6-F0D1-BF37-693E-7CA7866B37EA}"/>
              </a:ext>
            </a:extLst>
          </p:cNvPr>
          <p:cNvSpPr txBox="1"/>
          <p:nvPr/>
        </p:nvSpPr>
        <p:spPr>
          <a:xfrm>
            <a:off x="2189127" y="1859340"/>
            <a:ext cx="7813742" cy="1569660"/>
          </a:xfrm>
          <a:prstGeom prst="rect">
            <a:avLst/>
          </a:prstGeom>
          <a:noFill/>
        </p:spPr>
        <p:txBody>
          <a:bodyPr wrap="none" rtlCol="0">
            <a:spAutoFit/>
          </a:bodyPr>
          <a:lstStyle/>
          <a:p>
            <a:pPr algn="ctr"/>
            <a:r>
              <a:rPr lang="en-US" sz="4800" b="1"/>
              <a:t>Department Commander’s </a:t>
            </a:r>
          </a:p>
          <a:p>
            <a:pPr algn="ctr"/>
            <a:r>
              <a:rPr lang="en-US" sz="4800" b="1"/>
              <a:t>Legislative Expectations</a:t>
            </a:r>
          </a:p>
        </p:txBody>
      </p:sp>
      <p:sp>
        <p:nvSpPr>
          <p:cNvPr id="5" name="TextBox 4">
            <a:extLst>
              <a:ext uri="{FF2B5EF4-FFF2-40B4-BE49-F238E27FC236}">
                <a16:creationId xmlns:a16="http://schemas.microsoft.com/office/drawing/2014/main" id="{4DA122A3-BAC4-CBC6-49A6-6C47C80A9422}"/>
              </a:ext>
            </a:extLst>
          </p:cNvPr>
          <p:cNvSpPr txBox="1"/>
          <p:nvPr/>
        </p:nvSpPr>
        <p:spPr>
          <a:xfrm>
            <a:off x="634398" y="3429000"/>
            <a:ext cx="10923200" cy="31085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Wingdings" panose="05000000000000000000" pitchFamily="2" charset="2"/>
              <a:buChar char="q"/>
            </a:pPr>
            <a:r>
              <a:rPr lang="en-US" sz="2800"/>
              <a:t>Establish and stand up you Legislative team.</a:t>
            </a:r>
          </a:p>
          <a:p>
            <a:pPr marL="457200" indent="-457200">
              <a:buFont typeface="Wingdings" panose="05000000000000000000" pitchFamily="2" charset="2"/>
              <a:buChar char="q"/>
            </a:pPr>
            <a:r>
              <a:rPr lang="en-US" sz="2800"/>
              <a:t>Know who your District State Representatives and Senators are</a:t>
            </a:r>
          </a:p>
          <a:p>
            <a:pPr marL="457200" indent="-457200">
              <a:buFont typeface="Wingdings" panose="05000000000000000000" pitchFamily="2" charset="2"/>
              <a:buChar char="q"/>
            </a:pPr>
            <a:r>
              <a:rPr lang="en-US" sz="2800"/>
              <a:t>Know who your District National Reps and Senators are.</a:t>
            </a:r>
          </a:p>
          <a:p>
            <a:pPr marL="457200" indent="-457200">
              <a:buFont typeface="Wingdings" panose="05000000000000000000" pitchFamily="2" charset="2"/>
              <a:buChar char="q"/>
            </a:pPr>
            <a:r>
              <a:rPr lang="en-US" sz="2800"/>
              <a:t>Be able to talk to your local, state, and national politicians.</a:t>
            </a:r>
          </a:p>
          <a:p>
            <a:pPr marL="457200" indent="-457200">
              <a:buFont typeface="Wingdings" panose="05000000000000000000" pitchFamily="2" charset="2"/>
              <a:buChar char="q"/>
            </a:pPr>
            <a:r>
              <a:rPr lang="en-US" sz="2800"/>
              <a:t>If you cannot speak to them, find someone in your district who can.</a:t>
            </a:r>
          </a:p>
          <a:p>
            <a:pPr marL="457200" indent="-457200">
              <a:buFont typeface="Wingdings" panose="05000000000000000000" pitchFamily="2" charset="2"/>
              <a:buChar char="q"/>
            </a:pPr>
            <a:r>
              <a:rPr lang="en-US" sz="2800"/>
              <a:t>Get and use the Department Legislative directives when talking to the politicians.</a:t>
            </a:r>
          </a:p>
        </p:txBody>
      </p:sp>
    </p:spTree>
    <p:extLst>
      <p:ext uri="{BB962C8B-B14F-4D97-AF65-F5344CB8AC3E}">
        <p14:creationId xmlns:p14="http://schemas.microsoft.com/office/powerpoint/2010/main" val="2654043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A4F694-1E2F-D33C-1853-8E7E96870363}"/>
              </a:ext>
            </a:extLst>
          </p:cNvPr>
          <p:cNvSpPr>
            <a:spLocks noChangeArrowheads="1"/>
          </p:cNvSpPr>
          <p:nvPr/>
        </p:nvSpPr>
        <p:spPr bwMode="auto">
          <a:xfrm rot="10800000" flipV="1">
            <a:off x="491412" y="3362902"/>
            <a:ext cx="10954139"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a:ln>
                  <a:noFill/>
                </a:ln>
                <a:solidFill>
                  <a:schemeClr val="tx1"/>
                </a:solidFill>
                <a:effectLst/>
                <a:latin typeface="Arial" panose="020B0604020202020204" pitchFamily="34" charset="0"/>
              </a:rPr>
              <a:t>Address the "Red Flags":</a:t>
            </a:r>
            <a:r>
              <a:rPr kumimoji="0" lang="en-US" altLang="en-US" sz="2400" b="0" i="0" u="none" strike="noStrike" cap="none" normalizeH="0" baseline="0">
                <a:ln>
                  <a:noFill/>
                </a:ln>
                <a:solidFill>
                  <a:schemeClr val="tx1"/>
                </a:solidFill>
                <a:effectLst/>
                <a:latin typeface="Arial" panose="020B0604020202020204" pitchFamily="34" charset="0"/>
              </a:rPr>
              <a:t> Use the data from your Post Inspections to decide what to teach. If four out of ten Posts have sloppy minutes, make "Proper Recording of Minutes" a mandatory 20-minute module.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400" b="0" i="0" u="none" strike="noStrike" cap="none" normalizeH="0" baseline="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1" i="0" u="none" strike="noStrike" cap="none" normalizeH="0" baseline="0">
                <a:ln>
                  <a:noFill/>
                </a:ln>
                <a:solidFill>
                  <a:schemeClr val="tx1"/>
                </a:solidFill>
                <a:effectLst/>
                <a:latin typeface="Arial" panose="020B0604020202020204" pitchFamily="34" charset="0"/>
              </a:rPr>
              <a:t>Avoid the "Repeat" Trap:</a:t>
            </a:r>
            <a:r>
              <a:rPr kumimoji="0" lang="en-US" altLang="en-US" sz="2400" b="0" i="0" u="none" strike="noStrike" cap="none" normalizeH="0" baseline="0">
                <a:ln>
                  <a:noFill/>
                </a:ln>
                <a:solidFill>
                  <a:schemeClr val="tx1"/>
                </a:solidFill>
                <a:effectLst/>
                <a:latin typeface="Arial" panose="020B0604020202020204" pitchFamily="34" charset="0"/>
              </a:rPr>
              <a:t> Don't just read the Department slide deck. If Department covered the </a:t>
            </a:r>
            <a:r>
              <a:rPr kumimoji="0" lang="en-US" altLang="en-US" sz="2400" b="0" i="1" u="none" strike="noStrike" cap="none" normalizeH="0" baseline="0">
                <a:ln>
                  <a:noFill/>
                </a:ln>
                <a:solidFill>
                  <a:schemeClr val="tx1"/>
                </a:solidFill>
                <a:effectLst/>
                <a:latin typeface="Arial" panose="020B0604020202020204" pitchFamily="34" charset="0"/>
              </a:rPr>
              <a:t>what</a:t>
            </a:r>
            <a:r>
              <a:rPr kumimoji="0" lang="en-US" altLang="en-US" sz="2400" b="0" i="0" u="none" strike="noStrike" cap="none" normalizeH="0" baseline="0">
                <a:ln>
                  <a:noFill/>
                </a:ln>
                <a:solidFill>
                  <a:schemeClr val="tx1"/>
                </a:solidFill>
                <a:effectLst/>
                <a:latin typeface="Arial" panose="020B0604020202020204" pitchFamily="34" charset="0"/>
              </a:rPr>
              <a:t>, you should cover the </a:t>
            </a:r>
            <a:r>
              <a:rPr kumimoji="0" lang="en-US" altLang="en-US" sz="2400" b="0" i="1" u="none" strike="noStrike" cap="none" normalizeH="0" baseline="0">
                <a:ln>
                  <a:noFill/>
                </a:ln>
                <a:solidFill>
                  <a:schemeClr val="tx1"/>
                </a:solidFill>
                <a:effectLst/>
                <a:latin typeface="Arial" panose="020B0604020202020204" pitchFamily="34" charset="0"/>
              </a:rPr>
              <a:t>how</a:t>
            </a:r>
            <a:r>
              <a:rPr kumimoji="0" lang="en-US" altLang="en-US" sz="2400" b="0" i="0" u="none" strike="noStrike" cap="none" normalizeH="0" baseline="0">
                <a:ln>
                  <a:noFill/>
                </a:ln>
                <a:solidFill>
                  <a:schemeClr val="tx1"/>
                </a:solidFill>
                <a:effectLst/>
                <a:latin typeface="Arial" panose="020B0604020202020204" pitchFamily="34" charset="0"/>
              </a:rPr>
              <a:t>—specifically how it applies to the unique demographics or challenges of your local area.</a:t>
            </a:r>
          </a:p>
        </p:txBody>
      </p:sp>
      <p:sp>
        <p:nvSpPr>
          <p:cNvPr id="5" name="TextBox 4">
            <a:extLst>
              <a:ext uri="{FF2B5EF4-FFF2-40B4-BE49-F238E27FC236}">
                <a16:creationId xmlns:a16="http://schemas.microsoft.com/office/drawing/2014/main" id="{AC1E0115-8CDD-5B99-2DA0-FBFEF8DC3DCD}"/>
              </a:ext>
            </a:extLst>
          </p:cNvPr>
          <p:cNvSpPr txBox="1"/>
          <p:nvPr/>
        </p:nvSpPr>
        <p:spPr>
          <a:xfrm>
            <a:off x="779267" y="2020764"/>
            <a:ext cx="11740203" cy="861774"/>
          </a:xfrm>
          <a:prstGeom prst="rect">
            <a:avLst/>
          </a:prstGeom>
          <a:noFill/>
        </p:spPr>
        <p:txBody>
          <a:bodyPr wrap="square">
            <a:spAutoFit/>
          </a:bodyPr>
          <a:lstStyle/>
          <a:p>
            <a:pPr>
              <a:buNone/>
            </a:pPr>
            <a:r>
              <a:rPr lang="en-US" sz="3200" b="1">
                <a:latin typeface="Arial" panose="020B0604020202020204" pitchFamily="34" charset="0"/>
                <a:cs typeface="Arial" panose="020B0604020202020204" pitchFamily="34" charset="0"/>
              </a:rPr>
              <a:t>The District School of Instruction</a:t>
            </a:r>
          </a:p>
          <a:p>
            <a:pPr>
              <a:buNone/>
            </a:pPr>
            <a:r>
              <a:rPr lang="en-US" sz="1800" b="1" i="1">
                <a:latin typeface="Arial" panose="020B0604020202020204" pitchFamily="34" charset="0"/>
                <a:cs typeface="Arial" panose="020B0604020202020204" pitchFamily="34" charset="0"/>
              </a:rPr>
              <a:t>Targeted Training: Turning Local Weaknesses into District Strengths</a:t>
            </a:r>
            <a:endParaRPr lang="en-US" sz="1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5310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045053-CDC5-D08C-E49E-AF2B312F96AB}"/>
              </a:ext>
            </a:extLst>
          </p:cNvPr>
          <p:cNvSpPr txBox="1"/>
          <p:nvPr/>
        </p:nvSpPr>
        <p:spPr>
          <a:xfrm>
            <a:off x="603380" y="2940326"/>
            <a:ext cx="11066106" cy="3416320"/>
          </a:xfrm>
          <a:prstGeom prst="rect">
            <a:avLst/>
          </a:prstGeom>
          <a:noFill/>
        </p:spPr>
        <p:txBody>
          <a:bodyPr wrap="square">
            <a:spAutoFit/>
          </a:bodyPr>
          <a:lstStyle/>
          <a:p>
            <a:pPr>
              <a:buNone/>
            </a:pPr>
            <a:r>
              <a:rPr lang="en-US" sz="2400" b="1"/>
              <a:t>High-Impact Topics for Your Curriculum</a:t>
            </a:r>
          </a:p>
          <a:p>
            <a:pPr>
              <a:buNone/>
            </a:pPr>
            <a:r>
              <a:rPr lang="en-US" sz="2400"/>
              <a:t>Focus on the "Foundational Four" that typically cause the most friction in a District:</a:t>
            </a:r>
          </a:p>
          <a:p>
            <a:pPr>
              <a:buNone/>
            </a:pPr>
            <a:endParaRPr lang="en-US" sz="2400"/>
          </a:p>
          <a:p>
            <a:pPr>
              <a:buFont typeface="+mj-lt"/>
              <a:buAutoNum type="arabicPeriod"/>
            </a:pPr>
            <a:r>
              <a:rPr lang="en-US" sz="2400" b="1"/>
              <a:t>The Quartermaster/Trustee Relationship:</a:t>
            </a:r>
            <a:r>
              <a:rPr lang="en-US" sz="2400"/>
              <a:t> Many Posts fail because Trustees don't know how to conduct a real audit. Teach them how to actually verify the bank statement against the ledger.</a:t>
            </a:r>
          </a:p>
          <a:p>
            <a:pPr>
              <a:buFont typeface="+mj-lt"/>
              <a:buAutoNum type="arabicPeriod"/>
            </a:pPr>
            <a:endParaRPr lang="en-US" sz="2400"/>
          </a:p>
          <a:p>
            <a:pPr>
              <a:buFont typeface="+mj-lt"/>
              <a:buAutoNum type="arabicPeriod"/>
            </a:pPr>
            <a:r>
              <a:rPr lang="en-US" sz="2400" b="1"/>
              <a:t>The "Chain of Command" &amp; Communication:</a:t>
            </a:r>
            <a:r>
              <a:rPr lang="en-US" sz="2400"/>
              <a:t> Address how to handle a grievance at the Post level before it lands on your desk as a District Commander.</a:t>
            </a:r>
          </a:p>
        </p:txBody>
      </p:sp>
      <p:sp>
        <p:nvSpPr>
          <p:cNvPr id="5" name="TextBox 4">
            <a:extLst>
              <a:ext uri="{FF2B5EF4-FFF2-40B4-BE49-F238E27FC236}">
                <a16:creationId xmlns:a16="http://schemas.microsoft.com/office/drawing/2014/main" id="{B0773AFB-AD17-910C-6AB0-2A5BFAA85DE6}"/>
              </a:ext>
            </a:extLst>
          </p:cNvPr>
          <p:cNvSpPr txBox="1"/>
          <p:nvPr/>
        </p:nvSpPr>
        <p:spPr>
          <a:xfrm>
            <a:off x="770677" y="1964780"/>
            <a:ext cx="8514184" cy="861774"/>
          </a:xfrm>
          <a:prstGeom prst="rect">
            <a:avLst/>
          </a:prstGeom>
          <a:noFill/>
        </p:spPr>
        <p:txBody>
          <a:bodyPr wrap="square">
            <a:spAutoFit/>
          </a:bodyPr>
          <a:lstStyle/>
          <a:p>
            <a:pPr>
              <a:buNone/>
            </a:pPr>
            <a:r>
              <a:rPr lang="en-US" sz="3200" b="1">
                <a:latin typeface="Arial" panose="020B0604020202020204" pitchFamily="34" charset="0"/>
                <a:cs typeface="Arial" panose="020B0604020202020204" pitchFamily="34" charset="0"/>
              </a:rPr>
              <a:t>The District School of Instruction</a:t>
            </a:r>
          </a:p>
          <a:p>
            <a:pPr>
              <a:buNone/>
            </a:pPr>
            <a:r>
              <a:rPr lang="en-US" sz="1800" b="1" i="1">
                <a:latin typeface="Arial" panose="020B0604020202020204" pitchFamily="34" charset="0"/>
                <a:cs typeface="Arial" panose="020B0604020202020204" pitchFamily="34" charset="0"/>
              </a:rPr>
              <a:t>Targeted Training: Turning Local Weaknesses into District Strengths</a:t>
            </a:r>
            <a:endParaRPr lang="en-US" sz="1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45582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E190E69-B7D9-07FC-F400-CD556057BDF9}"/>
              </a:ext>
            </a:extLst>
          </p:cNvPr>
          <p:cNvSpPr txBox="1"/>
          <p:nvPr/>
        </p:nvSpPr>
        <p:spPr>
          <a:xfrm>
            <a:off x="852197" y="3119448"/>
            <a:ext cx="10960358" cy="2677656"/>
          </a:xfrm>
          <a:prstGeom prst="rect">
            <a:avLst/>
          </a:prstGeom>
          <a:noFill/>
        </p:spPr>
        <p:txBody>
          <a:bodyPr wrap="square">
            <a:spAutoFit/>
          </a:bodyPr>
          <a:lstStyle/>
          <a:p>
            <a:r>
              <a:rPr lang="en-US" sz="2400" b="1">
                <a:latin typeface="Arial" panose="020B0604020202020204" pitchFamily="34" charset="0"/>
                <a:cs typeface="Arial" panose="020B0604020202020204" pitchFamily="34" charset="0"/>
              </a:rPr>
              <a:t>3. Digital Literacy (OMS &amp; Reporting):</a:t>
            </a:r>
            <a:r>
              <a:rPr lang="en-US" sz="2400">
                <a:latin typeface="Arial" panose="020B0604020202020204" pitchFamily="34" charset="0"/>
                <a:cs typeface="Arial" panose="020B0604020202020204" pitchFamily="34" charset="0"/>
              </a:rPr>
              <a:t> If your Commanders are "old school," spend hands-on time showing them how to report their community service online.</a:t>
            </a:r>
          </a:p>
          <a:p>
            <a:endParaRPr lang="en-US" sz="2400">
              <a:latin typeface="Arial" panose="020B0604020202020204" pitchFamily="34" charset="0"/>
              <a:cs typeface="Arial" panose="020B0604020202020204" pitchFamily="34" charset="0"/>
            </a:endParaRPr>
          </a:p>
          <a:p>
            <a:r>
              <a:rPr lang="en-US" sz="2400" b="1">
                <a:latin typeface="Arial" panose="020B0604020202020204" pitchFamily="34" charset="0"/>
                <a:cs typeface="Arial" panose="020B0604020202020204" pitchFamily="34" charset="0"/>
              </a:rPr>
              <a:t>4. Recruiting for Retention:</a:t>
            </a:r>
            <a:r>
              <a:rPr lang="en-US" sz="2400">
                <a:latin typeface="Arial" panose="020B0604020202020204" pitchFamily="34" charset="0"/>
                <a:cs typeface="Arial" panose="020B0604020202020204" pitchFamily="34" charset="0"/>
              </a:rPr>
              <a:t> Move past "getting the card." Teach your Posts how to engage a new member in the first 90 days so they don't become a "one-and-done" statistic.</a:t>
            </a:r>
          </a:p>
        </p:txBody>
      </p:sp>
      <p:sp>
        <p:nvSpPr>
          <p:cNvPr id="8" name="TextBox 7">
            <a:extLst>
              <a:ext uri="{FF2B5EF4-FFF2-40B4-BE49-F238E27FC236}">
                <a16:creationId xmlns:a16="http://schemas.microsoft.com/office/drawing/2014/main" id="{DA9AB43D-E2A7-081B-7F58-E8E12A7D87DB}"/>
              </a:ext>
            </a:extLst>
          </p:cNvPr>
          <p:cNvSpPr txBox="1"/>
          <p:nvPr/>
        </p:nvSpPr>
        <p:spPr>
          <a:xfrm>
            <a:off x="770677" y="1964780"/>
            <a:ext cx="8514184" cy="861774"/>
          </a:xfrm>
          <a:prstGeom prst="rect">
            <a:avLst/>
          </a:prstGeom>
          <a:noFill/>
        </p:spPr>
        <p:txBody>
          <a:bodyPr wrap="square">
            <a:spAutoFit/>
          </a:bodyPr>
          <a:lstStyle/>
          <a:p>
            <a:pPr>
              <a:buNone/>
            </a:pPr>
            <a:r>
              <a:rPr lang="en-US" sz="3200" b="1">
                <a:latin typeface="Arial" panose="020B0604020202020204" pitchFamily="34" charset="0"/>
                <a:cs typeface="Arial" panose="020B0604020202020204" pitchFamily="34" charset="0"/>
              </a:rPr>
              <a:t>The District School of Instruction</a:t>
            </a:r>
          </a:p>
          <a:p>
            <a:pPr>
              <a:buNone/>
            </a:pPr>
            <a:r>
              <a:rPr lang="en-US" sz="1800" b="1" i="1">
                <a:latin typeface="Arial" panose="020B0604020202020204" pitchFamily="34" charset="0"/>
                <a:cs typeface="Arial" panose="020B0604020202020204" pitchFamily="34" charset="0"/>
              </a:rPr>
              <a:t>Targeted Training: Turning Local Weaknesses into District Strengths</a:t>
            </a:r>
            <a:endParaRPr lang="en-US" sz="1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865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3F2EA7-1ECD-3460-1F32-AEAEE39E84B3}"/>
              </a:ext>
            </a:extLst>
          </p:cNvPr>
          <p:cNvSpPr txBox="1"/>
          <p:nvPr/>
        </p:nvSpPr>
        <p:spPr>
          <a:xfrm>
            <a:off x="233262" y="2934105"/>
            <a:ext cx="11625947" cy="3631763"/>
          </a:xfrm>
          <a:prstGeom prst="rect">
            <a:avLst/>
          </a:prstGeom>
          <a:noFill/>
        </p:spPr>
        <p:txBody>
          <a:bodyPr wrap="square">
            <a:spAutoFit/>
          </a:bodyPr>
          <a:lstStyle/>
          <a:p>
            <a:pPr>
              <a:buNone/>
            </a:pPr>
            <a:r>
              <a:rPr lang="en-US" sz="2300" b="1">
                <a:latin typeface="Arial" panose="020B0604020202020204" pitchFamily="34" charset="0"/>
                <a:cs typeface="Arial" panose="020B0604020202020204" pitchFamily="34" charset="0"/>
              </a:rPr>
              <a:t>Tactical Execution</a:t>
            </a:r>
          </a:p>
          <a:p>
            <a:pPr>
              <a:buFont typeface="Arial" panose="020B0604020202020204" pitchFamily="34" charset="0"/>
              <a:buChar char="•"/>
            </a:pPr>
            <a:r>
              <a:rPr lang="en-US" sz="2300" b="1">
                <a:latin typeface="Arial" panose="020B0604020202020204" pitchFamily="34" charset="0"/>
                <a:cs typeface="Arial" panose="020B0604020202020204" pitchFamily="34" charset="0"/>
              </a:rPr>
              <a:t>The "Town Hall" Segment:</a:t>
            </a:r>
            <a:r>
              <a:rPr lang="en-US" sz="2300">
                <a:latin typeface="Arial" panose="020B0604020202020204" pitchFamily="34" charset="0"/>
                <a:cs typeface="Arial" panose="020B0604020202020204" pitchFamily="34" charset="0"/>
              </a:rPr>
              <a:t> Leave 30 minutes for a moderated Q&amp;A. This is where you’ll hear the "real" problems that don't show up on a report.</a:t>
            </a:r>
          </a:p>
          <a:p>
            <a:pPr>
              <a:buFont typeface="Arial" panose="020B0604020202020204" pitchFamily="34" charset="0"/>
              <a:buChar char="•"/>
            </a:pPr>
            <a:endParaRPr lang="en-US" sz="2300">
              <a:latin typeface="Arial" panose="020B0604020202020204" pitchFamily="34" charset="0"/>
              <a:cs typeface="Arial" panose="020B0604020202020204" pitchFamily="34" charset="0"/>
            </a:endParaRPr>
          </a:p>
          <a:p>
            <a:pPr>
              <a:buFont typeface="Arial" panose="020B0604020202020204" pitchFamily="34" charset="0"/>
              <a:buChar char="•"/>
            </a:pPr>
            <a:r>
              <a:rPr lang="en-US" sz="2300" b="1">
                <a:latin typeface="Arial" panose="020B0604020202020204" pitchFamily="34" charset="0"/>
                <a:cs typeface="Arial" panose="020B0604020202020204" pitchFamily="34" charset="0"/>
              </a:rPr>
              <a:t>Peer-to-Peer Mentoring:</a:t>
            </a:r>
            <a:r>
              <a:rPr lang="en-US" sz="2300">
                <a:latin typeface="Arial" panose="020B0604020202020204" pitchFamily="34" charset="0"/>
                <a:cs typeface="Arial" panose="020B0604020202020204" pitchFamily="34" charset="0"/>
              </a:rPr>
              <a:t> Identify a Post Commander in your District who is "knocking it out of the park" in a specific area (e.g., fundraising) and have </a:t>
            </a:r>
            <a:r>
              <a:rPr lang="en-US" sz="2300" i="1">
                <a:latin typeface="Arial" panose="020B0604020202020204" pitchFamily="34" charset="0"/>
                <a:cs typeface="Arial" panose="020B0604020202020204" pitchFamily="34" charset="0"/>
              </a:rPr>
              <a:t>them</a:t>
            </a:r>
            <a:r>
              <a:rPr lang="en-US" sz="2300">
                <a:latin typeface="Arial" panose="020B0604020202020204" pitchFamily="34" charset="0"/>
                <a:cs typeface="Arial" panose="020B0604020202020204" pitchFamily="34" charset="0"/>
              </a:rPr>
              <a:t> teach that segment. It builds District camaraderie.</a:t>
            </a:r>
          </a:p>
          <a:p>
            <a:pPr>
              <a:buFont typeface="Arial" panose="020B0604020202020204" pitchFamily="34" charset="0"/>
              <a:buChar char="•"/>
            </a:pPr>
            <a:endParaRPr lang="en-US" sz="2300">
              <a:latin typeface="Arial" panose="020B0604020202020204" pitchFamily="34" charset="0"/>
              <a:cs typeface="Arial" panose="020B0604020202020204" pitchFamily="34" charset="0"/>
            </a:endParaRPr>
          </a:p>
          <a:p>
            <a:pPr>
              <a:buFont typeface="Arial" panose="020B0604020202020204" pitchFamily="34" charset="0"/>
              <a:buChar char="•"/>
            </a:pPr>
            <a:r>
              <a:rPr lang="en-US" sz="2300" b="1">
                <a:latin typeface="Arial" panose="020B0604020202020204" pitchFamily="34" charset="0"/>
                <a:cs typeface="Arial" panose="020B0604020202020204" pitchFamily="34" charset="0"/>
              </a:rPr>
              <a:t>The Auxiliary Invite:</a:t>
            </a:r>
            <a:r>
              <a:rPr lang="en-US" sz="2300">
                <a:latin typeface="Arial" panose="020B0604020202020204" pitchFamily="34" charset="0"/>
                <a:cs typeface="Arial" panose="020B0604020202020204" pitchFamily="34" charset="0"/>
              </a:rPr>
              <a:t> Invite the District Auxiliary President to speak on how the Auxiliary can assist with specific VFW programs. This reinforces the </a:t>
            </a:r>
            <a:r>
              <a:rPr lang="en-US" sz="2300" b="1">
                <a:latin typeface="Arial" panose="020B0604020202020204" pitchFamily="34" charset="0"/>
                <a:cs typeface="Arial" panose="020B0604020202020204" pitchFamily="34" charset="0"/>
              </a:rPr>
              <a:t>unified team</a:t>
            </a:r>
            <a:r>
              <a:rPr lang="en-US" sz="2300">
                <a:latin typeface="Arial" panose="020B0604020202020204" pitchFamily="34" charset="0"/>
                <a:cs typeface="Arial" panose="020B0604020202020204" pitchFamily="34" charset="0"/>
              </a:rPr>
              <a:t> concept.</a:t>
            </a:r>
          </a:p>
        </p:txBody>
      </p:sp>
      <p:sp>
        <p:nvSpPr>
          <p:cNvPr id="5" name="TextBox 4">
            <a:extLst>
              <a:ext uri="{FF2B5EF4-FFF2-40B4-BE49-F238E27FC236}">
                <a16:creationId xmlns:a16="http://schemas.microsoft.com/office/drawing/2014/main" id="{0AB6D211-502B-204B-4873-589619DEFAD3}"/>
              </a:ext>
            </a:extLst>
          </p:cNvPr>
          <p:cNvSpPr txBox="1"/>
          <p:nvPr/>
        </p:nvSpPr>
        <p:spPr>
          <a:xfrm>
            <a:off x="770677" y="1964780"/>
            <a:ext cx="8514184" cy="861774"/>
          </a:xfrm>
          <a:prstGeom prst="rect">
            <a:avLst/>
          </a:prstGeom>
          <a:noFill/>
        </p:spPr>
        <p:txBody>
          <a:bodyPr wrap="square">
            <a:spAutoFit/>
          </a:bodyPr>
          <a:lstStyle/>
          <a:p>
            <a:pPr>
              <a:buNone/>
            </a:pPr>
            <a:r>
              <a:rPr lang="en-US" sz="3200" b="1">
                <a:latin typeface="Arial" panose="020B0604020202020204" pitchFamily="34" charset="0"/>
                <a:cs typeface="Arial" panose="020B0604020202020204" pitchFamily="34" charset="0"/>
              </a:rPr>
              <a:t>The District School of Instruction</a:t>
            </a:r>
          </a:p>
          <a:p>
            <a:pPr>
              <a:buNone/>
            </a:pPr>
            <a:r>
              <a:rPr lang="en-US" sz="1800" b="1" i="1">
                <a:latin typeface="Arial" panose="020B0604020202020204" pitchFamily="34" charset="0"/>
                <a:cs typeface="Arial" panose="020B0604020202020204" pitchFamily="34" charset="0"/>
              </a:rPr>
              <a:t>Targeted Training: Turning Local Weaknesses into District Strengths</a:t>
            </a:r>
            <a:endParaRPr lang="en-US" sz="1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844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89B460-05C1-9CE1-ED69-1898AC125394}"/>
              </a:ext>
            </a:extLst>
          </p:cNvPr>
          <p:cNvSpPr txBox="1"/>
          <p:nvPr/>
        </p:nvSpPr>
        <p:spPr>
          <a:xfrm>
            <a:off x="2290665" y="2676529"/>
            <a:ext cx="7854820" cy="2554545"/>
          </a:xfrm>
          <a:prstGeom prst="rect">
            <a:avLst/>
          </a:prstGeom>
          <a:noFill/>
        </p:spPr>
        <p:txBody>
          <a:bodyPr wrap="square">
            <a:spAutoFit/>
          </a:bodyPr>
          <a:lstStyle/>
          <a:p>
            <a:pPr>
              <a:buNone/>
            </a:pPr>
            <a:r>
              <a:rPr lang="en-US" sz="3200" b="1"/>
              <a:t>The Commander’s Mission:</a:t>
            </a:r>
            <a:r>
              <a:rPr lang="en-US" sz="3200"/>
              <a:t> "Department tells them the rules; the District tells them how to win. If your School of Instruction doesn't solve a problem, it's just a lecture. Make it a workshop</a:t>
            </a:r>
            <a:r>
              <a:rPr lang="en-US"/>
              <a:t>."</a:t>
            </a:r>
          </a:p>
        </p:txBody>
      </p:sp>
    </p:spTree>
    <p:extLst>
      <p:ext uri="{BB962C8B-B14F-4D97-AF65-F5344CB8AC3E}">
        <p14:creationId xmlns:p14="http://schemas.microsoft.com/office/powerpoint/2010/main" val="1459072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ACF790-F1FE-06F3-23AD-44CA3C49903E}"/>
              </a:ext>
            </a:extLst>
          </p:cNvPr>
          <p:cNvSpPr txBox="1"/>
          <p:nvPr/>
        </p:nvSpPr>
        <p:spPr>
          <a:xfrm>
            <a:off x="777551" y="1930081"/>
            <a:ext cx="8596603" cy="1077218"/>
          </a:xfrm>
          <a:prstGeom prst="rect">
            <a:avLst/>
          </a:prstGeom>
          <a:noFill/>
        </p:spPr>
        <p:txBody>
          <a:bodyPr wrap="square">
            <a:spAutoFit/>
          </a:bodyPr>
          <a:lstStyle/>
          <a:p>
            <a:pPr>
              <a:buNone/>
            </a:pPr>
            <a:r>
              <a:rPr lang="en-US" sz="2400" b="1">
                <a:latin typeface="Arial Black" panose="020B0A04020102020204" pitchFamily="34" charset="0"/>
              </a:rPr>
              <a:t>The High Stakes of </a:t>
            </a:r>
            <a:r>
              <a:rPr lang="en-US" sz="4000" b="1">
                <a:latin typeface="Arial Black" panose="020B0A04020102020204" pitchFamily="34" charset="0"/>
              </a:rPr>
              <a:t>Reporting</a:t>
            </a:r>
          </a:p>
          <a:p>
            <a:pPr>
              <a:buNone/>
            </a:pPr>
            <a:r>
              <a:rPr lang="en-US" sz="2400" b="1">
                <a:latin typeface="Arial Black" panose="020B0A04020102020204" pitchFamily="34" charset="0"/>
              </a:rPr>
              <a:t>If It’s Not Reported, It Never Happened</a:t>
            </a:r>
            <a:endParaRPr lang="en-US" sz="2400">
              <a:latin typeface="Arial Black" panose="020B0A04020102020204" pitchFamily="34" charset="0"/>
            </a:endParaRPr>
          </a:p>
        </p:txBody>
      </p:sp>
      <p:sp>
        <p:nvSpPr>
          <p:cNvPr id="5" name="TextBox 4">
            <a:extLst>
              <a:ext uri="{FF2B5EF4-FFF2-40B4-BE49-F238E27FC236}">
                <a16:creationId xmlns:a16="http://schemas.microsoft.com/office/drawing/2014/main" id="{BC04BE3D-5A5F-6FA1-43E2-D9919D11A9FD}"/>
              </a:ext>
            </a:extLst>
          </p:cNvPr>
          <p:cNvSpPr txBox="1"/>
          <p:nvPr/>
        </p:nvSpPr>
        <p:spPr>
          <a:xfrm>
            <a:off x="329682" y="3218792"/>
            <a:ext cx="11694366" cy="3354765"/>
          </a:xfrm>
          <a:prstGeom prst="rect">
            <a:avLst/>
          </a:prstGeom>
          <a:noFill/>
        </p:spPr>
        <p:txBody>
          <a:bodyPr wrap="square">
            <a:spAutoFit/>
          </a:bodyPr>
          <a:lstStyle/>
          <a:p>
            <a:pPr>
              <a:buNone/>
            </a:pPr>
            <a:r>
              <a:rPr lang="en-US" sz="2400" b="1"/>
              <a:t>The Paper Trail to Our Tax-Exempt Status</a:t>
            </a:r>
          </a:p>
          <a:p>
            <a:pPr>
              <a:buNone/>
            </a:pPr>
            <a:r>
              <a:rPr lang="en-US" sz="2200"/>
              <a:t>Reporting on </a:t>
            </a:r>
            <a:r>
              <a:rPr lang="en-US" sz="2200" b="1"/>
              <a:t>Community Service, Americanism, Youth, and Hospital</a:t>
            </a:r>
            <a:r>
              <a:rPr lang="en-US" sz="2200"/>
              <a:t> isn't just "bragging"—it is a legal shield. The VFW holds a </a:t>
            </a:r>
            <a:r>
              <a:rPr lang="en-US" sz="2200" b="1">
                <a:highlight>
                  <a:srgbClr val="FFFF00"/>
                </a:highlight>
              </a:rPr>
              <a:t>501(c)(19)</a:t>
            </a:r>
            <a:r>
              <a:rPr lang="en-US" sz="2200">
                <a:highlight>
                  <a:srgbClr val="FFFF00"/>
                </a:highlight>
              </a:rPr>
              <a:t> </a:t>
            </a:r>
            <a:r>
              <a:rPr lang="en-US" sz="2200"/>
              <a:t>tax-exempt status, and the IRS monitors our activity to ensure we are actually fulfilling our Congressionally Chartered mission.</a:t>
            </a:r>
          </a:p>
          <a:p>
            <a:pPr>
              <a:buNone/>
            </a:pPr>
            <a:endParaRPr lang="en-US" sz="2200"/>
          </a:p>
          <a:p>
            <a:pPr>
              <a:buFont typeface="Arial" panose="020B0604020202020204" pitchFamily="34" charset="0"/>
              <a:buChar char="•"/>
            </a:pPr>
            <a:r>
              <a:rPr lang="en-US" sz="2000" b="1"/>
              <a:t>The IRS is Watching:</a:t>
            </a:r>
            <a:r>
              <a:rPr lang="en-US" sz="2000"/>
              <a:t> Our consolidated reports prove to the government that we provide a public benefit. If the paper trail disappears, so does our tax-exempt status.</a:t>
            </a:r>
          </a:p>
          <a:p>
            <a:pPr>
              <a:buFont typeface="Arial" panose="020B0604020202020204" pitchFamily="34" charset="0"/>
              <a:buChar char="•"/>
            </a:pPr>
            <a:endParaRPr lang="en-US" sz="2000"/>
          </a:p>
          <a:p>
            <a:pPr>
              <a:buFont typeface="Arial" panose="020B0604020202020204" pitchFamily="34" charset="0"/>
              <a:buChar char="•"/>
            </a:pPr>
            <a:r>
              <a:rPr lang="en-US" sz="2000" b="1"/>
              <a:t>Fulfilling the Charter:</a:t>
            </a:r>
            <a:r>
              <a:rPr lang="en-US" sz="2000"/>
              <a:t> Every hour spent at a VA Hospital or every dollar given to a youth scholarship is a "credit" toward our right to exist as a Veterans Service Organization.</a:t>
            </a:r>
          </a:p>
        </p:txBody>
      </p:sp>
    </p:spTree>
    <p:extLst>
      <p:ext uri="{BB962C8B-B14F-4D97-AF65-F5344CB8AC3E}">
        <p14:creationId xmlns:p14="http://schemas.microsoft.com/office/powerpoint/2010/main" val="4025020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8E0BFBE-C38B-7AC7-2040-77C8D7887683}"/>
              </a:ext>
            </a:extLst>
          </p:cNvPr>
          <p:cNvSpPr txBox="1"/>
          <p:nvPr/>
        </p:nvSpPr>
        <p:spPr>
          <a:xfrm>
            <a:off x="557503" y="2977648"/>
            <a:ext cx="11076994" cy="3785652"/>
          </a:xfrm>
          <a:prstGeom prst="rect">
            <a:avLst/>
          </a:prstGeom>
          <a:noFill/>
        </p:spPr>
        <p:txBody>
          <a:bodyPr wrap="square">
            <a:spAutoFit/>
          </a:bodyPr>
          <a:lstStyle/>
          <a:p>
            <a:pPr>
              <a:buNone/>
            </a:pPr>
            <a:r>
              <a:rPr lang="en-US" sz="2400" b="1"/>
              <a:t>The "Danger Zone": Suspension and Charter Loss</a:t>
            </a:r>
          </a:p>
          <a:p>
            <a:pPr>
              <a:buNone/>
            </a:pPr>
            <a:r>
              <a:rPr lang="en-US" sz="2400"/>
              <a:t>As District Commander, you must make it clear that reporting is </a:t>
            </a:r>
            <a:r>
              <a:rPr lang="en-US" sz="2400" b="1"/>
              <a:t>non-negotiable.</a:t>
            </a:r>
          </a:p>
          <a:p>
            <a:pPr>
              <a:buNone/>
            </a:pPr>
            <a:endParaRPr lang="en-US" sz="2400"/>
          </a:p>
          <a:p>
            <a:pPr>
              <a:buFont typeface="Arial" panose="020B0604020202020204" pitchFamily="34" charset="0"/>
              <a:buChar char="•"/>
            </a:pPr>
            <a:r>
              <a:rPr lang="en-US" sz="2400" b="1"/>
              <a:t>The Risk of Suspension:</a:t>
            </a:r>
            <a:r>
              <a:rPr lang="en-US" sz="2400"/>
              <a:t> A Post that consistently fails to report its activities is "abandoning the mission" in the eyes of National and Department. This can lead directly to </a:t>
            </a:r>
            <a:r>
              <a:rPr lang="en-US" sz="2400" b="1"/>
              <a:t>suspension of the Post.</a:t>
            </a:r>
          </a:p>
          <a:p>
            <a:pPr>
              <a:buFont typeface="Arial" panose="020B0604020202020204" pitchFamily="34" charset="0"/>
              <a:buChar char="•"/>
            </a:pPr>
            <a:endParaRPr lang="en-US" sz="2400"/>
          </a:p>
          <a:p>
            <a:pPr>
              <a:buFont typeface="Arial" panose="020B0604020202020204" pitchFamily="34" charset="0"/>
              <a:buChar char="•"/>
            </a:pPr>
            <a:r>
              <a:rPr lang="en-US" sz="2400" b="1"/>
              <a:t>Losing the Charter:</a:t>
            </a:r>
            <a:r>
              <a:rPr lang="en-US" sz="2400"/>
              <a:t> If a Post cannot prove it is active in the community, it has no business holding a VFW Charter. We cannot protect a Post that refuses to document its own survival.</a:t>
            </a:r>
          </a:p>
        </p:txBody>
      </p:sp>
      <p:sp>
        <p:nvSpPr>
          <p:cNvPr id="5" name="TextBox 4">
            <a:extLst>
              <a:ext uri="{FF2B5EF4-FFF2-40B4-BE49-F238E27FC236}">
                <a16:creationId xmlns:a16="http://schemas.microsoft.com/office/drawing/2014/main" id="{6D8B48F9-A020-1D9A-E544-39190261FE82}"/>
              </a:ext>
            </a:extLst>
          </p:cNvPr>
          <p:cNvSpPr txBox="1"/>
          <p:nvPr/>
        </p:nvSpPr>
        <p:spPr>
          <a:xfrm>
            <a:off x="698239" y="1861653"/>
            <a:ext cx="8284029" cy="1077218"/>
          </a:xfrm>
          <a:prstGeom prst="rect">
            <a:avLst/>
          </a:prstGeom>
          <a:noFill/>
        </p:spPr>
        <p:txBody>
          <a:bodyPr wrap="square">
            <a:spAutoFit/>
          </a:bodyPr>
          <a:lstStyle/>
          <a:p>
            <a:pPr>
              <a:buNone/>
            </a:pPr>
            <a:r>
              <a:rPr lang="en-US" sz="2400" b="1">
                <a:latin typeface="Arial Black" panose="020B0A04020102020204" pitchFamily="34" charset="0"/>
              </a:rPr>
              <a:t>The High Stakes of </a:t>
            </a:r>
            <a:r>
              <a:rPr lang="en-US" sz="4000" b="1">
                <a:latin typeface="Arial Black" panose="020B0A04020102020204" pitchFamily="34" charset="0"/>
              </a:rPr>
              <a:t>Reporting</a:t>
            </a:r>
          </a:p>
          <a:p>
            <a:pPr>
              <a:buNone/>
            </a:pPr>
            <a:r>
              <a:rPr lang="en-US" sz="2400" b="1">
                <a:latin typeface="Arial Black" panose="020B0A04020102020204" pitchFamily="34" charset="0"/>
              </a:rPr>
              <a:t>If It’s Not Reported, It Never Happened</a:t>
            </a:r>
            <a:endParaRPr lang="en-US" sz="2400">
              <a:latin typeface="Arial Black" panose="020B0A04020102020204" pitchFamily="34" charset="0"/>
            </a:endParaRPr>
          </a:p>
        </p:txBody>
      </p:sp>
    </p:spTree>
    <p:extLst>
      <p:ext uri="{BB962C8B-B14F-4D97-AF65-F5344CB8AC3E}">
        <p14:creationId xmlns:p14="http://schemas.microsoft.com/office/powerpoint/2010/main" val="4243027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3A30C0-55EB-518D-D49D-F6FA0EDC1D44}"/>
              </a:ext>
            </a:extLst>
          </p:cNvPr>
          <p:cNvSpPr txBox="1"/>
          <p:nvPr/>
        </p:nvSpPr>
        <p:spPr>
          <a:xfrm>
            <a:off x="230156" y="3078445"/>
            <a:ext cx="11694366" cy="3477875"/>
          </a:xfrm>
          <a:prstGeom prst="rect">
            <a:avLst/>
          </a:prstGeom>
          <a:noFill/>
        </p:spPr>
        <p:txBody>
          <a:bodyPr wrap="square">
            <a:spAutoFit/>
          </a:bodyPr>
          <a:lstStyle/>
          <a:p>
            <a:pPr>
              <a:buNone/>
            </a:pPr>
            <a:r>
              <a:rPr lang="en-US" sz="2000" b="1">
                <a:latin typeface="Arial" panose="020B0604020202020204" pitchFamily="34" charset="0"/>
                <a:cs typeface="Arial" panose="020B0604020202020204" pitchFamily="34" charset="0"/>
              </a:rPr>
              <a:t>Bridging the "Execution-Reporting" Gap</a:t>
            </a:r>
          </a:p>
          <a:p>
            <a:pPr>
              <a:buNone/>
            </a:pPr>
            <a:r>
              <a:rPr lang="en-US" sz="2000">
                <a:latin typeface="Arial" panose="020B0604020202020204" pitchFamily="34" charset="0"/>
                <a:cs typeface="Arial" panose="020B0604020202020204" pitchFamily="34" charset="0"/>
              </a:rPr>
              <a:t>We know our Posts are doing incredible work—they’re fixing veterans' roofs, hosting holiday meals, and visiting the sick—but </a:t>
            </a:r>
            <a:r>
              <a:rPr lang="en-US" sz="2000" b="1">
                <a:latin typeface="Arial" panose="020B0604020202020204" pitchFamily="34" charset="0"/>
                <a:cs typeface="Arial" panose="020B0604020202020204" pitchFamily="34" charset="0"/>
              </a:rPr>
              <a:t>without a report, the work is invisible.</a:t>
            </a:r>
          </a:p>
          <a:p>
            <a:pPr>
              <a:buNone/>
            </a:pPr>
            <a:endParaRPr lang="en-US" sz="2000">
              <a:latin typeface="Arial" panose="020B0604020202020204" pitchFamily="34" charset="0"/>
              <a:cs typeface="Arial" panose="020B0604020202020204" pitchFamily="34" charset="0"/>
            </a:endParaRPr>
          </a:p>
          <a:p>
            <a:pPr>
              <a:buFont typeface="+mj-lt"/>
              <a:buAutoNum type="arabicPeriod"/>
            </a:pPr>
            <a:r>
              <a:rPr lang="en-US" sz="2000" b="1">
                <a:latin typeface="Arial" panose="020B0604020202020204" pitchFamily="34" charset="0"/>
                <a:cs typeface="Arial" panose="020B0604020202020204" pitchFamily="34" charset="0"/>
              </a:rPr>
              <a:t>"Report as You Go":</a:t>
            </a:r>
            <a:r>
              <a:rPr lang="en-US" sz="2000">
                <a:latin typeface="Arial" panose="020B0604020202020204" pitchFamily="34" charset="0"/>
                <a:cs typeface="Arial" panose="020B0604020202020204" pitchFamily="34" charset="0"/>
              </a:rPr>
              <a:t> Encourage Post Commanders to appoint a </a:t>
            </a:r>
            <a:r>
              <a:rPr lang="en-US" sz="2000" b="1">
                <a:latin typeface="Arial" panose="020B0604020202020204" pitchFamily="34" charset="0"/>
                <a:cs typeface="Arial" panose="020B0604020202020204" pitchFamily="34" charset="0"/>
              </a:rPr>
              <a:t>Post Historian or Service Officer</a:t>
            </a:r>
            <a:r>
              <a:rPr lang="en-US" sz="2000">
                <a:latin typeface="Arial" panose="020B0604020202020204" pitchFamily="34" charset="0"/>
                <a:cs typeface="Arial" panose="020B0604020202020204" pitchFamily="34" charset="0"/>
              </a:rPr>
              <a:t> specifically to log hours </a:t>
            </a:r>
            <a:r>
              <a:rPr lang="en-US" sz="2000" i="1">
                <a:latin typeface="Arial" panose="020B0604020202020204" pitchFamily="34" charset="0"/>
                <a:cs typeface="Arial" panose="020B0604020202020204" pitchFamily="34" charset="0"/>
              </a:rPr>
              <a:t>immediately</a:t>
            </a:r>
            <a:r>
              <a:rPr lang="en-US" sz="2000">
                <a:latin typeface="Arial" panose="020B0604020202020204" pitchFamily="34" charset="0"/>
                <a:cs typeface="Arial" panose="020B0604020202020204" pitchFamily="34" charset="0"/>
              </a:rPr>
              <a:t> after an event. Waiting until the end of the quarter leads to forgotten data.</a:t>
            </a:r>
          </a:p>
          <a:p>
            <a:pPr>
              <a:buFont typeface="+mj-lt"/>
              <a:buAutoNum type="arabicPeriod"/>
            </a:pPr>
            <a:r>
              <a:rPr lang="en-US" sz="2000" b="1">
                <a:latin typeface="Arial" panose="020B0604020202020204" pitchFamily="34" charset="0"/>
                <a:cs typeface="Arial" panose="020B0604020202020204" pitchFamily="34" charset="0"/>
              </a:rPr>
              <a:t>The District "Wall of Fame":</a:t>
            </a:r>
            <a:r>
              <a:rPr lang="en-US" sz="2000">
                <a:latin typeface="Arial" panose="020B0604020202020204" pitchFamily="34" charset="0"/>
                <a:cs typeface="Arial" panose="020B0604020202020204" pitchFamily="34" charset="0"/>
              </a:rPr>
              <a:t> Publicly recognize the Posts in your District that have 100% reporting. Peer pressure and pride are powerful motivators.</a:t>
            </a:r>
          </a:p>
          <a:p>
            <a:pPr>
              <a:buFont typeface="+mj-lt"/>
              <a:buAutoNum type="arabicPeriod"/>
            </a:pPr>
            <a:r>
              <a:rPr lang="en-US" sz="2000" b="1">
                <a:latin typeface="Arial" panose="020B0604020202020204" pitchFamily="34" charset="0"/>
                <a:cs typeface="Arial" panose="020B0604020202020204" pitchFamily="34" charset="0"/>
              </a:rPr>
              <a:t>Audit the Activity:</a:t>
            </a:r>
            <a:r>
              <a:rPr lang="en-US" sz="2000">
                <a:latin typeface="Arial" panose="020B0604020202020204" pitchFamily="34" charset="0"/>
                <a:cs typeface="Arial" panose="020B0604020202020204" pitchFamily="34" charset="0"/>
              </a:rPr>
              <a:t> During your Post visits, ask: </a:t>
            </a:r>
            <a:r>
              <a:rPr lang="en-US" sz="2000" i="1">
                <a:latin typeface="Arial" panose="020B0604020202020204" pitchFamily="34" charset="0"/>
                <a:cs typeface="Arial" panose="020B0604020202020204" pitchFamily="34" charset="0"/>
              </a:rPr>
              <a:t>"I saw you guys had a great turnout for the Memorial Day parade; has that been reported yet?"</a:t>
            </a:r>
            <a:endParaRPr lang="en-US" sz="20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558A0D2-DF17-B1A4-9400-B67F8D094957}"/>
              </a:ext>
            </a:extLst>
          </p:cNvPr>
          <p:cNvSpPr txBox="1"/>
          <p:nvPr/>
        </p:nvSpPr>
        <p:spPr>
          <a:xfrm>
            <a:off x="803287" y="1920362"/>
            <a:ext cx="10698247" cy="1077218"/>
          </a:xfrm>
          <a:prstGeom prst="rect">
            <a:avLst/>
          </a:prstGeom>
          <a:noFill/>
        </p:spPr>
        <p:txBody>
          <a:bodyPr wrap="square">
            <a:spAutoFit/>
          </a:bodyPr>
          <a:lstStyle/>
          <a:p>
            <a:pPr>
              <a:buNone/>
            </a:pPr>
            <a:r>
              <a:rPr lang="en-US" sz="2400" b="1">
                <a:latin typeface="Arial Black" panose="020B0A04020102020204" pitchFamily="34" charset="0"/>
              </a:rPr>
              <a:t>The High Stakes of </a:t>
            </a:r>
            <a:r>
              <a:rPr lang="en-US" sz="4000" b="1">
                <a:latin typeface="Arial Black" panose="020B0A04020102020204" pitchFamily="34" charset="0"/>
              </a:rPr>
              <a:t>Reporting</a:t>
            </a:r>
          </a:p>
          <a:p>
            <a:pPr>
              <a:buNone/>
            </a:pPr>
            <a:r>
              <a:rPr lang="en-US" sz="2400" b="1">
                <a:latin typeface="Arial Black" panose="020B0A04020102020204" pitchFamily="34" charset="0"/>
              </a:rPr>
              <a:t>If It’s Not Reported, It Never Happened</a:t>
            </a:r>
            <a:endParaRPr lang="en-US" sz="2400">
              <a:latin typeface="Arial Black" panose="020B0A04020102020204" pitchFamily="34" charset="0"/>
            </a:endParaRPr>
          </a:p>
        </p:txBody>
      </p:sp>
    </p:spTree>
    <p:extLst>
      <p:ext uri="{BB962C8B-B14F-4D97-AF65-F5344CB8AC3E}">
        <p14:creationId xmlns:p14="http://schemas.microsoft.com/office/powerpoint/2010/main" val="32639951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D5E30E-9C01-24CA-391E-8DE361B0E7AD}"/>
              </a:ext>
            </a:extLst>
          </p:cNvPr>
          <p:cNvSpPr txBox="1"/>
          <p:nvPr/>
        </p:nvSpPr>
        <p:spPr>
          <a:xfrm>
            <a:off x="2460949" y="2713853"/>
            <a:ext cx="7270102" cy="2554545"/>
          </a:xfrm>
          <a:prstGeom prst="rect">
            <a:avLst/>
          </a:prstGeom>
          <a:noFill/>
        </p:spPr>
        <p:txBody>
          <a:bodyPr wrap="square">
            <a:spAutoFit/>
          </a:bodyPr>
          <a:lstStyle/>
          <a:p>
            <a:r>
              <a:rPr lang="en-US" sz="3200" b="1"/>
              <a:t>The Commander’s Reality:</a:t>
            </a:r>
            <a:r>
              <a:rPr lang="en-US" sz="3200"/>
              <a:t> "A Post can do $10,000 worth of good in a week, but if the report isn't filed, the IRS sees $0. Don't let your Post’s hard work be erased by a blank piece of paper."</a:t>
            </a:r>
          </a:p>
        </p:txBody>
      </p:sp>
    </p:spTree>
    <p:extLst>
      <p:ext uri="{BB962C8B-B14F-4D97-AF65-F5344CB8AC3E}">
        <p14:creationId xmlns:p14="http://schemas.microsoft.com/office/powerpoint/2010/main" val="755734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0D37C81-13F5-E9D2-BE65-D9D86C45F5CF}"/>
              </a:ext>
            </a:extLst>
          </p:cNvPr>
          <p:cNvSpPr txBox="1"/>
          <p:nvPr/>
        </p:nvSpPr>
        <p:spPr>
          <a:xfrm>
            <a:off x="727788" y="1962834"/>
            <a:ext cx="10891933" cy="1077218"/>
          </a:xfrm>
          <a:prstGeom prst="rect">
            <a:avLst/>
          </a:prstGeom>
          <a:noFill/>
        </p:spPr>
        <p:txBody>
          <a:bodyPr wrap="square">
            <a:spAutoFit/>
          </a:bodyPr>
          <a:lstStyle/>
          <a:p>
            <a:pPr>
              <a:buNone/>
            </a:pPr>
            <a:r>
              <a:rPr lang="en-US" sz="3600" b="1"/>
              <a:t>The Financial "Red Flags": 990s and Post Insurance</a:t>
            </a:r>
          </a:p>
          <a:p>
            <a:pPr>
              <a:buNone/>
            </a:pPr>
            <a:r>
              <a:rPr lang="en-US" sz="2800" b="1" i="1"/>
              <a:t>Protecting the Post and Your Professional Reputation</a:t>
            </a:r>
            <a:endParaRPr lang="en-US" sz="2800" b="1"/>
          </a:p>
        </p:txBody>
      </p:sp>
      <p:sp>
        <p:nvSpPr>
          <p:cNvPr id="5" name="TextBox 4">
            <a:extLst>
              <a:ext uri="{FF2B5EF4-FFF2-40B4-BE49-F238E27FC236}">
                <a16:creationId xmlns:a16="http://schemas.microsoft.com/office/drawing/2014/main" id="{A3108277-5765-C21C-6AA8-A2E742307606}"/>
              </a:ext>
            </a:extLst>
          </p:cNvPr>
          <p:cNvSpPr txBox="1"/>
          <p:nvPr/>
        </p:nvSpPr>
        <p:spPr>
          <a:xfrm>
            <a:off x="1032588" y="3606290"/>
            <a:ext cx="10512490" cy="2677656"/>
          </a:xfrm>
          <a:prstGeom prst="rect">
            <a:avLst/>
          </a:prstGeom>
          <a:noFill/>
        </p:spPr>
        <p:txBody>
          <a:bodyPr wrap="square">
            <a:spAutoFit/>
          </a:bodyPr>
          <a:lstStyle/>
          <a:p>
            <a:pPr>
              <a:buNone/>
            </a:pPr>
            <a:r>
              <a:rPr lang="en-US" sz="2800" b="1"/>
              <a:t>The Non-Negotiables: 990s and Insurance</a:t>
            </a:r>
          </a:p>
          <a:p>
            <a:pPr>
              <a:buNone/>
            </a:pPr>
            <a:r>
              <a:rPr lang="en-US" sz="2800"/>
              <a:t>As District Commander, your job is to ensure every Post in your AO (Area of Operations) is legally and financially protected. </a:t>
            </a:r>
          </a:p>
          <a:p>
            <a:pPr>
              <a:buNone/>
            </a:pPr>
            <a:endParaRPr lang="en-US" sz="2800"/>
          </a:p>
          <a:p>
            <a:pPr>
              <a:buNone/>
            </a:pPr>
            <a:r>
              <a:rPr lang="en-US" sz="2800">
                <a:highlight>
                  <a:srgbClr val="FFFF00"/>
                </a:highlight>
              </a:rPr>
              <a:t>Two dates define a Post's surviva</a:t>
            </a:r>
            <a:r>
              <a:rPr lang="en-US" sz="2800"/>
              <a:t>l: their </a:t>
            </a:r>
            <a:r>
              <a:rPr lang="en-US" sz="2800" b="1"/>
              <a:t>IRS Form 990 filing</a:t>
            </a:r>
            <a:r>
              <a:rPr lang="en-US" sz="2800"/>
              <a:t> and their </a:t>
            </a:r>
            <a:r>
              <a:rPr lang="en-US" sz="2800" b="1"/>
              <a:t>Post Insurance renewal.</a:t>
            </a:r>
            <a:endParaRPr lang="en-US" sz="2800"/>
          </a:p>
        </p:txBody>
      </p:sp>
    </p:spTree>
    <p:extLst>
      <p:ext uri="{BB962C8B-B14F-4D97-AF65-F5344CB8AC3E}">
        <p14:creationId xmlns:p14="http://schemas.microsoft.com/office/powerpoint/2010/main" val="2065708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EBB3BE-C746-ED2B-8516-7322A89CF19B}"/>
              </a:ext>
            </a:extLst>
          </p:cNvPr>
          <p:cNvSpPr txBox="1"/>
          <p:nvPr/>
        </p:nvSpPr>
        <p:spPr>
          <a:xfrm>
            <a:off x="1057469" y="2499309"/>
            <a:ext cx="10226351" cy="3416320"/>
          </a:xfrm>
          <a:prstGeom prst="rect">
            <a:avLst/>
          </a:prstGeom>
          <a:noFill/>
        </p:spPr>
        <p:txBody>
          <a:bodyPr wrap="square" rtlCol="0">
            <a:spAutoFit/>
          </a:bodyPr>
          <a:lstStyle/>
          <a:p>
            <a:pPr algn="ctr"/>
            <a:r>
              <a:rPr lang="en-US" sz="5400" b="1"/>
              <a:t>Information pulled from:</a:t>
            </a:r>
          </a:p>
          <a:p>
            <a:pPr algn="ctr"/>
            <a:r>
              <a:rPr lang="en-US" sz="5400" b="1"/>
              <a:t>VFW DISTRICT COMMANDER:</a:t>
            </a:r>
          </a:p>
          <a:p>
            <a:pPr algn="ctr"/>
            <a:r>
              <a:rPr lang="en-US" sz="5400" b="1"/>
              <a:t>LEADERSHIP, DUTIES</a:t>
            </a:r>
          </a:p>
          <a:p>
            <a:pPr algn="ctr"/>
            <a:r>
              <a:rPr lang="en-US" sz="5400" b="1"/>
              <a:t>&amp; RESPONSIBILITIES</a:t>
            </a:r>
          </a:p>
        </p:txBody>
      </p:sp>
    </p:spTree>
    <p:extLst>
      <p:ext uri="{BB962C8B-B14F-4D97-AF65-F5344CB8AC3E}">
        <p14:creationId xmlns:p14="http://schemas.microsoft.com/office/powerpoint/2010/main" val="35221815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44687B-FCCE-5ADA-820C-982BF8B8F454}"/>
              </a:ext>
            </a:extLst>
          </p:cNvPr>
          <p:cNvSpPr txBox="1"/>
          <p:nvPr/>
        </p:nvSpPr>
        <p:spPr>
          <a:xfrm>
            <a:off x="1354487" y="1952043"/>
            <a:ext cx="9305737" cy="769441"/>
          </a:xfrm>
          <a:prstGeom prst="rect">
            <a:avLst/>
          </a:prstGeom>
          <a:noFill/>
        </p:spPr>
        <p:txBody>
          <a:bodyPr wrap="square">
            <a:spAutoFit/>
          </a:bodyPr>
          <a:lstStyle/>
          <a:p>
            <a:pPr algn="ctr"/>
            <a:r>
              <a:rPr lang="en-US" sz="4400" b="1"/>
              <a:t>990s and Post Insurance</a:t>
            </a:r>
            <a:endParaRPr lang="en-US" sz="4400"/>
          </a:p>
        </p:txBody>
      </p:sp>
      <p:sp>
        <p:nvSpPr>
          <p:cNvPr id="5" name="TextBox 4">
            <a:extLst>
              <a:ext uri="{FF2B5EF4-FFF2-40B4-BE49-F238E27FC236}">
                <a16:creationId xmlns:a16="http://schemas.microsoft.com/office/drawing/2014/main" id="{E3C62266-D45E-74CD-DDA4-B8CD5DBF610F}"/>
              </a:ext>
            </a:extLst>
          </p:cNvPr>
          <p:cNvSpPr txBox="1"/>
          <p:nvPr/>
        </p:nvSpPr>
        <p:spPr>
          <a:xfrm>
            <a:off x="360784" y="2613945"/>
            <a:ext cx="11296259" cy="3970318"/>
          </a:xfrm>
          <a:prstGeom prst="rect">
            <a:avLst/>
          </a:prstGeom>
          <a:noFill/>
        </p:spPr>
        <p:txBody>
          <a:bodyPr wrap="square">
            <a:spAutoFit/>
          </a:bodyPr>
          <a:lstStyle/>
          <a:p>
            <a:pPr>
              <a:buFont typeface="Arial" panose="020B0604020202020204" pitchFamily="34" charset="0"/>
              <a:buChar char="•"/>
            </a:pPr>
            <a:endParaRPr lang="en-US" sz="2800" b="1"/>
          </a:p>
          <a:p>
            <a:pPr>
              <a:buFont typeface="Arial" panose="020B0604020202020204" pitchFamily="34" charset="0"/>
              <a:buChar char="•"/>
            </a:pPr>
            <a:r>
              <a:rPr lang="en-US" sz="2800" b="1"/>
              <a:t>IRS Form 990:</a:t>
            </a:r>
            <a:r>
              <a:rPr lang="en-US" sz="2800"/>
              <a:t> This is the Post’s "Proof of Life" to the federal government. Failure to file for three consecutive years results in an </a:t>
            </a:r>
            <a:r>
              <a:rPr lang="en-US" sz="2800" b="1"/>
              <a:t>automatic revocation of tax-exempt status.</a:t>
            </a:r>
            <a:r>
              <a:rPr lang="en-US" sz="2800"/>
              <a:t> Reinstating it is a bureaucratic nightmare that can cost thousands in legal fees.</a:t>
            </a:r>
          </a:p>
          <a:p>
            <a:pPr>
              <a:buFont typeface="Arial" panose="020B0604020202020204" pitchFamily="34" charset="0"/>
              <a:buChar char="•"/>
            </a:pPr>
            <a:endParaRPr lang="en-US" sz="2800" b="1"/>
          </a:p>
          <a:p>
            <a:pPr>
              <a:buFont typeface="Arial" panose="020B0604020202020204" pitchFamily="34" charset="0"/>
              <a:buChar char="•"/>
            </a:pPr>
            <a:r>
              <a:rPr lang="en-US" sz="2800" b="1"/>
              <a:t>Post Insurance (Bonding &amp; Liability):</a:t>
            </a:r>
            <a:r>
              <a:rPr lang="en-US" sz="2800"/>
              <a:t> Operating without insurance is a catastrophic risk. From slip-and-falls in the Canteen to theft of funds, an uninsured Post is one lawsuit away from permanent closure.</a:t>
            </a:r>
          </a:p>
        </p:txBody>
      </p:sp>
    </p:spTree>
    <p:extLst>
      <p:ext uri="{BB962C8B-B14F-4D97-AF65-F5344CB8AC3E}">
        <p14:creationId xmlns:p14="http://schemas.microsoft.com/office/powerpoint/2010/main" val="1029307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496AEB-D9A1-FC8A-8596-FC51E056EFE8}"/>
              </a:ext>
            </a:extLst>
          </p:cNvPr>
          <p:cNvSpPr txBox="1"/>
          <p:nvPr/>
        </p:nvSpPr>
        <p:spPr>
          <a:xfrm>
            <a:off x="279919" y="2746366"/>
            <a:ext cx="11750351" cy="3785652"/>
          </a:xfrm>
          <a:prstGeom prst="rect">
            <a:avLst/>
          </a:prstGeom>
          <a:noFill/>
        </p:spPr>
        <p:txBody>
          <a:bodyPr wrap="square">
            <a:spAutoFit/>
          </a:bodyPr>
          <a:lstStyle/>
          <a:p>
            <a:pPr>
              <a:buNone/>
            </a:pPr>
            <a:r>
              <a:rPr lang="en-US" sz="2200" b="1"/>
              <a:t>The "Wall of Shame": The All-State Dashboard</a:t>
            </a:r>
          </a:p>
          <a:p>
            <a:pPr>
              <a:buNone/>
            </a:pPr>
            <a:r>
              <a:rPr lang="en-US" sz="2200"/>
              <a:t>In the modern VFW, there are no secrets. The </a:t>
            </a:r>
            <a:r>
              <a:rPr lang="en-US" sz="2200" b="1"/>
              <a:t>Department/National Dashboard</a:t>
            </a:r>
            <a:r>
              <a:rPr lang="en-US" sz="2200"/>
              <a:t> is a transparent scoreboard for the entire state to see.</a:t>
            </a:r>
          </a:p>
          <a:p>
            <a:pPr>
              <a:buNone/>
            </a:pPr>
            <a:endParaRPr lang="en-US" sz="2000"/>
          </a:p>
          <a:p>
            <a:pPr>
              <a:buFont typeface="Arial" panose="020B0604020202020204" pitchFamily="34" charset="0"/>
              <a:buChar char="•"/>
            </a:pPr>
            <a:r>
              <a:rPr lang="en-US" sz="2200" b="1"/>
              <a:t>Public Accountability:</a:t>
            </a:r>
            <a:r>
              <a:rPr lang="en-US" sz="2200"/>
              <a:t> When a Post misses a 990 filing or an insurance deadline, that "Red X" is visible to every other Commander, the Department Staff, and the State Commander.</a:t>
            </a:r>
          </a:p>
          <a:p>
            <a:pPr>
              <a:buFont typeface="Arial" panose="020B0604020202020204" pitchFamily="34" charset="0"/>
              <a:buChar char="•"/>
            </a:pPr>
            <a:r>
              <a:rPr lang="en-US" sz="2200" b="1"/>
              <a:t>Reflecting on You:</a:t>
            </a:r>
            <a:r>
              <a:rPr lang="en-US" sz="2200"/>
              <a:t> A District with multiple "Red" Posts signals a lack of District oversight. It suggests that the "Command and Control" at the District level is disengaged.</a:t>
            </a:r>
          </a:p>
          <a:p>
            <a:pPr>
              <a:buFont typeface="Arial" panose="020B0604020202020204" pitchFamily="34" charset="0"/>
              <a:buChar char="•"/>
            </a:pPr>
            <a:r>
              <a:rPr lang="en-US" sz="2200" b="1"/>
              <a:t>The All-State Barrier:</a:t>
            </a:r>
            <a:r>
              <a:rPr lang="en-US" sz="2200"/>
              <a:t> No matter how many members you recruit or how much community service you report, </a:t>
            </a:r>
            <a:r>
              <a:rPr lang="en-US" sz="2200" b="1"/>
              <a:t>one missed 990 or expired insurance policy</a:t>
            </a:r>
            <a:r>
              <a:rPr lang="en-US" sz="2200"/>
              <a:t> will disqualify a Post (and potentially your District) from All-State honors.</a:t>
            </a:r>
          </a:p>
        </p:txBody>
      </p:sp>
      <p:sp>
        <p:nvSpPr>
          <p:cNvPr id="5" name="TextBox 4">
            <a:extLst>
              <a:ext uri="{FF2B5EF4-FFF2-40B4-BE49-F238E27FC236}">
                <a16:creationId xmlns:a16="http://schemas.microsoft.com/office/drawing/2014/main" id="{89A628CF-72E7-347B-8519-0B08AE6C4443}"/>
              </a:ext>
            </a:extLst>
          </p:cNvPr>
          <p:cNvSpPr txBox="1"/>
          <p:nvPr/>
        </p:nvSpPr>
        <p:spPr>
          <a:xfrm>
            <a:off x="2719872" y="1896057"/>
            <a:ext cx="6957526" cy="769441"/>
          </a:xfrm>
          <a:prstGeom prst="rect">
            <a:avLst/>
          </a:prstGeom>
          <a:noFill/>
        </p:spPr>
        <p:txBody>
          <a:bodyPr wrap="square">
            <a:spAutoFit/>
          </a:bodyPr>
          <a:lstStyle/>
          <a:p>
            <a:pPr algn="ctr"/>
            <a:r>
              <a:rPr lang="en-US" sz="4400" b="1"/>
              <a:t>990s and Post Insurance</a:t>
            </a:r>
            <a:endParaRPr lang="en-US" sz="4400"/>
          </a:p>
        </p:txBody>
      </p:sp>
    </p:spTree>
    <p:extLst>
      <p:ext uri="{BB962C8B-B14F-4D97-AF65-F5344CB8AC3E}">
        <p14:creationId xmlns:p14="http://schemas.microsoft.com/office/powerpoint/2010/main" val="16309851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F9159EB-FD8D-C8DB-98E9-FF7E999ECF7A}"/>
              </a:ext>
            </a:extLst>
          </p:cNvPr>
          <p:cNvSpPr txBox="1"/>
          <p:nvPr/>
        </p:nvSpPr>
        <p:spPr>
          <a:xfrm>
            <a:off x="311020" y="2785248"/>
            <a:ext cx="11408229" cy="3539430"/>
          </a:xfrm>
          <a:prstGeom prst="rect">
            <a:avLst/>
          </a:prstGeom>
          <a:noFill/>
        </p:spPr>
        <p:txBody>
          <a:bodyPr wrap="square">
            <a:spAutoFit/>
          </a:bodyPr>
          <a:lstStyle/>
          <a:p>
            <a:pPr>
              <a:buNone/>
            </a:pPr>
            <a:r>
              <a:rPr lang="en-US" sz="2800" b="1"/>
              <a:t>Commander’s Action Plan</a:t>
            </a:r>
          </a:p>
          <a:p>
            <a:pPr>
              <a:buFont typeface="+mj-lt"/>
              <a:buAutoNum type="arabicPeriod"/>
            </a:pPr>
            <a:r>
              <a:rPr lang="en-US" sz="2800" b="1"/>
              <a:t>The "60-Day Warning":</a:t>
            </a:r>
            <a:r>
              <a:rPr lang="en-US" sz="2800"/>
              <a:t> Don't wait for the deadline. Start asking for proof of filing and insurance 60 days out.</a:t>
            </a:r>
          </a:p>
          <a:p>
            <a:pPr>
              <a:buFont typeface="+mj-lt"/>
              <a:buAutoNum type="arabicPeriod"/>
            </a:pPr>
            <a:r>
              <a:rPr lang="en-US" sz="2800" b="1"/>
              <a:t>Trustee Verification:</a:t>
            </a:r>
            <a:r>
              <a:rPr lang="en-US" sz="2800"/>
              <a:t> During inspections, physically look at the 990 receipt and the insurance policy. Do not take "we took care of it" for an answer.</a:t>
            </a:r>
          </a:p>
          <a:p>
            <a:pPr>
              <a:buFont typeface="+mj-lt"/>
              <a:buAutoNum type="arabicPeriod"/>
            </a:pPr>
            <a:r>
              <a:rPr lang="en-US" sz="2800" b="1"/>
              <a:t>Quartermaster Coordination:</a:t>
            </a:r>
            <a:r>
              <a:rPr lang="en-US" sz="2800"/>
              <a:t> Ensure your District Quartermaster is tracking these dates as closely as the Post Quartermasters.</a:t>
            </a:r>
          </a:p>
        </p:txBody>
      </p:sp>
      <p:sp>
        <p:nvSpPr>
          <p:cNvPr id="5" name="TextBox 4">
            <a:extLst>
              <a:ext uri="{FF2B5EF4-FFF2-40B4-BE49-F238E27FC236}">
                <a16:creationId xmlns:a16="http://schemas.microsoft.com/office/drawing/2014/main" id="{1F91FE29-018A-8E0D-5E09-C2784887E85B}"/>
              </a:ext>
            </a:extLst>
          </p:cNvPr>
          <p:cNvSpPr txBox="1"/>
          <p:nvPr/>
        </p:nvSpPr>
        <p:spPr>
          <a:xfrm>
            <a:off x="2321767" y="1964484"/>
            <a:ext cx="6957526" cy="769441"/>
          </a:xfrm>
          <a:prstGeom prst="rect">
            <a:avLst/>
          </a:prstGeom>
          <a:noFill/>
        </p:spPr>
        <p:txBody>
          <a:bodyPr wrap="square">
            <a:spAutoFit/>
          </a:bodyPr>
          <a:lstStyle/>
          <a:p>
            <a:pPr algn="ctr"/>
            <a:r>
              <a:rPr lang="en-US" sz="4400" b="1"/>
              <a:t>990s and Post Insurance</a:t>
            </a:r>
            <a:endParaRPr lang="en-US" sz="4400"/>
          </a:p>
        </p:txBody>
      </p:sp>
    </p:spTree>
    <p:extLst>
      <p:ext uri="{BB962C8B-B14F-4D97-AF65-F5344CB8AC3E}">
        <p14:creationId xmlns:p14="http://schemas.microsoft.com/office/powerpoint/2010/main" val="1305626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2A8E2C-EB92-5D87-301D-9C7FC299C6E4}"/>
              </a:ext>
            </a:extLst>
          </p:cNvPr>
          <p:cNvSpPr txBox="1"/>
          <p:nvPr/>
        </p:nvSpPr>
        <p:spPr>
          <a:xfrm>
            <a:off x="2617237" y="2656314"/>
            <a:ext cx="6957526" cy="3046988"/>
          </a:xfrm>
          <a:prstGeom prst="rect">
            <a:avLst/>
          </a:prstGeom>
          <a:noFill/>
        </p:spPr>
        <p:txBody>
          <a:bodyPr wrap="square">
            <a:spAutoFit/>
          </a:bodyPr>
          <a:lstStyle/>
          <a:p>
            <a:r>
              <a:rPr lang="en-US" sz="3200" b="1"/>
              <a:t>The Commander’s Reality:</a:t>
            </a:r>
            <a:r>
              <a:rPr lang="en-US" sz="3200"/>
              <a:t> "The Dashboard is your District’s report card. Don't let a Post’s laziness in the office erase the hard work they do in the field. If it's Red on the screen, it's a failure in your chair."</a:t>
            </a:r>
          </a:p>
        </p:txBody>
      </p:sp>
    </p:spTree>
    <p:extLst>
      <p:ext uri="{BB962C8B-B14F-4D97-AF65-F5344CB8AC3E}">
        <p14:creationId xmlns:p14="http://schemas.microsoft.com/office/powerpoint/2010/main" val="42435483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3EC523-8433-23DA-10FA-D05A7E8BBCD6}"/>
              </a:ext>
            </a:extLst>
          </p:cNvPr>
          <p:cNvSpPr txBox="1"/>
          <p:nvPr/>
        </p:nvSpPr>
        <p:spPr>
          <a:xfrm>
            <a:off x="3523019" y="2487662"/>
            <a:ext cx="5145961" cy="769441"/>
          </a:xfrm>
          <a:prstGeom prst="rect">
            <a:avLst/>
          </a:prstGeom>
          <a:noFill/>
        </p:spPr>
        <p:txBody>
          <a:bodyPr wrap="none" rtlCol="0">
            <a:spAutoFit/>
          </a:bodyPr>
          <a:lstStyle/>
          <a:p>
            <a:r>
              <a:rPr lang="en-US" sz="4400">
                <a:latin typeface="Arial Black" panose="020B0A04020102020204" pitchFamily="34" charset="0"/>
              </a:rPr>
              <a:t>Our Next Topics</a:t>
            </a:r>
          </a:p>
        </p:txBody>
      </p:sp>
      <p:sp>
        <p:nvSpPr>
          <p:cNvPr id="5" name="TextBox 4">
            <a:extLst>
              <a:ext uri="{FF2B5EF4-FFF2-40B4-BE49-F238E27FC236}">
                <a16:creationId xmlns:a16="http://schemas.microsoft.com/office/drawing/2014/main" id="{9DCC5DA7-A263-8B4A-10F0-96B45FB83740}"/>
              </a:ext>
            </a:extLst>
          </p:cNvPr>
          <p:cNvSpPr txBox="1"/>
          <p:nvPr/>
        </p:nvSpPr>
        <p:spPr>
          <a:xfrm>
            <a:off x="3101714" y="3429000"/>
            <a:ext cx="6957526" cy="3108543"/>
          </a:xfrm>
          <a:prstGeom prst="rect">
            <a:avLst/>
          </a:prstGeom>
          <a:noFill/>
        </p:spPr>
        <p:txBody>
          <a:bodyPr wrap="square">
            <a:spAutoFit/>
          </a:bodyPr>
          <a:lstStyle/>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Understanding Membership</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Legacy Life Program</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Legislative</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Programs</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Council of Administration</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Losing a Post</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New Post?</a:t>
            </a:r>
          </a:p>
        </p:txBody>
      </p:sp>
    </p:spTree>
    <p:extLst>
      <p:ext uri="{BB962C8B-B14F-4D97-AF65-F5344CB8AC3E}">
        <p14:creationId xmlns:p14="http://schemas.microsoft.com/office/powerpoint/2010/main" val="38748688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5A1AE9-9A8E-2F4C-C127-9E069C26B192}"/>
              </a:ext>
            </a:extLst>
          </p:cNvPr>
          <p:cNvSpPr txBox="1"/>
          <p:nvPr/>
        </p:nvSpPr>
        <p:spPr>
          <a:xfrm>
            <a:off x="2009652" y="2499884"/>
            <a:ext cx="8172696" cy="3293209"/>
          </a:xfrm>
          <a:prstGeom prst="rect">
            <a:avLst/>
          </a:prstGeom>
          <a:noFill/>
        </p:spPr>
        <p:txBody>
          <a:bodyPr wrap="square" rtlCol="0">
            <a:spAutoFit/>
          </a:bodyPr>
          <a:lstStyle/>
          <a:p>
            <a:pPr algn="ctr"/>
            <a:r>
              <a:rPr lang="en-US" sz="4000">
                <a:latin typeface="Arial Black" panose="020B0A04020102020204" pitchFamily="34" charset="0"/>
              </a:rPr>
              <a:t>Membership Goals</a:t>
            </a:r>
          </a:p>
          <a:p>
            <a:pPr algn="ctr"/>
            <a:endParaRPr lang="en-US" sz="2400">
              <a:latin typeface="Arial Black" panose="020B0A04020102020204" pitchFamily="34" charset="0"/>
            </a:endParaRPr>
          </a:p>
          <a:p>
            <a:r>
              <a:rPr lang="en-US" sz="2400">
                <a:latin typeface="Arial" panose="020B0604020202020204" pitchFamily="34" charset="0"/>
                <a:cs typeface="Arial" panose="020B0604020202020204" pitchFamily="34" charset="0"/>
              </a:rPr>
              <a:t>This years Membership Goals are a little different than what you are used to. National has changed our focus of building membership every year to focusing on </a:t>
            </a:r>
            <a:r>
              <a:rPr lang="en-US" sz="2400" b="1">
                <a:latin typeface="Arial" panose="020B0604020202020204" pitchFamily="34" charset="0"/>
                <a:cs typeface="Arial" panose="020B0604020202020204" pitchFamily="34" charset="0"/>
              </a:rPr>
              <a:t>Retention</a:t>
            </a:r>
            <a:r>
              <a:rPr lang="en-US" sz="2400">
                <a:latin typeface="Arial" panose="020B0604020202020204" pitchFamily="34" charset="0"/>
                <a:cs typeface="Arial" panose="020B0604020202020204" pitchFamily="34" charset="0"/>
              </a:rPr>
              <a:t>. That is a word you will hear a lot this year. It’s not enough to go find new members each year. What are we doing to keep the annual members we put into the post?</a:t>
            </a:r>
          </a:p>
        </p:txBody>
      </p:sp>
    </p:spTree>
    <p:extLst>
      <p:ext uri="{BB962C8B-B14F-4D97-AF65-F5344CB8AC3E}">
        <p14:creationId xmlns:p14="http://schemas.microsoft.com/office/powerpoint/2010/main" val="22497352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D29F3-F476-C20C-B21D-D5CD4715E7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704983-4B90-0DC4-95A0-A8BE11C03525}"/>
              </a:ext>
            </a:extLst>
          </p:cNvPr>
          <p:cNvSpPr txBox="1"/>
          <p:nvPr/>
        </p:nvSpPr>
        <p:spPr>
          <a:xfrm>
            <a:off x="2009652" y="1810003"/>
            <a:ext cx="8172696" cy="1077218"/>
          </a:xfrm>
          <a:prstGeom prst="rect">
            <a:avLst/>
          </a:prstGeom>
          <a:noFill/>
        </p:spPr>
        <p:txBody>
          <a:bodyPr wrap="square" rtlCol="0">
            <a:spAutoFit/>
          </a:bodyPr>
          <a:lstStyle/>
          <a:p>
            <a:pPr algn="ctr"/>
            <a:r>
              <a:rPr lang="en-US" sz="4000">
                <a:latin typeface="Arial Black" panose="020B0A04020102020204" pitchFamily="34" charset="0"/>
              </a:rPr>
              <a:t>National Membership Goals</a:t>
            </a:r>
          </a:p>
          <a:p>
            <a:pPr algn="ctr"/>
            <a:endParaRPr lang="en-US" sz="2400">
              <a:latin typeface="Arial Black" panose="020B0A04020102020204" pitchFamily="34" charset="0"/>
            </a:endParaRPr>
          </a:p>
        </p:txBody>
      </p:sp>
      <p:graphicFrame>
        <p:nvGraphicFramePr>
          <p:cNvPr id="3" name="Table 2">
            <a:extLst>
              <a:ext uri="{FF2B5EF4-FFF2-40B4-BE49-F238E27FC236}">
                <a16:creationId xmlns:a16="http://schemas.microsoft.com/office/drawing/2014/main" id="{0006005C-851B-F940-960E-D99F18543182}"/>
              </a:ext>
            </a:extLst>
          </p:cNvPr>
          <p:cNvGraphicFramePr>
            <a:graphicFrameLocks noGrp="1"/>
          </p:cNvGraphicFramePr>
          <p:nvPr/>
        </p:nvGraphicFramePr>
        <p:xfrm>
          <a:off x="1198288" y="2404046"/>
          <a:ext cx="9795424" cy="4379664"/>
        </p:xfrm>
        <a:graphic>
          <a:graphicData uri="http://schemas.openxmlformats.org/drawingml/2006/table">
            <a:tbl>
              <a:tblPr/>
              <a:tblGrid>
                <a:gridCol w="3178200">
                  <a:extLst>
                    <a:ext uri="{9D8B030D-6E8A-4147-A177-3AD203B41FA5}">
                      <a16:colId xmlns:a16="http://schemas.microsoft.com/office/drawing/2014/main" val="400813582"/>
                    </a:ext>
                  </a:extLst>
                </a:gridCol>
                <a:gridCol w="3178200">
                  <a:extLst>
                    <a:ext uri="{9D8B030D-6E8A-4147-A177-3AD203B41FA5}">
                      <a16:colId xmlns:a16="http://schemas.microsoft.com/office/drawing/2014/main" val="4131375053"/>
                    </a:ext>
                  </a:extLst>
                </a:gridCol>
                <a:gridCol w="1788195">
                  <a:extLst>
                    <a:ext uri="{9D8B030D-6E8A-4147-A177-3AD203B41FA5}">
                      <a16:colId xmlns:a16="http://schemas.microsoft.com/office/drawing/2014/main" val="1275986245"/>
                    </a:ext>
                  </a:extLst>
                </a:gridCol>
                <a:gridCol w="1650829">
                  <a:extLst>
                    <a:ext uri="{9D8B030D-6E8A-4147-A177-3AD203B41FA5}">
                      <a16:colId xmlns:a16="http://schemas.microsoft.com/office/drawing/2014/main" val="3898173326"/>
                    </a:ext>
                  </a:extLst>
                </a:gridCol>
              </a:tblGrid>
              <a:tr h="263341">
                <a:tc>
                  <a:txBody>
                    <a:bodyPr/>
                    <a:lstStyle/>
                    <a:p>
                      <a:pPr algn="l" fontAlgn="t">
                        <a:buNone/>
                      </a:pPr>
                      <a:r>
                        <a:rPr lang="en-US" sz="1800">
                          <a:effectLst/>
                        </a:rPr>
                        <a:t>National Division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a:effectLst/>
                        </a:rPr>
                        <a:t>Membership Size</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l" fontAlgn="t">
                        <a:buNone/>
                      </a:pPr>
                      <a:r>
                        <a:rPr lang="en-US" sz="1800">
                          <a:effectLst/>
                        </a:rPr>
                        <a:t>National Quota</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tc>
                  <a:txBody>
                    <a:bodyPr/>
                    <a:lstStyle/>
                    <a:p>
                      <a:pPr algn="ctr"/>
                      <a:r>
                        <a:rPr lang="en-US"/>
                        <a:t>Retention</a:t>
                      </a:r>
                    </a:p>
                  </a:txBody>
                  <a:tcPr marL="90653" marR="90653" marT="45326" marB="45326">
                    <a:lnL>
                      <a:noFill/>
                    </a:lnL>
                    <a:lnR>
                      <a:noFill/>
                    </a:lnR>
                    <a:lnT>
                      <a:noFill/>
                    </a:lnT>
                    <a:lnB w="4229" cap="flat" cmpd="sng" algn="ctr">
                      <a:solidFill>
                        <a:srgbClr val="919191"/>
                      </a:solidFill>
                      <a:prstDash val="solid"/>
                      <a:round/>
                      <a:headEnd type="none" w="med" len="med"/>
                      <a:tailEnd type="none" w="med" len="med"/>
                    </a:lnB>
                    <a:solidFill>
                      <a:srgbClr val="FFFFFF"/>
                    </a:solidFill>
                  </a:tcPr>
                </a:tc>
                <a:extLst>
                  <a:ext uri="{0D108BD9-81ED-4DB2-BD59-A6C34878D82A}">
                    <a16:rowId xmlns:a16="http://schemas.microsoft.com/office/drawing/2014/main" val="827579986"/>
                  </a:ext>
                </a:extLst>
              </a:tr>
              <a:tr h="299090">
                <a:tc>
                  <a:txBody>
                    <a:bodyPr/>
                    <a:lstStyle/>
                    <a:p>
                      <a:pPr algn="l" fontAlgn="t">
                        <a:buNone/>
                      </a:pPr>
                      <a:r>
                        <a:rPr lang="en-US" sz="1800" b="1">
                          <a:effectLst/>
                        </a:rPr>
                        <a:t>Division 1</a:t>
                      </a:r>
                      <a:endParaRPr lang="en-US" sz="1800">
                        <a:effectLst/>
                      </a:endParaRP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501 – UP</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103%</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ctr" fontAlgn="t">
                        <a:buNone/>
                      </a:pPr>
                      <a:r>
                        <a:rPr lang="en-US" sz="1800">
                          <a:effectLst/>
                        </a:rPr>
                        <a:t>80%</a:t>
                      </a:r>
                    </a:p>
                  </a:txBody>
                  <a:tcPr marL="90653" marR="90653" marT="45326" marB="45326">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285367463"/>
                  </a:ext>
                </a:extLst>
              </a:tr>
              <a:tr h="299090">
                <a:tc>
                  <a:txBody>
                    <a:bodyPr/>
                    <a:lstStyle/>
                    <a:p>
                      <a:pPr algn="l" fontAlgn="t">
                        <a:buNone/>
                      </a:pPr>
                      <a:r>
                        <a:rPr lang="en-US" sz="1800" b="1">
                          <a:effectLst/>
                        </a:rPr>
                        <a:t>Division 2</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351 – 500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042011361"/>
                  </a:ext>
                </a:extLst>
              </a:tr>
              <a:tr h="299090">
                <a:tc>
                  <a:txBody>
                    <a:bodyPr/>
                    <a:lstStyle/>
                    <a:p>
                      <a:pPr algn="l" fontAlgn="t">
                        <a:buNone/>
                      </a:pPr>
                      <a:r>
                        <a:rPr lang="en-US" sz="1800" b="1">
                          <a:effectLst/>
                        </a:rPr>
                        <a:t>Division 3</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246 – 350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7112461"/>
                  </a:ext>
                </a:extLst>
              </a:tr>
              <a:tr h="299090">
                <a:tc>
                  <a:txBody>
                    <a:bodyPr/>
                    <a:lstStyle/>
                    <a:p>
                      <a:pPr algn="l" fontAlgn="t">
                        <a:buNone/>
                      </a:pPr>
                      <a:r>
                        <a:rPr lang="en-US" sz="1800" b="1">
                          <a:effectLst/>
                        </a:rPr>
                        <a:t>Division 4</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190 – 245</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106%</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909328197"/>
                  </a:ext>
                </a:extLst>
              </a:tr>
              <a:tr h="299090">
                <a:tc>
                  <a:txBody>
                    <a:bodyPr/>
                    <a:lstStyle/>
                    <a:p>
                      <a:pPr algn="l" fontAlgn="t">
                        <a:buNone/>
                      </a:pPr>
                      <a:r>
                        <a:rPr lang="en-US" sz="1800" b="1">
                          <a:effectLst/>
                        </a:rPr>
                        <a:t>Division 5</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150 – 189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107%</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291090861"/>
                  </a:ext>
                </a:extLst>
              </a:tr>
              <a:tr h="299090">
                <a:tc>
                  <a:txBody>
                    <a:bodyPr/>
                    <a:lstStyle/>
                    <a:p>
                      <a:pPr algn="l" fontAlgn="t">
                        <a:buNone/>
                      </a:pPr>
                      <a:r>
                        <a:rPr lang="en-US" sz="1800" b="1">
                          <a:effectLst/>
                        </a:rPr>
                        <a:t>Division 6</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125 – 149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108%</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2727176565"/>
                  </a:ext>
                </a:extLst>
              </a:tr>
              <a:tr h="299090">
                <a:tc>
                  <a:txBody>
                    <a:bodyPr/>
                    <a:lstStyle/>
                    <a:p>
                      <a:pPr algn="l" fontAlgn="t">
                        <a:buNone/>
                      </a:pPr>
                      <a:r>
                        <a:rPr lang="en-US" sz="1800" b="1">
                          <a:effectLst/>
                        </a:rPr>
                        <a:t>Division 7</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105 – 124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4156158232"/>
                  </a:ext>
                </a:extLst>
              </a:tr>
              <a:tr h="299090">
                <a:tc>
                  <a:txBody>
                    <a:bodyPr/>
                    <a:lstStyle/>
                    <a:p>
                      <a:pPr algn="l" fontAlgn="t">
                        <a:buNone/>
                      </a:pPr>
                      <a:r>
                        <a:rPr lang="en-US" sz="1800" b="1">
                          <a:effectLst/>
                        </a:rPr>
                        <a:t>Division 8</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90 – 104</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817291106"/>
                  </a:ext>
                </a:extLst>
              </a:tr>
              <a:tr h="299090">
                <a:tc>
                  <a:txBody>
                    <a:bodyPr/>
                    <a:lstStyle/>
                    <a:p>
                      <a:pPr algn="l" fontAlgn="t">
                        <a:buNone/>
                      </a:pPr>
                      <a:r>
                        <a:rPr lang="en-US" sz="1800" b="1">
                          <a:effectLst/>
                        </a:rPr>
                        <a:t>Division 9</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70 – 89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111%</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148134954"/>
                  </a:ext>
                </a:extLst>
              </a:tr>
              <a:tr h="299090">
                <a:tc>
                  <a:txBody>
                    <a:bodyPr/>
                    <a:lstStyle/>
                    <a:p>
                      <a:pPr algn="l" fontAlgn="t">
                        <a:buNone/>
                      </a:pPr>
                      <a:r>
                        <a:rPr lang="en-US" sz="1800" b="1">
                          <a:effectLst/>
                        </a:rPr>
                        <a:t>Division 10</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50 – 69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112%</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513993207"/>
                  </a:ext>
                </a:extLst>
              </a:tr>
              <a:tr h="299090">
                <a:tc>
                  <a:txBody>
                    <a:bodyPr/>
                    <a:lstStyle/>
                    <a:p>
                      <a:pPr algn="l" fontAlgn="t">
                        <a:buNone/>
                      </a:pPr>
                      <a:r>
                        <a:rPr lang="en-US" sz="1800" b="1">
                          <a:effectLst/>
                        </a:rPr>
                        <a:t>Division 11</a:t>
                      </a:r>
                      <a:endParaRPr lang="en-US" sz="1800">
                        <a:effectLst/>
                      </a:endParaRP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10 – 49</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algn="l" fontAlgn="t">
                        <a:buNone/>
                      </a:pPr>
                      <a:r>
                        <a:rPr lang="en-US" sz="1800">
                          <a:effectLst/>
                        </a:rPr>
                        <a:t>113%</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80%</a:t>
                      </a:r>
                    </a:p>
                  </a:txBody>
                  <a:tcPr marL="90653" marR="90653" marT="45326" marB="45326">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solidFill>
                      <a:srgbClr val="FFFFFF"/>
                    </a:solidFill>
                  </a:tcPr>
                </a:tc>
                <a:extLst>
                  <a:ext uri="{0D108BD9-81ED-4DB2-BD59-A6C34878D82A}">
                    <a16:rowId xmlns:a16="http://schemas.microsoft.com/office/drawing/2014/main" val="3613206410"/>
                  </a:ext>
                </a:extLst>
              </a:tr>
            </a:tbl>
          </a:graphicData>
        </a:graphic>
      </p:graphicFrame>
    </p:spTree>
    <p:extLst>
      <p:ext uri="{BB962C8B-B14F-4D97-AF65-F5344CB8AC3E}">
        <p14:creationId xmlns:p14="http://schemas.microsoft.com/office/powerpoint/2010/main" val="2156566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3FFE9-0EBE-C9D0-AFB2-8B622914635F}"/>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7BB9A0C-5A24-C12D-634E-6E3FC43222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Rectangle 4">
            <a:extLst>
              <a:ext uri="{FF2B5EF4-FFF2-40B4-BE49-F238E27FC236}">
                <a16:creationId xmlns:a16="http://schemas.microsoft.com/office/drawing/2014/main" id="{816490CD-4427-1887-8778-1D68854DACF2}"/>
              </a:ext>
            </a:extLst>
          </p:cNvPr>
          <p:cNvSpPr>
            <a:spLocks noChangeArrowheads="1"/>
          </p:cNvSpPr>
          <p:nvPr/>
        </p:nvSpPr>
        <p:spPr bwMode="auto">
          <a:xfrm>
            <a:off x="5825413" y="1639077"/>
            <a:ext cx="3936773" cy="2874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F4766B2-516E-64FE-4880-93D10E464891}"/>
              </a:ext>
            </a:extLst>
          </p:cNvPr>
          <p:cNvSpPr txBox="1"/>
          <p:nvPr/>
        </p:nvSpPr>
        <p:spPr>
          <a:xfrm>
            <a:off x="607554" y="1887614"/>
            <a:ext cx="11049403"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Arial Black" panose="020B0A04020102020204" pitchFamily="34" charset="0"/>
              </a:rPr>
              <a:t>Department Commander’s Expectations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uLnTx/>
              <a:uFillTx/>
              <a:latin typeface="Arial Black" panose="020B0A04020102020204" pitchFamily="34" charset="0"/>
            </a:endParaRPr>
          </a:p>
        </p:txBody>
      </p:sp>
      <p:sp>
        <p:nvSpPr>
          <p:cNvPr id="5" name="TextBox 4">
            <a:extLst>
              <a:ext uri="{FF2B5EF4-FFF2-40B4-BE49-F238E27FC236}">
                <a16:creationId xmlns:a16="http://schemas.microsoft.com/office/drawing/2014/main" id="{3E91F7E7-0978-CAF8-C87A-B9B9445E4633}"/>
              </a:ext>
            </a:extLst>
          </p:cNvPr>
          <p:cNvSpPr txBox="1"/>
          <p:nvPr/>
        </p:nvSpPr>
        <p:spPr>
          <a:xfrm>
            <a:off x="1386698" y="5691456"/>
            <a:ext cx="9609105" cy="830997"/>
          </a:xfrm>
          <a:prstGeom prst="rect">
            <a:avLst/>
          </a:prstGeom>
          <a:noFill/>
        </p:spPr>
        <p:txBody>
          <a:bodyPr wrap="none" rtlCol="0">
            <a:spAutoFit/>
          </a:bodyPr>
          <a:lstStyle/>
          <a:p>
            <a:pPr algn="ctr"/>
            <a:r>
              <a:rPr lang="en-US" sz="2400">
                <a:latin typeface="Arial Black" panose="020B0A04020102020204" pitchFamily="34" charset="0"/>
              </a:rPr>
              <a:t>Plus 1 New Legacy Life member or Legacy Life Upgrade</a:t>
            </a:r>
          </a:p>
          <a:p>
            <a:pPr algn="ctr"/>
            <a:r>
              <a:rPr lang="en-US" sz="2400">
                <a:latin typeface="Arial Black" panose="020B0A04020102020204" pitchFamily="34" charset="0"/>
              </a:rPr>
              <a:t>And 80% Retention</a:t>
            </a:r>
          </a:p>
        </p:txBody>
      </p:sp>
      <p:graphicFrame>
        <p:nvGraphicFramePr>
          <p:cNvPr id="6" name="Table 5">
            <a:extLst>
              <a:ext uri="{FF2B5EF4-FFF2-40B4-BE49-F238E27FC236}">
                <a16:creationId xmlns:a16="http://schemas.microsoft.com/office/drawing/2014/main" id="{7EA7736D-151E-9B53-AC38-96272AA5C98E}"/>
              </a:ext>
            </a:extLst>
          </p:cNvPr>
          <p:cNvGraphicFramePr>
            <a:graphicFrameLocks noGrp="1"/>
          </p:cNvGraphicFramePr>
          <p:nvPr/>
        </p:nvGraphicFramePr>
        <p:xfrm>
          <a:off x="838200" y="2518556"/>
          <a:ext cx="10515600" cy="3142557"/>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2006253841"/>
                    </a:ext>
                  </a:extLst>
                </a:gridCol>
                <a:gridCol w="3505200">
                  <a:extLst>
                    <a:ext uri="{9D8B030D-6E8A-4147-A177-3AD203B41FA5}">
                      <a16:colId xmlns:a16="http://schemas.microsoft.com/office/drawing/2014/main" val="2400372266"/>
                    </a:ext>
                  </a:extLst>
                </a:gridCol>
                <a:gridCol w="3505200">
                  <a:extLst>
                    <a:ext uri="{9D8B030D-6E8A-4147-A177-3AD203B41FA5}">
                      <a16:colId xmlns:a16="http://schemas.microsoft.com/office/drawing/2014/main" val="1285753136"/>
                    </a:ext>
                  </a:extLst>
                </a:gridCol>
              </a:tblGrid>
              <a:tr h="0">
                <a:tc>
                  <a:txBody>
                    <a:bodyPr/>
                    <a:lstStyle/>
                    <a:p>
                      <a:pPr marL="0" marR="0">
                        <a:lnSpc>
                          <a:spcPct val="115000"/>
                        </a:lnSpc>
                        <a:spcAft>
                          <a:spcPts val="800"/>
                        </a:spcAft>
                        <a:buNone/>
                      </a:pPr>
                      <a:r>
                        <a:rPr lang="en-US" sz="1600" kern="0">
                          <a:effectLst/>
                        </a:rPr>
                        <a:t>Division</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Division Size (2026-2027)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Proposed All-State Quota</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38587072"/>
                  </a:ext>
                </a:extLst>
              </a:tr>
              <a:tr h="0">
                <a:tc>
                  <a:txBody>
                    <a:bodyPr/>
                    <a:lstStyle/>
                    <a:p>
                      <a:pPr marL="0" marR="0">
                        <a:lnSpc>
                          <a:spcPct val="115000"/>
                        </a:lnSpc>
                        <a:spcAft>
                          <a:spcPts val="800"/>
                        </a:spcAft>
                        <a:buNone/>
                      </a:pPr>
                      <a:r>
                        <a:rPr lang="en-US" sz="1600" kern="0">
                          <a:effectLst/>
                        </a:rPr>
                        <a:t>Division 1</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501 – UP</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52787753"/>
                  </a:ext>
                </a:extLst>
              </a:tr>
              <a:tr h="0">
                <a:tc>
                  <a:txBody>
                    <a:bodyPr/>
                    <a:lstStyle/>
                    <a:p>
                      <a:pPr marL="0" marR="0">
                        <a:lnSpc>
                          <a:spcPct val="115000"/>
                        </a:lnSpc>
                        <a:spcAft>
                          <a:spcPts val="800"/>
                        </a:spcAft>
                        <a:buNone/>
                      </a:pPr>
                      <a:r>
                        <a:rPr lang="en-US" sz="1600" kern="0">
                          <a:effectLst/>
                        </a:rPr>
                        <a:t>Division 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351 – 500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17969758"/>
                  </a:ext>
                </a:extLst>
              </a:tr>
              <a:tr h="0">
                <a:tc>
                  <a:txBody>
                    <a:bodyPr/>
                    <a:lstStyle/>
                    <a:p>
                      <a:pPr marL="0" marR="0">
                        <a:lnSpc>
                          <a:spcPct val="115000"/>
                        </a:lnSpc>
                        <a:spcAft>
                          <a:spcPts val="800"/>
                        </a:spcAft>
                        <a:buNone/>
                      </a:pPr>
                      <a:r>
                        <a:rPr lang="en-US" sz="1600" kern="0">
                          <a:effectLst/>
                        </a:rPr>
                        <a:t>Division 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246 – 350</a:t>
                      </a:r>
                    </a:p>
                  </a:txBody>
                  <a:tcPr marL="9525" marR="9525" marT="9525" marB="9525" anchor="ctr"/>
                </a:tc>
                <a:tc>
                  <a:txBody>
                    <a:bodyPr/>
                    <a:lstStyle/>
                    <a:p>
                      <a:pPr marL="0" marR="0">
                        <a:lnSpc>
                          <a:spcPct val="115000"/>
                        </a:lnSpc>
                        <a:spcAft>
                          <a:spcPts val="800"/>
                        </a:spcAft>
                        <a:buNone/>
                      </a:pPr>
                      <a:r>
                        <a:rPr lang="en-US" sz="1600" kern="0">
                          <a:effectLst/>
                        </a:rPr>
                        <a:t>102%</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75886169"/>
                  </a:ext>
                </a:extLst>
              </a:tr>
              <a:tr h="0">
                <a:tc>
                  <a:txBody>
                    <a:bodyPr/>
                    <a:lstStyle/>
                    <a:p>
                      <a:pPr marL="0" marR="0">
                        <a:lnSpc>
                          <a:spcPct val="115000"/>
                        </a:lnSpc>
                        <a:spcAft>
                          <a:spcPts val="800"/>
                        </a:spcAft>
                        <a:buNone/>
                      </a:pPr>
                      <a:r>
                        <a:rPr lang="en-US" sz="1600" kern="0">
                          <a:effectLst/>
                        </a:rPr>
                        <a:t>Division 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190 – 245</a:t>
                      </a:r>
                    </a:p>
                  </a:txBody>
                  <a:tcPr marL="9525" marR="9525" marT="9525" marB="9525" anchor="ctr"/>
                </a:tc>
                <a:tc>
                  <a:txBody>
                    <a:bodyPr/>
                    <a:lstStyle/>
                    <a:p>
                      <a:pPr marL="0" marR="0">
                        <a:lnSpc>
                          <a:spcPct val="115000"/>
                        </a:lnSpc>
                        <a:spcAft>
                          <a:spcPts val="800"/>
                        </a:spcAft>
                        <a:buNone/>
                      </a:pPr>
                      <a:r>
                        <a:rPr lang="en-US" sz="1600" kern="0">
                          <a:effectLst/>
                        </a:rPr>
                        <a:t>103%</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565047574"/>
                  </a:ext>
                </a:extLst>
              </a:tr>
              <a:tr h="0">
                <a:tc>
                  <a:txBody>
                    <a:bodyPr/>
                    <a:lstStyle/>
                    <a:p>
                      <a:pPr marL="0" marR="0">
                        <a:lnSpc>
                          <a:spcPct val="115000"/>
                        </a:lnSpc>
                        <a:spcAft>
                          <a:spcPts val="800"/>
                        </a:spcAft>
                        <a:buNone/>
                      </a:pPr>
                      <a:r>
                        <a:rPr lang="en-US" sz="1600" kern="0">
                          <a:effectLst/>
                        </a:rPr>
                        <a:t>Division 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150 – 189</a:t>
                      </a:r>
                    </a:p>
                  </a:txBody>
                  <a:tcPr marL="9525" marR="9525" marT="9525" marB="9525" anchor="ctr"/>
                </a:tc>
                <a:tc>
                  <a:txBody>
                    <a:bodyPr/>
                    <a:lstStyle/>
                    <a:p>
                      <a:pPr marL="0" marR="0">
                        <a:lnSpc>
                          <a:spcPct val="115000"/>
                        </a:lnSpc>
                        <a:spcAft>
                          <a:spcPts val="800"/>
                        </a:spcAft>
                        <a:buNone/>
                      </a:pPr>
                      <a:r>
                        <a:rPr lang="en-US" sz="1600" kern="0">
                          <a:effectLst/>
                        </a:rPr>
                        <a:t>104%</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2403840"/>
                  </a:ext>
                </a:extLst>
              </a:tr>
              <a:tr h="0">
                <a:tc>
                  <a:txBody>
                    <a:bodyPr/>
                    <a:lstStyle/>
                    <a:p>
                      <a:pPr marL="0" marR="0">
                        <a:lnSpc>
                          <a:spcPct val="115000"/>
                        </a:lnSpc>
                        <a:spcAft>
                          <a:spcPts val="800"/>
                        </a:spcAft>
                        <a:buNone/>
                      </a:pPr>
                      <a:r>
                        <a:rPr lang="en-US" sz="1600" kern="0">
                          <a:effectLst/>
                        </a:rPr>
                        <a:t>Division 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125 – 149</a:t>
                      </a:r>
                    </a:p>
                  </a:txBody>
                  <a:tcPr marL="9525" marR="9525" marT="9525" marB="9525" anchor="ctr"/>
                </a:tc>
                <a:tc>
                  <a:txBody>
                    <a:bodyPr/>
                    <a:lstStyle/>
                    <a:p>
                      <a:pPr marL="0" marR="0">
                        <a:lnSpc>
                          <a:spcPct val="115000"/>
                        </a:lnSpc>
                        <a:spcAft>
                          <a:spcPts val="800"/>
                        </a:spcAft>
                        <a:buNone/>
                      </a:pPr>
                      <a:r>
                        <a:rPr lang="en-US" sz="1600" kern="0">
                          <a:effectLst/>
                        </a:rPr>
                        <a:t>105%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6504925"/>
                  </a:ext>
                </a:extLst>
              </a:tr>
              <a:tr h="0">
                <a:tc>
                  <a:txBody>
                    <a:bodyPr/>
                    <a:lstStyle/>
                    <a:p>
                      <a:pPr marL="0" marR="0">
                        <a:lnSpc>
                          <a:spcPct val="115000"/>
                        </a:lnSpc>
                        <a:spcAft>
                          <a:spcPts val="800"/>
                        </a:spcAft>
                        <a:buNone/>
                      </a:pPr>
                      <a:r>
                        <a:rPr lang="en-US" sz="1600" kern="0">
                          <a:effectLst/>
                        </a:rPr>
                        <a:t>Division 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105 – 124</a:t>
                      </a:r>
                    </a:p>
                  </a:txBody>
                  <a:tcPr marL="9525" marR="9525" marT="9525" marB="9525" anchor="ctr"/>
                </a:tc>
                <a:tc>
                  <a:txBody>
                    <a:bodyPr/>
                    <a:lstStyle/>
                    <a:p>
                      <a:pPr marL="0" marR="0">
                        <a:lnSpc>
                          <a:spcPct val="115000"/>
                        </a:lnSpc>
                        <a:spcAft>
                          <a:spcPts val="800"/>
                        </a:spcAft>
                        <a:buNone/>
                      </a:pPr>
                      <a:r>
                        <a:rPr lang="en-US" sz="1600" kern="0">
                          <a:effectLst/>
                        </a:rPr>
                        <a:t>106%</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61661284"/>
                  </a:ext>
                </a:extLst>
              </a:tr>
              <a:tr h="0">
                <a:tc>
                  <a:txBody>
                    <a:bodyPr/>
                    <a:lstStyle/>
                    <a:p>
                      <a:pPr marL="0" marR="0">
                        <a:lnSpc>
                          <a:spcPct val="115000"/>
                        </a:lnSpc>
                        <a:spcAft>
                          <a:spcPts val="800"/>
                        </a:spcAft>
                        <a:buNone/>
                      </a:pPr>
                      <a:r>
                        <a:rPr lang="en-US" sz="1600" kern="0">
                          <a:effectLst/>
                        </a:rPr>
                        <a:t>Division 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90 – 104</a:t>
                      </a:r>
                    </a:p>
                  </a:txBody>
                  <a:tcPr marL="9525" marR="9525" marT="9525" marB="9525" anchor="ctr"/>
                </a:tc>
                <a:tc>
                  <a:txBody>
                    <a:bodyPr/>
                    <a:lstStyle/>
                    <a:p>
                      <a:pPr marL="0" marR="0">
                        <a:lnSpc>
                          <a:spcPct val="115000"/>
                        </a:lnSpc>
                        <a:spcAft>
                          <a:spcPts val="800"/>
                        </a:spcAft>
                        <a:buNone/>
                      </a:pPr>
                      <a:r>
                        <a:rPr lang="en-US" sz="1600" kern="0">
                          <a:effectLst/>
                        </a:rPr>
                        <a:t>107%</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68256343"/>
                  </a:ext>
                </a:extLst>
              </a:tr>
              <a:tr h="0">
                <a:tc>
                  <a:txBody>
                    <a:bodyPr/>
                    <a:lstStyle/>
                    <a:p>
                      <a:pPr marL="0" marR="0">
                        <a:lnSpc>
                          <a:spcPct val="115000"/>
                        </a:lnSpc>
                        <a:spcAft>
                          <a:spcPts val="800"/>
                        </a:spcAft>
                        <a:buNone/>
                      </a:pPr>
                      <a:r>
                        <a:rPr lang="en-US" sz="1600" kern="0">
                          <a:effectLst/>
                        </a:rPr>
                        <a:t>Division 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l" fontAlgn="t">
                        <a:buNone/>
                      </a:pPr>
                      <a:r>
                        <a:rPr lang="en-US" sz="1600">
                          <a:effectLst/>
                        </a:rPr>
                        <a:t>70 – 89</a:t>
                      </a:r>
                    </a:p>
                  </a:txBody>
                  <a:tcPr marL="9525" marR="9525" marT="9525" marB="9525" anchor="ctr"/>
                </a:tc>
                <a:tc>
                  <a:txBody>
                    <a:bodyPr/>
                    <a:lstStyle/>
                    <a:p>
                      <a:pPr marL="0" marR="0">
                        <a:lnSpc>
                          <a:spcPct val="115000"/>
                        </a:lnSpc>
                        <a:spcAft>
                          <a:spcPts val="800"/>
                        </a:spcAft>
                        <a:buNone/>
                      </a:pPr>
                      <a:r>
                        <a:rPr lang="en-US" sz="1600" kern="0">
                          <a:effectLst/>
                        </a:rPr>
                        <a:t>107.5%</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91754908"/>
                  </a:ext>
                </a:extLst>
              </a:tr>
              <a:tr h="0">
                <a:tc>
                  <a:txBody>
                    <a:bodyPr/>
                    <a:lstStyle/>
                    <a:p>
                      <a:pPr marL="0" marR="0">
                        <a:lnSpc>
                          <a:spcPct val="115000"/>
                        </a:lnSpc>
                        <a:spcAft>
                          <a:spcPts val="800"/>
                        </a:spcAft>
                        <a:buNone/>
                      </a:pPr>
                      <a:r>
                        <a:rPr lang="en-US" sz="1600" kern="0">
                          <a:effectLst/>
                        </a:rPr>
                        <a:t>Division 10</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10-69</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nSpc>
                          <a:spcPct val="115000"/>
                        </a:lnSpc>
                        <a:spcAft>
                          <a:spcPts val="800"/>
                        </a:spcAft>
                        <a:buNone/>
                      </a:pPr>
                      <a:r>
                        <a:rPr lang="en-US" sz="1600" kern="0">
                          <a:effectLst/>
                        </a:rPr>
                        <a:t>108%</a:t>
                      </a:r>
                      <a:endParaRPr lang="en-US" sz="16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69792855"/>
                  </a:ext>
                </a:extLst>
              </a:tr>
            </a:tbl>
          </a:graphicData>
        </a:graphic>
      </p:graphicFrame>
    </p:spTree>
    <p:extLst>
      <p:ext uri="{BB962C8B-B14F-4D97-AF65-F5344CB8AC3E}">
        <p14:creationId xmlns:p14="http://schemas.microsoft.com/office/powerpoint/2010/main" val="10979798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3905B75-89E3-8DBF-590A-9108B0DEF101}"/>
              </a:ext>
            </a:extLst>
          </p:cNvPr>
          <p:cNvSpPr txBox="1"/>
          <p:nvPr/>
        </p:nvSpPr>
        <p:spPr>
          <a:xfrm>
            <a:off x="1331167" y="2226298"/>
            <a:ext cx="9529665" cy="4216539"/>
          </a:xfrm>
          <a:prstGeom prst="rect">
            <a:avLst/>
          </a:prstGeom>
          <a:noFill/>
        </p:spPr>
        <p:txBody>
          <a:bodyPr wrap="square" rtlCol="0">
            <a:spAutoFit/>
          </a:bodyPr>
          <a:lstStyle/>
          <a:p>
            <a:pPr algn="ctr"/>
            <a:r>
              <a:rPr lang="en-US" sz="5400" b="1"/>
              <a:t>Your Department Membership Team</a:t>
            </a:r>
          </a:p>
          <a:p>
            <a:pPr algn="ctr"/>
            <a:r>
              <a:rPr lang="en-US" sz="3200" b="1"/>
              <a:t>Director – Scott Hice</a:t>
            </a:r>
          </a:p>
          <a:p>
            <a:pPr algn="ctr"/>
            <a:r>
              <a:rPr lang="en-US" sz="3200" b="1"/>
              <a:t>Asst. Director – Ken Michael</a:t>
            </a:r>
          </a:p>
          <a:p>
            <a:pPr algn="ctr"/>
            <a:r>
              <a:rPr lang="en-US" sz="3200" b="1"/>
              <a:t>Membership Committee – Heather Frank</a:t>
            </a:r>
          </a:p>
          <a:p>
            <a:pPr algn="ctr"/>
            <a:r>
              <a:rPr lang="en-US" sz="3200" b="1"/>
              <a:t>Legacy Life Coordinator – Dave Bear</a:t>
            </a:r>
          </a:p>
          <a:p>
            <a:pPr algn="ctr"/>
            <a:r>
              <a:rPr lang="en-US" sz="3200" b="1"/>
              <a:t>Mal Director – Dr. Brian Frank</a:t>
            </a:r>
          </a:p>
        </p:txBody>
      </p:sp>
    </p:spTree>
    <p:extLst>
      <p:ext uri="{BB962C8B-B14F-4D97-AF65-F5344CB8AC3E}">
        <p14:creationId xmlns:p14="http://schemas.microsoft.com/office/powerpoint/2010/main" val="1288334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295CB1-2765-F7BA-A177-41FF3DDF17C9}"/>
              </a:ext>
            </a:extLst>
          </p:cNvPr>
          <p:cNvSpPr txBox="1"/>
          <p:nvPr/>
        </p:nvSpPr>
        <p:spPr>
          <a:xfrm>
            <a:off x="1443135" y="2095113"/>
            <a:ext cx="9504784" cy="24314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Department Commander’s Centurion Club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prstClr val="black"/>
                </a:solidFill>
                <a:latin typeface="Arial Black" panose="020B0A04020102020204" pitchFamily="34" charset="0"/>
              </a:rPr>
              <a:t>Posts who reach 101% will receive a special hat pin and 101% Banner</a:t>
            </a:r>
            <a:endParaRPr kumimoji="0" lang="en-US" sz="3600" b="1" i="0" u="none" strike="noStrike" kern="1200" cap="none" spc="0" normalizeH="0" baseline="0" noProof="0">
              <a:ln>
                <a:noFill/>
              </a:ln>
              <a:solidFill>
                <a:prstClr val="black"/>
              </a:solidFill>
              <a:effectLst/>
              <a:uLnTx/>
              <a:uFillTx/>
              <a:latin typeface="Arial Black" panose="020B0A04020102020204" pitchFamily="34" charset="0"/>
            </a:endParaRPr>
          </a:p>
        </p:txBody>
      </p:sp>
      <p:pic>
        <p:nvPicPr>
          <p:cNvPr id="3" name="Picture 2">
            <a:extLst>
              <a:ext uri="{FF2B5EF4-FFF2-40B4-BE49-F238E27FC236}">
                <a16:creationId xmlns:a16="http://schemas.microsoft.com/office/drawing/2014/main" id="{D2AA7A1B-1989-A15C-63A2-EEAC9A24E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9322" y="3523139"/>
            <a:ext cx="4763165" cy="4763165"/>
          </a:xfrm>
          <a:prstGeom prst="rect">
            <a:avLst/>
          </a:prstGeom>
        </p:spPr>
      </p:pic>
    </p:spTree>
    <p:extLst>
      <p:ext uri="{BB962C8B-B14F-4D97-AF65-F5344CB8AC3E}">
        <p14:creationId xmlns:p14="http://schemas.microsoft.com/office/powerpoint/2010/main" val="283276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C7E85-E470-6AA1-A305-5845D4A8E43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E8076C-7140-9BBE-D7D5-C990C54E78F0}"/>
              </a:ext>
            </a:extLst>
          </p:cNvPr>
          <p:cNvSpPr txBox="1"/>
          <p:nvPr/>
        </p:nvSpPr>
        <p:spPr>
          <a:xfrm>
            <a:off x="504147" y="2068874"/>
            <a:ext cx="11321143" cy="4278094"/>
          </a:xfrm>
          <a:prstGeom prst="rect">
            <a:avLst/>
          </a:prstGeom>
          <a:noFill/>
        </p:spPr>
        <p:txBody>
          <a:bodyPr wrap="square">
            <a:spAutoFit/>
          </a:bodyPr>
          <a:lstStyle/>
          <a:p>
            <a:pPr algn="ctr"/>
            <a:r>
              <a:rPr lang="en-US" sz="3200" b="0" i="0" u="none" strike="noStrike" baseline="0">
                <a:latin typeface="Arial Black" panose="020B0A04020102020204" pitchFamily="34" charset="0"/>
              </a:rPr>
              <a:t>Purpose of District Commander</a:t>
            </a:r>
          </a:p>
          <a:p>
            <a:pPr algn="l"/>
            <a:r>
              <a:rPr lang="en-US" sz="2400" b="0" i="0" u="none" strike="noStrike" baseline="0">
                <a:latin typeface="Arial" panose="020B0604020202020204" pitchFamily="34" charset="0"/>
                <a:cs typeface="Arial" panose="020B0604020202020204" pitchFamily="34" charset="0"/>
              </a:rPr>
              <a:t>The District Commander who properly performs all the duties assigned to him/her is the busiest person in the VFW.</a:t>
            </a:r>
            <a:endParaRPr lang="en-US" sz="2400">
              <a:latin typeface="Arial" panose="020B0604020202020204" pitchFamily="34" charset="0"/>
              <a:cs typeface="Arial" panose="020B0604020202020204" pitchFamily="34" charset="0"/>
            </a:endParaRPr>
          </a:p>
          <a:p>
            <a:pPr marL="342900" indent="-342900" algn="l">
              <a:buFont typeface="Arial" panose="020B0604020202020204" pitchFamily="34" charset="0"/>
              <a:buChar char="•"/>
            </a:pPr>
            <a:r>
              <a:rPr lang="en-US" sz="2400" b="0" i="0" u="none" strike="noStrike" baseline="0">
                <a:latin typeface="Arial" panose="020B0604020202020204" pitchFamily="34" charset="0"/>
                <a:cs typeface="Arial" panose="020B0604020202020204" pitchFamily="34" charset="0"/>
              </a:rPr>
              <a:t>Represents their District on the Department Council of Administration.</a:t>
            </a:r>
          </a:p>
          <a:p>
            <a:pPr marL="342900" indent="-342900" algn="l">
              <a:buFont typeface="Arial" panose="020B0604020202020204" pitchFamily="34" charset="0"/>
              <a:buChar char="•"/>
            </a:pPr>
            <a:r>
              <a:rPr lang="en-US" sz="2400" b="0" i="0" u="none" strike="noStrike" baseline="0">
                <a:latin typeface="Arial" panose="020B0604020202020204" pitchFamily="34" charset="0"/>
                <a:cs typeface="Arial" panose="020B0604020202020204" pitchFamily="34" charset="0"/>
              </a:rPr>
              <a:t>Maintain constant contact with their Posts.</a:t>
            </a:r>
          </a:p>
          <a:p>
            <a:pPr marL="342900" indent="-342900" algn="l">
              <a:buFont typeface="Arial" panose="020B0604020202020204" pitchFamily="34" charset="0"/>
              <a:buChar char="•"/>
            </a:pPr>
            <a:r>
              <a:rPr lang="en-US" sz="2400">
                <a:latin typeface="Arial" panose="020B0604020202020204" pitchFamily="34" charset="0"/>
                <a:cs typeface="Arial" panose="020B0604020202020204" pitchFamily="34" charset="0"/>
              </a:rPr>
              <a:t>P</a:t>
            </a:r>
            <a:r>
              <a:rPr lang="en-US" sz="2400" b="0" i="0" u="none" strike="noStrike" baseline="0">
                <a:latin typeface="Arial" panose="020B0604020202020204" pitchFamily="34" charset="0"/>
                <a:cs typeface="Arial" panose="020B0604020202020204" pitchFamily="34" charset="0"/>
              </a:rPr>
              <a:t>romotes the programs of the VFW.</a:t>
            </a:r>
          </a:p>
          <a:p>
            <a:pPr marL="342900" indent="-342900" algn="l">
              <a:buFont typeface="Arial" panose="020B0604020202020204" pitchFamily="34" charset="0"/>
              <a:buChar char="•"/>
            </a:pPr>
            <a:r>
              <a:rPr lang="en-US" sz="2400">
                <a:latin typeface="Arial" panose="020B0604020202020204" pitchFamily="34" charset="0"/>
                <a:cs typeface="Arial" panose="020B0604020202020204" pitchFamily="34" charset="0"/>
              </a:rPr>
              <a:t>H</a:t>
            </a:r>
            <a:r>
              <a:rPr lang="en-US" sz="2400" b="0" i="0" u="none" strike="noStrike" baseline="0">
                <a:latin typeface="Arial" panose="020B0604020202020204" pitchFamily="34" charset="0"/>
                <a:cs typeface="Arial" panose="020B0604020202020204" pitchFamily="34" charset="0"/>
              </a:rPr>
              <a:t>elp coordinate efforts of the Posts.</a:t>
            </a:r>
          </a:p>
          <a:p>
            <a:pPr marL="342900" indent="-342900" algn="l">
              <a:buFont typeface="Arial" panose="020B0604020202020204" pitchFamily="34" charset="0"/>
              <a:buChar char="•"/>
            </a:pPr>
            <a:r>
              <a:rPr lang="en-US" sz="2400">
                <a:latin typeface="Arial" panose="020B0604020202020204" pitchFamily="34" charset="0"/>
                <a:cs typeface="Arial" panose="020B0604020202020204" pitchFamily="34" charset="0"/>
              </a:rPr>
              <a:t>C</a:t>
            </a:r>
            <a:r>
              <a:rPr lang="en-US" sz="2400" b="0" i="0" u="none" strike="noStrike" baseline="0">
                <a:latin typeface="Arial" panose="020B0604020202020204" pitchFamily="34" charset="0"/>
                <a:cs typeface="Arial" panose="020B0604020202020204" pitchFamily="34" charset="0"/>
              </a:rPr>
              <a:t>reate enthusiasm, mediate Post squabbles, instruct and advise Post Officers, assist struggling Posts, and organize new Posts. </a:t>
            </a:r>
          </a:p>
          <a:p>
            <a:pPr marL="342900" indent="-342900" algn="l">
              <a:buFont typeface="Arial" panose="020B0604020202020204" pitchFamily="34" charset="0"/>
              <a:buChar char="•"/>
            </a:pPr>
            <a:r>
              <a:rPr lang="en-US" sz="2400">
                <a:latin typeface="Arial" panose="020B0604020202020204" pitchFamily="34" charset="0"/>
                <a:cs typeface="Arial" panose="020B0604020202020204" pitchFamily="34" charset="0"/>
              </a:rPr>
              <a:t>P</a:t>
            </a:r>
            <a:r>
              <a:rPr lang="en-US" sz="2400" b="0" i="0" u="none" strike="noStrike" baseline="0">
                <a:latin typeface="Arial" panose="020B0604020202020204" pitchFamily="34" charset="0"/>
                <a:cs typeface="Arial" panose="020B0604020202020204" pitchFamily="34" charset="0"/>
              </a:rPr>
              <a:t>lan and conduct District meetings, organize District functions, carry out membership drives, and keep the Department informed of what they are doing.</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7881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9857A0-C9C0-2051-6D2E-9C4048FE3F45}"/>
              </a:ext>
            </a:extLst>
          </p:cNvPr>
          <p:cNvSpPr txBox="1"/>
          <p:nvPr/>
        </p:nvSpPr>
        <p:spPr>
          <a:xfrm>
            <a:off x="877077" y="2028616"/>
            <a:ext cx="10639308"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rial Black" panose="020B0A04020102020204" pitchFamily="34" charset="0"/>
              </a:rPr>
              <a:t>Department Commander’s Elite Centurion Club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prstClr val="black"/>
                </a:solidFill>
                <a:latin typeface="Arial Black" panose="020B0A04020102020204" pitchFamily="34" charset="0"/>
              </a:rPr>
              <a:t>Posts who reach 101% by December 31</a:t>
            </a:r>
            <a:r>
              <a:rPr lang="en-US" sz="3200" b="1" baseline="30000">
                <a:solidFill>
                  <a:prstClr val="black"/>
                </a:solidFill>
                <a:latin typeface="Arial Black" panose="020B0A04020102020204" pitchFamily="34" charset="0"/>
              </a:rPr>
              <a:t>st</a:t>
            </a:r>
            <a:r>
              <a:rPr lang="en-US" sz="3200" b="1">
                <a:solidFill>
                  <a:prstClr val="black"/>
                </a:solidFill>
                <a:latin typeface="Arial Black" panose="020B0A04020102020204" pitchFamily="34" charset="0"/>
              </a:rPr>
              <a:t> will receive a special hat pin, a Special 101% Banner and a $100 gift Card</a:t>
            </a:r>
            <a:endParaRPr kumimoji="0" lang="en-US" sz="3200" b="1" i="0" u="none" strike="noStrike" kern="1200" cap="none" spc="0" normalizeH="0" baseline="0" noProof="0">
              <a:ln>
                <a:noFill/>
              </a:ln>
              <a:solidFill>
                <a:prstClr val="black"/>
              </a:solidFill>
              <a:effectLst/>
              <a:uLnTx/>
              <a:uFillTx/>
              <a:latin typeface="Arial Black" panose="020B0A04020102020204" pitchFamily="34" charset="0"/>
            </a:endParaRPr>
          </a:p>
        </p:txBody>
      </p:sp>
      <p:pic>
        <p:nvPicPr>
          <p:cNvPr id="5" name="Picture 4">
            <a:extLst>
              <a:ext uri="{FF2B5EF4-FFF2-40B4-BE49-F238E27FC236}">
                <a16:creationId xmlns:a16="http://schemas.microsoft.com/office/drawing/2014/main" id="{140BFA8C-7996-2356-01B0-3D7718EA4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0959" y="3603207"/>
            <a:ext cx="4763165" cy="4763165"/>
          </a:xfrm>
          <a:prstGeom prst="rect">
            <a:avLst/>
          </a:prstGeom>
        </p:spPr>
      </p:pic>
      <p:pic>
        <p:nvPicPr>
          <p:cNvPr id="6" name="Picture 5">
            <a:extLst>
              <a:ext uri="{FF2B5EF4-FFF2-40B4-BE49-F238E27FC236}">
                <a16:creationId xmlns:a16="http://schemas.microsoft.com/office/drawing/2014/main" id="{9265743E-ED3B-824D-63D2-01CD0A75FF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3755" y="4521531"/>
            <a:ext cx="2644251" cy="2644251"/>
          </a:xfrm>
          <a:prstGeom prst="rect">
            <a:avLst/>
          </a:prstGeom>
        </p:spPr>
      </p:pic>
      <p:pic>
        <p:nvPicPr>
          <p:cNvPr id="7" name="Picture 6">
            <a:extLst>
              <a:ext uri="{FF2B5EF4-FFF2-40B4-BE49-F238E27FC236}">
                <a16:creationId xmlns:a16="http://schemas.microsoft.com/office/drawing/2014/main" id="{1CF48E95-749B-080E-91D3-51463DBC8B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077" y="4547119"/>
            <a:ext cx="2593077" cy="2593077"/>
          </a:xfrm>
          <a:prstGeom prst="rect">
            <a:avLst/>
          </a:prstGeom>
        </p:spPr>
      </p:pic>
    </p:spTree>
    <p:extLst>
      <p:ext uri="{BB962C8B-B14F-4D97-AF65-F5344CB8AC3E}">
        <p14:creationId xmlns:p14="http://schemas.microsoft.com/office/powerpoint/2010/main" val="15039628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B7787B-3637-DC9A-1760-7DF39A62DCC4}"/>
              </a:ext>
            </a:extLst>
          </p:cNvPr>
          <p:cNvSpPr txBox="1"/>
          <p:nvPr/>
        </p:nvSpPr>
        <p:spPr>
          <a:xfrm>
            <a:off x="2243234" y="2743200"/>
            <a:ext cx="7705531" cy="2585323"/>
          </a:xfrm>
          <a:prstGeom prst="rect">
            <a:avLst/>
          </a:prstGeom>
          <a:noFill/>
        </p:spPr>
        <p:txBody>
          <a:bodyPr wrap="square" rtlCol="0">
            <a:spAutoFit/>
          </a:bodyPr>
          <a:lstStyle/>
          <a:p>
            <a:pPr algn="ctr"/>
            <a:r>
              <a:rPr lang="en-US" sz="5400" b="1">
                <a:latin typeface="Arial Black" panose="020B0A04020102020204" pitchFamily="34" charset="0"/>
              </a:rPr>
              <a:t>50% off of Life Membership Program</a:t>
            </a:r>
            <a:endParaRPr lang="en-US" b="1">
              <a:latin typeface="Arial Black" panose="020B0A04020102020204" pitchFamily="34" charset="0"/>
            </a:endParaRPr>
          </a:p>
        </p:txBody>
      </p:sp>
    </p:spTree>
    <p:extLst>
      <p:ext uri="{BB962C8B-B14F-4D97-AF65-F5344CB8AC3E}">
        <p14:creationId xmlns:p14="http://schemas.microsoft.com/office/powerpoint/2010/main" val="13392818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E61B48E-EB38-1ACF-F9D8-88646D92FE1F}"/>
              </a:ext>
            </a:extLst>
          </p:cNvPr>
          <p:cNvSpPr txBox="1"/>
          <p:nvPr/>
        </p:nvSpPr>
        <p:spPr>
          <a:xfrm>
            <a:off x="1649962" y="2382416"/>
            <a:ext cx="8731900" cy="3600986"/>
          </a:xfrm>
          <a:prstGeom prst="rect">
            <a:avLst/>
          </a:prstGeom>
          <a:noFill/>
        </p:spPr>
        <p:txBody>
          <a:bodyPr wrap="square" rtlCol="0">
            <a:spAutoFit/>
          </a:bodyPr>
          <a:lstStyle/>
          <a:p>
            <a:pPr algn="ctr"/>
            <a:r>
              <a:rPr lang="en-US" sz="3200" b="1">
                <a:latin typeface="Arial Black" panose="020B0A04020102020204" pitchFamily="34" charset="0"/>
              </a:rPr>
              <a:t>50% off of Life Membership Program</a:t>
            </a:r>
          </a:p>
          <a:p>
            <a:pPr algn="ctr"/>
            <a:endParaRPr lang="en-US" sz="2800" b="1">
              <a:latin typeface="Arial Black" panose="020B0A040201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Starts around October 1</a:t>
            </a:r>
            <a:r>
              <a:rPr lang="en-US" sz="2800" baseline="30000">
                <a:latin typeface="Arial" panose="020B0604020202020204" pitchFamily="34" charset="0"/>
                <a:cs typeface="Arial" panose="020B0604020202020204" pitchFamily="34" charset="0"/>
              </a:rPr>
              <a:t>st</a:t>
            </a:r>
            <a:endParaRPr lang="en-US" sz="28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Member pays half to Post</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Post pays full to National</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Post fills out Form and submits it to HQs</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HQs sends Post Half back for each one on the form.</a:t>
            </a:r>
          </a:p>
        </p:txBody>
      </p:sp>
    </p:spTree>
    <p:extLst>
      <p:ext uri="{BB962C8B-B14F-4D97-AF65-F5344CB8AC3E}">
        <p14:creationId xmlns:p14="http://schemas.microsoft.com/office/powerpoint/2010/main" val="24196466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9E3D00-FF3E-E578-E869-EA03334AB753}"/>
              </a:ext>
            </a:extLst>
          </p:cNvPr>
          <p:cNvSpPr txBox="1"/>
          <p:nvPr/>
        </p:nvSpPr>
        <p:spPr>
          <a:xfrm>
            <a:off x="1842796" y="2326433"/>
            <a:ext cx="8731900" cy="3600986"/>
          </a:xfrm>
          <a:prstGeom prst="rect">
            <a:avLst/>
          </a:prstGeom>
          <a:noFill/>
        </p:spPr>
        <p:txBody>
          <a:bodyPr wrap="square" rtlCol="0">
            <a:spAutoFit/>
          </a:bodyPr>
          <a:lstStyle/>
          <a:p>
            <a:pPr algn="ctr"/>
            <a:r>
              <a:rPr lang="en-US" sz="3200" b="1">
                <a:latin typeface="Arial Black" panose="020B0A04020102020204" pitchFamily="34" charset="0"/>
              </a:rPr>
              <a:t>50% off of Life Membership Program</a:t>
            </a:r>
          </a:p>
          <a:p>
            <a:pPr algn="ctr"/>
            <a:endParaRPr lang="en-US" sz="2800" b="1">
              <a:latin typeface="Arial Black" panose="020B0A04020102020204" pitchFamily="34" charset="0"/>
            </a:endParaRP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is a First Come, First Served Program</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Don’t wait, as soon as the money is gone….The Program Closes</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is a no-Brainer. Take advantage of this.</a:t>
            </a:r>
          </a:p>
          <a:p>
            <a:pPr marL="457200" indent="-457200">
              <a:buFont typeface="Arial" panose="020B0604020202020204" pitchFamily="34" charset="0"/>
              <a:buChar char="•"/>
            </a:pPr>
            <a:r>
              <a:rPr lang="en-US" sz="2800">
                <a:latin typeface="Arial" panose="020B0604020202020204" pitchFamily="34" charset="0"/>
                <a:cs typeface="Arial" panose="020B0604020202020204" pitchFamily="34" charset="0"/>
              </a:rPr>
              <a:t>This only helps posts in </a:t>
            </a:r>
            <a:r>
              <a:rPr lang="en-US" sz="2800" b="1">
                <a:latin typeface="Arial" panose="020B0604020202020204" pitchFamily="34" charset="0"/>
                <a:cs typeface="Arial" panose="020B0604020202020204" pitchFamily="34" charset="0"/>
              </a:rPr>
              <a:t>RETAINING!!!</a:t>
            </a:r>
          </a:p>
          <a:p>
            <a:pPr marL="457200" indent="-457200">
              <a:buFont typeface="Arial" panose="020B0604020202020204" pitchFamily="34" charset="0"/>
              <a:buChar char="•"/>
            </a:pPr>
            <a:r>
              <a:rPr lang="en-US" sz="2800" b="1">
                <a:latin typeface="Arial" panose="020B0604020202020204" pitchFamily="34" charset="0"/>
                <a:cs typeface="Arial" panose="020B0604020202020204" pitchFamily="34" charset="0"/>
              </a:rPr>
              <a:t>Push this program as much as you can!!</a:t>
            </a:r>
          </a:p>
        </p:txBody>
      </p:sp>
    </p:spTree>
    <p:extLst>
      <p:ext uri="{BB962C8B-B14F-4D97-AF65-F5344CB8AC3E}">
        <p14:creationId xmlns:p14="http://schemas.microsoft.com/office/powerpoint/2010/main" val="23867276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BE6D88-2CE8-5791-2297-698B36F01595}"/>
              </a:ext>
            </a:extLst>
          </p:cNvPr>
          <p:cNvSpPr txBox="1"/>
          <p:nvPr/>
        </p:nvSpPr>
        <p:spPr>
          <a:xfrm>
            <a:off x="2243234" y="2898710"/>
            <a:ext cx="7705531" cy="1754326"/>
          </a:xfrm>
          <a:prstGeom prst="rect">
            <a:avLst/>
          </a:prstGeom>
          <a:noFill/>
        </p:spPr>
        <p:txBody>
          <a:bodyPr wrap="square" rtlCol="0">
            <a:spAutoFit/>
          </a:bodyPr>
          <a:lstStyle/>
          <a:p>
            <a:pPr algn="ctr"/>
            <a:r>
              <a:rPr lang="en-US" sz="5400" b="1">
                <a:latin typeface="Arial Black" panose="020B0A04020102020204" pitchFamily="34" charset="0"/>
              </a:rPr>
              <a:t>Members-at-Large</a:t>
            </a:r>
          </a:p>
          <a:p>
            <a:pPr algn="ctr"/>
            <a:r>
              <a:rPr lang="en-US" sz="5400" b="1">
                <a:latin typeface="Arial Black" panose="020B0A04020102020204" pitchFamily="34" charset="0"/>
              </a:rPr>
              <a:t>MAL</a:t>
            </a:r>
            <a:endParaRPr lang="en-US" b="1">
              <a:latin typeface="Arial Black" panose="020B0A04020102020204" pitchFamily="34" charset="0"/>
            </a:endParaRPr>
          </a:p>
        </p:txBody>
      </p:sp>
    </p:spTree>
    <p:extLst>
      <p:ext uri="{BB962C8B-B14F-4D97-AF65-F5344CB8AC3E}">
        <p14:creationId xmlns:p14="http://schemas.microsoft.com/office/powerpoint/2010/main" val="9894234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5ACECB-6CD5-3D4D-9807-00053B81B6B6}"/>
              </a:ext>
            </a:extLst>
          </p:cNvPr>
          <p:cNvSpPr txBox="1"/>
          <p:nvPr/>
        </p:nvSpPr>
        <p:spPr>
          <a:xfrm>
            <a:off x="615820" y="2336453"/>
            <a:ext cx="11190515" cy="3970318"/>
          </a:xfrm>
          <a:prstGeom prst="rect">
            <a:avLst/>
          </a:prstGeom>
          <a:noFill/>
        </p:spPr>
        <p:txBody>
          <a:bodyPr wrap="square" rtlCol="0">
            <a:spAutoFit/>
          </a:bodyPr>
          <a:lstStyle/>
          <a:p>
            <a:r>
              <a:rPr lang="en-US" sz="2800">
                <a:latin typeface="Arial" panose="020B0604020202020204" pitchFamily="34" charset="0"/>
                <a:cs typeface="Arial" panose="020B0604020202020204" pitchFamily="34" charset="0"/>
              </a:rPr>
              <a:t>It becomes </a:t>
            </a:r>
            <a:r>
              <a:rPr lang="en-US" sz="2800" b="1">
                <a:latin typeface="Arial" panose="020B0604020202020204" pitchFamily="34" charset="0"/>
                <a:cs typeface="Arial" panose="020B0604020202020204" pitchFamily="34" charset="0"/>
              </a:rPr>
              <a:t>our duty and responsibility </a:t>
            </a:r>
            <a:r>
              <a:rPr lang="en-US" sz="2800">
                <a:latin typeface="Arial" panose="020B0604020202020204" pitchFamily="34" charset="0"/>
                <a:cs typeface="Arial" panose="020B0604020202020204" pitchFamily="34" charset="0"/>
              </a:rPr>
              <a:t>to get our local MAL list from the membership team and </a:t>
            </a:r>
            <a:r>
              <a:rPr lang="en-US" sz="2800" b="1">
                <a:latin typeface="Arial" panose="020B0604020202020204" pitchFamily="34" charset="0"/>
                <a:cs typeface="Arial" panose="020B0604020202020204" pitchFamily="34" charset="0"/>
              </a:rPr>
              <a:t>find worthy comrades </a:t>
            </a:r>
            <a:r>
              <a:rPr lang="en-US" sz="2800">
                <a:latin typeface="Arial" panose="020B0604020202020204" pitchFamily="34" charset="0"/>
                <a:cs typeface="Arial" panose="020B0604020202020204" pitchFamily="34" charset="0"/>
              </a:rPr>
              <a:t>from that list and offer them a home. Always remember to check their </a:t>
            </a:r>
            <a:r>
              <a:rPr lang="en-US" sz="2800" b="1">
                <a:latin typeface="Arial" panose="020B0604020202020204" pitchFamily="34" charset="0"/>
                <a:cs typeface="Arial" panose="020B0604020202020204" pitchFamily="34" charset="0"/>
              </a:rPr>
              <a:t>DD form 214 or Qualifying documentation</a:t>
            </a:r>
            <a:r>
              <a:rPr lang="en-US" sz="2800">
                <a:latin typeface="Arial" panose="020B0604020202020204" pitchFamily="34" charset="0"/>
                <a:cs typeface="Arial" panose="020B0604020202020204" pitchFamily="34" charset="0"/>
              </a:rPr>
              <a:t> before processing their transfer form.</a:t>
            </a:r>
          </a:p>
          <a:p>
            <a:endParaRPr lang="en-US" sz="2800">
              <a:latin typeface="Arial" panose="020B0604020202020204" pitchFamily="34" charset="0"/>
              <a:cs typeface="Arial" panose="020B0604020202020204" pitchFamily="34" charset="0"/>
            </a:endParaRPr>
          </a:p>
          <a:p>
            <a:r>
              <a:rPr lang="en-US" sz="2800">
                <a:latin typeface="Arial" panose="020B0604020202020204" pitchFamily="34" charset="0"/>
                <a:cs typeface="Arial" panose="020B0604020202020204" pitchFamily="34" charset="0"/>
              </a:rPr>
              <a:t>It is the Department Membership’s </a:t>
            </a:r>
            <a:r>
              <a:rPr lang="en-US" sz="2800" b="1">
                <a:latin typeface="Arial" panose="020B0604020202020204" pitchFamily="34" charset="0"/>
                <a:cs typeface="Arial" panose="020B0604020202020204" pitchFamily="34" charset="0"/>
              </a:rPr>
              <a:t>goal to reduce the MAL by 20% </a:t>
            </a:r>
            <a:r>
              <a:rPr lang="en-US" sz="2800">
                <a:latin typeface="Arial" panose="020B0604020202020204" pitchFamily="34" charset="0"/>
                <a:cs typeface="Arial" panose="020B0604020202020204" pitchFamily="34" charset="0"/>
              </a:rPr>
              <a:t>every year. We want those people who qualify in our posts. We want them to help local post programs and mission.</a:t>
            </a:r>
          </a:p>
          <a:p>
            <a:endParaRPr lang="en-US"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61397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89FDBF-7E08-6529-E32A-5C79E2BEC199}"/>
              </a:ext>
            </a:extLst>
          </p:cNvPr>
          <p:cNvSpPr txBox="1"/>
          <p:nvPr/>
        </p:nvSpPr>
        <p:spPr>
          <a:xfrm>
            <a:off x="2243234" y="2898710"/>
            <a:ext cx="7705531" cy="1754326"/>
          </a:xfrm>
          <a:prstGeom prst="rect">
            <a:avLst/>
          </a:prstGeom>
          <a:noFill/>
        </p:spPr>
        <p:txBody>
          <a:bodyPr wrap="square" rtlCol="0">
            <a:spAutoFit/>
          </a:bodyPr>
          <a:lstStyle/>
          <a:p>
            <a:pPr algn="ctr"/>
            <a:r>
              <a:rPr lang="en-US" sz="5400" b="1">
                <a:latin typeface="Arial Black" panose="020B0A04020102020204" pitchFamily="34" charset="0"/>
              </a:rPr>
              <a:t>Legacy Life Program</a:t>
            </a:r>
            <a:endParaRPr lang="en-US" b="1">
              <a:latin typeface="Arial Black" panose="020B0A04020102020204" pitchFamily="34" charset="0"/>
            </a:endParaRPr>
          </a:p>
        </p:txBody>
      </p:sp>
    </p:spTree>
    <p:extLst>
      <p:ext uri="{BB962C8B-B14F-4D97-AF65-F5344CB8AC3E}">
        <p14:creationId xmlns:p14="http://schemas.microsoft.com/office/powerpoint/2010/main" val="2269108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D5F2D4-3298-8D75-0010-6FEA1A280505}"/>
              </a:ext>
            </a:extLst>
          </p:cNvPr>
          <p:cNvSpPr txBox="1"/>
          <p:nvPr/>
        </p:nvSpPr>
        <p:spPr>
          <a:xfrm>
            <a:off x="385665" y="2930805"/>
            <a:ext cx="11420669" cy="3477875"/>
          </a:xfrm>
          <a:prstGeom prst="rect">
            <a:avLst/>
          </a:prstGeom>
          <a:noFill/>
        </p:spPr>
        <p:txBody>
          <a:bodyPr wrap="square">
            <a:spAutoFit/>
          </a:bodyPr>
          <a:lstStyle/>
          <a:p>
            <a:pPr>
              <a:buNone/>
            </a:pPr>
            <a:r>
              <a:rPr lang="en-US" sz="2200" b="1">
                <a:latin typeface="Arial" panose="020B0604020202020204" pitchFamily="34" charset="0"/>
                <a:cs typeface="Arial" panose="020B0604020202020204" pitchFamily="34" charset="0"/>
              </a:rPr>
              <a:t>Key Benefits</a:t>
            </a:r>
          </a:p>
          <a:p>
            <a:pPr>
              <a:buNone/>
            </a:pPr>
            <a:r>
              <a:rPr lang="en-US" sz="2200">
                <a:latin typeface="Arial" panose="020B0604020202020204" pitchFamily="34" charset="0"/>
                <a:cs typeface="Arial" panose="020B0604020202020204" pitchFamily="34" charset="0"/>
              </a:rPr>
              <a:t>Members receive exclusive recognition items and financial perks based on their tier:</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Recognition:</a:t>
            </a:r>
            <a:r>
              <a:rPr lang="en-US" sz="2200">
                <a:latin typeface="Arial" panose="020B0604020202020204" pitchFamily="34" charset="0"/>
                <a:cs typeface="Arial" panose="020B0604020202020204" pitchFamily="34" charset="0"/>
              </a:rPr>
              <a:t> Personally engraved membership card, lapel pin, hat pin, and a framed certificate.</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Discounts:</a:t>
            </a:r>
            <a:r>
              <a:rPr lang="en-US" sz="2200">
                <a:latin typeface="Arial" panose="020B0604020202020204" pitchFamily="34" charset="0"/>
                <a:cs typeface="Arial" panose="020B0604020202020204" pitchFamily="34" charset="0"/>
              </a:rPr>
              <a:t> Tiered discounts at the VFW Store (5% for Bronze, 10% for Silver, 15% for Gold).</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Insurance:</a:t>
            </a:r>
            <a:r>
              <a:rPr lang="en-US" sz="2200">
                <a:latin typeface="Arial" panose="020B0604020202020204" pitchFamily="34" charset="0"/>
                <a:cs typeface="Arial" panose="020B0604020202020204" pitchFamily="34" charset="0"/>
              </a:rPr>
              <a:t> Increased levels of no-cost Accidental Death and Dismemberment (AD&amp;D) insurance.</a:t>
            </a:r>
          </a:p>
          <a:p>
            <a:pPr>
              <a:buFont typeface="Arial" panose="020B0604020202020204" pitchFamily="34" charset="0"/>
              <a:buChar char="•"/>
            </a:pPr>
            <a:r>
              <a:rPr lang="en-US" sz="2200" b="1">
                <a:latin typeface="Arial" panose="020B0604020202020204" pitchFamily="34" charset="0"/>
                <a:cs typeface="Arial" panose="020B0604020202020204" pitchFamily="34" charset="0"/>
              </a:rPr>
              <a:t>Permanent Legacy:</a:t>
            </a:r>
            <a:r>
              <a:rPr lang="en-US" sz="2200">
                <a:latin typeface="Arial" panose="020B0604020202020204" pitchFamily="34" charset="0"/>
                <a:cs typeface="Arial" panose="020B0604020202020204" pitchFamily="34" charset="0"/>
              </a:rPr>
              <a:t> Recognition at the VFW National Headquarters Museum and the Memorial Building kiosk in Washington, D.C..</a:t>
            </a:r>
          </a:p>
        </p:txBody>
      </p:sp>
      <p:sp>
        <p:nvSpPr>
          <p:cNvPr id="5" name="TextBox 4">
            <a:extLst>
              <a:ext uri="{FF2B5EF4-FFF2-40B4-BE49-F238E27FC236}">
                <a16:creationId xmlns:a16="http://schemas.microsoft.com/office/drawing/2014/main" id="{5F461423-8514-3738-7976-C59104571E0A}"/>
              </a:ext>
            </a:extLst>
          </p:cNvPr>
          <p:cNvSpPr txBox="1"/>
          <p:nvPr/>
        </p:nvSpPr>
        <p:spPr>
          <a:xfrm>
            <a:off x="2617236" y="2028142"/>
            <a:ext cx="6957526" cy="1077218"/>
          </a:xfrm>
          <a:prstGeom prst="rect">
            <a:avLst/>
          </a:prstGeom>
          <a:noFill/>
        </p:spPr>
        <p:txBody>
          <a:bodyPr wrap="square">
            <a:spAutoFit/>
          </a:bodyPr>
          <a:lstStyle/>
          <a:p>
            <a:pPr algn="ctr"/>
            <a:r>
              <a:rPr lang="en-US" sz="3200" b="1">
                <a:latin typeface="Arial Black" panose="020B0A04020102020204" pitchFamily="34" charset="0"/>
                <a:cs typeface="Arial" panose="020B0604020202020204" pitchFamily="34" charset="0"/>
              </a:rPr>
              <a:t>Legacy Life Membership Program</a:t>
            </a:r>
            <a:endParaRPr lang="en-US" sz="3200"/>
          </a:p>
        </p:txBody>
      </p:sp>
    </p:spTree>
    <p:extLst>
      <p:ext uri="{BB962C8B-B14F-4D97-AF65-F5344CB8AC3E}">
        <p14:creationId xmlns:p14="http://schemas.microsoft.com/office/powerpoint/2010/main" val="679577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52AD2A-6CBB-237D-2008-E59B423B9203}"/>
              </a:ext>
            </a:extLst>
          </p:cNvPr>
          <p:cNvSpPr txBox="1"/>
          <p:nvPr/>
        </p:nvSpPr>
        <p:spPr>
          <a:xfrm>
            <a:off x="2617236" y="2028142"/>
            <a:ext cx="6957526" cy="1077218"/>
          </a:xfrm>
          <a:prstGeom prst="rect">
            <a:avLst/>
          </a:prstGeom>
          <a:noFill/>
        </p:spPr>
        <p:txBody>
          <a:bodyPr wrap="square">
            <a:spAutoFit/>
          </a:bodyPr>
          <a:lstStyle/>
          <a:p>
            <a:pPr algn="ctr"/>
            <a:r>
              <a:rPr lang="en-US" sz="3200" b="1">
                <a:latin typeface="Arial Black" panose="020B0A04020102020204" pitchFamily="34" charset="0"/>
                <a:cs typeface="Arial" panose="020B0604020202020204" pitchFamily="34" charset="0"/>
              </a:rPr>
              <a:t>Legacy Life Membership Program</a:t>
            </a:r>
            <a:endParaRPr lang="en-US" sz="3200"/>
          </a:p>
        </p:txBody>
      </p:sp>
      <p:sp>
        <p:nvSpPr>
          <p:cNvPr id="5" name="TextBox 4">
            <a:extLst>
              <a:ext uri="{FF2B5EF4-FFF2-40B4-BE49-F238E27FC236}">
                <a16:creationId xmlns:a16="http://schemas.microsoft.com/office/drawing/2014/main" id="{5AA4DC71-05FB-9843-29F6-20498E20909D}"/>
              </a:ext>
            </a:extLst>
          </p:cNvPr>
          <p:cNvSpPr txBox="1"/>
          <p:nvPr/>
        </p:nvSpPr>
        <p:spPr>
          <a:xfrm>
            <a:off x="385664" y="3621943"/>
            <a:ext cx="11420669" cy="3139321"/>
          </a:xfrm>
          <a:prstGeom prst="rect">
            <a:avLst/>
          </a:prstGeom>
          <a:noFill/>
        </p:spPr>
        <p:txBody>
          <a:bodyPr wrap="square">
            <a:spAutoFit/>
          </a:bodyPr>
          <a:lstStyle/>
          <a:p>
            <a:pPr>
              <a:buNone/>
            </a:pPr>
            <a:r>
              <a:rPr lang="en-US" sz="2200" b="1">
                <a:latin typeface="Arial" panose="020B0604020202020204" pitchFamily="34" charset="0"/>
                <a:cs typeface="Arial" panose="020B0604020202020204" pitchFamily="34" charset="0"/>
              </a:rPr>
              <a:t>New Florida Legacy Life Pin Program</a:t>
            </a:r>
          </a:p>
          <a:p>
            <a:pPr>
              <a:buNone/>
            </a:pPr>
            <a:r>
              <a:rPr lang="en-US" sz="2200">
                <a:latin typeface="Arial" panose="020B0604020202020204" pitchFamily="34" charset="0"/>
                <a:cs typeface="Arial" panose="020B0604020202020204" pitchFamily="34" charset="0"/>
              </a:rPr>
              <a:t>New Legacy Life Members and those who upgrade will be recognized at the Department awards ceremony. They will receive a special Florida Legacy Life Pin. </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This pin will be controlled and will only be issued at the Conferences/Convention. </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It will Come in Bronze, Silver, Gold variations based on the level of Legacy Life.</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Existing Legacy Life Members will be able to purchase their pin at the Conference/Convention.</a:t>
            </a:r>
          </a:p>
          <a:p>
            <a:pPr marL="342900" indent="-342900">
              <a:buFont typeface="Arial" panose="020B0604020202020204" pitchFamily="34" charset="0"/>
              <a:buChar char="•"/>
            </a:pPr>
            <a:r>
              <a:rPr lang="en-US" sz="2200">
                <a:latin typeface="Arial" panose="020B0604020202020204" pitchFamily="34" charset="0"/>
                <a:cs typeface="Arial" panose="020B0604020202020204" pitchFamily="34" charset="0"/>
              </a:rPr>
              <a:t>These pins have been approved at National and will be another way of showing the world the members decision to leave their legacy with VFW.</a:t>
            </a:r>
          </a:p>
        </p:txBody>
      </p:sp>
      <p:pic>
        <p:nvPicPr>
          <p:cNvPr id="7" name="Picture 6">
            <a:extLst>
              <a:ext uri="{FF2B5EF4-FFF2-40B4-BE49-F238E27FC236}">
                <a16:creationId xmlns:a16="http://schemas.microsoft.com/office/drawing/2014/main" id="{11547F56-32CB-FAFD-AA82-3DB5C31A8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0949" y="1642188"/>
            <a:ext cx="2295906" cy="2295906"/>
          </a:xfrm>
          <a:prstGeom prst="rect">
            <a:avLst/>
          </a:prstGeom>
        </p:spPr>
      </p:pic>
    </p:spTree>
    <p:extLst>
      <p:ext uri="{BB962C8B-B14F-4D97-AF65-F5344CB8AC3E}">
        <p14:creationId xmlns:p14="http://schemas.microsoft.com/office/powerpoint/2010/main" val="31617752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6855209-7EC7-F289-2808-E3D58E27D6E0}"/>
              </a:ext>
            </a:extLst>
          </p:cNvPr>
          <p:cNvSpPr txBox="1"/>
          <p:nvPr/>
        </p:nvSpPr>
        <p:spPr>
          <a:xfrm>
            <a:off x="1045029" y="2567482"/>
            <a:ext cx="10419183" cy="3046988"/>
          </a:xfrm>
          <a:prstGeom prst="rect">
            <a:avLst/>
          </a:prstGeom>
          <a:noFill/>
        </p:spPr>
        <p:txBody>
          <a:bodyPr wrap="square">
            <a:spAutoFit/>
          </a:bodyPr>
          <a:lstStyle/>
          <a:p>
            <a:pPr algn="ctr">
              <a:buNone/>
            </a:pPr>
            <a:r>
              <a:rPr lang="en-US" sz="4000" b="1"/>
              <a:t>Memorial Legacy</a:t>
            </a:r>
          </a:p>
          <a:p>
            <a:pPr algn="ctr">
              <a:buNone/>
            </a:pPr>
            <a:endParaRPr lang="en-US" sz="4000" b="1"/>
          </a:p>
          <a:p>
            <a:pPr algn="ctr">
              <a:buNone/>
            </a:pPr>
            <a:r>
              <a:rPr lang="en-US" sz="2800"/>
              <a:t>The program also allows individuals to purchase a </a:t>
            </a:r>
            <a:r>
              <a:rPr lang="en-US" sz="2800" b="1"/>
              <a:t>Memorial Legacy</a:t>
            </a:r>
            <a:r>
              <a:rPr lang="en-US" sz="2800"/>
              <a:t> in the name of a deceased VFW member. This ensures the veteran's name remains on the Post rolls and continues to provide financial support to the organization in their honor.</a:t>
            </a:r>
          </a:p>
        </p:txBody>
      </p:sp>
    </p:spTree>
    <p:extLst>
      <p:ext uri="{BB962C8B-B14F-4D97-AF65-F5344CB8AC3E}">
        <p14:creationId xmlns:p14="http://schemas.microsoft.com/office/powerpoint/2010/main" val="271229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EF2652-61DD-3BEF-84FD-50DA40BFCB3F}"/>
              </a:ext>
            </a:extLst>
          </p:cNvPr>
          <p:cNvSpPr txBox="1"/>
          <p:nvPr/>
        </p:nvSpPr>
        <p:spPr>
          <a:xfrm>
            <a:off x="1163217" y="2434823"/>
            <a:ext cx="9971313" cy="3785652"/>
          </a:xfrm>
          <a:prstGeom prst="rect">
            <a:avLst/>
          </a:prstGeom>
          <a:noFill/>
        </p:spPr>
        <p:txBody>
          <a:bodyPr wrap="square">
            <a:spAutoFit/>
          </a:bodyPr>
          <a:lstStyle/>
          <a:p>
            <a:pPr rtl="0">
              <a:spcBef>
                <a:spcPts val="600"/>
              </a:spcBef>
              <a:spcAft>
                <a:spcPts val="600"/>
              </a:spcAft>
              <a:buNone/>
            </a:pPr>
            <a:r>
              <a:rPr lang="en-US" sz="2400" b="1" i="0" u="none" strike="noStrike">
                <a:solidFill>
                  <a:srgbClr val="1F1F1F"/>
                </a:solidFill>
                <a:effectLst/>
                <a:latin typeface="Arial Black" panose="020B0A04020102020204" pitchFamily="34" charset="0"/>
              </a:rPr>
              <a:t>Know Your Terrain: </a:t>
            </a:r>
          </a:p>
          <a:p>
            <a:pPr algn="ctr" rtl="0">
              <a:spcBef>
                <a:spcPts val="600"/>
              </a:spcBef>
              <a:spcAft>
                <a:spcPts val="600"/>
              </a:spcAft>
              <a:buNone/>
            </a:pPr>
            <a:r>
              <a:rPr lang="en-US" sz="3600" b="1" i="0" u="none" strike="noStrike">
                <a:solidFill>
                  <a:srgbClr val="1F1F1F"/>
                </a:solidFill>
                <a:effectLst/>
                <a:latin typeface="Arial Black" panose="020B0A04020102020204" pitchFamily="34" charset="0"/>
              </a:rPr>
              <a:t>The District Commander’s Roadmap</a:t>
            </a:r>
          </a:p>
          <a:p>
            <a:pPr rtl="0">
              <a:spcBef>
                <a:spcPts val="600"/>
              </a:spcBef>
              <a:spcAft>
                <a:spcPts val="600"/>
              </a:spcAft>
              <a:buNone/>
            </a:pPr>
            <a:endParaRPr lang="en-US" sz="2400" b="1">
              <a:effectLst/>
              <a:latin typeface="Arial Black" panose="020B0A04020102020204" pitchFamily="34" charset="0"/>
            </a:endParaRPr>
          </a:p>
          <a:p>
            <a:pPr rtl="0">
              <a:spcAft>
                <a:spcPts val="600"/>
              </a:spcAft>
              <a:buNone/>
            </a:pPr>
            <a:r>
              <a:rPr lang="en-US" sz="2400" b="1" i="0" u="none" strike="noStrike">
                <a:solidFill>
                  <a:srgbClr val="1F1F1F"/>
                </a:solidFill>
                <a:effectLst/>
                <a:latin typeface="Google Sans"/>
              </a:rPr>
              <a:t>The Core Philosophy</a:t>
            </a:r>
            <a:endParaRPr lang="en-US" b="1">
              <a:effectLst/>
            </a:endParaRPr>
          </a:p>
          <a:p>
            <a:pPr marL="304800" marR="381000" rtl="0">
              <a:spcAft>
                <a:spcPts val="1200"/>
              </a:spcAft>
              <a:buNone/>
            </a:pPr>
            <a:r>
              <a:rPr lang="en-US" sz="2800" b="1" i="0" u="none" strike="noStrike">
                <a:solidFill>
                  <a:srgbClr val="1F1F1F"/>
                </a:solidFill>
                <a:effectLst/>
                <a:latin typeface="Google Sans"/>
              </a:rPr>
              <a:t>"A District is only as strong as its individual Posts. You cannot lead from the podium; you must lead from the floor."</a:t>
            </a:r>
            <a:endParaRPr lang="en-US" sz="2800" b="0">
              <a:effectLst/>
            </a:endParaRPr>
          </a:p>
          <a:p>
            <a:pPr>
              <a:buNone/>
            </a:pPr>
            <a:br>
              <a:rPr lang="en-US"/>
            </a:br>
            <a:endParaRPr lang="en-US"/>
          </a:p>
        </p:txBody>
      </p:sp>
    </p:spTree>
    <p:extLst>
      <p:ext uri="{BB962C8B-B14F-4D97-AF65-F5344CB8AC3E}">
        <p14:creationId xmlns:p14="http://schemas.microsoft.com/office/powerpoint/2010/main" val="36979286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4E717A-996F-2A85-3A1F-579BE2CD177B}"/>
              </a:ext>
            </a:extLst>
          </p:cNvPr>
          <p:cNvSpPr txBox="1"/>
          <p:nvPr/>
        </p:nvSpPr>
        <p:spPr>
          <a:xfrm>
            <a:off x="2901779" y="2054996"/>
            <a:ext cx="6388442" cy="584775"/>
          </a:xfrm>
          <a:prstGeom prst="rect">
            <a:avLst/>
          </a:prstGeom>
          <a:noFill/>
        </p:spPr>
        <p:txBody>
          <a:bodyPr wrap="square">
            <a:spAutoFit/>
          </a:bodyPr>
          <a:lstStyle/>
          <a:p>
            <a:pPr algn="ctr"/>
            <a:r>
              <a:rPr lang="en-US" sz="3200" b="1" i="0">
                <a:solidFill>
                  <a:srgbClr val="303030"/>
                </a:solidFill>
                <a:effectLst/>
                <a:latin typeface="Arial Black" panose="020B0A04020102020204" pitchFamily="34" charset="0"/>
              </a:rPr>
              <a:t>The Florida "Title Circuit"</a:t>
            </a:r>
            <a:endParaRPr lang="en-US" sz="3200">
              <a:latin typeface="Arial Black" panose="020B0A04020102020204" pitchFamily="34" charset="0"/>
            </a:endParaRPr>
          </a:p>
        </p:txBody>
      </p:sp>
      <p:graphicFrame>
        <p:nvGraphicFramePr>
          <p:cNvPr id="4" name="Table 3">
            <a:extLst>
              <a:ext uri="{FF2B5EF4-FFF2-40B4-BE49-F238E27FC236}">
                <a16:creationId xmlns:a16="http://schemas.microsoft.com/office/drawing/2014/main" id="{0C9E075B-50D6-1C18-538A-155F60CEA487}"/>
              </a:ext>
            </a:extLst>
          </p:cNvPr>
          <p:cNvGraphicFramePr>
            <a:graphicFrameLocks noGrp="1"/>
          </p:cNvGraphicFramePr>
          <p:nvPr/>
        </p:nvGraphicFramePr>
        <p:xfrm>
          <a:off x="339810" y="3131239"/>
          <a:ext cx="10923372" cy="3671462"/>
        </p:xfrm>
        <a:graphic>
          <a:graphicData uri="http://schemas.openxmlformats.org/drawingml/2006/table">
            <a:tbl>
              <a:tblPr/>
              <a:tblGrid>
                <a:gridCol w="2730843">
                  <a:extLst>
                    <a:ext uri="{9D8B030D-6E8A-4147-A177-3AD203B41FA5}">
                      <a16:colId xmlns:a16="http://schemas.microsoft.com/office/drawing/2014/main" val="4287304907"/>
                    </a:ext>
                  </a:extLst>
                </a:gridCol>
                <a:gridCol w="2730843">
                  <a:extLst>
                    <a:ext uri="{9D8B030D-6E8A-4147-A177-3AD203B41FA5}">
                      <a16:colId xmlns:a16="http://schemas.microsoft.com/office/drawing/2014/main" val="4255698156"/>
                    </a:ext>
                  </a:extLst>
                </a:gridCol>
                <a:gridCol w="2730843">
                  <a:extLst>
                    <a:ext uri="{9D8B030D-6E8A-4147-A177-3AD203B41FA5}">
                      <a16:colId xmlns:a16="http://schemas.microsoft.com/office/drawing/2014/main" val="946843191"/>
                    </a:ext>
                  </a:extLst>
                </a:gridCol>
                <a:gridCol w="2730843">
                  <a:extLst>
                    <a:ext uri="{9D8B030D-6E8A-4147-A177-3AD203B41FA5}">
                      <a16:colId xmlns:a16="http://schemas.microsoft.com/office/drawing/2014/main" val="3053933971"/>
                    </a:ext>
                  </a:extLst>
                </a:gridCol>
              </a:tblGrid>
              <a:tr h="388854">
                <a:tc>
                  <a:txBody>
                    <a:bodyPr/>
                    <a:lstStyle/>
                    <a:p>
                      <a:pPr algn="l" fontAlgn="t">
                        <a:buNone/>
                      </a:pPr>
                      <a:r>
                        <a:rPr lang="en-US" sz="1500" b="1">
                          <a:effectLst/>
                          <a:latin typeface="Arial" panose="020B0604020202020204" pitchFamily="34" charset="0"/>
                          <a:cs typeface="Arial" panose="020B0604020202020204" pitchFamily="34" charset="0"/>
                        </a:rPr>
                        <a:t>Florida Title Class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National Divisions Included</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Post Size (Total Members)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Competitive Focus</a:t>
                      </a:r>
                    </a:p>
                  </a:txBody>
                  <a:tcPr marL="77702" marR="77702" marT="38851" marB="38851">
                    <a:lnL>
                      <a:noFill/>
                    </a:lnL>
                    <a:lnR>
                      <a:noFill/>
                    </a:lnR>
                    <a:lnT>
                      <a:noFill/>
                    </a:lnT>
                    <a:lnB w="4229" cap="flat" cmpd="sng" algn="ctr">
                      <a:solidFill>
                        <a:srgbClr val="919191"/>
                      </a:solidFill>
                      <a:prstDash val="solid"/>
                      <a:round/>
                      <a:headEnd type="none" w="med" len="med"/>
                      <a:tailEnd type="none" w="med" len="med"/>
                    </a:lnB>
                    <a:noFill/>
                  </a:tcPr>
                </a:tc>
                <a:extLst>
                  <a:ext uri="{0D108BD9-81ED-4DB2-BD59-A6C34878D82A}">
                    <a16:rowId xmlns:a16="http://schemas.microsoft.com/office/drawing/2014/main" val="3493368565"/>
                  </a:ext>
                </a:extLst>
              </a:tr>
              <a:tr h="555507">
                <a:tc>
                  <a:txBody>
                    <a:bodyPr/>
                    <a:lstStyle/>
                    <a:p>
                      <a:pPr algn="l" fontAlgn="t">
                        <a:buNone/>
                      </a:pPr>
                      <a:r>
                        <a:rPr lang="en-US" sz="1500" b="1">
                          <a:effectLst/>
                          <a:latin typeface="Arial" panose="020B0604020202020204" pitchFamily="34" charset="0"/>
                          <a:cs typeface="Arial" panose="020B0604020202020204" pitchFamily="34" charset="0"/>
                        </a:rPr>
                        <a:t>Heavyweight</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 1</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501+ Members</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"Titans" with large rosters and high community visibility.</a:t>
                      </a:r>
                    </a:p>
                  </a:txBody>
                  <a:tcPr marL="77702" marR="77702" marT="38851" marB="38851">
                    <a:lnL>
                      <a:noFill/>
                    </a:lnL>
                    <a:lnR>
                      <a:noFill/>
                    </a:lnR>
                    <a:lnT w="4229" cap="flat" cmpd="sng" algn="ctr">
                      <a:solidFill>
                        <a:srgbClr val="919191"/>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418972212"/>
                  </a:ext>
                </a:extLst>
              </a:tr>
              <a:tr h="722158">
                <a:tc>
                  <a:txBody>
                    <a:bodyPr/>
                    <a:lstStyle/>
                    <a:p>
                      <a:pPr algn="l" fontAlgn="t">
                        <a:buNone/>
                      </a:pPr>
                      <a:r>
                        <a:rPr lang="en-US" sz="1500" b="1">
                          <a:effectLst/>
                          <a:latin typeface="Arial" panose="020B0604020202020204" pitchFamily="34" charset="0"/>
                          <a:cs typeface="Arial" panose="020B0604020202020204" pitchFamily="34" charset="0"/>
                        </a:rPr>
                        <a:t>Cruiserweight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2 – 3</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246 – 500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Established Posts focused on high-volume recruitment to hit 104-105% quotas.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1673693141"/>
                  </a:ext>
                </a:extLst>
              </a:tr>
              <a:tr h="888810">
                <a:tc>
                  <a:txBody>
                    <a:bodyPr/>
                    <a:lstStyle/>
                    <a:p>
                      <a:pPr algn="l" fontAlgn="t">
                        <a:buNone/>
                      </a:pPr>
                      <a:r>
                        <a:rPr lang="en-US" sz="1500" b="1">
                          <a:effectLst/>
                          <a:latin typeface="Arial" panose="020B0604020202020204" pitchFamily="34" charset="0"/>
                          <a:cs typeface="Arial" panose="020B0604020202020204" pitchFamily="34" charset="0"/>
                        </a:rPr>
                        <a:t>Welterweight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4 – 7</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dirty="0">
                          <a:effectLst/>
                          <a:latin typeface="Arial" panose="020B0604020202020204" pitchFamily="34" charset="0"/>
                          <a:cs typeface="Arial" panose="020B0604020202020204" pitchFamily="34" charset="0"/>
                        </a:rPr>
                        <a:t>105 – 245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The "Mega-Bracket" focused on high engagement and aggressive MAL transfers.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810096346"/>
                  </a:ext>
                </a:extLst>
              </a:tr>
              <a:tr h="642025">
                <a:tc>
                  <a:txBody>
                    <a:bodyPr/>
                    <a:lstStyle/>
                    <a:p>
                      <a:pPr algn="l" fontAlgn="t">
                        <a:buNone/>
                      </a:pPr>
                      <a:r>
                        <a:rPr lang="en-US" sz="1500" b="1">
                          <a:effectLst/>
                          <a:latin typeface="Arial" panose="020B0604020202020204" pitchFamily="34" charset="0"/>
                          <a:cs typeface="Arial" panose="020B0604020202020204" pitchFamily="34" charset="0"/>
                        </a:rPr>
                        <a:t>Lightweight</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Divisions 8 – 11</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a:effectLst/>
                          <a:latin typeface="Arial" panose="020B0604020202020204" pitchFamily="34" charset="0"/>
                          <a:cs typeface="Arial" panose="020B0604020202020204" pitchFamily="34" charset="0"/>
                        </a:rPr>
                        <a:t>10 – 104 Members</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tc>
                  <a:txBody>
                    <a:bodyPr/>
                    <a:lstStyle/>
                    <a:p>
                      <a:pPr algn="l" fontAlgn="t">
                        <a:buNone/>
                      </a:pPr>
                      <a:r>
                        <a:rPr lang="en-US" sz="1500" b="1" dirty="0">
                          <a:effectLst/>
                          <a:latin typeface="Arial" panose="020B0604020202020204" pitchFamily="34" charset="0"/>
                          <a:cs typeface="Arial" panose="020B0604020202020204" pitchFamily="34" charset="0"/>
                        </a:rPr>
                        <a:t>Grassroots growth requiring 110%+ quotas and high 80% retention.</a:t>
                      </a:r>
                    </a:p>
                  </a:txBody>
                  <a:tcPr marL="77702" marR="77702" marT="38851" marB="38851">
                    <a:lnL>
                      <a:noFill/>
                    </a:lnL>
                    <a:lnR>
                      <a:noFill/>
                    </a:lnR>
                    <a:lnT w="4229" cap="flat" cmpd="sng" algn="ctr">
                      <a:solidFill>
                        <a:srgbClr val="DDE1EB"/>
                      </a:solidFill>
                      <a:prstDash val="solid"/>
                      <a:round/>
                      <a:headEnd type="none" w="med" len="med"/>
                      <a:tailEnd type="none" w="med" len="med"/>
                    </a:lnT>
                    <a:lnB w="4229" cap="flat" cmpd="sng" algn="ctr">
                      <a:solidFill>
                        <a:srgbClr val="DDE1EB"/>
                      </a:solidFill>
                      <a:prstDash val="solid"/>
                      <a:round/>
                      <a:headEnd type="none" w="med" len="med"/>
                      <a:tailEnd type="none" w="med" len="med"/>
                    </a:lnB>
                    <a:noFill/>
                  </a:tcPr>
                </a:tc>
                <a:extLst>
                  <a:ext uri="{0D108BD9-81ED-4DB2-BD59-A6C34878D82A}">
                    <a16:rowId xmlns:a16="http://schemas.microsoft.com/office/drawing/2014/main" val="2621382585"/>
                  </a:ext>
                </a:extLst>
              </a:tr>
            </a:tbl>
          </a:graphicData>
        </a:graphic>
      </p:graphicFrame>
      <p:sp>
        <p:nvSpPr>
          <p:cNvPr id="6" name="TextBox 5">
            <a:extLst>
              <a:ext uri="{FF2B5EF4-FFF2-40B4-BE49-F238E27FC236}">
                <a16:creationId xmlns:a16="http://schemas.microsoft.com/office/drawing/2014/main" id="{EBC4F463-B6D1-D2F4-28BA-D8A0D3A7C147}"/>
              </a:ext>
            </a:extLst>
          </p:cNvPr>
          <p:cNvSpPr txBox="1"/>
          <p:nvPr/>
        </p:nvSpPr>
        <p:spPr>
          <a:xfrm>
            <a:off x="2174789" y="2639771"/>
            <a:ext cx="7253415" cy="369332"/>
          </a:xfrm>
          <a:prstGeom prst="rect">
            <a:avLst/>
          </a:prstGeom>
          <a:noFill/>
        </p:spPr>
        <p:txBody>
          <a:bodyPr wrap="square">
            <a:spAutoFit/>
          </a:bodyPr>
          <a:lstStyle/>
          <a:p>
            <a:pPr algn="ctr">
              <a:buNone/>
            </a:pPr>
            <a:r>
              <a:rPr lang="en-US">
                <a:effectLst/>
              </a:rPr>
              <a:t>Department of Florida: Championship Belt Class Structure (2026-2027)</a:t>
            </a:r>
          </a:p>
        </p:txBody>
      </p:sp>
      <p:sp>
        <p:nvSpPr>
          <p:cNvPr id="8" name="TextBox 7">
            <a:extLst>
              <a:ext uri="{FF2B5EF4-FFF2-40B4-BE49-F238E27FC236}">
                <a16:creationId xmlns:a16="http://schemas.microsoft.com/office/drawing/2014/main" id="{6C0DB898-1DF8-9220-4D89-ABF0AA8CA39C}"/>
              </a:ext>
            </a:extLst>
          </p:cNvPr>
          <p:cNvSpPr txBox="1"/>
          <p:nvPr/>
        </p:nvSpPr>
        <p:spPr>
          <a:xfrm>
            <a:off x="3194222" y="2814937"/>
            <a:ext cx="6388442" cy="369332"/>
          </a:xfrm>
          <a:prstGeom prst="rect">
            <a:avLst/>
          </a:prstGeom>
          <a:noFill/>
        </p:spPr>
        <p:txBody>
          <a:bodyPr wrap="square">
            <a:spAutoFit/>
          </a:bodyPr>
          <a:lstStyle/>
          <a:p>
            <a:endParaRPr lang="en-US"/>
          </a:p>
        </p:txBody>
      </p:sp>
      <p:sp>
        <p:nvSpPr>
          <p:cNvPr id="10" name="TextBox 9">
            <a:extLst>
              <a:ext uri="{FF2B5EF4-FFF2-40B4-BE49-F238E27FC236}">
                <a16:creationId xmlns:a16="http://schemas.microsoft.com/office/drawing/2014/main" id="{0BDC1478-3A1D-BEF8-81B2-1B5CC727FAB7}"/>
              </a:ext>
            </a:extLst>
          </p:cNvPr>
          <p:cNvSpPr txBox="1"/>
          <p:nvPr/>
        </p:nvSpPr>
        <p:spPr>
          <a:xfrm>
            <a:off x="3194222" y="2814937"/>
            <a:ext cx="6388442" cy="369332"/>
          </a:xfrm>
          <a:prstGeom prst="rect">
            <a:avLst/>
          </a:prstGeom>
          <a:noFill/>
        </p:spPr>
        <p:txBody>
          <a:bodyPr wrap="square">
            <a:spAutoFit/>
          </a:bodyPr>
          <a:lstStyle/>
          <a:p>
            <a:endParaRPr lang="en-US"/>
          </a:p>
        </p:txBody>
      </p:sp>
      <p:pic>
        <p:nvPicPr>
          <p:cNvPr id="16" name="Picture 15">
            <a:extLst>
              <a:ext uri="{FF2B5EF4-FFF2-40B4-BE49-F238E27FC236}">
                <a16:creationId xmlns:a16="http://schemas.microsoft.com/office/drawing/2014/main" id="{DCF8DCAD-2975-E468-56C7-B3C91FFC3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78" y="612527"/>
            <a:ext cx="2844961" cy="2844961"/>
          </a:xfrm>
          <a:prstGeom prst="rect">
            <a:avLst/>
          </a:prstGeom>
        </p:spPr>
      </p:pic>
      <p:pic>
        <p:nvPicPr>
          <p:cNvPr id="18" name="Picture 17">
            <a:extLst>
              <a:ext uri="{FF2B5EF4-FFF2-40B4-BE49-F238E27FC236}">
                <a16:creationId xmlns:a16="http://schemas.microsoft.com/office/drawing/2014/main" id="{4F088C81-4A8C-4ECB-3FC5-AF8EAAC3F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6906" y="940478"/>
            <a:ext cx="2953266" cy="2953266"/>
          </a:xfrm>
          <a:prstGeom prst="rect">
            <a:avLst/>
          </a:prstGeom>
        </p:spPr>
      </p:pic>
    </p:spTree>
    <p:extLst>
      <p:ext uri="{BB962C8B-B14F-4D97-AF65-F5344CB8AC3E}">
        <p14:creationId xmlns:p14="http://schemas.microsoft.com/office/powerpoint/2010/main" val="29532840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918FC-0B37-15A5-2C41-94BDE97D2450}"/>
              </a:ext>
            </a:extLst>
          </p:cNvPr>
          <p:cNvSpPr txBox="1"/>
          <p:nvPr/>
        </p:nvSpPr>
        <p:spPr>
          <a:xfrm>
            <a:off x="1859958" y="1915297"/>
            <a:ext cx="7876900" cy="1200329"/>
          </a:xfrm>
          <a:prstGeom prst="rect">
            <a:avLst/>
          </a:prstGeom>
          <a:noFill/>
        </p:spPr>
        <p:txBody>
          <a:bodyPr wrap="none" rtlCol="0">
            <a:spAutoFit/>
          </a:bodyPr>
          <a:lstStyle/>
          <a:p>
            <a:r>
              <a:rPr lang="en-US" sz="3600">
                <a:latin typeface="Arial Black" panose="020B0A04020102020204" pitchFamily="34" charset="0"/>
              </a:rPr>
              <a:t>The Department Commander’s</a:t>
            </a:r>
          </a:p>
          <a:p>
            <a:pPr algn="ctr"/>
            <a:r>
              <a:rPr lang="en-US" sz="3600">
                <a:latin typeface="Arial Black" panose="020B0A04020102020204" pitchFamily="34" charset="0"/>
              </a:rPr>
              <a:t>Championship Belt</a:t>
            </a:r>
          </a:p>
        </p:txBody>
      </p:sp>
      <p:pic>
        <p:nvPicPr>
          <p:cNvPr id="3" name="Picture 2">
            <a:extLst>
              <a:ext uri="{FF2B5EF4-FFF2-40B4-BE49-F238E27FC236}">
                <a16:creationId xmlns:a16="http://schemas.microsoft.com/office/drawing/2014/main" id="{01512336-D872-5AF7-18C8-6F1775292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5781" y="1569308"/>
            <a:ext cx="6220438" cy="6220438"/>
          </a:xfrm>
          <a:prstGeom prst="rect">
            <a:avLst/>
          </a:prstGeom>
        </p:spPr>
      </p:pic>
    </p:spTree>
    <p:extLst>
      <p:ext uri="{BB962C8B-B14F-4D97-AF65-F5344CB8AC3E}">
        <p14:creationId xmlns:p14="http://schemas.microsoft.com/office/powerpoint/2010/main" val="8062439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1B1FD-B44B-631A-9985-CE3B9826465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6EE9E5-0FF1-9327-119C-0B57F0AAC11E}"/>
              </a:ext>
            </a:extLst>
          </p:cNvPr>
          <p:cNvSpPr txBox="1"/>
          <p:nvPr/>
        </p:nvSpPr>
        <p:spPr>
          <a:xfrm>
            <a:off x="1859958" y="1915297"/>
            <a:ext cx="7876900" cy="1200329"/>
          </a:xfrm>
          <a:prstGeom prst="rect">
            <a:avLst/>
          </a:prstGeom>
          <a:noFill/>
        </p:spPr>
        <p:txBody>
          <a:bodyPr wrap="none" rtlCol="0">
            <a:spAutoFit/>
          </a:bodyPr>
          <a:lstStyle/>
          <a:p>
            <a:r>
              <a:rPr lang="en-US" sz="3600">
                <a:latin typeface="Arial Black" panose="020B0A04020102020204" pitchFamily="34" charset="0"/>
              </a:rPr>
              <a:t>The Department Commander’s</a:t>
            </a:r>
          </a:p>
          <a:p>
            <a:pPr algn="ctr"/>
            <a:r>
              <a:rPr lang="en-US" sz="3600">
                <a:latin typeface="Arial Black" panose="020B0A04020102020204" pitchFamily="34" charset="0"/>
              </a:rPr>
              <a:t>Championship Belt</a:t>
            </a:r>
          </a:p>
        </p:txBody>
      </p:sp>
      <p:sp>
        <p:nvSpPr>
          <p:cNvPr id="5" name="TextBox 4">
            <a:extLst>
              <a:ext uri="{FF2B5EF4-FFF2-40B4-BE49-F238E27FC236}">
                <a16:creationId xmlns:a16="http://schemas.microsoft.com/office/drawing/2014/main" id="{F33AAF4A-7081-4A94-140D-A70FCE8D8D46}"/>
              </a:ext>
            </a:extLst>
          </p:cNvPr>
          <p:cNvSpPr txBox="1"/>
          <p:nvPr/>
        </p:nvSpPr>
        <p:spPr>
          <a:xfrm>
            <a:off x="111211" y="3115626"/>
            <a:ext cx="6604685" cy="2862322"/>
          </a:xfrm>
          <a:prstGeom prst="rect">
            <a:avLst/>
          </a:prstGeom>
          <a:noFill/>
        </p:spPr>
        <p:txBody>
          <a:bodyPr wrap="square">
            <a:spAutoFit/>
          </a:bodyPr>
          <a:lstStyle/>
          <a:p>
            <a:pPr>
              <a:buNone/>
            </a:pPr>
            <a:r>
              <a:rPr lang="en-US" sz="2000">
                <a:effectLst/>
                <a:latin typeface="Arial" panose="020B0604020202020204" pitchFamily="34" charset="0"/>
                <a:cs typeface="Arial" panose="020B0604020202020204" pitchFamily="34" charset="0"/>
              </a:rPr>
              <a:t>Commander-in-Chief’s Challenge Scoring</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Annual Member:</a:t>
            </a:r>
            <a:r>
              <a:rPr lang="en-US" sz="2000" b="0" i="0">
                <a:solidFill>
                  <a:srgbClr val="303030"/>
                </a:solidFill>
                <a:effectLst/>
                <a:latin typeface="Arial" panose="020B0604020202020204" pitchFamily="34" charset="0"/>
                <a:cs typeface="Arial" panose="020B0604020202020204" pitchFamily="34" charset="0"/>
              </a:rPr>
              <a:t> 1 point</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MAL Transfer:</a:t>
            </a:r>
            <a:r>
              <a:rPr lang="en-US" sz="2000" b="0" i="0">
                <a:solidFill>
                  <a:srgbClr val="303030"/>
                </a:solidFill>
                <a:effectLst/>
                <a:latin typeface="Arial" panose="020B0604020202020204" pitchFamily="34" charset="0"/>
                <a:cs typeface="Arial" panose="020B0604020202020204" pitchFamily="34" charset="0"/>
              </a:rPr>
              <a:t> 5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Annual/Lapsed Member Conversion to Life:</a:t>
            </a:r>
            <a:r>
              <a:rPr lang="en-US" sz="2000" b="0" i="0">
                <a:solidFill>
                  <a:srgbClr val="303030"/>
                </a:solidFill>
                <a:effectLst/>
                <a:latin typeface="Arial" panose="020B0604020202020204" pitchFamily="34" charset="0"/>
                <a:cs typeface="Arial" panose="020B0604020202020204" pitchFamily="34" charset="0"/>
              </a:rPr>
              <a:t> 5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Life Member:</a:t>
            </a:r>
            <a:r>
              <a:rPr lang="en-US" sz="2000" b="0" i="0">
                <a:solidFill>
                  <a:srgbClr val="303030"/>
                </a:solidFill>
                <a:effectLst/>
                <a:latin typeface="Arial" panose="020B0604020202020204" pitchFamily="34" charset="0"/>
                <a:cs typeface="Arial" panose="020B0604020202020204" pitchFamily="34" charset="0"/>
              </a:rPr>
              <a:t> 10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MAL Transfer + Life Membership:</a:t>
            </a:r>
            <a:r>
              <a:rPr lang="en-US" sz="2000" b="0" i="0">
                <a:solidFill>
                  <a:srgbClr val="303030"/>
                </a:solidFill>
                <a:effectLst/>
                <a:latin typeface="Arial" panose="020B0604020202020204" pitchFamily="34" charset="0"/>
                <a:cs typeface="Arial" panose="020B0604020202020204" pitchFamily="34" charset="0"/>
              </a:rPr>
              <a:t> 10 points</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Legacy Upgrade:</a:t>
            </a:r>
            <a:r>
              <a:rPr lang="en-US" sz="2000" b="0" i="0">
                <a:solidFill>
                  <a:srgbClr val="303030"/>
                </a:solidFill>
                <a:effectLst/>
                <a:latin typeface="Arial" panose="020B0604020202020204" pitchFamily="34" charset="0"/>
                <a:cs typeface="Arial" panose="020B0604020202020204" pitchFamily="34" charset="0"/>
              </a:rPr>
              <a:t> 10 points (per level: Bronze, Silver, or Gold)</a:t>
            </a:r>
          </a:p>
          <a:p>
            <a:pPr algn="l">
              <a:buFont typeface="Arial" panose="020B0604020202020204" pitchFamily="34" charset="0"/>
              <a:buChar char="•"/>
            </a:pPr>
            <a:r>
              <a:rPr lang="en-US" sz="2000" b="1" i="0">
                <a:solidFill>
                  <a:srgbClr val="303030"/>
                </a:solidFill>
                <a:effectLst/>
                <a:latin typeface="Arial" panose="020B0604020202020204" pitchFamily="34" charset="0"/>
                <a:cs typeface="Arial" panose="020B0604020202020204" pitchFamily="34" charset="0"/>
              </a:rPr>
              <a:t>New Legacy Life Member:</a:t>
            </a:r>
            <a:r>
              <a:rPr lang="en-US" sz="2000" b="0" i="0">
                <a:solidFill>
                  <a:srgbClr val="303030"/>
                </a:solidFill>
                <a:effectLst/>
                <a:latin typeface="Arial" panose="020B0604020202020204" pitchFamily="34" charset="0"/>
                <a:cs typeface="Arial" panose="020B0604020202020204" pitchFamily="34" charset="0"/>
              </a:rPr>
              <a:t> 15 points</a:t>
            </a:r>
          </a:p>
        </p:txBody>
      </p:sp>
      <p:sp>
        <p:nvSpPr>
          <p:cNvPr id="6" name="TextBox 5">
            <a:extLst>
              <a:ext uri="{FF2B5EF4-FFF2-40B4-BE49-F238E27FC236}">
                <a16:creationId xmlns:a16="http://schemas.microsoft.com/office/drawing/2014/main" id="{3F2967FA-01CE-34ED-4206-A098935E99ED}"/>
              </a:ext>
            </a:extLst>
          </p:cNvPr>
          <p:cNvSpPr txBox="1"/>
          <p:nvPr/>
        </p:nvSpPr>
        <p:spPr>
          <a:xfrm>
            <a:off x="6895071" y="3223347"/>
            <a:ext cx="5185718" cy="3170099"/>
          </a:xfrm>
          <a:prstGeom prst="rect">
            <a:avLst/>
          </a:prstGeom>
          <a:noFill/>
        </p:spPr>
        <p:txBody>
          <a:bodyPr wrap="square">
            <a:spAutoFit/>
          </a:bodyPr>
          <a:lstStyle/>
          <a:p>
            <a:pPr marL="342900" indent="-342900">
              <a:buFont typeface="Arial" panose="020B0604020202020204" pitchFamily="34" charset="0"/>
              <a:buChar char="•"/>
            </a:pPr>
            <a:r>
              <a:rPr lang="en-US" sz="2000">
                <a:effectLst/>
                <a:latin typeface="Arial" panose="020B0604020202020204" pitchFamily="34" charset="0"/>
                <a:cs typeface="Arial" panose="020B0604020202020204" pitchFamily="34" charset="0"/>
              </a:rPr>
              <a:t>1 Belt per Weight Class</a:t>
            </a:r>
          </a:p>
          <a:p>
            <a:pPr marL="342900" indent="-342900">
              <a:buFont typeface="Arial" panose="020B0604020202020204" pitchFamily="34" charset="0"/>
              <a:buChar char="•"/>
            </a:pPr>
            <a:r>
              <a:rPr lang="en-US" sz="2000" b="0" i="0">
                <a:solidFill>
                  <a:srgbClr val="303030"/>
                </a:solidFill>
                <a:latin typeface="Arial" panose="020B0604020202020204" pitchFamily="34" charset="0"/>
                <a:cs typeface="Arial" panose="020B0604020202020204" pitchFamily="34" charset="0"/>
              </a:rPr>
              <a:t>Changes hand Quarterly. You must keep putting them in to keep the belt.</a:t>
            </a:r>
          </a:p>
          <a:p>
            <a:pPr marL="342900" indent="-342900">
              <a:buFont typeface="Arial" panose="020B0604020202020204" pitchFamily="34" charset="0"/>
              <a:buChar char="•"/>
            </a:pPr>
            <a:r>
              <a:rPr lang="en-US" sz="2000">
                <a:solidFill>
                  <a:srgbClr val="303030"/>
                </a:solidFill>
                <a:effectLst/>
                <a:latin typeface="Arial" panose="020B0604020202020204" pitchFamily="34" charset="0"/>
                <a:cs typeface="Arial" panose="020B0604020202020204" pitchFamily="34" charset="0"/>
              </a:rPr>
              <a:t>Post who ends up with it at the end of the year, keeps the title</a:t>
            </a:r>
          </a:p>
          <a:p>
            <a:pPr marL="342900" indent="-342900">
              <a:buFont typeface="Arial" panose="020B0604020202020204" pitchFamily="34" charset="0"/>
              <a:buChar char="•"/>
            </a:pPr>
            <a:r>
              <a:rPr lang="en-US" sz="2000" b="0" i="0">
                <a:solidFill>
                  <a:srgbClr val="303030"/>
                </a:solidFill>
                <a:latin typeface="Arial" panose="020B0604020202020204" pitchFamily="34" charset="0"/>
                <a:cs typeface="Arial" panose="020B0604020202020204" pitchFamily="34" charset="0"/>
              </a:rPr>
              <a:t>Gets awarded </a:t>
            </a:r>
            <a:r>
              <a:rPr lang="en-US" sz="2000">
                <a:solidFill>
                  <a:srgbClr val="303030"/>
                </a:solidFill>
                <a:latin typeface="Arial" panose="020B0604020202020204" pitchFamily="34" charset="0"/>
                <a:cs typeface="Arial" panose="020B0604020202020204" pitchFamily="34" charset="0"/>
              </a:rPr>
              <a:t>at the Fall Conference, Mid-winter, and Convention.</a:t>
            </a:r>
          </a:p>
          <a:p>
            <a:pPr marL="342900" indent="-342900">
              <a:buFont typeface="Arial" panose="020B0604020202020204" pitchFamily="34" charset="0"/>
              <a:buChar char="•"/>
            </a:pPr>
            <a:r>
              <a:rPr lang="en-US" sz="2000" b="0" i="0">
                <a:solidFill>
                  <a:srgbClr val="303030"/>
                </a:solidFill>
                <a:effectLst/>
                <a:latin typeface="Arial" panose="020B0604020202020204" pitchFamily="34" charset="0"/>
                <a:cs typeface="Arial" panose="020B0604020202020204" pitchFamily="34" charset="0"/>
              </a:rPr>
              <a:t>District </a:t>
            </a:r>
            <a:r>
              <a:rPr lang="en-US" sz="2000">
                <a:solidFill>
                  <a:srgbClr val="303030"/>
                </a:solidFill>
                <a:latin typeface="Arial" panose="020B0604020202020204" pitchFamily="34" charset="0"/>
                <a:cs typeface="Arial" panose="020B0604020202020204" pitchFamily="34" charset="0"/>
              </a:rPr>
              <a:t>Commander of the Belt holder must bring the belt to the Conference/Convention.</a:t>
            </a:r>
            <a:endParaRPr lang="en-US" sz="2000" b="0" i="0">
              <a:solidFill>
                <a:srgbClr val="30303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6258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55992-1C03-F145-BC7E-7C304A1DFD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4A0F805-F835-4103-D3F0-895663004E43}"/>
              </a:ext>
            </a:extLst>
          </p:cNvPr>
          <p:cNvSpPr txBox="1"/>
          <p:nvPr/>
        </p:nvSpPr>
        <p:spPr>
          <a:xfrm>
            <a:off x="1577134" y="1977081"/>
            <a:ext cx="9037731" cy="646331"/>
          </a:xfrm>
          <a:prstGeom prst="rect">
            <a:avLst/>
          </a:prstGeom>
          <a:noFill/>
        </p:spPr>
        <p:txBody>
          <a:bodyPr wrap="none" rtlCol="0">
            <a:spAutoFit/>
          </a:bodyPr>
          <a:lstStyle/>
          <a:p>
            <a:r>
              <a:rPr lang="en-US" sz="3600">
                <a:latin typeface="Arial Black" panose="020B0A04020102020204" pitchFamily="34" charset="0"/>
              </a:rPr>
              <a:t>The MAL Slayer Championship Belt</a:t>
            </a:r>
          </a:p>
        </p:txBody>
      </p:sp>
      <p:pic>
        <p:nvPicPr>
          <p:cNvPr id="5" name="Picture 4">
            <a:extLst>
              <a:ext uri="{FF2B5EF4-FFF2-40B4-BE49-F238E27FC236}">
                <a16:creationId xmlns:a16="http://schemas.microsoft.com/office/drawing/2014/main" id="{3D32ED1C-889B-4436-054A-79D4D9D1E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8583" y="1906211"/>
            <a:ext cx="6234831" cy="6234831"/>
          </a:xfrm>
          <a:prstGeom prst="rect">
            <a:avLst/>
          </a:prstGeom>
        </p:spPr>
      </p:pic>
    </p:spTree>
    <p:extLst>
      <p:ext uri="{BB962C8B-B14F-4D97-AF65-F5344CB8AC3E}">
        <p14:creationId xmlns:p14="http://schemas.microsoft.com/office/powerpoint/2010/main" val="8737625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773C8-28FE-099B-7B8E-AC647ECCF9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CD95B3-8A4D-2B1A-C751-3113D943A56E}"/>
              </a:ext>
            </a:extLst>
          </p:cNvPr>
          <p:cNvSpPr txBox="1"/>
          <p:nvPr/>
        </p:nvSpPr>
        <p:spPr>
          <a:xfrm>
            <a:off x="1577134" y="2032686"/>
            <a:ext cx="9037731" cy="646331"/>
          </a:xfrm>
          <a:prstGeom prst="rect">
            <a:avLst/>
          </a:prstGeom>
          <a:noFill/>
        </p:spPr>
        <p:txBody>
          <a:bodyPr wrap="none" rtlCol="0">
            <a:spAutoFit/>
          </a:bodyPr>
          <a:lstStyle/>
          <a:p>
            <a:r>
              <a:rPr lang="en-US" sz="3600">
                <a:latin typeface="Arial Black" panose="020B0A04020102020204" pitchFamily="34" charset="0"/>
              </a:rPr>
              <a:t>The MAL Slayer Championship Belt</a:t>
            </a:r>
          </a:p>
        </p:txBody>
      </p:sp>
      <p:sp>
        <p:nvSpPr>
          <p:cNvPr id="4" name="TextBox 3">
            <a:extLst>
              <a:ext uri="{FF2B5EF4-FFF2-40B4-BE49-F238E27FC236}">
                <a16:creationId xmlns:a16="http://schemas.microsoft.com/office/drawing/2014/main" id="{DAEAC072-2C71-5A1E-5325-E44CF6CD3348}"/>
              </a:ext>
            </a:extLst>
          </p:cNvPr>
          <p:cNvSpPr txBox="1"/>
          <p:nvPr/>
        </p:nvSpPr>
        <p:spPr>
          <a:xfrm>
            <a:off x="475735" y="2885303"/>
            <a:ext cx="10620633" cy="3785652"/>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only</a:t>
            </a:r>
          </a:p>
          <a:p>
            <a:r>
              <a:rPr lang="en-US" sz="2400" b="0" i="0">
                <a:solidFill>
                  <a:srgbClr val="303030"/>
                </a:solidFill>
                <a:effectLst/>
                <a:latin typeface="Arial" panose="020B0604020202020204" pitchFamily="34" charset="0"/>
                <a:cs typeface="Arial" panose="020B0604020202020204" pitchFamily="34" charset="0"/>
              </a:rPr>
              <a:t>Awarded to the Post with the highest volume of Members-at-Large (MAL) transfers. This honors the "hunters" who actively bring unassigned veterans back into the active fold. Awarded quarterly and Conferences and Convention.</a:t>
            </a:r>
          </a:p>
          <a:p>
            <a:endParaRPr lang="en-US" sz="2400">
              <a:solidFill>
                <a:srgbClr val="30303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1pt per MAL Life member who transfers in. </a:t>
            </a: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1pt per MAL Annual who transfers in.</a:t>
            </a:r>
          </a:p>
          <a:p>
            <a:pPr marL="342900" indent="-342900">
              <a:buFont typeface="Arial" panose="020B0604020202020204" pitchFamily="34" charset="0"/>
              <a:buChar char="•"/>
            </a:pPr>
            <a:r>
              <a:rPr lang="en-US" sz="2400">
                <a:solidFill>
                  <a:srgbClr val="303030"/>
                </a:solidFill>
                <a:latin typeface="Arial" panose="020B0604020202020204" pitchFamily="34" charset="0"/>
                <a:cs typeface="Arial" panose="020B0604020202020204" pitchFamily="34" charset="0"/>
              </a:rPr>
              <a:t>5pts per MAL Annual who transfers in and converts to life while transferring.</a:t>
            </a:r>
            <a:endParaRPr lang="en-US"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5843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EC61B-55F3-C334-0993-81A1BCD716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4298AF-8E21-F4C3-7263-5EE819161DB9}"/>
              </a:ext>
            </a:extLst>
          </p:cNvPr>
          <p:cNvSpPr txBox="1"/>
          <p:nvPr/>
        </p:nvSpPr>
        <p:spPr>
          <a:xfrm>
            <a:off x="1111526" y="2038864"/>
            <a:ext cx="9968947" cy="646331"/>
          </a:xfrm>
          <a:prstGeom prst="rect">
            <a:avLst/>
          </a:prstGeom>
          <a:noFill/>
        </p:spPr>
        <p:txBody>
          <a:bodyPr wrap="none" rtlCol="0">
            <a:spAutoFit/>
          </a:bodyPr>
          <a:lstStyle/>
          <a:p>
            <a:r>
              <a:rPr lang="en-US" sz="3600">
                <a:latin typeface="Arial Black" panose="020B0A04020102020204" pitchFamily="34" charset="0"/>
              </a:rPr>
              <a:t>The Elite Centurion Championship Belt</a:t>
            </a:r>
          </a:p>
        </p:txBody>
      </p:sp>
      <p:pic>
        <p:nvPicPr>
          <p:cNvPr id="4" name="Picture 3">
            <a:extLst>
              <a:ext uri="{FF2B5EF4-FFF2-40B4-BE49-F238E27FC236}">
                <a16:creationId xmlns:a16="http://schemas.microsoft.com/office/drawing/2014/main" id="{6EAFA2BE-009B-654B-9DD6-6212619BC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9571" y="1436655"/>
            <a:ext cx="6512858" cy="6512858"/>
          </a:xfrm>
          <a:prstGeom prst="rect">
            <a:avLst/>
          </a:prstGeom>
        </p:spPr>
      </p:pic>
    </p:spTree>
    <p:extLst>
      <p:ext uri="{BB962C8B-B14F-4D97-AF65-F5344CB8AC3E}">
        <p14:creationId xmlns:p14="http://schemas.microsoft.com/office/powerpoint/2010/main" val="19990047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0322-8E48-6606-B739-A1B941D61EB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F74B053-C82F-F752-D089-E86D834D6547}"/>
              </a:ext>
            </a:extLst>
          </p:cNvPr>
          <p:cNvSpPr txBox="1"/>
          <p:nvPr/>
        </p:nvSpPr>
        <p:spPr>
          <a:xfrm>
            <a:off x="1111526" y="2038865"/>
            <a:ext cx="9968947" cy="646331"/>
          </a:xfrm>
          <a:prstGeom prst="rect">
            <a:avLst/>
          </a:prstGeom>
          <a:noFill/>
        </p:spPr>
        <p:txBody>
          <a:bodyPr wrap="none" rtlCol="0">
            <a:spAutoFit/>
          </a:bodyPr>
          <a:lstStyle/>
          <a:p>
            <a:r>
              <a:rPr lang="en-US" sz="3600">
                <a:latin typeface="Arial Black" panose="020B0A04020102020204" pitchFamily="34" charset="0"/>
              </a:rPr>
              <a:t>The Elite Centurion Championship Belt</a:t>
            </a:r>
          </a:p>
        </p:txBody>
      </p:sp>
      <p:sp>
        <p:nvSpPr>
          <p:cNvPr id="4" name="TextBox 3">
            <a:extLst>
              <a:ext uri="{FF2B5EF4-FFF2-40B4-BE49-F238E27FC236}">
                <a16:creationId xmlns:a16="http://schemas.microsoft.com/office/drawing/2014/main" id="{6444CA27-36C7-E9C9-03AA-71E4C56B5DF9}"/>
              </a:ext>
            </a:extLst>
          </p:cNvPr>
          <p:cNvSpPr txBox="1"/>
          <p:nvPr/>
        </p:nvSpPr>
        <p:spPr>
          <a:xfrm>
            <a:off x="599303" y="2811163"/>
            <a:ext cx="10620633" cy="2677656"/>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per Weight Class</a:t>
            </a:r>
          </a:p>
          <a:p>
            <a:r>
              <a:rPr lang="en-US" sz="2400">
                <a:latin typeface="Arial" panose="020B0604020202020204" pitchFamily="34" charset="0"/>
                <a:cs typeface="Arial" panose="020B0604020202020204" pitchFamily="34" charset="0"/>
              </a:rPr>
              <a:t>Awarded to the Post in each class that maintains the highest overall membership percentage. This title specifically celebrates the "100% Sprint" and those who hit their quotas early.</a:t>
            </a:r>
          </a:p>
          <a:p>
            <a:r>
              <a:rPr lang="en-US" sz="2400">
                <a:solidFill>
                  <a:srgbClr val="303030"/>
                </a:solidFill>
                <a:latin typeface="Arial" panose="020B0604020202020204" pitchFamily="34" charset="0"/>
                <a:cs typeface="Arial" panose="020B0604020202020204" pitchFamily="34" charset="0"/>
              </a:rPr>
              <a:t>Changes each Quarter at Conferences/Convention. District Commander must bring the belt to Conferences/Convention.</a:t>
            </a:r>
          </a:p>
          <a:p>
            <a:r>
              <a:rPr lang="en-US" sz="2400">
                <a:solidFill>
                  <a:srgbClr val="303030"/>
                </a:solidFill>
                <a:latin typeface="Arial" panose="020B0604020202020204" pitchFamily="34" charset="0"/>
                <a:cs typeface="Arial" panose="020B0604020202020204" pitchFamily="34" charset="0"/>
              </a:rPr>
              <a:t>Winner at Convention keeps the belt.</a:t>
            </a:r>
          </a:p>
        </p:txBody>
      </p:sp>
    </p:spTree>
    <p:extLst>
      <p:ext uri="{BB962C8B-B14F-4D97-AF65-F5344CB8AC3E}">
        <p14:creationId xmlns:p14="http://schemas.microsoft.com/office/powerpoint/2010/main" val="17358866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E318-DF8D-0950-AADF-9D928B9E8FE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2D833CA-ADFA-76D1-AC79-D1CB278A0D9F}"/>
              </a:ext>
            </a:extLst>
          </p:cNvPr>
          <p:cNvSpPr txBox="1"/>
          <p:nvPr/>
        </p:nvSpPr>
        <p:spPr>
          <a:xfrm>
            <a:off x="1536866" y="2063577"/>
            <a:ext cx="9118265" cy="646331"/>
          </a:xfrm>
          <a:prstGeom prst="rect">
            <a:avLst/>
          </a:prstGeom>
          <a:noFill/>
        </p:spPr>
        <p:txBody>
          <a:bodyPr wrap="none" rtlCol="0">
            <a:spAutoFit/>
          </a:bodyPr>
          <a:lstStyle/>
          <a:p>
            <a:r>
              <a:rPr lang="en-US" sz="3600">
                <a:latin typeface="Arial Black" panose="020B0A04020102020204" pitchFamily="34" charset="0"/>
              </a:rPr>
              <a:t>The Legacy Life Championship Belt</a:t>
            </a:r>
          </a:p>
        </p:txBody>
      </p:sp>
      <p:pic>
        <p:nvPicPr>
          <p:cNvPr id="5" name="Picture 4">
            <a:extLst>
              <a:ext uri="{FF2B5EF4-FFF2-40B4-BE49-F238E27FC236}">
                <a16:creationId xmlns:a16="http://schemas.microsoft.com/office/drawing/2014/main" id="{42AF35CA-C74E-A2C6-CC40-22221FC55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146" y="1467546"/>
            <a:ext cx="6403707" cy="6403707"/>
          </a:xfrm>
          <a:prstGeom prst="rect">
            <a:avLst/>
          </a:prstGeom>
        </p:spPr>
      </p:pic>
    </p:spTree>
    <p:extLst>
      <p:ext uri="{BB962C8B-B14F-4D97-AF65-F5344CB8AC3E}">
        <p14:creationId xmlns:p14="http://schemas.microsoft.com/office/powerpoint/2010/main" val="39010094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BB7D1-FD00-D730-E15B-E6CDDD294B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24AAD4-328E-A41F-8A07-BC23CA094262}"/>
              </a:ext>
            </a:extLst>
          </p:cNvPr>
          <p:cNvSpPr txBox="1"/>
          <p:nvPr/>
        </p:nvSpPr>
        <p:spPr>
          <a:xfrm>
            <a:off x="1536867" y="2014152"/>
            <a:ext cx="9118265" cy="646331"/>
          </a:xfrm>
          <a:prstGeom prst="rect">
            <a:avLst/>
          </a:prstGeom>
          <a:noFill/>
        </p:spPr>
        <p:txBody>
          <a:bodyPr wrap="none" rtlCol="0">
            <a:spAutoFit/>
          </a:bodyPr>
          <a:lstStyle/>
          <a:p>
            <a:r>
              <a:rPr lang="en-US" sz="3600">
                <a:latin typeface="Arial Black" panose="020B0A04020102020204" pitchFamily="34" charset="0"/>
              </a:rPr>
              <a:t>The Legacy Life Championship Belt</a:t>
            </a:r>
          </a:p>
        </p:txBody>
      </p:sp>
      <p:sp>
        <p:nvSpPr>
          <p:cNvPr id="4" name="TextBox 3">
            <a:extLst>
              <a:ext uri="{FF2B5EF4-FFF2-40B4-BE49-F238E27FC236}">
                <a16:creationId xmlns:a16="http://schemas.microsoft.com/office/drawing/2014/main" id="{8E7FAF14-7A0A-D157-33AB-003EA38603B9}"/>
              </a:ext>
            </a:extLst>
          </p:cNvPr>
          <p:cNvSpPr txBox="1"/>
          <p:nvPr/>
        </p:nvSpPr>
        <p:spPr>
          <a:xfrm>
            <a:off x="599303" y="2811163"/>
            <a:ext cx="11059297" cy="2677656"/>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a:t>
            </a:r>
          </a:p>
          <a:p>
            <a:r>
              <a:rPr lang="en-US" sz="2400">
                <a:latin typeface="Arial" panose="020B0604020202020204" pitchFamily="34" charset="0"/>
                <a:cs typeface="Arial" panose="020B0604020202020204" pitchFamily="34" charset="0"/>
              </a:rPr>
              <a:t>Awarded to the Post that gets the most New Legacy Life and Legacy Upgrades.</a:t>
            </a:r>
          </a:p>
          <a:p>
            <a:r>
              <a:rPr lang="en-US" sz="2400">
                <a:solidFill>
                  <a:srgbClr val="303030"/>
                </a:solidFill>
                <a:latin typeface="Arial" panose="020B0604020202020204" pitchFamily="34" charset="0"/>
                <a:cs typeface="Arial" panose="020B0604020202020204" pitchFamily="34" charset="0"/>
              </a:rPr>
              <a:t>Awarded at Convention.</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Scoring:</a:t>
            </a:r>
          </a:p>
          <a:p>
            <a:r>
              <a:rPr lang="en-US" sz="2400">
                <a:solidFill>
                  <a:srgbClr val="303030"/>
                </a:solidFill>
                <a:latin typeface="Arial" panose="020B0604020202020204" pitchFamily="34" charset="0"/>
                <a:cs typeface="Arial" panose="020B0604020202020204" pitchFamily="34" charset="0"/>
              </a:rPr>
              <a:t>New Legacy Life 15pts</a:t>
            </a:r>
          </a:p>
          <a:p>
            <a:r>
              <a:rPr lang="en-US" sz="2400">
                <a:solidFill>
                  <a:srgbClr val="303030"/>
                </a:solidFill>
                <a:latin typeface="Arial" panose="020B0604020202020204" pitchFamily="34" charset="0"/>
                <a:cs typeface="Arial" panose="020B0604020202020204" pitchFamily="34" charset="0"/>
              </a:rPr>
              <a:t>Legacy Life Upgrade 10pts</a:t>
            </a:r>
          </a:p>
        </p:txBody>
      </p:sp>
    </p:spTree>
    <p:extLst>
      <p:ext uri="{BB962C8B-B14F-4D97-AF65-F5344CB8AC3E}">
        <p14:creationId xmlns:p14="http://schemas.microsoft.com/office/powerpoint/2010/main" val="20277386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1539D6-BC67-B225-6FB1-5EF9E6F00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415" y="2311622"/>
            <a:ext cx="4763165" cy="4763165"/>
          </a:xfrm>
          <a:prstGeom prst="rect">
            <a:avLst/>
          </a:prstGeom>
        </p:spPr>
      </p:pic>
      <p:sp>
        <p:nvSpPr>
          <p:cNvPr id="6" name="TextBox 5">
            <a:extLst>
              <a:ext uri="{FF2B5EF4-FFF2-40B4-BE49-F238E27FC236}">
                <a16:creationId xmlns:a16="http://schemas.microsoft.com/office/drawing/2014/main" id="{79EB73F2-77BD-8D61-87DF-4792B97C715A}"/>
              </a:ext>
            </a:extLst>
          </p:cNvPr>
          <p:cNvSpPr txBox="1"/>
          <p:nvPr/>
        </p:nvSpPr>
        <p:spPr>
          <a:xfrm>
            <a:off x="829396" y="2051916"/>
            <a:ext cx="10533205" cy="646331"/>
          </a:xfrm>
          <a:prstGeom prst="rect">
            <a:avLst/>
          </a:prstGeom>
          <a:noFill/>
        </p:spPr>
        <p:txBody>
          <a:bodyPr wrap="none" rtlCol="0">
            <a:spAutoFit/>
          </a:bodyPr>
          <a:lstStyle/>
          <a:p>
            <a:r>
              <a:rPr lang="en-US" sz="3600">
                <a:latin typeface="Arial Black" panose="020B0A04020102020204" pitchFamily="34" charset="0"/>
              </a:rPr>
              <a:t>The District Commander Challenge Title</a:t>
            </a:r>
          </a:p>
        </p:txBody>
      </p:sp>
    </p:spTree>
    <p:extLst>
      <p:ext uri="{BB962C8B-B14F-4D97-AF65-F5344CB8AC3E}">
        <p14:creationId xmlns:p14="http://schemas.microsoft.com/office/powerpoint/2010/main" val="1203664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90F17B-E747-B137-149E-F35906FA90B9}"/>
              </a:ext>
            </a:extLst>
          </p:cNvPr>
          <p:cNvSpPr txBox="1"/>
          <p:nvPr/>
        </p:nvSpPr>
        <p:spPr>
          <a:xfrm>
            <a:off x="426876" y="3110205"/>
            <a:ext cx="11450215" cy="2831544"/>
          </a:xfrm>
          <a:prstGeom prst="rect">
            <a:avLst/>
          </a:prstGeom>
          <a:noFill/>
        </p:spPr>
        <p:txBody>
          <a:bodyPr wrap="square">
            <a:spAutoFit/>
          </a:bodyPr>
          <a:lstStyle/>
          <a:p>
            <a:pPr rtl="0">
              <a:spcBef>
                <a:spcPts val="600"/>
              </a:spcBef>
              <a:spcAft>
                <a:spcPts val="600"/>
              </a:spcAft>
              <a:buNone/>
            </a:pPr>
            <a:r>
              <a:rPr lang="en-US" sz="2400" b="1" i="0" u="none" strike="noStrike">
                <a:solidFill>
                  <a:srgbClr val="1F1F1F"/>
                </a:solidFill>
                <a:effectLst/>
                <a:latin typeface="Arial" panose="020B0604020202020204" pitchFamily="34" charset="0"/>
                <a:cs typeface="Arial" panose="020B0604020202020204" pitchFamily="34" charset="0"/>
              </a:rPr>
              <a:t>1. Embrace the "Post Personality"</a:t>
            </a:r>
            <a:endParaRPr lang="en-US" sz="2400" b="1">
              <a:effectLst/>
              <a:latin typeface="Arial" panose="020B0604020202020204" pitchFamily="34" charset="0"/>
              <a:cs typeface="Arial" panose="020B0604020202020204" pitchFamily="34" charset="0"/>
            </a:endParaRPr>
          </a:p>
          <a:p>
            <a:pPr rtl="0">
              <a:spcAft>
                <a:spcPts val="600"/>
              </a:spcAft>
              <a:buNone/>
            </a:pPr>
            <a:r>
              <a:rPr lang="en-US" sz="2400" b="1" i="0" u="none" strike="noStrike">
                <a:solidFill>
                  <a:srgbClr val="1F1F1F"/>
                </a:solidFill>
                <a:effectLst/>
                <a:latin typeface="Arial" panose="020B0604020202020204" pitchFamily="34" charset="0"/>
                <a:cs typeface="Arial" panose="020B0604020202020204" pitchFamily="34" charset="0"/>
              </a:rPr>
              <a:t>Every Post has a distinct DNA shaped by its history, demographics, and local community</a:t>
            </a:r>
            <a:r>
              <a:rPr lang="en-US" sz="2400" b="0" i="0" u="none" strike="noStrike">
                <a:solidFill>
                  <a:srgbClr val="1F1F1F"/>
                </a:solidFill>
                <a:effectLst/>
                <a:latin typeface="Arial" panose="020B0604020202020204" pitchFamily="34" charset="0"/>
                <a:cs typeface="Arial" panose="020B0604020202020204" pitchFamily="34" charset="0"/>
              </a:rPr>
              <a:t>.</a:t>
            </a:r>
            <a:endParaRPr lang="en-US" sz="2400" b="0">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Heritage Post:</a:t>
            </a:r>
            <a:r>
              <a:rPr lang="en-US" sz="2400" b="0" i="0" u="none" strike="noStrike">
                <a:solidFill>
                  <a:srgbClr val="1F1F1F"/>
                </a:solidFill>
                <a:effectLst/>
                <a:latin typeface="Arial" panose="020B0604020202020204" pitchFamily="34" charset="0"/>
                <a:cs typeface="Arial" panose="020B0604020202020204" pitchFamily="34" charset="0"/>
              </a:rPr>
              <a:t> Deep roots, traditional, may struggle with modernization.</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Family Post:</a:t>
            </a:r>
            <a:r>
              <a:rPr lang="en-US" sz="2400" b="0" i="0" u="none" strike="noStrike">
                <a:solidFill>
                  <a:srgbClr val="1F1F1F"/>
                </a:solidFill>
                <a:effectLst/>
                <a:latin typeface="Arial" panose="020B0604020202020204" pitchFamily="34" charset="0"/>
                <a:cs typeface="Arial" panose="020B0604020202020204" pitchFamily="34" charset="0"/>
              </a:rPr>
              <a:t> Active auxiliary, high social engagement, focus on camaraderie.</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Service-Forward Post:</a:t>
            </a:r>
            <a:r>
              <a:rPr lang="en-US" sz="2400" b="0" i="0" u="none" strike="noStrike">
                <a:solidFill>
                  <a:srgbClr val="1F1F1F"/>
                </a:solidFill>
                <a:effectLst/>
                <a:latin typeface="Arial" panose="020B0604020202020204" pitchFamily="34" charset="0"/>
                <a:cs typeface="Arial" panose="020B0604020202020204" pitchFamily="34" charset="0"/>
              </a:rPr>
              <a:t> Heavy focus on VSO work and community advocacy.</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spcAft>
                <a:spcPts val="600"/>
              </a:spcAft>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"At-Risk" Post:</a:t>
            </a:r>
            <a:r>
              <a:rPr lang="en-US" sz="2400" b="0" i="0" u="none" strike="noStrike">
                <a:solidFill>
                  <a:srgbClr val="1F1F1F"/>
                </a:solidFill>
                <a:effectLst/>
                <a:latin typeface="Arial" panose="020B0604020202020204" pitchFamily="34" charset="0"/>
                <a:cs typeface="Arial" panose="020B0604020202020204" pitchFamily="34" charset="0"/>
              </a:rPr>
              <a:t> Facing membership or financial hurdles that require triage.</a:t>
            </a:r>
            <a:endParaRPr lang="en-US" sz="2400" b="0" i="0" u="none" strike="noStrike">
              <a:solidFill>
                <a:srgbClr val="000000"/>
              </a:solidFill>
              <a:effectLst/>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0189D74-2B48-BBCF-4F23-D9379BA29897}"/>
              </a:ext>
            </a:extLst>
          </p:cNvPr>
          <p:cNvPicPr>
            <a:picLocks noChangeAspect="1"/>
          </p:cNvPicPr>
          <p:nvPr/>
        </p:nvPicPr>
        <p:blipFill>
          <a:blip r:embed="rId3"/>
          <a:stretch>
            <a:fillRect/>
          </a:stretch>
        </p:blipFill>
        <p:spPr>
          <a:xfrm>
            <a:off x="1384499" y="1902346"/>
            <a:ext cx="9534970" cy="963251"/>
          </a:xfrm>
          <a:prstGeom prst="rect">
            <a:avLst/>
          </a:prstGeom>
        </p:spPr>
      </p:pic>
    </p:spTree>
    <p:extLst>
      <p:ext uri="{BB962C8B-B14F-4D97-AF65-F5344CB8AC3E}">
        <p14:creationId xmlns:p14="http://schemas.microsoft.com/office/powerpoint/2010/main" val="156389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020BB-B876-3E67-D17C-AC9AB77AD27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B05C0F-75E5-1A8C-F083-2243B3782DB0}"/>
              </a:ext>
            </a:extLst>
          </p:cNvPr>
          <p:cNvSpPr txBox="1"/>
          <p:nvPr/>
        </p:nvSpPr>
        <p:spPr>
          <a:xfrm>
            <a:off x="599303" y="2811163"/>
            <a:ext cx="11059297" cy="3785652"/>
          </a:xfrm>
          <a:prstGeom prst="rect">
            <a:avLst/>
          </a:prstGeom>
          <a:noFill/>
        </p:spPr>
        <p:txBody>
          <a:bodyPr wrap="square">
            <a:spAutoFit/>
          </a:bodyPr>
          <a:lstStyle/>
          <a:p>
            <a:r>
              <a:rPr lang="en-US" sz="2400" b="1" i="0" u="sng">
                <a:solidFill>
                  <a:srgbClr val="303030"/>
                </a:solidFill>
                <a:effectLst/>
                <a:latin typeface="Arial" panose="020B0604020202020204" pitchFamily="34" charset="0"/>
                <a:cs typeface="Arial" panose="020B0604020202020204" pitchFamily="34" charset="0"/>
              </a:rPr>
              <a:t>1 Belt </a:t>
            </a:r>
          </a:p>
          <a:p>
            <a:r>
              <a:rPr lang="en-US" sz="2400">
                <a:latin typeface="Arial" panose="020B0604020202020204" pitchFamily="34" charset="0"/>
                <a:cs typeface="Arial" panose="020B0604020202020204" pitchFamily="34" charset="0"/>
              </a:rPr>
              <a:t>Awarded to the District Commander that has the highest percentage of posts who do the right things.</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Changes each Quarter at Conferences/Convention. District Commander must bring the belt to Conferences/Convention.</a:t>
            </a:r>
          </a:p>
          <a:p>
            <a:r>
              <a:rPr lang="en-US" sz="2400">
                <a:solidFill>
                  <a:srgbClr val="303030"/>
                </a:solidFill>
                <a:latin typeface="Arial" panose="020B0604020202020204" pitchFamily="34" charset="0"/>
                <a:cs typeface="Arial" panose="020B0604020202020204" pitchFamily="34" charset="0"/>
              </a:rPr>
              <a:t>Winner at Convention keeps the belt.</a:t>
            </a:r>
          </a:p>
          <a:p>
            <a:endParaRPr lang="en-US" sz="2400">
              <a:solidFill>
                <a:srgbClr val="303030"/>
              </a:solidFill>
              <a:latin typeface="Arial" panose="020B0604020202020204" pitchFamily="34" charset="0"/>
              <a:cs typeface="Arial" panose="020B0604020202020204" pitchFamily="34" charset="0"/>
            </a:endParaRPr>
          </a:p>
          <a:p>
            <a:r>
              <a:rPr lang="en-US" sz="2400">
                <a:solidFill>
                  <a:srgbClr val="303030"/>
                </a:solidFill>
                <a:latin typeface="Arial" panose="020B0604020202020204" pitchFamily="34" charset="0"/>
                <a:cs typeface="Arial" panose="020B0604020202020204" pitchFamily="34" charset="0"/>
              </a:rPr>
              <a:t>Scoring:</a:t>
            </a:r>
          </a:p>
          <a:p>
            <a:r>
              <a:rPr lang="en-US" sz="2400">
                <a:solidFill>
                  <a:srgbClr val="303030"/>
                </a:solidFill>
                <a:latin typeface="Arial" panose="020B0604020202020204" pitchFamily="34" charset="0"/>
                <a:cs typeface="Arial" panose="020B0604020202020204" pitchFamily="34" charset="0"/>
              </a:rPr>
              <a:t>Points are awarded for milestones from the dashboard. Scores will be averaged.</a:t>
            </a:r>
          </a:p>
        </p:txBody>
      </p:sp>
      <p:sp>
        <p:nvSpPr>
          <p:cNvPr id="3" name="TextBox 2">
            <a:extLst>
              <a:ext uri="{FF2B5EF4-FFF2-40B4-BE49-F238E27FC236}">
                <a16:creationId xmlns:a16="http://schemas.microsoft.com/office/drawing/2014/main" id="{DF70D9DA-AC17-D2B4-2C4F-D0CEF8D4F62C}"/>
              </a:ext>
            </a:extLst>
          </p:cNvPr>
          <p:cNvSpPr txBox="1"/>
          <p:nvPr/>
        </p:nvSpPr>
        <p:spPr>
          <a:xfrm>
            <a:off x="829396" y="2051916"/>
            <a:ext cx="10533205" cy="646331"/>
          </a:xfrm>
          <a:prstGeom prst="rect">
            <a:avLst/>
          </a:prstGeom>
          <a:noFill/>
        </p:spPr>
        <p:txBody>
          <a:bodyPr wrap="none" rtlCol="0">
            <a:spAutoFit/>
          </a:bodyPr>
          <a:lstStyle/>
          <a:p>
            <a:r>
              <a:rPr lang="en-US" sz="3600">
                <a:latin typeface="Arial Black" panose="020B0A04020102020204" pitchFamily="34" charset="0"/>
              </a:rPr>
              <a:t>The District Commander Challenge Title</a:t>
            </a:r>
          </a:p>
        </p:txBody>
      </p:sp>
    </p:spTree>
    <p:extLst>
      <p:ext uri="{BB962C8B-B14F-4D97-AF65-F5344CB8AC3E}">
        <p14:creationId xmlns:p14="http://schemas.microsoft.com/office/powerpoint/2010/main" val="22368372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4C47-281C-7A4D-5C0E-B75B1CF6C06C}"/>
              </a:ext>
            </a:extLst>
          </p:cNvPr>
          <p:cNvSpPr>
            <a:spLocks noGrp="1"/>
          </p:cNvSpPr>
          <p:nvPr>
            <p:ph type="ctrTitle"/>
          </p:nvPr>
        </p:nvSpPr>
        <p:spPr>
          <a:xfrm>
            <a:off x="1524000" y="1769286"/>
            <a:ext cx="9144000" cy="2387600"/>
          </a:xfrm>
        </p:spPr>
        <p:txBody>
          <a:bodyPr/>
          <a:lstStyle/>
          <a:p>
            <a:r>
              <a:rPr lang="en-US"/>
              <a:t>Legislative</a:t>
            </a:r>
          </a:p>
        </p:txBody>
      </p:sp>
    </p:spTree>
    <p:extLst>
      <p:ext uri="{BB962C8B-B14F-4D97-AF65-F5344CB8AC3E}">
        <p14:creationId xmlns:p14="http://schemas.microsoft.com/office/powerpoint/2010/main" val="25127690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C6A0-B161-8ECD-B8C0-B9C2EE0615BF}"/>
              </a:ext>
            </a:extLst>
          </p:cNvPr>
          <p:cNvSpPr>
            <a:spLocks noGrp="1"/>
          </p:cNvSpPr>
          <p:nvPr>
            <p:ph type="ctrTitle"/>
          </p:nvPr>
        </p:nvSpPr>
        <p:spPr/>
        <p:txBody>
          <a:bodyPr/>
          <a:lstStyle/>
          <a:p>
            <a:r>
              <a:rPr lang="en-US"/>
              <a:t>Legislative Team</a:t>
            </a:r>
          </a:p>
        </p:txBody>
      </p:sp>
      <p:sp>
        <p:nvSpPr>
          <p:cNvPr id="3" name="Subtitle 2">
            <a:extLst>
              <a:ext uri="{FF2B5EF4-FFF2-40B4-BE49-F238E27FC236}">
                <a16:creationId xmlns:a16="http://schemas.microsoft.com/office/drawing/2014/main" id="{B2CB200F-C46A-5066-BB18-51D1200F299C}"/>
              </a:ext>
            </a:extLst>
          </p:cNvPr>
          <p:cNvSpPr>
            <a:spLocks noGrp="1"/>
          </p:cNvSpPr>
          <p:nvPr>
            <p:ph type="subTitle" idx="1"/>
          </p:nvPr>
        </p:nvSpPr>
        <p:spPr/>
        <p:txBody>
          <a:bodyPr/>
          <a:lstStyle/>
          <a:p>
            <a:r>
              <a:rPr lang="en-US" sz="3600" dirty="0"/>
              <a:t>National Chairperson – Eric King </a:t>
            </a:r>
          </a:p>
          <a:p>
            <a:r>
              <a:rPr lang="en-US" sz="3600" dirty="0"/>
              <a:t>State Chairperson – Sean Golder</a:t>
            </a:r>
          </a:p>
        </p:txBody>
      </p:sp>
    </p:spTree>
    <p:extLst>
      <p:ext uri="{BB962C8B-B14F-4D97-AF65-F5344CB8AC3E}">
        <p14:creationId xmlns:p14="http://schemas.microsoft.com/office/powerpoint/2010/main" val="34500033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5" name="Google Shape;85;p13" descr="image.png"/>
          <p:cNvPicPr preferRelativeResize="0"/>
          <p:nvPr/>
        </p:nvPicPr>
        <p:blipFill rotWithShape="1">
          <a:blip r:embed="rId4">
            <a:alphaModFix/>
          </a:blip>
          <a:srcRect/>
          <a:stretch/>
        </p:blipFill>
        <p:spPr>
          <a:xfrm>
            <a:off x="10668000" y="381000"/>
            <a:ext cx="1143000" cy="1143000"/>
          </a:xfrm>
          <a:prstGeom prst="rect">
            <a:avLst/>
          </a:prstGeom>
          <a:noFill/>
          <a:ln>
            <a:noFill/>
          </a:ln>
        </p:spPr>
      </p:pic>
      <p:sp>
        <p:nvSpPr>
          <p:cNvPr id="86" name="Google Shape;86;p13"/>
          <p:cNvSpPr txBox="1"/>
          <p:nvPr/>
        </p:nvSpPr>
        <p:spPr>
          <a:xfrm>
            <a:off x="925353" y="2286000"/>
            <a:ext cx="10341292" cy="838200"/>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6000" b="1" i="0" u="none" strike="noStrike" cap="none">
                <a:solidFill>
                  <a:srgbClr val="F8FAFC"/>
                </a:solidFill>
                <a:latin typeface="Merriweather"/>
                <a:ea typeface="Merriweather"/>
                <a:cs typeface="Merriweather"/>
                <a:sym typeface="Merriweather"/>
              </a:rPr>
              <a:t>VFW Legislative Advocacy</a:t>
            </a:r>
            <a:endParaRPr/>
          </a:p>
        </p:txBody>
      </p:sp>
      <p:sp>
        <p:nvSpPr>
          <p:cNvPr id="87" name="Google Shape;87;p13"/>
          <p:cNvSpPr txBox="1"/>
          <p:nvPr/>
        </p:nvSpPr>
        <p:spPr>
          <a:xfrm>
            <a:off x="1171575" y="3314700"/>
            <a:ext cx="9848850" cy="346620"/>
          </a:xfrm>
          <a:prstGeom prst="rect">
            <a:avLst/>
          </a:prstGeom>
          <a:noFill/>
          <a:ln>
            <a:noFill/>
          </a:ln>
        </p:spPr>
        <p:txBody>
          <a:bodyPr spcFirstLastPara="1" wrap="square" lIns="0" tIns="0" rIns="0" bIns="0" anchor="t" anchorCtr="0">
            <a:spAutoFit/>
          </a:bodyPr>
          <a:lstStyle/>
          <a:p>
            <a:pPr marL="0" marR="0" lvl="0" indent="0" algn="ctr" rtl="0">
              <a:lnSpc>
                <a:spcPct val="139948"/>
              </a:lnSpc>
              <a:spcBef>
                <a:spcPts val="0"/>
              </a:spcBef>
              <a:spcAft>
                <a:spcPts val="0"/>
              </a:spcAft>
              <a:buNone/>
            </a:pPr>
            <a:r>
              <a:rPr lang="en-US" sz="1950" b="0" i="0" u="none" strike="noStrike" cap="none">
                <a:solidFill>
                  <a:srgbClr val="94A3B8"/>
                </a:solidFill>
                <a:latin typeface="Urbanist"/>
                <a:ea typeface="Urbanist"/>
                <a:cs typeface="Urbanist"/>
                <a:sym typeface="Urbanist"/>
              </a:rPr>
              <a:t>Policy Priorities for the 2026-2027 Term</a:t>
            </a:r>
            <a:endParaRPr/>
          </a:p>
        </p:txBody>
      </p:sp>
      <p:sp>
        <p:nvSpPr>
          <p:cNvPr id="88" name="Google Shape;88;p13"/>
          <p:cNvSpPr txBox="1"/>
          <p:nvPr/>
        </p:nvSpPr>
        <p:spPr>
          <a:xfrm>
            <a:off x="1171575" y="4137570"/>
            <a:ext cx="9848850" cy="25330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94A3B8"/>
                </a:solidFill>
                <a:latin typeface="Urbanist Medium"/>
                <a:ea typeface="Urbanist Medium"/>
                <a:cs typeface="Urbanist Medium"/>
                <a:sym typeface="Urbanist Medium"/>
              </a:rPr>
              <a:t>National Legislative Service &amp; Department of Florida Priorities</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4" descr="image.png"/>
          <p:cNvPicPr preferRelativeResize="0"/>
          <p:nvPr/>
        </p:nvPicPr>
        <p:blipFill rotWithShape="1">
          <a:blip r:embed="rId3">
            <a:alphaModFix/>
          </a:blip>
          <a:srcRect/>
          <a:stretch/>
        </p:blipFill>
        <p:spPr>
          <a:xfrm>
            <a:off x="0" y="90237"/>
            <a:ext cx="12192000" cy="6858000"/>
          </a:xfrm>
          <a:prstGeom prst="rect">
            <a:avLst/>
          </a:prstGeom>
          <a:noFill/>
          <a:ln>
            <a:noFill/>
          </a:ln>
        </p:spPr>
      </p:pic>
      <p:sp>
        <p:nvSpPr>
          <p:cNvPr id="94" name="Google Shape;94;p14"/>
          <p:cNvSpPr txBox="1"/>
          <p:nvPr/>
        </p:nvSpPr>
        <p:spPr>
          <a:xfrm>
            <a:off x="3640843" y="1379497"/>
            <a:ext cx="5030628" cy="7334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800" b="1" i="0" u="none" strike="noStrike" cap="none" dirty="0">
                <a:solidFill>
                  <a:srgbClr val="FBBF24"/>
                </a:solidFill>
                <a:latin typeface="Urbanist"/>
                <a:ea typeface="Urbanist"/>
                <a:cs typeface="Urbanist"/>
                <a:sym typeface="Urbanist"/>
              </a:rPr>
              <a:t>National Priorities</a:t>
            </a:r>
            <a:endParaRPr dirty="0"/>
          </a:p>
        </p:txBody>
      </p:sp>
      <p:sp>
        <p:nvSpPr>
          <p:cNvPr id="95" name="Google Shape;95;p14"/>
          <p:cNvSpPr/>
          <p:nvPr/>
        </p:nvSpPr>
        <p:spPr>
          <a:xfrm>
            <a:off x="5524499" y="2266918"/>
            <a:ext cx="1143000" cy="57150"/>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6" name="Google Shape;96;p14"/>
          <p:cNvSpPr txBox="1"/>
          <p:nvPr/>
        </p:nvSpPr>
        <p:spPr>
          <a:xfrm>
            <a:off x="2285999" y="2836697"/>
            <a:ext cx="7620000" cy="2714589"/>
          </a:xfrm>
          <a:prstGeom prst="rect">
            <a:avLst/>
          </a:prstGeom>
          <a:noFill/>
          <a:ln>
            <a:noFill/>
          </a:ln>
        </p:spPr>
        <p:txBody>
          <a:bodyPr spcFirstLastPara="1" wrap="square" lIns="0" tIns="0" rIns="0" bIns="0" anchor="t" anchorCtr="0">
            <a:spAutoFit/>
          </a:bodyPr>
          <a:lstStyle/>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TCAVA Funding</a:t>
            </a:r>
          </a:p>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Major Richard Star Act</a:t>
            </a:r>
          </a:p>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Community Care Reform</a:t>
            </a:r>
          </a:p>
          <a:p>
            <a:pPr marL="285750" marR="0" lvl="0" indent="-28575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Concurrent Receipt Reform to End Earned Benefits Offset</a:t>
            </a:r>
          </a:p>
          <a:p>
            <a:pPr marL="285750" marR="0" lvl="0" indent="-28575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Written Informed Consent for Suicide Prevention</a:t>
            </a:r>
          </a:p>
          <a:p>
            <a:pPr marL="285750" marR="0" lvl="0" indent="-28575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Modernizing VA Brain Health Care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C4858B66-C1FC-B9A0-BC7B-88322869738C}"/>
            </a:ext>
          </a:extLst>
        </p:cNvPr>
        <p:cNvGrpSpPr/>
        <p:nvPr/>
      </p:nvGrpSpPr>
      <p:grpSpPr>
        <a:xfrm>
          <a:off x="0" y="0"/>
          <a:ext cx="0" cy="0"/>
          <a:chOff x="0" y="0"/>
          <a:chExt cx="0" cy="0"/>
        </a:xfrm>
      </p:grpSpPr>
      <p:pic>
        <p:nvPicPr>
          <p:cNvPr id="93" name="Google Shape;93;p14" descr="image.png">
            <a:extLst>
              <a:ext uri="{FF2B5EF4-FFF2-40B4-BE49-F238E27FC236}">
                <a16:creationId xmlns:a16="http://schemas.microsoft.com/office/drawing/2014/main" id="{1DEB1657-70B1-FB7C-95B9-5C62D1FA9E3E}"/>
              </a:ext>
            </a:extLst>
          </p:cNvPr>
          <p:cNvPicPr preferRelativeResize="0"/>
          <p:nvPr/>
        </p:nvPicPr>
        <p:blipFill rotWithShape="1">
          <a:blip r:embed="rId3">
            <a:alphaModFix/>
          </a:blip>
          <a:srcRect/>
          <a:stretch/>
        </p:blipFill>
        <p:spPr>
          <a:xfrm>
            <a:off x="0" y="84221"/>
            <a:ext cx="12192000" cy="6858000"/>
          </a:xfrm>
          <a:prstGeom prst="rect">
            <a:avLst/>
          </a:prstGeom>
          <a:noFill/>
          <a:ln>
            <a:noFill/>
          </a:ln>
        </p:spPr>
      </p:pic>
      <p:sp>
        <p:nvSpPr>
          <p:cNvPr id="94" name="Google Shape;94;p14">
            <a:extLst>
              <a:ext uri="{FF2B5EF4-FFF2-40B4-BE49-F238E27FC236}">
                <a16:creationId xmlns:a16="http://schemas.microsoft.com/office/drawing/2014/main" id="{6A58297A-9C34-4C98-0AAD-97F42C30AB8D}"/>
              </a:ext>
            </a:extLst>
          </p:cNvPr>
          <p:cNvSpPr txBox="1"/>
          <p:nvPr/>
        </p:nvSpPr>
        <p:spPr>
          <a:xfrm>
            <a:off x="3580685" y="1387576"/>
            <a:ext cx="5030628" cy="7334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800" b="1" i="0" u="none" strike="noStrike" cap="none" dirty="0">
                <a:solidFill>
                  <a:srgbClr val="FBBF24"/>
                </a:solidFill>
                <a:latin typeface="Urbanist"/>
                <a:ea typeface="Urbanist"/>
                <a:cs typeface="Urbanist"/>
                <a:sym typeface="Urbanist"/>
              </a:rPr>
              <a:t>TCAVA</a:t>
            </a:r>
            <a:endParaRPr dirty="0"/>
          </a:p>
        </p:txBody>
      </p:sp>
      <p:sp>
        <p:nvSpPr>
          <p:cNvPr id="95" name="Google Shape;95;p14">
            <a:extLst>
              <a:ext uri="{FF2B5EF4-FFF2-40B4-BE49-F238E27FC236}">
                <a16:creationId xmlns:a16="http://schemas.microsoft.com/office/drawing/2014/main" id="{C56EBD65-75A0-CAE3-701B-2516F1DA8C7D}"/>
              </a:ext>
            </a:extLst>
          </p:cNvPr>
          <p:cNvSpPr/>
          <p:nvPr/>
        </p:nvSpPr>
        <p:spPr>
          <a:xfrm>
            <a:off x="5524499" y="2266918"/>
            <a:ext cx="1143000" cy="57150"/>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6" name="Google Shape;96;p14">
            <a:extLst>
              <a:ext uri="{FF2B5EF4-FFF2-40B4-BE49-F238E27FC236}">
                <a16:creationId xmlns:a16="http://schemas.microsoft.com/office/drawing/2014/main" id="{F619A4A4-BEEA-F021-39E8-61DC1F6C283C}"/>
              </a:ext>
            </a:extLst>
          </p:cNvPr>
          <p:cNvSpPr txBox="1"/>
          <p:nvPr/>
        </p:nvSpPr>
        <p:spPr>
          <a:xfrm>
            <a:off x="2285999" y="2836697"/>
            <a:ext cx="7620000" cy="2262158"/>
          </a:xfrm>
          <a:prstGeom prst="rect">
            <a:avLst/>
          </a:prstGeom>
          <a:noFill/>
          <a:ln>
            <a:noFill/>
          </a:ln>
        </p:spPr>
        <p:txBody>
          <a:bodyPr spcFirstLastPara="1" wrap="square" lIns="0" tIns="0" rIns="0" bIns="0" anchor="t" anchorCtr="0">
            <a:spAutoFit/>
          </a:bodyPr>
          <a:lstStyle/>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Removing Section 108– We don’t take benefits from future veterans to fund these bills</a:t>
            </a:r>
          </a:p>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Opposing the increase in Veteran home loans</a:t>
            </a:r>
          </a:p>
          <a:p>
            <a:pPr marL="342900" marR="0" lvl="0" indent="-342900" algn="ctr" rtl="0">
              <a:lnSpc>
                <a:spcPct val="140000"/>
              </a:lnSpc>
              <a:spcBef>
                <a:spcPts val="0"/>
              </a:spcBef>
              <a:spcAft>
                <a:spcPts val="0"/>
              </a:spcAft>
              <a:buFontTx/>
              <a:buChar char="-"/>
            </a:pPr>
            <a:r>
              <a:rPr lang="en-US" sz="2100" dirty="0">
                <a:solidFill>
                  <a:srgbClr val="CBD5E1"/>
                </a:solidFill>
                <a:latin typeface="Urbanist"/>
                <a:ea typeface="Urbanist"/>
                <a:cs typeface="Urbanist"/>
                <a:sym typeface="Urbanist"/>
              </a:rPr>
              <a:t>We have marched in DC to make sure this doesn’t pass the way it is. We will continue the pressure until it’s done right!!</a:t>
            </a:r>
          </a:p>
        </p:txBody>
      </p:sp>
    </p:spTree>
    <p:extLst>
      <p:ext uri="{BB962C8B-B14F-4D97-AF65-F5344CB8AC3E}">
        <p14:creationId xmlns:p14="http://schemas.microsoft.com/office/powerpoint/2010/main" val="28237330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02" name="Google Shape;102;p15" descr="image.png"/>
          <p:cNvPicPr preferRelativeResize="0"/>
          <p:nvPr/>
        </p:nvPicPr>
        <p:blipFill rotWithShape="1">
          <a:blip r:embed="rId4">
            <a:alphaModFix/>
          </a:blip>
          <a:srcRect/>
          <a:stretch/>
        </p:blipFill>
        <p:spPr>
          <a:xfrm>
            <a:off x="571500" y="2460426"/>
            <a:ext cx="3555950" cy="2937271"/>
          </a:xfrm>
          <a:prstGeom prst="rect">
            <a:avLst/>
          </a:prstGeom>
          <a:noFill/>
          <a:ln>
            <a:noFill/>
          </a:ln>
        </p:spPr>
      </p:pic>
      <p:pic>
        <p:nvPicPr>
          <p:cNvPr id="103" name="Google Shape;103;p15" descr="image.png"/>
          <p:cNvPicPr preferRelativeResize="0"/>
          <p:nvPr/>
        </p:nvPicPr>
        <p:blipFill rotWithShape="1">
          <a:blip r:embed="rId5">
            <a:alphaModFix/>
          </a:blip>
          <a:srcRect/>
          <a:stretch/>
        </p:blipFill>
        <p:spPr>
          <a:xfrm>
            <a:off x="4317950" y="2460426"/>
            <a:ext cx="3555950" cy="2937271"/>
          </a:xfrm>
          <a:prstGeom prst="rect">
            <a:avLst/>
          </a:prstGeom>
          <a:noFill/>
          <a:ln>
            <a:noFill/>
          </a:ln>
        </p:spPr>
      </p:pic>
      <p:pic>
        <p:nvPicPr>
          <p:cNvPr id="104" name="Google Shape;104;p15" descr="image.png"/>
          <p:cNvPicPr preferRelativeResize="0"/>
          <p:nvPr/>
        </p:nvPicPr>
        <p:blipFill rotWithShape="1">
          <a:blip r:embed="rId6">
            <a:alphaModFix/>
          </a:blip>
          <a:srcRect/>
          <a:stretch/>
        </p:blipFill>
        <p:spPr>
          <a:xfrm>
            <a:off x="8064400" y="2460426"/>
            <a:ext cx="3555950" cy="2937271"/>
          </a:xfrm>
          <a:prstGeom prst="rect">
            <a:avLst/>
          </a:prstGeom>
          <a:noFill/>
          <a:ln>
            <a:noFill/>
          </a:ln>
        </p:spPr>
      </p:pic>
      <p:sp>
        <p:nvSpPr>
          <p:cNvPr id="105" name="Google Shape;105;p15"/>
          <p:cNvSpPr txBox="1"/>
          <p:nvPr/>
        </p:nvSpPr>
        <p:spPr>
          <a:xfrm>
            <a:off x="792639" y="3403401"/>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VA Budget</a:t>
            </a:r>
            <a:endParaRPr/>
          </a:p>
        </p:txBody>
      </p:sp>
      <p:sp>
        <p:nvSpPr>
          <p:cNvPr id="106" name="Google Shape;106;p15"/>
          <p:cNvSpPr txBox="1"/>
          <p:nvPr/>
        </p:nvSpPr>
        <p:spPr>
          <a:xfrm>
            <a:off x="866775" y="3908226"/>
            <a:ext cx="2965400" cy="10132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Ensuring sufficient, timely appropriations and authorizing VA to receive Medicare/TRICARE reimbursements.</a:t>
            </a:r>
            <a:endParaRPr/>
          </a:p>
        </p:txBody>
      </p:sp>
      <p:sp>
        <p:nvSpPr>
          <p:cNvPr id="107" name="Google Shape;107;p15"/>
          <p:cNvSpPr txBox="1"/>
          <p:nvPr/>
        </p:nvSpPr>
        <p:spPr>
          <a:xfrm>
            <a:off x="4539090" y="3403401"/>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Disability Claims</a:t>
            </a:r>
            <a:endParaRPr/>
          </a:p>
        </p:txBody>
      </p:sp>
      <p:sp>
        <p:nvSpPr>
          <p:cNvPr id="108" name="Google Shape;108;p15"/>
          <p:cNvSpPr txBox="1"/>
          <p:nvPr/>
        </p:nvSpPr>
        <p:spPr>
          <a:xfrm>
            <a:off x="4613225" y="3908226"/>
            <a:ext cx="2965400" cy="10132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Implementing DBQ reforms and providing digital evidence tools to speed up appeals for earned benefits.</a:t>
            </a:r>
            <a:endParaRPr/>
          </a:p>
        </p:txBody>
      </p:sp>
      <p:sp>
        <p:nvSpPr>
          <p:cNvPr id="109" name="Google Shape;109;p15"/>
          <p:cNvSpPr txBox="1"/>
          <p:nvPr/>
        </p:nvSpPr>
        <p:spPr>
          <a:xfrm>
            <a:off x="8285540" y="3403401"/>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Claim Sharks</a:t>
            </a:r>
            <a:endParaRPr/>
          </a:p>
        </p:txBody>
      </p:sp>
      <p:sp>
        <p:nvSpPr>
          <p:cNvPr id="110" name="Google Shape;110;p15"/>
          <p:cNvSpPr txBox="1"/>
          <p:nvPr/>
        </p:nvSpPr>
        <p:spPr>
          <a:xfrm>
            <a:off x="8359675" y="3908226"/>
            <a:ext cx="2965400" cy="759916"/>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Cracking down on unaccredited individuals charging illegal fees for disability claims assistance.</a:t>
            </a:r>
            <a:endParaRPr/>
          </a:p>
        </p:txBody>
      </p:sp>
      <p:pic>
        <p:nvPicPr>
          <p:cNvPr id="111" name="Google Shape;111;p15" descr="image.png"/>
          <p:cNvPicPr preferRelativeResize="0"/>
          <p:nvPr/>
        </p:nvPicPr>
        <p:blipFill rotWithShape="1">
          <a:blip r:embed="rId7">
            <a:alphaModFix/>
          </a:blip>
          <a:stretch/>
        </p:blipFill>
        <p:spPr>
          <a:xfrm>
            <a:off x="2163546" y="2784276"/>
            <a:ext cx="371707" cy="381000"/>
          </a:xfrm>
          <a:prstGeom prst="rect">
            <a:avLst/>
          </a:prstGeom>
          <a:noFill/>
          <a:ln>
            <a:noFill/>
          </a:ln>
        </p:spPr>
      </p:pic>
      <p:pic>
        <p:nvPicPr>
          <p:cNvPr id="112" name="Google Shape;112;p15" descr="image.png"/>
          <p:cNvPicPr preferRelativeResize="0"/>
          <p:nvPr/>
        </p:nvPicPr>
        <p:blipFill rotWithShape="1">
          <a:blip r:embed="rId8">
            <a:alphaModFix/>
          </a:blip>
          <a:stretch/>
        </p:blipFill>
        <p:spPr>
          <a:xfrm>
            <a:off x="5909997" y="2784276"/>
            <a:ext cx="371707" cy="381000"/>
          </a:xfrm>
          <a:prstGeom prst="rect">
            <a:avLst/>
          </a:prstGeom>
          <a:noFill/>
          <a:ln>
            <a:noFill/>
          </a:ln>
        </p:spPr>
      </p:pic>
      <p:pic>
        <p:nvPicPr>
          <p:cNvPr id="113" name="Google Shape;113;p15" descr="image.png"/>
          <p:cNvPicPr preferRelativeResize="0"/>
          <p:nvPr/>
        </p:nvPicPr>
        <p:blipFill rotWithShape="1">
          <a:blip r:embed="rId9">
            <a:alphaModFix/>
          </a:blip>
          <a:stretch/>
        </p:blipFill>
        <p:spPr>
          <a:xfrm>
            <a:off x="9609984" y="2784276"/>
            <a:ext cx="464634" cy="381000"/>
          </a:xfrm>
          <a:prstGeom prst="rect">
            <a:avLst/>
          </a:prstGeom>
          <a:noFill/>
          <a:ln>
            <a:noFill/>
          </a:ln>
        </p:spPr>
      </p:pic>
      <p:sp>
        <p:nvSpPr>
          <p:cNvPr id="114" name="Google Shape;114;p15"/>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2026-2027 Advocacy Pillars</a:t>
            </a:r>
            <a:endParaRPr/>
          </a:p>
        </p:txBody>
      </p:sp>
      <p:sp>
        <p:nvSpPr>
          <p:cNvPr id="115" name="Google Shape;115;p15"/>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21" name="Google Shape;121;p16" descr="image.png"/>
          <p:cNvPicPr preferRelativeResize="0"/>
          <p:nvPr/>
        </p:nvPicPr>
        <p:blipFill rotWithShape="1">
          <a:blip r:embed="rId4">
            <a:alphaModFix/>
          </a:blip>
          <a:srcRect/>
          <a:stretch/>
        </p:blipFill>
        <p:spPr>
          <a:xfrm>
            <a:off x="571500" y="2009923"/>
            <a:ext cx="3555950" cy="2937271"/>
          </a:xfrm>
          <a:prstGeom prst="rect">
            <a:avLst/>
          </a:prstGeom>
          <a:noFill/>
          <a:ln>
            <a:noFill/>
          </a:ln>
        </p:spPr>
      </p:pic>
      <p:pic>
        <p:nvPicPr>
          <p:cNvPr id="122" name="Google Shape;122;p16" descr="image.png"/>
          <p:cNvPicPr preferRelativeResize="0"/>
          <p:nvPr/>
        </p:nvPicPr>
        <p:blipFill rotWithShape="1">
          <a:blip r:embed="rId5">
            <a:alphaModFix/>
          </a:blip>
          <a:srcRect/>
          <a:stretch/>
        </p:blipFill>
        <p:spPr>
          <a:xfrm>
            <a:off x="4317950" y="2009923"/>
            <a:ext cx="3555950" cy="2937271"/>
          </a:xfrm>
          <a:prstGeom prst="rect">
            <a:avLst/>
          </a:prstGeom>
          <a:noFill/>
          <a:ln>
            <a:noFill/>
          </a:ln>
        </p:spPr>
      </p:pic>
      <p:pic>
        <p:nvPicPr>
          <p:cNvPr id="123" name="Google Shape;123;p16" descr="image.png"/>
          <p:cNvPicPr preferRelativeResize="0"/>
          <p:nvPr/>
        </p:nvPicPr>
        <p:blipFill rotWithShape="1">
          <a:blip r:embed="rId6">
            <a:alphaModFix/>
          </a:blip>
          <a:srcRect/>
          <a:stretch/>
        </p:blipFill>
        <p:spPr>
          <a:xfrm>
            <a:off x="8064400" y="2009923"/>
            <a:ext cx="3555950" cy="2937271"/>
          </a:xfrm>
          <a:prstGeom prst="rect">
            <a:avLst/>
          </a:prstGeom>
          <a:noFill/>
          <a:ln>
            <a:noFill/>
          </a:ln>
        </p:spPr>
      </p:pic>
      <p:sp>
        <p:nvSpPr>
          <p:cNvPr id="124" name="Google Shape;124;p16"/>
          <p:cNvSpPr txBox="1"/>
          <p:nvPr/>
        </p:nvSpPr>
        <p:spPr>
          <a:xfrm>
            <a:off x="571500" y="5413920"/>
            <a:ext cx="11049000" cy="25330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1" u="none" strike="noStrike" cap="none">
                <a:solidFill>
                  <a:srgbClr val="94A3B8"/>
                </a:solidFill>
                <a:latin typeface="Urbanist"/>
                <a:ea typeface="Urbanist"/>
                <a:cs typeface="Urbanist"/>
                <a:sym typeface="Urbanist"/>
              </a:rPr>
              <a:t>"Ensuring veterans succeed from the first day of civilian life."</a:t>
            </a:r>
            <a:endParaRPr/>
          </a:p>
        </p:txBody>
      </p:sp>
      <p:sp>
        <p:nvSpPr>
          <p:cNvPr id="125" name="Google Shape;125;p16"/>
          <p:cNvSpPr txBox="1"/>
          <p:nvPr/>
        </p:nvSpPr>
        <p:spPr>
          <a:xfrm>
            <a:off x="792639" y="2952898"/>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TAP Reform</a:t>
            </a:r>
            <a:endParaRPr/>
          </a:p>
        </p:txBody>
      </p:sp>
      <p:sp>
        <p:nvSpPr>
          <p:cNvPr id="126" name="Google Shape;126;p16"/>
          <p:cNvSpPr txBox="1"/>
          <p:nvPr/>
        </p:nvSpPr>
        <p:spPr>
          <a:xfrm>
            <a:off x="866775" y="3457723"/>
            <a:ext cx="2965400" cy="10132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Oversight of the Transition Assistance Program to ensure compliance and standardized outcomes for all branches.</a:t>
            </a:r>
            <a:endParaRPr/>
          </a:p>
        </p:txBody>
      </p:sp>
      <p:sp>
        <p:nvSpPr>
          <p:cNvPr id="127" name="Google Shape;127;p16"/>
          <p:cNvSpPr txBox="1"/>
          <p:nvPr/>
        </p:nvSpPr>
        <p:spPr>
          <a:xfrm>
            <a:off x="4539090" y="2952898"/>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Suicide Prevention</a:t>
            </a:r>
            <a:endParaRPr/>
          </a:p>
        </p:txBody>
      </p:sp>
      <p:sp>
        <p:nvSpPr>
          <p:cNvPr id="128" name="Google Shape;128;p16"/>
          <p:cNvSpPr txBox="1"/>
          <p:nvPr/>
        </p:nvSpPr>
        <p:spPr>
          <a:xfrm>
            <a:off x="4613225" y="3457723"/>
            <a:ext cx="2965400" cy="10132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Expanding Vet Center staffing and researching alternative PTSD therapies including blast overpressure studies.</a:t>
            </a:r>
            <a:endParaRPr/>
          </a:p>
        </p:txBody>
      </p:sp>
      <p:sp>
        <p:nvSpPr>
          <p:cNvPr id="129" name="Google Shape;129;p16"/>
          <p:cNvSpPr txBox="1"/>
          <p:nvPr/>
        </p:nvSpPr>
        <p:spPr>
          <a:xfrm>
            <a:off x="8285540" y="2952898"/>
            <a:ext cx="3113670" cy="3238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100" b="1" i="0" u="none" strike="noStrike" cap="none">
                <a:solidFill>
                  <a:srgbClr val="FBBF24"/>
                </a:solidFill>
                <a:latin typeface="Urbanist"/>
                <a:ea typeface="Urbanist"/>
                <a:cs typeface="Urbanist"/>
                <a:sym typeface="Urbanist"/>
              </a:rPr>
              <a:t>Education Parity</a:t>
            </a:r>
            <a:endParaRPr/>
          </a:p>
        </p:txBody>
      </p:sp>
      <p:sp>
        <p:nvSpPr>
          <p:cNvPr id="130" name="Google Shape;130;p16"/>
          <p:cNvSpPr txBox="1"/>
          <p:nvPr/>
        </p:nvSpPr>
        <p:spPr>
          <a:xfrm>
            <a:off x="8359675" y="3457723"/>
            <a:ext cx="2965400" cy="10132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Securing parity in education benefits for National Guard and Reserve component service members.</a:t>
            </a:r>
            <a:endParaRPr/>
          </a:p>
        </p:txBody>
      </p:sp>
      <p:pic>
        <p:nvPicPr>
          <p:cNvPr id="131" name="Google Shape;131;p16" descr="image.png"/>
          <p:cNvPicPr preferRelativeResize="0"/>
          <p:nvPr/>
        </p:nvPicPr>
        <p:blipFill rotWithShape="1">
          <a:blip r:embed="rId7">
            <a:alphaModFix/>
          </a:blip>
          <a:stretch/>
        </p:blipFill>
        <p:spPr>
          <a:xfrm>
            <a:off x="2117083" y="2333773"/>
            <a:ext cx="464634" cy="381000"/>
          </a:xfrm>
          <a:prstGeom prst="rect">
            <a:avLst/>
          </a:prstGeom>
          <a:noFill/>
          <a:ln>
            <a:noFill/>
          </a:ln>
        </p:spPr>
      </p:pic>
      <p:pic>
        <p:nvPicPr>
          <p:cNvPr id="132" name="Google Shape;132;p16" descr="image.png"/>
          <p:cNvPicPr preferRelativeResize="0"/>
          <p:nvPr/>
        </p:nvPicPr>
        <p:blipFill rotWithShape="1">
          <a:blip r:embed="rId8">
            <a:alphaModFix/>
          </a:blip>
          <a:stretch/>
        </p:blipFill>
        <p:spPr>
          <a:xfrm>
            <a:off x="5909997" y="2333773"/>
            <a:ext cx="371707" cy="381000"/>
          </a:xfrm>
          <a:prstGeom prst="rect">
            <a:avLst/>
          </a:prstGeom>
          <a:noFill/>
          <a:ln>
            <a:noFill/>
          </a:ln>
        </p:spPr>
      </p:pic>
      <p:pic>
        <p:nvPicPr>
          <p:cNvPr id="133" name="Google Shape;133;p16" descr="image.png"/>
          <p:cNvPicPr preferRelativeResize="0"/>
          <p:nvPr/>
        </p:nvPicPr>
        <p:blipFill rotWithShape="1">
          <a:blip r:embed="rId9">
            <a:alphaModFix/>
          </a:blip>
          <a:stretch/>
        </p:blipFill>
        <p:spPr>
          <a:xfrm>
            <a:off x="9609984" y="2333773"/>
            <a:ext cx="464634" cy="381000"/>
          </a:xfrm>
          <a:prstGeom prst="rect">
            <a:avLst/>
          </a:prstGeom>
          <a:noFill/>
          <a:ln>
            <a:noFill/>
          </a:ln>
        </p:spPr>
      </p:pic>
      <p:sp>
        <p:nvSpPr>
          <p:cNvPr id="134" name="Google Shape;134;p16"/>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Transition &amp; Mental Health</a:t>
            </a:r>
            <a:endParaRPr/>
          </a:p>
        </p:txBody>
      </p:sp>
      <p:sp>
        <p:nvSpPr>
          <p:cNvPr id="135" name="Google Shape;135;p16"/>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1" name="Google Shape;141;p17"/>
          <p:cNvSpPr txBox="1"/>
          <p:nvPr/>
        </p:nvSpPr>
        <p:spPr>
          <a:xfrm>
            <a:off x="571500" y="2640508"/>
            <a:ext cx="5334000" cy="1333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0500" b="1" i="0" u="none" strike="noStrike" cap="none">
                <a:solidFill>
                  <a:srgbClr val="EF4444"/>
                </a:solidFill>
                <a:latin typeface="Merriweather"/>
                <a:ea typeface="Merriweather"/>
                <a:cs typeface="Merriweather"/>
                <a:sym typeface="Merriweather"/>
              </a:rPr>
              <a:t>50k+</a:t>
            </a:r>
            <a:endParaRPr/>
          </a:p>
        </p:txBody>
      </p:sp>
      <p:sp>
        <p:nvSpPr>
          <p:cNvPr id="142" name="Google Shape;142;p17"/>
          <p:cNvSpPr txBox="1"/>
          <p:nvPr/>
        </p:nvSpPr>
        <p:spPr>
          <a:xfrm>
            <a:off x="571500" y="3974008"/>
            <a:ext cx="5334000" cy="3524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250" b="1" i="0" u="none" strike="noStrike" cap="none">
                <a:solidFill>
                  <a:srgbClr val="FBBF24"/>
                </a:solidFill>
                <a:latin typeface="Urbanist"/>
                <a:ea typeface="Urbanist"/>
                <a:cs typeface="Urbanist"/>
                <a:sym typeface="Urbanist"/>
              </a:rPr>
              <a:t>Combat-Injured Retirees</a:t>
            </a:r>
            <a:endParaRPr/>
          </a:p>
        </p:txBody>
      </p:sp>
      <p:sp>
        <p:nvSpPr>
          <p:cNvPr id="143" name="Google Shape;143;p17"/>
          <p:cNvSpPr txBox="1"/>
          <p:nvPr/>
        </p:nvSpPr>
        <p:spPr>
          <a:xfrm>
            <a:off x="6286500" y="2831008"/>
            <a:ext cx="5600700" cy="3238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FBBF24"/>
                </a:solidFill>
                <a:latin typeface="Urbanist"/>
                <a:ea typeface="Urbanist"/>
                <a:cs typeface="Urbanist"/>
                <a:sym typeface="Urbanist"/>
              </a:rPr>
              <a:t>The Major Richard Star Act</a:t>
            </a:r>
            <a:endParaRPr/>
          </a:p>
        </p:txBody>
      </p:sp>
      <p:sp>
        <p:nvSpPr>
          <p:cNvPr id="144" name="Google Shape;144;p17"/>
          <p:cNvSpPr txBox="1"/>
          <p:nvPr/>
        </p:nvSpPr>
        <p:spPr>
          <a:xfrm>
            <a:off x="6286500" y="3335833"/>
            <a:ext cx="5334000" cy="101322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Combat-injured veterans who were medically retired before reaching 20 years of service currently face a dollar-for-dollar reduction in their military retirement pay for every dollar of VA disability compensation they receive.</a:t>
            </a:r>
            <a:endParaRPr/>
          </a:p>
        </p:txBody>
      </p:sp>
      <p:sp>
        <p:nvSpPr>
          <p:cNvPr id="145" name="Google Shape;145;p17"/>
          <p:cNvSpPr txBox="1"/>
          <p:nvPr/>
        </p:nvSpPr>
        <p:spPr>
          <a:xfrm>
            <a:off x="6286500" y="4530030"/>
            <a:ext cx="5334000"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Goal:</a:t>
            </a:r>
            <a:r>
              <a:rPr lang="en-US" sz="1425" b="0" i="0" u="none" strike="noStrike" cap="none">
                <a:solidFill>
                  <a:srgbClr val="CBD5E1"/>
                </a:solidFill>
                <a:latin typeface="Urbanist"/>
                <a:ea typeface="Urbanist"/>
                <a:cs typeface="Urbanist"/>
                <a:sym typeface="Urbanist"/>
              </a:rPr>
              <a:t> Fully eliminate this inequity so veterans receive the full payments they earned through both service and sacrifice.</a:t>
            </a:r>
            <a:endParaRPr/>
          </a:p>
        </p:txBody>
      </p:sp>
      <p:sp>
        <p:nvSpPr>
          <p:cNvPr id="146" name="Google Shape;146;p17"/>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End the Concurrent Receipt Offset</a:t>
            </a:r>
            <a:endParaRPr/>
          </a:p>
        </p:txBody>
      </p:sp>
      <p:sp>
        <p:nvSpPr>
          <p:cNvPr id="147" name="Google Shape;147;p17"/>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1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53" name="Google Shape;153;p18" descr="image.png"/>
          <p:cNvPicPr preferRelativeResize="0"/>
          <p:nvPr/>
        </p:nvPicPr>
        <p:blipFill rotWithShape="1">
          <a:blip r:embed="rId4">
            <a:alphaModFix/>
          </a:blip>
          <a:srcRect/>
          <a:stretch/>
        </p:blipFill>
        <p:spPr>
          <a:xfrm>
            <a:off x="571500" y="1571625"/>
            <a:ext cx="11049000" cy="4714875"/>
          </a:xfrm>
          <a:prstGeom prst="rect">
            <a:avLst/>
          </a:prstGeom>
          <a:noFill/>
          <a:ln>
            <a:noFill/>
          </a:ln>
        </p:spPr>
      </p:pic>
      <p:sp>
        <p:nvSpPr>
          <p:cNvPr id="154" name="Google Shape;154;p18"/>
          <p:cNvSpPr txBox="1"/>
          <p:nvPr/>
        </p:nvSpPr>
        <p:spPr>
          <a:xfrm>
            <a:off x="487279" y="6033195"/>
            <a:ext cx="11049000" cy="50661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0" i="1" u="none" strike="noStrike" cap="none" dirty="0">
                <a:solidFill>
                  <a:srgbClr val="CBD5E1"/>
                </a:solidFill>
                <a:latin typeface="Urbanist"/>
                <a:ea typeface="Urbanist"/>
                <a:cs typeface="Urbanist"/>
                <a:sym typeface="Urbanist"/>
              </a:rPr>
              <a:t>The PACT Act has triggered historic levels of VA healthcare enrollment. Advocacy focus for 2027 shifts to managing the 18% increase in VBA claims demand.</a:t>
            </a:r>
            <a:endParaRPr dirty="0"/>
          </a:p>
        </p:txBody>
      </p:sp>
      <p:sp>
        <p:nvSpPr>
          <p:cNvPr id="155" name="Google Shape;155;p18"/>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PACT Act 2.0: Toxic Exposure Impact</a:t>
            </a:r>
            <a:endParaRPr/>
          </a:p>
        </p:txBody>
      </p:sp>
      <p:sp>
        <p:nvSpPr>
          <p:cNvPr id="156" name="Google Shape;156;p18"/>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BE1031-6D0C-DCD6-B2E2-80C21B50B9DD}"/>
              </a:ext>
            </a:extLst>
          </p:cNvPr>
          <p:cNvPicPr>
            <a:picLocks noChangeAspect="1"/>
          </p:cNvPicPr>
          <p:nvPr/>
        </p:nvPicPr>
        <p:blipFill>
          <a:blip r:embed="rId3"/>
          <a:stretch>
            <a:fillRect/>
          </a:stretch>
        </p:blipFill>
        <p:spPr>
          <a:xfrm>
            <a:off x="1284806" y="1939668"/>
            <a:ext cx="9534965" cy="963251"/>
          </a:xfrm>
          <a:prstGeom prst="rect">
            <a:avLst/>
          </a:prstGeom>
        </p:spPr>
      </p:pic>
      <p:sp>
        <p:nvSpPr>
          <p:cNvPr id="5" name="TextBox 4">
            <a:extLst>
              <a:ext uri="{FF2B5EF4-FFF2-40B4-BE49-F238E27FC236}">
                <a16:creationId xmlns:a16="http://schemas.microsoft.com/office/drawing/2014/main" id="{14115344-3848-7C10-E7B1-F39766551AB8}"/>
              </a:ext>
            </a:extLst>
          </p:cNvPr>
          <p:cNvSpPr txBox="1"/>
          <p:nvPr/>
        </p:nvSpPr>
        <p:spPr>
          <a:xfrm>
            <a:off x="217717" y="2902919"/>
            <a:ext cx="11513974" cy="3570208"/>
          </a:xfrm>
          <a:prstGeom prst="rect">
            <a:avLst/>
          </a:prstGeom>
          <a:noFill/>
        </p:spPr>
        <p:txBody>
          <a:bodyPr wrap="square">
            <a:spAutoFit/>
          </a:bodyPr>
          <a:lstStyle/>
          <a:p>
            <a:pPr rtl="0">
              <a:spcBef>
                <a:spcPts val="1200"/>
              </a:spcBef>
              <a:spcAft>
                <a:spcPts val="600"/>
              </a:spcAft>
              <a:buNone/>
            </a:pPr>
            <a:r>
              <a:rPr lang="en-US" sz="2400" b="1" i="0" u="none" strike="noStrike">
                <a:solidFill>
                  <a:srgbClr val="1F1F1F"/>
                </a:solidFill>
                <a:effectLst/>
                <a:latin typeface="Arial" panose="020B0604020202020204" pitchFamily="34" charset="0"/>
                <a:cs typeface="Arial" panose="020B0604020202020204" pitchFamily="34" charset="0"/>
              </a:rPr>
              <a:t>2. Deep Dive into Post Leadership</a:t>
            </a:r>
            <a:endParaRPr lang="en-US" sz="2400" b="1">
              <a:effectLst/>
              <a:latin typeface="Arial" panose="020B0604020202020204" pitchFamily="34" charset="0"/>
              <a:cs typeface="Arial" panose="020B0604020202020204" pitchFamily="34" charset="0"/>
            </a:endParaRPr>
          </a:p>
          <a:p>
            <a:pPr rtl="0">
              <a:spcAft>
                <a:spcPts val="600"/>
              </a:spcAft>
              <a:buNone/>
            </a:pPr>
            <a:r>
              <a:rPr lang="en-US" sz="2400" b="1" i="0" u="none" strike="noStrike">
                <a:solidFill>
                  <a:srgbClr val="1F1F1F"/>
                </a:solidFill>
                <a:effectLst/>
                <a:latin typeface="Arial" panose="020B0604020202020204" pitchFamily="34" charset="0"/>
                <a:cs typeface="Arial" panose="020B0604020202020204" pitchFamily="34" charset="0"/>
              </a:rPr>
              <a:t>Your influence as District Commander depends on your relationship with the local leadership team.</a:t>
            </a:r>
            <a:endParaRPr lang="en-US" sz="2400" b="1">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Commander:</a:t>
            </a:r>
            <a:r>
              <a:rPr lang="en-US" sz="2400" b="0" i="0" u="none" strike="noStrike">
                <a:solidFill>
                  <a:srgbClr val="1F1F1F"/>
                </a:solidFill>
                <a:effectLst/>
                <a:latin typeface="Arial" panose="020B0604020202020204" pitchFamily="34" charset="0"/>
                <a:cs typeface="Arial" panose="020B0604020202020204" pitchFamily="34" charset="0"/>
              </a:rPr>
              <a:t> Align on their vision—what is their "one big goal" for the year?</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Quartermaster:</a:t>
            </a:r>
            <a:r>
              <a:rPr lang="en-US" sz="2400" b="0" i="0" u="none" strike="noStrike">
                <a:solidFill>
                  <a:srgbClr val="1F1F1F"/>
                </a:solidFill>
                <a:effectLst/>
                <a:latin typeface="Arial" panose="020B0604020202020204" pitchFamily="34" charset="0"/>
                <a:cs typeface="Arial" panose="020B0604020202020204" pitchFamily="34" charset="0"/>
              </a:rPr>
              <a:t> Understand the fiscal health and compliance status before issues arise.</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Adjutant:</a:t>
            </a:r>
            <a:r>
              <a:rPr lang="en-US" sz="2400" b="0" i="0" u="none" strike="noStrike">
                <a:solidFill>
                  <a:srgbClr val="1F1F1F"/>
                </a:solidFill>
                <a:effectLst/>
                <a:latin typeface="Arial" panose="020B0604020202020204" pitchFamily="34" charset="0"/>
                <a:cs typeface="Arial" panose="020B0604020202020204" pitchFamily="34" charset="0"/>
              </a:rPr>
              <a:t> Ensure communication lines are open for reporting and administrative deadlines.</a:t>
            </a:r>
            <a:endParaRPr lang="en-US" sz="2400" b="0" i="0" u="none" strike="noStrike">
              <a:solidFill>
                <a:srgbClr val="000000"/>
              </a:solidFill>
              <a:effectLst/>
              <a:latin typeface="Arial" panose="020B0604020202020204" pitchFamily="34" charset="0"/>
              <a:cs typeface="Arial" panose="020B0604020202020204" pitchFamily="34" charset="0"/>
            </a:endParaRPr>
          </a:p>
          <a:p>
            <a:pPr rtl="0" fontAlgn="base">
              <a:spcAft>
                <a:spcPts val="600"/>
              </a:spcAft>
              <a:buFont typeface="Arial" panose="020B0604020202020204" pitchFamily="34" charset="0"/>
              <a:buChar char="•"/>
            </a:pPr>
            <a:r>
              <a:rPr lang="en-US" sz="2400" b="1" i="0" u="none" strike="noStrike">
                <a:solidFill>
                  <a:srgbClr val="1F1F1F"/>
                </a:solidFill>
                <a:effectLst/>
                <a:latin typeface="Arial" panose="020B0604020202020204" pitchFamily="34" charset="0"/>
                <a:cs typeface="Arial" panose="020B0604020202020204" pitchFamily="34" charset="0"/>
              </a:rPr>
              <a:t>The Trustees:</a:t>
            </a:r>
            <a:r>
              <a:rPr lang="en-US" sz="2400" b="0" i="0" u="none" strike="noStrike">
                <a:solidFill>
                  <a:srgbClr val="1F1F1F"/>
                </a:solidFill>
                <a:effectLst/>
                <a:latin typeface="Arial" panose="020B0604020202020204" pitchFamily="34" charset="0"/>
                <a:cs typeface="Arial" panose="020B0604020202020204" pitchFamily="34" charset="0"/>
              </a:rPr>
              <a:t> Gauge the long-term oversight and "pulse" of the Post membership.</a:t>
            </a:r>
            <a:endParaRPr lang="en-US" sz="2400" b="0" i="0" u="none" strike="noStrike">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2164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62" name="Google Shape;162;p19"/>
          <p:cNvSpPr txBox="1"/>
          <p:nvPr/>
        </p:nvSpPr>
        <p:spPr>
          <a:xfrm>
            <a:off x="2940605" y="2108001"/>
            <a:ext cx="6310788" cy="7334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800" b="1" i="0" u="none" strike="noStrike" cap="none">
                <a:solidFill>
                  <a:srgbClr val="FBBF24"/>
                </a:solidFill>
                <a:latin typeface="Urbanist"/>
                <a:ea typeface="Urbanist"/>
                <a:cs typeface="Urbanist"/>
                <a:sym typeface="Urbanist"/>
              </a:rPr>
              <a:t>Florida State Priorities</a:t>
            </a:r>
            <a:endParaRPr/>
          </a:p>
        </p:txBody>
      </p:sp>
      <p:sp>
        <p:nvSpPr>
          <p:cNvPr id="163" name="Google Shape;163;p19"/>
          <p:cNvSpPr/>
          <p:nvPr/>
        </p:nvSpPr>
        <p:spPr>
          <a:xfrm>
            <a:off x="5524500" y="3127176"/>
            <a:ext cx="1143000" cy="57150"/>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64" name="Google Shape;164;p19"/>
          <p:cNvSpPr txBox="1"/>
          <p:nvPr/>
        </p:nvSpPr>
        <p:spPr>
          <a:xfrm>
            <a:off x="2286000" y="3736776"/>
            <a:ext cx="7620000" cy="74652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100" b="0" i="0" u="none" strike="noStrike" cap="none">
                <a:solidFill>
                  <a:srgbClr val="CBD5E1"/>
                </a:solidFill>
                <a:latin typeface="Urbanist"/>
                <a:ea typeface="Urbanist"/>
                <a:cs typeface="Urbanist"/>
                <a:sym typeface="Urbanist"/>
              </a:rPr>
              <a:t>Defending the Revenue and Rights of Florida’s 1.5 Million Veterans.</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0"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0" name="Google Shape;170;p20"/>
          <p:cNvSpPr txBox="1"/>
          <p:nvPr/>
        </p:nvSpPr>
        <p:spPr>
          <a:xfrm>
            <a:off x="571500" y="553750"/>
            <a:ext cx="7321216" cy="48474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dirty="0">
                <a:solidFill>
                  <a:srgbClr val="FBBF24"/>
                </a:solidFill>
                <a:latin typeface="Merriweather"/>
                <a:ea typeface="Merriweather"/>
                <a:cs typeface="Merriweather"/>
                <a:sym typeface="Merriweather"/>
              </a:rPr>
              <a:t>Bingo Reform: HB 609 &amp; SB 1282</a:t>
            </a:r>
            <a:endParaRPr dirty="0"/>
          </a:p>
        </p:txBody>
      </p:sp>
      <p:sp>
        <p:nvSpPr>
          <p:cNvPr id="171" name="Google Shape;171;p20"/>
          <p:cNvSpPr txBox="1"/>
          <p:nvPr/>
        </p:nvSpPr>
        <p:spPr>
          <a:xfrm>
            <a:off x="571500" y="1219800"/>
            <a:ext cx="5200650" cy="3238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dirty="0">
                <a:solidFill>
                  <a:srgbClr val="FBBF24"/>
                </a:solidFill>
                <a:latin typeface="Urbanist"/>
                <a:ea typeface="Urbanist"/>
                <a:cs typeface="Urbanist"/>
                <a:sym typeface="Urbanist"/>
              </a:rPr>
              <a:t>Instant Bingo Ticket Dispensers</a:t>
            </a:r>
            <a:endParaRPr dirty="0"/>
          </a:p>
        </p:txBody>
      </p:sp>
      <p:sp>
        <p:nvSpPr>
          <p:cNvPr id="172" name="Google Shape;172;p20"/>
          <p:cNvSpPr txBox="1"/>
          <p:nvPr/>
        </p:nvSpPr>
        <p:spPr>
          <a:xfrm>
            <a:off x="571500" y="1864736"/>
            <a:ext cx="10467474" cy="861774"/>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2000" b="0" i="0" u="none" strike="noStrike" cap="none" dirty="0">
                <a:solidFill>
                  <a:srgbClr val="CBD5E1"/>
                </a:solidFill>
                <a:latin typeface="Urbanist"/>
                <a:ea typeface="Urbanist"/>
                <a:cs typeface="Urbanist"/>
                <a:sym typeface="Urbanist"/>
              </a:rPr>
              <a:t>The 2026-2027 session prioritizes the regulation of "Instant Bingo Ticket Dispensers" to protect Post revenue.</a:t>
            </a:r>
            <a:endParaRPr sz="2000" dirty="0"/>
          </a:p>
        </p:txBody>
      </p:sp>
      <p:sp>
        <p:nvSpPr>
          <p:cNvPr id="173" name="Google Shape;173;p20"/>
          <p:cNvSpPr txBox="1"/>
          <p:nvPr/>
        </p:nvSpPr>
        <p:spPr>
          <a:xfrm>
            <a:off x="614100" y="2977739"/>
            <a:ext cx="10226842" cy="430887"/>
          </a:xfrm>
          <a:prstGeom prst="rect">
            <a:avLst/>
          </a:prstGeom>
          <a:noFill/>
          <a:ln>
            <a:noFill/>
          </a:ln>
        </p:spPr>
        <p:txBody>
          <a:bodyPr spcFirstLastPara="1" wrap="square" lIns="257175" tIns="0" rIns="0" bIns="0" anchor="t" anchorCtr="0">
            <a:spAutoFit/>
          </a:bodyPr>
          <a:lstStyle/>
          <a:p>
            <a:pPr marL="0" marR="0" lvl="0" indent="0" algn="l" rtl="0">
              <a:lnSpc>
                <a:spcPct val="140000"/>
              </a:lnSpc>
              <a:spcBef>
                <a:spcPts val="0"/>
              </a:spcBef>
              <a:spcAft>
                <a:spcPts val="0"/>
              </a:spcAft>
              <a:buNone/>
            </a:pPr>
            <a:r>
              <a:rPr lang="en-US" sz="2000" b="1" i="0" u="none" strike="noStrike" cap="none" dirty="0">
                <a:solidFill>
                  <a:srgbClr val="CBD5E1"/>
                </a:solidFill>
                <a:latin typeface="Urbanist"/>
                <a:ea typeface="Urbanist"/>
                <a:cs typeface="Urbanist"/>
                <a:sym typeface="Urbanist"/>
              </a:rPr>
              <a:t>Safe Harbor:</a:t>
            </a:r>
            <a:r>
              <a:rPr lang="en-US" sz="2000" b="0" i="0" u="none" strike="noStrike" cap="none" dirty="0">
                <a:solidFill>
                  <a:srgbClr val="CBD5E1"/>
                </a:solidFill>
                <a:latin typeface="Urbanist"/>
                <a:ea typeface="Urbanist"/>
                <a:cs typeface="Urbanist"/>
                <a:sym typeface="Urbanist"/>
              </a:rPr>
              <a:t> Clearly defines legal dispensers to prevent criminal charges against VSOs.</a:t>
            </a:r>
            <a:endParaRPr sz="2000" dirty="0"/>
          </a:p>
        </p:txBody>
      </p:sp>
      <p:sp>
        <p:nvSpPr>
          <p:cNvPr id="174" name="Google Shape;174;p20"/>
          <p:cNvSpPr txBox="1"/>
          <p:nvPr/>
        </p:nvSpPr>
        <p:spPr>
          <a:xfrm>
            <a:off x="614099" y="4322720"/>
            <a:ext cx="9462347" cy="430887"/>
          </a:xfrm>
          <a:prstGeom prst="rect">
            <a:avLst/>
          </a:prstGeom>
          <a:noFill/>
          <a:ln>
            <a:noFill/>
          </a:ln>
        </p:spPr>
        <p:txBody>
          <a:bodyPr spcFirstLastPara="1" wrap="square" lIns="257175" tIns="0" rIns="0" bIns="0" anchor="t" anchorCtr="0">
            <a:spAutoFit/>
          </a:bodyPr>
          <a:lstStyle/>
          <a:p>
            <a:pPr marL="0" marR="0" lvl="0" indent="0" algn="l" rtl="0">
              <a:lnSpc>
                <a:spcPct val="140000"/>
              </a:lnSpc>
              <a:spcBef>
                <a:spcPts val="0"/>
              </a:spcBef>
              <a:spcAft>
                <a:spcPts val="0"/>
              </a:spcAft>
              <a:buNone/>
            </a:pPr>
            <a:r>
              <a:rPr lang="en-US" sz="2000" b="1" i="0" u="none" strike="noStrike" cap="none" dirty="0">
                <a:solidFill>
                  <a:srgbClr val="CBD5E1"/>
                </a:solidFill>
                <a:latin typeface="Urbanist"/>
                <a:ea typeface="Urbanist"/>
                <a:cs typeface="Urbanist"/>
                <a:sym typeface="Urbanist"/>
              </a:rPr>
              <a:t>Standardization:</a:t>
            </a:r>
            <a:r>
              <a:rPr lang="en-US" sz="2000" b="0" i="0" u="none" strike="noStrike" cap="none" dirty="0">
                <a:solidFill>
                  <a:srgbClr val="CBD5E1"/>
                </a:solidFill>
                <a:latin typeface="Urbanist"/>
                <a:ea typeface="Urbanist"/>
                <a:cs typeface="Urbanist"/>
                <a:sym typeface="Urbanist"/>
              </a:rPr>
              <a:t> Mandates bill acceptors, sales tracking, and win/loss displays.</a:t>
            </a:r>
            <a:endParaRPr sz="2000" dirty="0"/>
          </a:p>
        </p:txBody>
      </p:sp>
      <p:sp>
        <p:nvSpPr>
          <p:cNvPr id="175" name="Google Shape;175;p20"/>
          <p:cNvSpPr txBox="1"/>
          <p:nvPr/>
        </p:nvSpPr>
        <p:spPr>
          <a:xfrm>
            <a:off x="571500" y="5600920"/>
            <a:ext cx="10226842" cy="436273"/>
          </a:xfrm>
          <a:prstGeom prst="rect">
            <a:avLst/>
          </a:prstGeom>
          <a:noFill/>
          <a:ln>
            <a:noFill/>
          </a:ln>
        </p:spPr>
        <p:txBody>
          <a:bodyPr spcFirstLastPara="1" wrap="square" lIns="257175" tIns="0" rIns="0" bIns="0" anchor="t" anchorCtr="0">
            <a:spAutoFit/>
          </a:bodyPr>
          <a:lstStyle/>
          <a:p>
            <a:pPr marL="0" marR="0" lvl="0" indent="0" algn="l" rtl="0">
              <a:lnSpc>
                <a:spcPct val="140000"/>
              </a:lnSpc>
              <a:spcBef>
                <a:spcPts val="0"/>
              </a:spcBef>
              <a:spcAft>
                <a:spcPts val="0"/>
              </a:spcAft>
              <a:buNone/>
            </a:pPr>
            <a:r>
              <a:rPr lang="en-US" sz="2025" b="1" i="0" u="none" strike="noStrike" cap="none" dirty="0">
                <a:solidFill>
                  <a:srgbClr val="CBD5E1"/>
                </a:solidFill>
                <a:latin typeface="Urbanist"/>
                <a:ea typeface="Urbanist"/>
                <a:cs typeface="Urbanist"/>
                <a:sym typeface="Urbanist"/>
              </a:rPr>
              <a:t>Integrity:</a:t>
            </a:r>
            <a:r>
              <a:rPr lang="en-US" sz="2025" b="0" i="0" u="none" strike="noStrike" cap="none" dirty="0">
                <a:solidFill>
                  <a:srgbClr val="CBD5E1"/>
                </a:solidFill>
                <a:latin typeface="Urbanist"/>
                <a:ea typeface="Urbanist"/>
                <a:cs typeface="Urbanist"/>
                <a:sym typeface="Urbanist"/>
              </a:rPr>
              <a:t> Prohibits features that mimic slot machines or influenced outcomes.</a:t>
            </a:r>
            <a:endParaRPr sz="2000" dirty="0"/>
          </a:p>
        </p:txBody>
      </p:sp>
      <p:pic>
        <p:nvPicPr>
          <p:cNvPr id="176" name="Google Shape;176;p20" descr="image.png"/>
          <p:cNvPicPr preferRelativeResize="0"/>
          <p:nvPr/>
        </p:nvPicPr>
        <p:blipFill rotWithShape="1">
          <a:blip r:embed="rId4">
            <a:alphaModFix/>
          </a:blip>
          <a:srcRect/>
          <a:stretch/>
        </p:blipFill>
        <p:spPr>
          <a:xfrm>
            <a:off x="571500" y="3177027"/>
            <a:ext cx="161925" cy="190500"/>
          </a:xfrm>
          <a:prstGeom prst="rect">
            <a:avLst/>
          </a:prstGeom>
          <a:noFill/>
          <a:ln>
            <a:noFill/>
          </a:ln>
        </p:spPr>
      </p:pic>
      <p:pic>
        <p:nvPicPr>
          <p:cNvPr id="177" name="Google Shape;177;p20" descr="image.png"/>
          <p:cNvPicPr preferRelativeResize="0"/>
          <p:nvPr/>
        </p:nvPicPr>
        <p:blipFill rotWithShape="1">
          <a:blip r:embed="rId4">
            <a:alphaModFix/>
          </a:blip>
          <a:srcRect/>
          <a:stretch/>
        </p:blipFill>
        <p:spPr>
          <a:xfrm>
            <a:off x="571500" y="4517531"/>
            <a:ext cx="161925" cy="190500"/>
          </a:xfrm>
          <a:prstGeom prst="rect">
            <a:avLst/>
          </a:prstGeom>
          <a:noFill/>
          <a:ln>
            <a:noFill/>
          </a:ln>
        </p:spPr>
      </p:pic>
      <p:pic>
        <p:nvPicPr>
          <p:cNvPr id="178" name="Google Shape;178;p20" descr="image.png"/>
          <p:cNvPicPr preferRelativeResize="0"/>
          <p:nvPr/>
        </p:nvPicPr>
        <p:blipFill rotWithShape="1">
          <a:blip r:embed="rId4">
            <a:alphaModFix/>
          </a:blip>
          <a:srcRect/>
          <a:stretch/>
        </p:blipFill>
        <p:spPr>
          <a:xfrm>
            <a:off x="571500" y="5786849"/>
            <a:ext cx="161925" cy="1905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84" name="Google Shape;184;p21" descr="image.png"/>
          <p:cNvPicPr preferRelativeResize="0"/>
          <p:nvPr/>
        </p:nvPicPr>
        <p:blipFill rotWithShape="1">
          <a:blip r:embed="rId4">
            <a:alphaModFix/>
          </a:blip>
          <a:srcRect/>
          <a:stretch/>
        </p:blipFill>
        <p:spPr>
          <a:xfrm>
            <a:off x="6286500" y="2262187"/>
            <a:ext cx="5334000" cy="3333750"/>
          </a:xfrm>
          <a:prstGeom prst="rect">
            <a:avLst/>
          </a:prstGeom>
          <a:noFill/>
          <a:ln>
            <a:noFill/>
          </a:ln>
        </p:spPr>
      </p:pic>
      <p:sp>
        <p:nvSpPr>
          <p:cNvPr id="185" name="Google Shape;185;p21"/>
          <p:cNvSpPr txBox="1"/>
          <p:nvPr/>
        </p:nvSpPr>
        <p:spPr>
          <a:xfrm>
            <a:off x="571500" y="2262187"/>
            <a:ext cx="5400675" cy="3238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100" b="1" i="0" u="none" strike="noStrike" cap="none">
                <a:solidFill>
                  <a:srgbClr val="FBBF24"/>
                </a:solidFill>
                <a:latin typeface="Urbanist"/>
                <a:ea typeface="Urbanist"/>
                <a:cs typeface="Urbanist"/>
                <a:sym typeface="Urbanist"/>
              </a:rPr>
              <a:t>Florida SB 204 Implementation</a:t>
            </a:r>
            <a:endParaRPr/>
          </a:p>
        </p:txBody>
      </p:sp>
      <p:sp>
        <p:nvSpPr>
          <p:cNvPr id="186" name="Google Shape;186;p21"/>
          <p:cNvSpPr txBox="1"/>
          <p:nvPr/>
        </p:nvSpPr>
        <p:spPr>
          <a:xfrm>
            <a:off x="571500" y="2767012"/>
            <a:ext cx="5143500" cy="759916"/>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0" i="0" u="none" strike="noStrike" cap="none">
                <a:solidFill>
                  <a:srgbClr val="CBD5E1"/>
                </a:solidFill>
                <a:latin typeface="Urbanist"/>
                <a:ea typeface="Urbanist"/>
                <a:cs typeface="Urbanist"/>
                <a:sym typeface="Urbanist"/>
              </a:rPr>
              <a:t>This bill provides a critical mechanism for VFW Posts to avoid illegal gambling investigations through the Gaming Control Commission.</a:t>
            </a:r>
            <a:endParaRPr/>
          </a:p>
        </p:txBody>
      </p:sp>
      <p:pic>
        <p:nvPicPr>
          <p:cNvPr id="187" name="Google Shape;187;p21" descr="image.png"/>
          <p:cNvPicPr preferRelativeResize="0"/>
          <p:nvPr/>
        </p:nvPicPr>
        <p:blipFill rotWithShape="1">
          <a:blip r:embed="rId5">
            <a:alphaModFix/>
          </a:blip>
          <a:stretch/>
        </p:blipFill>
        <p:spPr>
          <a:xfrm>
            <a:off x="6334601" y="2271712"/>
            <a:ext cx="1465897" cy="180975"/>
          </a:xfrm>
          <a:prstGeom prst="rect">
            <a:avLst/>
          </a:prstGeom>
          <a:noFill/>
          <a:ln>
            <a:noFill/>
          </a:ln>
        </p:spPr>
      </p:pic>
      <p:sp>
        <p:nvSpPr>
          <p:cNvPr id="188" name="Google Shape;188;p21"/>
          <p:cNvSpPr txBox="1"/>
          <p:nvPr/>
        </p:nvSpPr>
        <p:spPr>
          <a:xfrm>
            <a:off x="1000125" y="3717428"/>
            <a:ext cx="4714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Declaratory Petitions:</a:t>
            </a:r>
            <a:r>
              <a:rPr lang="en-US" sz="1425" b="0" i="0" u="none" strike="noStrike" cap="none">
                <a:solidFill>
                  <a:srgbClr val="CBD5E1"/>
                </a:solidFill>
                <a:latin typeface="Urbanist"/>
                <a:ea typeface="Urbanist"/>
                <a:cs typeface="Urbanist"/>
                <a:sym typeface="Urbanist"/>
              </a:rPr>
              <a:t> Allows VSOs to verify the legality of a machine </a:t>
            </a:r>
            <a:r>
              <a:rPr lang="en-US" sz="1425" b="0" i="1" u="none" strike="noStrike" cap="none">
                <a:solidFill>
                  <a:srgbClr val="CBD5E1"/>
                </a:solidFill>
                <a:latin typeface="Urbanist"/>
                <a:ea typeface="Urbanist"/>
                <a:cs typeface="Urbanist"/>
                <a:sym typeface="Urbanist"/>
              </a:rPr>
              <a:t>before</a:t>
            </a:r>
            <a:r>
              <a:rPr lang="en-US" sz="1425" b="0" i="0" u="none" strike="noStrike" cap="none">
                <a:solidFill>
                  <a:srgbClr val="CBD5E1"/>
                </a:solidFill>
                <a:latin typeface="Urbanist"/>
                <a:ea typeface="Urbanist"/>
                <a:cs typeface="Urbanist"/>
                <a:sym typeface="Urbanist"/>
              </a:rPr>
              <a:t> installation.</a:t>
            </a:r>
            <a:endParaRPr/>
          </a:p>
        </p:txBody>
      </p:sp>
      <p:sp>
        <p:nvSpPr>
          <p:cNvPr id="189" name="Google Shape;189;p21"/>
          <p:cNvSpPr txBox="1"/>
          <p:nvPr/>
        </p:nvSpPr>
        <p:spPr>
          <a:xfrm>
            <a:off x="1000125" y="4414539"/>
            <a:ext cx="4714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Post Sustainability:</a:t>
            </a:r>
            <a:r>
              <a:rPr lang="en-US" sz="1425" b="0" i="0" u="none" strike="noStrike" cap="none">
                <a:solidFill>
                  <a:srgbClr val="CBD5E1"/>
                </a:solidFill>
                <a:latin typeface="Urbanist"/>
                <a:ea typeface="Urbanist"/>
                <a:cs typeface="Urbanist"/>
                <a:sym typeface="Urbanist"/>
              </a:rPr>
              <a:t> Protects the canteens that fund veteran relief projects across Florida.</a:t>
            </a:r>
            <a:endParaRPr/>
          </a:p>
        </p:txBody>
      </p:sp>
      <p:pic>
        <p:nvPicPr>
          <p:cNvPr id="190" name="Google Shape;190;p21" descr="image.png"/>
          <p:cNvPicPr preferRelativeResize="0"/>
          <p:nvPr/>
        </p:nvPicPr>
        <p:blipFill rotWithShape="1">
          <a:blip r:embed="rId6">
            <a:alphaModFix/>
          </a:blip>
          <a:srcRect/>
          <a:stretch/>
        </p:blipFill>
        <p:spPr>
          <a:xfrm>
            <a:off x="571500" y="3741241"/>
            <a:ext cx="266700" cy="276225"/>
          </a:xfrm>
          <a:prstGeom prst="rect">
            <a:avLst/>
          </a:prstGeom>
          <a:noFill/>
          <a:ln>
            <a:noFill/>
          </a:ln>
        </p:spPr>
      </p:pic>
      <p:pic>
        <p:nvPicPr>
          <p:cNvPr id="191" name="Google Shape;191;p21" descr="image.png"/>
          <p:cNvPicPr preferRelativeResize="0"/>
          <p:nvPr/>
        </p:nvPicPr>
        <p:blipFill rotWithShape="1">
          <a:blip r:embed="rId7">
            <a:alphaModFix/>
          </a:blip>
          <a:srcRect/>
          <a:stretch/>
        </p:blipFill>
        <p:spPr>
          <a:xfrm>
            <a:off x="571500" y="4438352"/>
            <a:ext cx="304800" cy="276225"/>
          </a:xfrm>
          <a:prstGeom prst="rect">
            <a:avLst/>
          </a:prstGeom>
          <a:noFill/>
          <a:ln>
            <a:noFill/>
          </a:ln>
        </p:spPr>
      </p:pic>
      <p:sp>
        <p:nvSpPr>
          <p:cNvPr id="192" name="Google Shape;192;p21"/>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Amusement Machine Protection</a:t>
            </a:r>
            <a:endParaRPr/>
          </a:p>
        </p:txBody>
      </p:sp>
      <p:sp>
        <p:nvSpPr>
          <p:cNvPr id="193" name="Google Shape;193;p21"/>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2"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9" name="Google Shape;199;p22"/>
          <p:cNvSpPr txBox="1"/>
          <p:nvPr/>
        </p:nvSpPr>
        <p:spPr>
          <a:xfrm>
            <a:off x="2619375" y="2611040"/>
            <a:ext cx="7762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Anti-Claim Shark Legislation:</a:t>
            </a:r>
            <a:r>
              <a:rPr lang="en-US" sz="1425" b="0" i="0" u="none" strike="noStrike" cap="none">
                <a:solidFill>
                  <a:srgbClr val="CBD5E1"/>
                </a:solidFill>
                <a:latin typeface="Urbanist"/>
                <a:ea typeface="Urbanist"/>
                <a:cs typeface="Urbanist"/>
                <a:sym typeface="Urbanist"/>
              </a:rPr>
              <a:t> Cracking down on unaccredited "consultants" in Florida charging thousands of dollars for PACT Act claims assistance.</a:t>
            </a:r>
            <a:endParaRPr/>
          </a:p>
        </p:txBody>
      </p:sp>
      <p:sp>
        <p:nvSpPr>
          <p:cNvPr id="200" name="Google Shape;200;p22"/>
          <p:cNvSpPr txBox="1"/>
          <p:nvPr/>
        </p:nvSpPr>
        <p:spPr>
          <a:xfrm>
            <a:off x="2619375" y="3308151"/>
            <a:ext cx="7762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Homestead Protections:</a:t>
            </a:r>
            <a:r>
              <a:rPr lang="en-US" sz="1425" b="0" i="0" u="none" strike="noStrike" cap="none">
                <a:solidFill>
                  <a:srgbClr val="CBD5E1"/>
                </a:solidFill>
                <a:latin typeface="Urbanist"/>
                <a:ea typeface="Urbanist"/>
                <a:cs typeface="Urbanist"/>
                <a:sym typeface="Urbanist"/>
              </a:rPr>
              <a:t> Preserving the 100% property tax exemption for permanently and totally disabled veterans.</a:t>
            </a:r>
            <a:endParaRPr/>
          </a:p>
        </p:txBody>
      </p:sp>
      <p:sp>
        <p:nvSpPr>
          <p:cNvPr id="201" name="Google Shape;201;p22"/>
          <p:cNvSpPr txBox="1"/>
          <p:nvPr/>
        </p:nvSpPr>
        <p:spPr>
          <a:xfrm>
            <a:off x="2619375" y="4005262"/>
            <a:ext cx="7762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Sales Tax Exemptions:</a:t>
            </a:r>
            <a:r>
              <a:rPr lang="en-US" sz="1425" b="0" i="0" u="none" strike="noStrike" cap="none">
                <a:solidFill>
                  <a:srgbClr val="CBD5E1"/>
                </a:solidFill>
                <a:latin typeface="Urbanist"/>
                <a:ea typeface="Urbanist"/>
                <a:cs typeface="Urbanist"/>
                <a:sym typeface="Urbanist"/>
              </a:rPr>
              <a:t> Seeking tax relief on food and beverage items purchased by VFW Posts for charitable functions.</a:t>
            </a:r>
            <a:endParaRPr/>
          </a:p>
        </p:txBody>
      </p:sp>
      <p:sp>
        <p:nvSpPr>
          <p:cNvPr id="202" name="Google Shape;202;p22"/>
          <p:cNvSpPr txBox="1"/>
          <p:nvPr/>
        </p:nvSpPr>
        <p:spPr>
          <a:xfrm>
            <a:off x="2619375" y="4702373"/>
            <a:ext cx="7762875" cy="50661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Entrepreneurship Grants:</a:t>
            </a:r>
            <a:r>
              <a:rPr lang="en-US" sz="1425" b="0" i="0" u="none" strike="noStrike" cap="none">
                <a:solidFill>
                  <a:srgbClr val="CBD5E1"/>
                </a:solidFill>
                <a:latin typeface="Urbanist"/>
                <a:ea typeface="Urbanist"/>
                <a:cs typeface="Urbanist"/>
                <a:sym typeface="Urbanist"/>
              </a:rPr>
              <a:t> Expanding the Veterans Florida grant programs for transitioning business owners.</a:t>
            </a:r>
            <a:endParaRPr/>
          </a:p>
        </p:txBody>
      </p:sp>
      <p:pic>
        <p:nvPicPr>
          <p:cNvPr id="203" name="Google Shape;203;p22" descr="image.png"/>
          <p:cNvPicPr preferRelativeResize="0"/>
          <p:nvPr/>
        </p:nvPicPr>
        <p:blipFill rotWithShape="1">
          <a:blip r:embed="rId4">
            <a:alphaModFix/>
          </a:blip>
          <a:srcRect/>
          <a:stretch/>
        </p:blipFill>
        <p:spPr>
          <a:xfrm>
            <a:off x="2190750" y="2634853"/>
            <a:ext cx="266700" cy="276225"/>
          </a:xfrm>
          <a:prstGeom prst="rect">
            <a:avLst/>
          </a:prstGeom>
          <a:noFill/>
          <a:ln>
            <a:noFill/>
          </a:ln>
        </p:spPr>
      </p:pic>
      <p:pic>
        <p:nvPicPr>
          <p:cNvPr id="204" name="Google Shape;204;p22" descr="image.png"/>
          <p:cNvPicPr preferRelativeResize="0"/>
          <p:nvPr/>
        </p:nvPicPr>
        <p:blipFill rotWithShape="1">
          <a:blip r:embed="rId5">
            <a:alphaModFix/>
          </a:blip>
          <a:srcRect/>
          <a:stretch/>
        </p:blipFill>
        <p:spPr>
          <a:xfrm>
            <a:off x="2190750" y="3331964"/>
            <a:ext cx="304800" cy="276225"/>
          </a:xfrm>
          <a:prstGeom prst="rect">
            <a:avLst/>
          </a:prstGeom>
          <a:noFill/>
          <a:ln>
            <a:noFill/>
          </a:ln>
        </p:spPr>
      </p:pic>
      <p:pic>
        <p:nvPicPr>
          <p:cNvPr id="205" name="Google Shape;205;p22" descr="image.png"/>
          <p:cNvPicPr preferRelativeResize="0"/>
          <p:nvPr/>
        </p:nvPicPr>
        <p:blipFill rotWithShape="1">
          <a:blip r:embed="rId6">
            <a:alphaModFix/>
          </a:blip>
          <a:srcRect/>
          <a:stretch/>
        </p:blipFill>
        <p:spPr>
          <a:xfrm>
            <a:off x="2190750" y="4029075"/>
            <a:ext cx="200025" cy="276225"/>
          </a:xfrm>
          <a:prstGeom prst="rect">
            <a:avLst/>
          </a:prstGeom>
          <a:noFill/>
          <a:ln>
            <a:noFill/>
          </a:ln>
        </p:spPr>
      </p:pic>
      <p:pic>
        <p:nvPicPr>
          <p:cNvPr id="206" name="Google Shape;206;p22" descr="image.png"/>
          <p:cNvPicPr preferRelativeResize="0"/>
          <p:nvPr/>
        </p:nvPicPr>
        <p:blipFill rotWithShape="1">
          <a:blip r:embed="rId7">
            <a:alphaModFix/>
          </a:blip>
          <a:srcRect/>
          <a:stretch/>
        </p:blipFill>
        <p:spPr>
          <a:xfrm>
            <a:off x="2190750" y="4726185"/>
            <a:ext cx="266700" cy="276225"/>
          </a:xfrm>
          <a:prstGeom prst="rect">
            <a:avLst/>
          </a:prstGeom>
          <a:noFill/>
          <a:ln>
            <a:noFill/>
          </a:ln>
        </p:spPr>
      </p:pic>
      <p:sp>
        <p:nvSpPr>
          <p:cNvPr id="207" name="Google Shape;207;p22"/>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Protecting the Florida Veteran</a:t>
            </a:r>
            <a:endParaRPr/>
          </a:p>
        </p:txBody>
      </p:sp>
      <p:sp>
        <p:nvSpPr>
          <p:cNvPr id="208" name="Google Shape;208;p22"/>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23" descr="image.png"/>
          <p:cNvPicPr preferRelativeResize="0"/>
          <p:nvPr/>
        </p:nvPicPr>
        <p:blipFill rotWithShape="1">
          <a:blip r:embed="rId3">
            <a:alphaModFix/>
          </a:blip>
          <a:srcRect/>
          <a:stretch/>
        </p:blipFill>
        <p:spPr>
          <a:xfrm>
            <a:off x="0" y="10766"/>
            <a:ext cx="12192000" cy="6858000"/>
          </a:xfrm>
          <a:prstGeom prst="rect">
            <a:avLst/>
          </a:prstGeom>
          <a:noFill/>
          <a:ln>
            <a:noFill/>
          </a:ln>
        </p:spPr>
      </p:pic>
      <p:sp>
        <p:nvSpPr>
          <p:cNvPr id="214" name="Google Shape;214;p23"/>
          <p:cNvSpPr/>
          <p:nvPr/>
        </p:nvSpPr>
        <p:spPr>
          <a:xfrm>
            <a:off x="571500" y="2562373"/>
            <a:ext cx="11049000" cy="2733377"/>
          </a:xfrm>
          <a:prstGeom prst="roundRect">
            <a:avLst>
              <a:gd name="adj" fmla="val 0"/>
            </a:avLst>
          </a:prstGeom>
          <a:solidFill>
            <a:srgbClr val="0F172A"/>
          </a:solidFill>
          <a:ln w="9525" cap="flat" cmpd="sng">
            <a:solidFill>
              <a:srgbClr val="4A7DBA"/>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aphicFrame>
        <p:nvGraphicFramePr>
          <p:cNvPr id="215" name="Google Shape;215;p23"/>
          <p:cNvGraphicFramePr/>
          <p:nvPr/>
        </p:nvGraphicFramePr>
        <p:xfrm>
          <a:off x="571500" y="2562373"/>
          <a:ext cx="11049000" cy="2733375"/>
        </p:xfrm>
        <a:graphic>
          <a:graphicData uri="http://schemas.openxmlformats.org/drawingml/2006/table">
            <a:tbl>
              <a:tblPr firstRow="1" bandRow="1">
                <a:noFill/>
              </a:tblPr>
              <a:tblGrid>
                <a:gridCol w="4277475">
                  <a:extLst>
                    <a:ext uri="{9D8B030D-6E8A-4147-A177-3AD203B41FA5}">
                      <a16:colId xmlns:a16="http://schemas.microsoft.com/office/drawing/2014/main" val="20000"/>
                    </a:ext>
                  </a:extLst>
                </a:gridCol>
                <a:gridCol w="2796175">
                  <a:extLst>
                    <a:ext uri="{9D8B030D-6E8A-4147-A177-3AD203B41FA5}">
                      <a16:colId xmlns:a16="http://schemas.microsoft.com/office/drawing/2014/main" val="20001"/>
                    </a:ext>
                  </a:extLst>
                </a:gridCol>
                <a:gridCol w="3975350">
                  <a:extLst>
                    <a:ext uri="{9D8B030D-6E8A-4147-A177-3AD203B41FA5}">
                      <a16:colId xmlns:a16="http://schemas.microsoft.com/office/drawing/2014/main" val="20002"/>
                    </a:ext>
                  </a:extLst>
                </a:gridCol>
              </a:tblGrid>
              <a:tr h="546675">
                <a:tc>
                  <a:txBody>
                    <a:bodyPr/>
                    <a:lstStyle/>
                    <a:p>
                      <a:pPr marL="0" marR="0" lvl="0" indent="0" algn="l" rtl="0">
                        <a:spcBef>
                          <a:spcPts val="0"/>
                        </a:spcBef>
                        <a:spcAft>
                          <a:spcPts val="0"/>
                        </a:spcAft>
                        <a:buNone/>
                      </a:pPr>
                      <a:r>
                        <a:rPr lang="en-US" sz="1425" b="1" i="0" u="none" strike="noStrike" cap="none">
                          <a:solidFill>
                            <a:srgbClr val="FBBF24"/>
                          </a:solidFill>
                          <a:latin typeface="Urbanist"/>
                          <a:ea typeface="Urbanist"/>
                          <a:cs typeface="Urbanist"/>
                          <a:sym typeface="Urbanist"/>
                        </a:rPr>
                        <a:t>Legislation / Goal</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1E293B"/>
                    </a:solidFill>
                  </a:tcPr>
                </a:tc>
                <a:tc>
                  <a:txBody>
                    <a:bodyPr/>
                    <a:lstStyle/>
                    <a:p>
                      <a:pPr marL="0" marR="0" lvl="0" indent="0" algn="l" rtl="0">
                        <a:spcBef>
                          <a:spcPts val="0"/>
                        </a:spcBef>
                        <a:spcAft>
                          <a:spcPts val="0"/>
                        </a:spcAft>
                        <a:buNone/>
                      </a:pPr>
                      <a:r>
                        <a:rPr lang="en-US" sz="1425" b="1" i="0" u="none" strike="noStrike" cap="none">
                          <a:solidFill>
                            <a:srgbClr val="FBBF24"/>
                          </a:solidFill>
                          <a:latin typeface="Urbanist"/>
                          <a:ea typeface="Urbanist"/>
                          <a:cs typeface="Urbanist"/>
                          <a:sym typeface="Urbanist"/>
                        </a:rPr>
                        <a:t>National vs. State</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1E293B"/>
                    </a:solidFill>
                  </a:tcPr>
                </a:tc>
                <a:tc>
                  <a:txBody>
                    <a:bodyPr/>
                    <a:lstStyle/>
                    <a:p>
                      <a:pPr marL="0" marR="0" lvl="0" indent="0" algn="l" rtl="0">
                        <a:spcBef>
                          <a:spcPts val="0"/>
                        </a:spcBef>
                        <a:spcAft>
                          <a:spcPts val="0"/>
                        </a:spcAft>
                        <a:buNone/>
                      </a:pPr>
                      <a:r>
                        <a:rPr lang="en-US" sz="1425" b="1" i="0" u="none" strike="noStrike" cap="none">
                          <a:solidFill>
                            <a:srgbClr val="FBBF24"/>
                          </a:solidFill>
                          <a:latin typeface="Urbanist"/>
                          <a:ea typeface="Urbanist"/>
                          <a:cs typeface="Urbanist"/>
                          <a:sym typeface="Urbanist"/>
                        </a:rPr>
                        <a:t>Current Status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1E293B"/>
                    </a:solidFill>
                  </a:tcPr>
                </a:tc>
                <a:extLst>
                  <a:ext uri="{0D108BD9-81ED-4DB2-BD59-A6C34878D82A}">
                    <a16:rowId xmlns:a16="http://schemas.microsoft.com/office/drawing/2014/main" val="10000"/>
                  </a:ext>
                </a:extLst>
              </a:tr>
              <a:tr h="546675">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Major Richard Star Act</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National</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Priority One for 2026</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546675">
                <a:tc>
                  <a:txBody>
                    <a:bodyPr/>
                    <a:lstStyle/>
                    <a:p>
                      <a:pPr marL="0" marR="0" lvl="0" indent="0" algn="l" rtl="0">
                        <a:spcBef>
                          <a:spcPts val="0"/>
                        </a:spcBef>
                        <a:spcAft>
                          <a:spcPts val="0"/>
                        </a:spcAft>
                        <a:buNone/>
                      </a:pPr>
                      <a:r>
                        <a:rPr lang="en-US" sz="2125" b="1" i="0" u="none" strike="noStrike" cap="none">
                          <a:solidFill>
                            <a:srgbClr val="CBD5E1"/>
                          </a:solidFill>
                          <a:highlight>
                            <a:schemeClr val="dk1"/>
                          </a:highlight>
                          <a:latin typeface="Urbanist"/>
                          <a:ea typeface="Urbanist"/>
                          <a:cs typeface="Urbanist"/>
                          <a:sym typeface="Urbanist"/>
                        </a:rPr>
                        <a:t>HB 609 / SB 1282 (Bingo)</a:t>
                      </a:r>
                      <a:endParaRPr sz="2100" b="1">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125" b="1" i="0" u="none" strike="noStrike" cap="none">
                          <a:solidFill>
                            <a:srgbClr val="CBD5E1"/>
                          </a:solidFill>
                          <a:highlight>
                            <a:schemeClr val="dk1"/>
                          </a:highlight>
                          <a:latin typeface="Urbanist"/>
                          <a:ea typeface="Urbanist"/>
                          <a:cs typeface="Urbanist"/>
                          <a:sym typeface="Urbanist"/>
                        </a:rPr>
                        <a:t>Florida</a:t>
                      </a:r>
                      <a:endParaRPr sz="2100" b="1">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125" b="1" i="0" u="none" strike="noStrike" cap="none" dirty="0">
                          <a:solidFill>
                            <a:srgbClr val="CBD5E1"/>
                          </a:solidFill>
                          <a:highlight>
                            <a:schemeClr val="dk1"/>
                          </a:highlight>
                          <a:latin typeface="Urbanist"/>
                          <a:ea typeface="Urbanist"/>
                          <a:cs typeface="Urbanist"/>
                          <a:sym typeface="Urbanist"/>
                        </a:rPr>
                        <a:t>Both Bills are Tabled</a:t>
                      </a:r>
                      <a:endParaRPr sz="2100" b="1" dirty="0">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546675">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Claim Shark Crackdown</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Both</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25" b="0" i="0" u="none" strike="noStrike" cap="none">
                          <a:solidFill>
                            <a:srgbClr val="CBD5E1"/>
                          </a:solidFill>
                          <a:latin typeface="Urbanist"/>
                          <a:ea typeface="Urbanist"/>
                          <a:cs typeface="Urbanist"/>
                          <a:sym typeface="Urbanist"/>
                        </a:rPr>
                        <a:t>VFW GUARD Act (Federal)</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546675">
                <a:tc>
                  <a:txBody>
                    <a:bodyPr/>
                    <a:lstStyle/>
                    <a:p>
                      <a:pPr marL="0" marR="0" lvl="0" indent="0" algn="l" rtl="0">
                        <a:spcBef>
                          <a:spcPts val="0"/>
                        </a:spcBef>
                        <a:spcAft>
                          <a:spcPts val="0"/>
                        </a:spcAft>
                        <a:buNone/>
                      </a:pPr>
                      <a:r>
                        <a:rPr lang="en-US" sz="1925" b="1" i="0" u="none" strike="noStrike" cap="none">
                          <a:solidFill>
                            <a:srgbClr val="CBD5E1"/>
                          </a:solidFill>
                          <a:highlight>
                            <a:schemeClr val="dk1"/>
                          </a:highlight>
                          <a:latin typeface="Urbanist"/>
                          <a:ea typeface="Urbanist"/>
                          <a:cs typeface="Urbanist"/>
                          <a:sym typeface="Urbanist"/>
                        </a:rPr>
                        <a:t>SB 204 (Gaming Safe Harbor)</a:t>
                      </a:r>
                      <a:endParaRPr sz="1900" b="1">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25" b="1" i="0" u="none" strike="noStrike" cap="none">
                          <a:solidFill>
                            <a:srgbClr val="CBD5E1"/>
                          </a:solidFill>
                          <a:highlight>
                            <a:schemeClr val="dk1"/>
                          </a:highlight>
                          <a:latin typeface="Urbanist"/>
                          <a:ea typeface="Urbanist"/>
                          <a:cs typeface="Urbanist"/>
                          <a:sym typeface="Urbanist"/>
                        </a:rPr>
                        <a:t>Florida</a:t>
                      </a:r>
                      <a:endParaRPr sz="2000" b="1">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2025" b="1" i="0" u="none" strike="noStrike" cap="none" dirty="0">
                          <a:solidFill>
                            <a:srgbClr val="CBD5E1"/>
                          </a:solidFill>
                          <a:highlight>
                            <a:schemeClr val="dk1"/>
                          </a:highlight>
                          <a:latin typeface="Urbanist"/>
                          <a:ea typeface="Urbanist"/>
                          <a:cs typeface="Urbanist"/>
                          <a:sym typeface="Urbanist"/>
                        </a:rPr>
                        <a:t>Bill is Tabled</a:t>
                      </a:r>
                      <a:endParaRPr sz="2000" b="1" dirty="0">
                        <a:highlight>
                          <a:schemeClr val="dk1"/>
                        </a:highlight>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16" name="Google Shape;216;p23"/>
          <p:cNvSpPr/>
          <p:nvPr/>
        </p:nvSpPr>
        <p:spPr>
          <a:xfrm>
            <a:off x="571500" y="3635722"/>
            <a:ext cx="427746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7" name="Google Shape;217;p23"/>
          <p:cNvSpPr/>
          <p:nvPr/>
        </p:nvSpPr>
        <p:spPr>
          <a:xfrm>
            <a:off x="4848969" y="3635722"/>
            <a:ext cx="2796182"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8" name="Google Shape;218;p23"/>
          <p:cNvSpPr/>
          <p:nvPr/>
        </p:nvSpPr>
        <p:spPr>
          <a:xfrm>
            <a:off x="7645151" y="3635722"/>
            <a:ext cx="3975348"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19" name="Google Shape;219;p23"/>
          <p:cNvSpPr/>
          <p:nvPr/>
        </p:nvSpPr>
        <p:spPr>
          <a:xfrm>
            <a:off x="571500" y="4184302"/>
            <a:ext cx="427746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0" name="Google Shape;220;p23"/>
          <p:cNvSpPr/>
          <p:nvPr/>
        </p:nvSpPr>
        <p:spPr>
          <a:xfrm>
            <a:off x="4848969" y="4184302"/>
            <a:ext cx="2796182"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1" name="Google Shape;221;p23"/>
          <p:cNvSpPr/>
          <p:nvPr/>
        </p:nvSpPr>
        <p:spPr>
          <a:xfrm>
            <a:off x="7645151" y="4184302"/>
            <a:ext cx="3975348"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2" name="Google Shape;222;p23"/>
          <p:cNvSpPr/>
          <p:nvPr/>
        </p:nvSpPr>
        <p:spPr>
          <a:xfrm>
            <a:off x="571500" y="4732883"/>
            <a:ext cx="427746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3" name="Google Shape;223;p23"/>
          <p:cNvSpPr/>
          <p:nvPr/>
        </p:nvSpPr>
        <p:spPr>
          <a:xfrm>
            <a:off x="4848969" y="4732883"/>
            <a:ext cx="2796182"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4" name="Google Shape;224;p23"/>
          <p:cNvSpPr/>
          <p:nvPr/>
        </p:nvSpPr>
        <p:spPr>
          <a:xfrm>
            <a:off x="7645151" y="4732883"/>
            <a:ext cx="3975348"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5" name="Google Shape;225;p23"/>
          <p:cNvSpPr/>
          <p:nvPr/>
        </p:nvSpPr>
        <p:spPr>
          <a:xfrm>
            <a:off x="571500" y="5281463"/>
            <a:ext cx="427746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6" name="Google Shape;226;p23"/>
          <p:cNvSpPr/>
          <p:nvPr/>
        </p:nvSpPr>
        <p:spPr>
          <a:xfrm>
            <a:off x="4848969" y="5281463"/>
            <a:ext cx="2796182"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7" name="Google Shape;227;p23"/>
          <p:cNvSpPr/>
          <p:nvPr/>
        </p:nvSpPr>
        <p:spPr>
          <a:xfrm>
            <a:off x="7645151" y="5281463"/>
            <a:ext cx="3975348"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8" name="Google Shape;228;p23"/>
          <p:cNvSpPr txBox="1"/>
          <p:nvPr/>
        </p:nvSpPr>
        <p:spPr>
          <a:xfrm>
            <a:off x="571500" y="571500"/>
            <a:ext cx="11601450" cy="5238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FBBF24"/>
                </a:solidFill>
                <a:latin typeface="Merriweather"/>
                <a:ea typeface="Merriweather"/>
                <a:cs typeface="Merriweather"/>
                <a:sym typeface="Merriweather"/>
              </a:rPr>
              <a:t>2026-2027 Legislative Scorecard</a:t>
            </a:r>
            <a:endParaRPr/>
          </a:p>
        </p:txBody>
      </p:sp>
      <p:sp>
        <p:nvSpPr>
          <p:cNvPr id="229" name="Google Shape;229;p23"/>
          <p:cNvSpPr/>
          <p:nvPr/>
        </p:nvSpPr>
        <p:spPr>
          <a:xfrm>
            <a:off x="571500" y="1162050"/>
            <a:ext cx="11049000" cy="28575"/>
          </a:xfrm>
          <a:prstGeom prst="rect">
            <a:avLst/>
          </a:prstGeom>
          <a:solidFill>
            <a:srgbClr val="B91C1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5" name="Google Shape;235;p24"/>
          <p:cNvSpPr txBox="1"/>
          <p:nvPr/>
        </p:nvSpPr>
        <p:spPr>
          <a:xfrm>
            <a:off x="4110751" y="1469826"/>
            <a:ext cx="3970496" cy="9144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6000" b="1" i="0" u="none" strike="noStrike" cap="none">
                <a:solidFill>
                  <a:srgbClr val="FBBF24"/>
                </a:solidFill>
                <a:latin typeface="Urbanist"/>
                <a:ea typeface="Urbanist"/>
                <a:cs typeface="Urbanist"/>
                <a:sym typeface="Urbanist"/>
              </a:rPr>
              <a:t>Questions?</a:t>
            </a:r>
            <a:endParaRPr/>
          </a:p>
        </p:txBody>
      </p:sp>
      <p:sp>
        <p:nvSpPr>
          <p:cNvPr id="236" name="Google Shape;236;p24"/>
          <p:cNvSpPr txBox="1"/>
          <p:nvPr/>
        </p:nvSpPr>
        <p:spPr>
          <a:xfrm>
            <a:off x="4352925" y="2574726"/>
            <a:ext cx="3486150" cy="426690"/>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0" i="0" u="none" strike="noStrike" cap="none">
                <a:solidFill>
                  <a:srgbClr val="94A3B8"/>
                </a:solidFill>
                <a:latin typeface="Urbanist"/>
                <a:ea typeface="Urbanist"/>
                <a:cs typeface="Urbanist"/>
                <a:sym typeface="Urbanist"/>
              </a:rPr>
              <a:t>Join the VFW Action Corps</a:t>
            </a:r>
            <a:endParaRPr/>
          </a:p>
        </p:txBody>
      </p:sp>
      <p:sp>
        <p:nvSpPr>
          <p:cNvPr id="237" name="Google Shape;237;p24"/>
          <p:cNvSpPr txBox="1"/>
          <p:nvPr/>
        </p:nvSpPr>
        <p:spPr>
          <a:xfrm>
            <a:off x="4705350" y="5022502"/>
            <a:ext cx="2781300" cy="213270"/>
          </a:xfrm>
          <a:prstGeom prst="rect">
            <a:avLst/>
          </a:prstGeom>
          <a:noFill/>
          <a:ln>
            <a:noFill/>
          </a:ln>
        </p:spPr>
        <p:txBody>
          <a:bodyPr spcFirstLastPara="1" wrap="square" lIns="0" tIns="0" rIns="0" bIns="0" anchor="t" anchorCtr="0">
            <a:spAutoFit/>
          </a:bodyPr>
          <a:lstStyle/>
          <a:p>
            <a:pPr marL="0" marR="0" lvl="0" indent="0" algn="ctr" rtl="0">
              <a:lnSpc>
                <a:spcPct val="139916"/>
              </a:lnSpc>
              <a:spcBef>
                <a:spcPts val="0"/>
              </a:spcBef>
              <a:spcAft>
                <a:spcPts val="0"/>
              </a:spcAft>
              <a:buNone/>
            </a:pPr>
            <a:r>
              <a:rPr lang="en-US" sz="1200" b="0" i="0" u="none" strike="noStrike" cap="none">
                <a:solidFill>
                  <a:srgbClr val="94A3B8"/>
                </a:solidFill>
                <a:latin typeface="Urbanist"/>
                <a:ea typeface="Urbanist"/>
                <a:cs typeface="Urbanist"/>
                <a:sym typeface="Urbanist"/>
              </a:rPr>
              <a:t>Text "VFW" to 50457 for Legislative Alerts</a:t>
            </a:r>
            <a:endParaRPr/>
          </a:p>
        </p:txBody>
      </p:sp>
      <p:sp>
        <p:nvSpPr>
          <p:cNvPr id="238" name="Google Shape;238;p24"/>
          <p:cNvSpPr txBox="1"/>
          <p:nvPr/>
        </p:nvSpPr>
        <p:spPr>
          <a:xfrm>
            <a:off x="4538662" y="3868191"/>
            <a:ext cx="3114675" cy="25330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1" i="0" u="none" strike="noStrike" cap="none">
                <a:solidFill>
                  <a:srgbClr val="CBD5E1"/>
                </a:solidFill>
                <a:latin typeface="Urbanist"/>
                <a:ea typeface="Urbanist"/>
                <a:cs typeface="Urbanist"/>
                <a:sym typeface="Urbanist"/>
              </a:rPr>
              <a:t>National Advocacy:</a:t>
            </a:r>
            <a:r>
              <a:rPr lang="en-US" sz="1425" b="0" i="0" u="none" strike="noStrike" cap="none">
                <a:solidFill>
                  <a:srgbClr val="CBD5E1"/>
                </a:solidFill>
                <a:latin typeface="Urbanist"/>
                <a:ea typeface="Urbanist"/>
                <a:cs typeface="Urbanist"/>
                <a:sym typeface="Urbanist"/>
              </a:rPr>
              <a:t> vfw.org/Advocacy</a:t>
            </a:r>
            <a:endParaRPr/>
          </a:p>
        </p:txBody>
      </p:sp>
      <p:sp>
        <p:nvSpPr>
          <p:cNvPr id="239" name="Google Shape;239;p24"/>
          <p:cNvSpPr txBox="1"/>
          <p:nvPr/>
        </p:nvSpPr>
        <p:spPr>
          <a:xfrm>
            <a:off x="4538662" y="4445346"/>
            <a:ext cx="3114675" cy="25330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425" b="1" i="0" u="none" strike="noStrike" cap="none" dirty="0">
                <a:solidFill>
                  <a:srgbClr val="CBD5E1"/>
                </a:solidFill>
                <a:latin typeface="Urbanist"/>
                <a:ea typeface="Urbanist"/>
                <a:cs typeface="Urbanist"/>
                <a:sym typeface="Urbanist"/>
              </a:rPr>
              <a:t>Florida Department:</a:t>
            </a:r>
            <a:r>
              <a:rPr lang="en-US" sz="1425" b="0" i="0" u="none" strike="noStrike" cap="none" dirty="0">
                <a:solidFill>
                  <a:srgbClr val="CBD5E1"/>
                </a:solidFill>
                <a:latin typeface="Urbanist"/>
                <a:ea typeface="Urbanist"/>
                <a:cs typeface="Urbanist"/>
                <a:sym typeface="Urbanist"/>
              </a:rPr>
              <a:t> vfwfl.org</a:t>
            </a:r>
            <a:endParaRP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25CE3-D548-99F5-EB98-B2BDE5516D6B}"/>
              </a:ext>
            </a:extLst>
          </p:cNvPr>
          <p:cNvSpPr>
            <a:spLocks noGrp="1"/>
          </p:cNvSpPr>
          <p:nvPr>
            <p:ph type="ctrTitle"/>
          </p:nvPr>
        </p:nvSpPr>
        <p:spPr>
          <a:xfrm>
            <a:off x="1567543" y="774021"/>
            <a:ext cx="9144000" cy="2387600"/>
          </a:xfrm>
        </p:spPr>
        <p:txBody>
          <a:bodyPr/>
          <a:lstStyle/>
          <a:p>
            <a:r>
              <a:rPr lang="en-US"/>
              <a:t>Programs</a:t>
            </a:r>
          </a:p>
        </p:txBody>
      </p:sp>
      <p:sp>
        <p:nvSpPr>
          <p:cNvPr id="3" name="Subtitle 2">
            <a:extLst>
              <a:ext uri="{FF2B5EF4-FFF2-40B4-BE49-F238E27FC236}">
                <a16:creationId xmlns:a16="http://schemas.microsoft.com/office/drawing/2014/main" id="{E9C20049-04C4-3DA7-3178-E542F64E23B3}"/>
              </a:ext>
            </a:extLst>
          </p:cNvPr>
          <p:cNvSpPr>
            <a:spLocks noGrp="1"/>
          </p:cNvSpPr>
          <p:nvPr>
            <p:ph type="subTitle" idx="1"/>
          </p:nvPr>
        </p:nvSpPr>
        <p:spPr>
          <a:xfrm>
            <a:off x="1524000" y="3516184"/>
            <a:ext cx="9144000" cy="1655762"/>
          </a:xfrm>
        </p:spPr>
        <p:txBody>
          <a:bodyPr/>
          <a:lstStyle/>
          <a:p>
            <a:r>
              <a:rPr lang="en-US"/>
              <a:t>Program Chairperson – Heather Frank</a:t>
            </a:r>
          </a:p>
          <a:p>
            <a:r>
              <a:rPr lang="en-US"/>
              <a:t>Patriots Pen Chair – Brian Frank</a:t>
            </a:r>
          </a:p>
          <a:p>
            <a:r>
              <a:rPr lang="en-US"/>
              <a:t>VOD Chair – The Heather Frank</a:t>
            </a:r>
          </a:p>
          <a:p>
            <a:r>
              <a:rPr lang="en-US"/>
              <a:t>Teacher of the Year – James B Holmes </a:t>
            </a:r>
          </a:p>
          <a:p>
            <a:r>
              <a:rPr lang="en-US"/>
              <a:t>Scouting – Ron Holiday</a:t>
            </a:r>
          </a:p>
          <a:p>
            <a:r>
              <a:rPr lang="en-US"/>
              <a:t>Buddy Poppy – Chelsea Martin</a:t>
            </a:r>
          </a:p>
        </p:txBody>
      </p:sp>
    </p:spTree>
    <p:extLst>
      <p:ext uri="{BB962C8B-B14F-4D97-AF65-F5344CB8AC3E}">
        <p14:creationId xmlns:p14="http://schemas.microsoft.com/office/powerpoint/2010/main" val="21240378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343F2-DCC6-8C9A-75A5-97145F0B2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144EC-6E56-2E4E-181C-91D3B31C1F77}"/>
              </a:ext>
            </a:extLst>
          </p:cNvPr>
          <p:cNvSpPr>
            <a:spLocks noGrp="1"/>
          </p:cNvSpPr>
          <p:nvPr>
            <p:ph type="ctrTitle"/>
          </p:nvPr>
        </p:nvSpPr>
        <p:spPr>
          <a:xfrm>
            <a:off x="1524000" y="749139"/>
            <a:ext cx="9144000" cy="2387600"/>
          </a:xfrm>
        </p:spPr>
        <p:txBody>
          <a:bodyPr/>
          <a:lstStyle/>
          <a:p>
            <a:r>
              <a:rPr lang="en-US"/>
              <a:t>Programs</a:t>
            </a:r>
          </a:p>
        </p:txBody>
      </p:sp>
      <p:sp>
        <p:nvSpPr>
          <p:cNvPr id="3" name="Subtitle 2">
            <a:extLst>
              <a:ext uri="{FF2B5EF4-FFF2-40B4-BE49-F238E27FC236}">
                <a16:creationId xmlns:a16="http://schemas.microsoft.com/office/drawing/2014/main" id="{8EC98BDE-7117-081C-0022-F412512E195F}"/>
              </a:ext>
            </a:extLst>
          </p:cNvPr>
          <p:cNvSpPr>
            <a:spLocks noGrp="1"/>
          </p:cNvSpPr>
          <p:nvPr>
            <p:ph type="subTitle" idx="1"/>
          </p:nvPr>
        </p:nvSpPr>
        <p:spPr>
          <a:xfrm>
            <a:off x="1524000" y="3351093"/>
            <a:ext cx="9144000" cy="1655762"/>
          </a:xfrm>
        </p:spPr>
        <p:txBody>
          <a:bodyPr/>
          <a:lstStyle/>
          <a:p>
            <a:r>
              <a:rPr lang="en-US"/>
              <a:t>Public Servant Chairperson – David Bear</a:t>
            </a:r>
          </a:p>
          <a:p>
            <a:r>
              <a:rPr lang="en-US"/>
              <a:t>VMS Chairperson – </a:t>
            </a:r>
          </a:p>
          <a:p>
            <a:r>
              <a:rPr lang="en-US"/>
              <a:t>Special Projects Chairperson – Amber Putnam</a:t>
            </a:r>
          </a:p>
          <a:p>
            <a:r>
              <a:rPr lang="en-US"/>
              <a:t>MAP Chairperson – Arden Battle</a:t>
            </a:r>
          </a:p>
          <a:p>
            <a:r>
              <a:rPr lang="en-US"/>
              <a:t>Unmet Needs Chairperson – </a:t>
            </a:r>
          </a:p>
          <a:p>
            <a:r>
              <a:rPr lang="en-US"/>
              <a:t>Because We Care Chairperson – Ron Mills</a:t>
            </a:r>
          </a:p>
        </p:txBody>
      </p:sp>
    </p:spTree>
    <p:extLst>
      <p:ext uri="{BB962C8B-B14F-4D97-AF65-F5344CB8AC3E}">
        <p14:creationId xmlns:p14="http://schemas.microsoft.com/office/powerpoint/2010/main" val="33181834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819F6-E5B9-424F-56A3-9D000A299DC8}"/>
              </a:ext>
            </a:extLst>
          </p:cNvPr>
          <p:cNvSpPr>
            <a:spLocks noGrp="1"/>
          </p:cNvSpPr>
          <p:nvPr>
            <p:ph type="ctrTitle"/>
          </p:nvPr>
        </p:nvSpPr>
        <p:spPr/>
        <p:txBody>
          <a:bodyPr/>
          <a:lstStyle/>
          <a:p>
            <a:r>
              <a:rPr lang="en-US"/>
              <a:t>Programs</a:t>
            </a:r>
          </a:p>
        </p:txBody>
      </p:sp>
      <p:sp>
        <p:nvSpPr>
          <p:cNvPr id="3" name="Subtitle 2">
            <a:extLst>
              <a:ext uri="{FF2B5EF4-FFF2-40B4-BE49-F238E27FC236}">
                <a16:creationId xmlns:a16="http://schemas.microsoft.com/office/drawing/2014/main" id="{F917133C-2E95-ABB0-AD7D-7D2D2F6AA703}"/>
              </a:ext>
            </a:extLst>
          </p:cNvPr>
          <p:cNvSpPr>
            <a:spLocks noGrp="1"/>
          </p:cNvSpPr>
          <p:nvPr>
            <p:ph type="subTitle" idx="1"/>
          </p:nvPr>
        </p:nvSpPr>
        <p:spPr/>
        <p:txBody>
          <a:bodyPr/>
          <a:lstStyle/>
          <a:p>
            <a:r>
              <a:rPr lang="en-US"/>
              <a:t>There is a Slide Show dedicated to all the Programs at </a:t>
            </a:r>
            <a:r>
              <a:rPr lang="en-US">
                <a:highlight>
                  <a:srgbClr val="FFFF00"/>
                </a:highlight>
              </a:rPr>
              <a:t>vfwfl.org </a:t>
            </a:r>
            <a:r>
              <a:rPr lang="en-US"/>
              <a:t>then under </a:t>
            </a:r>
            <a:r>
              <a:rPr lang="en-US" b="1"/>
              <a:t>resources</a:t>
            </a:r>
            <a:r>
              <a:rPr lang="en-US"/>
              <a:t> and then </a:t>
            </a:r>
            <a:r>
              <a:rPr lang="en-US" b="1"/>
              <a:t>training</a:t>
            </a:r>
            <a:r>
              <a:rPr lang="en-US"/>
              <a:t>. </a:t>
            </a:r>
          </a:p>
          <a:p>
            <a:r>
              <a:rPr lang="en-US"/>
              <a:t>Biggest take away from this is who the responsible people are for each program. </a:t>
            </a:r>
          </a:p>
          <a:p>
            <a:r>
              <a:rPr lang="en-US" b="1"/>
              <a:t>There is also a slide show and videos about using the APP for VOD/PP. Familiarize yourself with it because you have to use it to submit to Department.</a:t>
            </a:r>
          </a:p>
        </p:txBody>
      </p:sp>
    </p:spTree>
    <p:extLst>
      <p:ext uri="{BB962C8B-B14F-4D97-AF65-F5344CB8AC3E}">
        <p14:creationId xmlns:p14="http://schemas.microsoft.com/office/powerpoint/2010/main" val="55103599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6B6B0-0714-F307-0F98-81C0CC9327BB}"/>
              </a:ext>
            </a:extLst>
          </p:cNvPr>
          <p:cNvSpPr>
            <a:spLocks noGrp="1"/>
          </p:cNvSpPr>
          <p:nvPr>
            <p:ph type="ctrTitle"/>
          </p:nvPr>
        </p:nvSpPr>
        <p:spPr>
          <a:xfrm>
            <a:off x="1524000" y="1545350"/>
            <a:ext cx="9144000" cy="2387600"/>
          </a:xfrm>
        </p:spPr>
        <p:txBody>
          <a:bodyPr/>
          <a:lstStyle/>
          <a:p>
            <a:r>
              <a:rPr lang="en-US"/>
              <a:t>Council of Administration</a:t>
            </a:r>
          </a:p>
        </p:txBody>
      </p:sp>
      <p:sp>
        <p:nvSpPr>
          <p:cNvPr id="3" name="Subtitle 2">
            <a:extLst>
              <a:ext uri="{FF2B5EF4-FFF2-40B4-BE49-F238E27FC236}">
                <a16:creationId xmlns:a16="http://schemas.microsoft.com/office/drawing/2014/main" id="{EA687910-9641-CAAA-BC04-057B727D4D9A}"/>
              </a:ext>
            </a:extLst>
          </p:cNvPr>
          <p:cNvSpPr>
            <a:spLocks noGrp="1"/>
          </p:cNvSpPr>
          <p:nvPr>
            <p:ph type="subTitle" idx="1"/>
          </p:nvPr>
        </p:nvSpPr>
        <p:spPr>
          <a:xfrm>
            <a:off x="1524000" y="4460454"/>
            <a:ext cx="9144000" cy="1655762"/>
          </a:xfrm>
        </p:spPr>
        <p:txBody>
          <a:bodyPr/>
          <a:lstStyle/>
          <a:p>
            <a:r>
              <a:rPr lang="en-US"/>
              <a:t>District Commanders are Department officers. Your District Senior Vice Commander is technically the highest-ranking District Officer!! That’s why you wear a red band on your hat and they wear green.</a:t>
            </a:r>
          </a:p>
        </p:txBody>
      </p:sp>
    </p:spTree>
    <p:extLst>
      <p:ext uri="{BB962C8B-B14F-4D97-AF65-F5344CB8AC3E}">
        <p14:creationId xmlns:p14="http://schemas.microsoft.com/office/powerpoint/2010/main" val="2362214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B86F49821CEC44805C5212D665CAC4" ma:contentTypeVersion="11" ma:contentTypeDescription="Create a new document." ma:contentTypeScope="" ma:versionID="0fc4173b8c42cb77839e8b5fc7a6c5fe">
  <xsd:schema xmlns:xsd="http://www.w3.org/2001/XMLSchema" xmlns:xs="http://www.w3.org/2001/XMLSchema" xmlns:p="http://schemas.microsoft.com/office/2006/metadata/properties" xmlns:ns2="d90714df-e79a-4ef3-aa3f-b7f860196f2e" xmlns:ns3="1cbc2358-1452-4882-96bf-62c1355d989b" targetNamespace="http://schemas.microsoft.com/office/2006/metadata/properties" ma:root="true" ma:fieldsID="87aa7e5cb73f75f12b8f723ee05624fc" ns2:_="" ns3:_="">
    <xsd:import namespace="d90714df-e79a-4ef3-aa3f-b7f860196f2e"/>
    <xsd:import namespace="1cbc2358-1452-4882-96bf-62c1355d98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714df-e79a-4ef3-aa3f-b7f860196f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cbc2358-1452-4882-96bf-62c1355d989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7132d49-9838-4f2d-9ece-0b58abb51372}" ma:internalName="TaxCatchAll" ma:showField="CatchAllData" ma:web="1cbc2358-1452-4882-96bf-62c1355d98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714df-e79a-4ef3-aa3f-b7f860196f2e">
      <Terms xmlns="http://schemas.microsoft.com/office/infopath/2007/PartnerControls"/>
    </lcf76f155ced4ddcb4097134ff3c332f>
    <TaxCatchAll xmlns="1cbc2358-1452-4882-96bf-62c1355d989b" xsi:nil="true"/>
  </documentManagement>
</p:properties>
</file>

<file path=customXml/itemProps1.xml><?xml version="1.0" encoding="utf-8"?>
<ds:datastoreItem xmlns:ds="http://schemas.openxmlformats.org/officeDocument/2006/customXml" ds:itemID="{14856DAC-8A9E-40DE-BCF5-35CE94DA25AA}">
  <ds:schemaRefs>
    <ds:schemaRef ds:uri="1cbc2358-1452-4882-96bf-62c1355d989b"/>
    <ds:schemaRef ds:uri="d90714df-e79a-4ef3-aa3f-b7f860196f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6BBBB1-9533-48DD-AEDD-003E9A42D7E2}">
  <ds:schemaRefs>
    <ds:schemaRef ds:uri="http://schemas.microsoft.com/sharepoint/v3/contenttype/forms"/>
  </ds:schemaRefs>
</ds:datastoreItem>
</file>

<file path=customXml/itemProps3.xml><?xml version="1.0" encoding="utf-8"?>
<ds:datastoreItem xmlns:ds="http://schemas.openxmlformats.org/officeDocument/2006/customXml" ds:itemID="{EEB5B1B2-2535-47A1-9655-FEDACA48F0C0}">
  <ds:schemaRefs>
    <ds:schemaRef ds:uri="http://purl.org/dc/dcmitype/"/>
    <ds:schemaRef ds:uri="d90714df-e79a-4ef3-aa3f-b7f860196f2e"/>
    <ds:schemaRef ds:uri="http://schemas.microsoft.com/office/2006/documentManagement/types"/>
    <ds:schemaRef ds:uri="1cbc2358-1452-4882-96bf-62c1355d989b"/>
    <ds:schemaRef ds:uri="http://schemas.openxmlformats.org/package/2006/metadata/core-properties"/>
    <ds:schemaRef ds:uri="http://schemas.microsoft.com/office/2006/metadata/properties"/>
    <ds:schemaRef ds:uri="http://purl.org/dc/elements/1.1/"/>
    <ds:schemaRef ds:uri="http://www.w3.org/XML/1998/namespace"/>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2880</TotalTime>
  <Words>19663</Words>
  <Application>Microsoft Macintosh PowerPoint</Application>
  <PresentationFormat>Widescreen</PresentationFormat>
  <Paragraphs>2064</Paragraphs>
  <Slides>146</Slides>
  <Notes>146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146</vt:i4>
      </vt:variant>
    </vt:vector>
  </HeadingPairs>
  <TitlesOfParts>
    <vt:vector size="157" baseType="lpstr">
      <vt:lpstr>Aptos</vt:lpstr>
      <vt:lpstr>Arial</vt:lpstr>
      <vt:lpstr>Arial Black</vt:lpstr>
      <vt:lpstr>Calibri</vt:lpstr>
      <vt:lpstr>Google Sans</vt:lpstr>
      <vt:lpstr>Google Sans Text</vt:lpstr>
      <vt:lpstr>Merriweather</vt:lpstr>
      <vt:lpstr>Urbanist</vt:lpstr>
      <vt:lpstr>Urbanist Medium</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Legislative</vt:lpstr>
      <vt:lpstr>Legislative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Programs</vt:lpstr>
      <vt:lpstr>Programs</vt:lpstr>
      <vt:lpstr>Programs</vt:lpstr>
      <vt:lpstr>Council of Administration</vt:lpstr>
      <vt:lpstr>Council of Administration</vt:lpstr>
      <vt:lpstr>Council of Administration</vt:lpstr>
      <vt:lpstr>Council of Administration</vt:lpstr>
      <vt:lpstr>Council of Administration</vt:lpstr>
      <vt:lpstr>Council of Administration</vt:lpstr>
      <vt:lpstr>Losing a Post</vt:lpstr>
      <vt:lpstr>Losing a Post</vt:lpstr>
      <vt:lpstr>Losing a Post</vt:lpstr>
      <vt:lpstr>New Post Opportunities</vt:lpstr>
      <vt:lpstr>All-State Requirements  </vt:lpstr>
      <vt:lpstr>All-State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Others</vt:lpstr>
      <vt:lpstr>PowerPoint Presentation</vt:lpstr>
      <vt:lpstr>PowerPoint Presentation</vt:lpstr>
      <vt:lpstr>PowerPoint Presentation</vt:lpstr>
      <vt:lpstr>PowerPoint Presentation</vt:lpstr>
      <vt:lpstr>All-American Requirements  </vt:lpstr>
      <vt:lpstr>All-American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Others</vt:lpstr>
      <vt:lpstr>All-State Requirements  </vt:lpstr>
      <vt:lpstr>All-State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 Visitations</vt:lpstr>
      <vt:lpstr>Others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Laurie Kirkman Michael</dc:creator>
  <cp:lastModifiedBy>John Coleman</cp:lastModifiedBy>
  <cp:revision>3</cp:revision>
  <dcterms:created xsi:type="dcterms:W3CDTF">2026-03-03T02:32:06Z</dcterms:created>
  <dcterms:modified xsi:type="dcterms:W3CDTF">2026-08-17T01:05:03Z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0x010100C2B86F49821CEC44805C5212D665CAC4</vt:lpwstr>
  </property>
  <property fmtid="{D5CDD505-2E9C-101B-9397-08002B2CF9AE}" pid="3" name="MediaServiceImageTags">
    <vt:lpwstr/>
  </property>
</Properties>
</file>