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257" r:id="rId6"/>
    <p:sldId id="258" r:id="rId7"/>
    <p:sldId id="259" r:id="rId8"/>
    <p:sldId id="276" r:id="rId9"/>
    <p:sldId id="277" r:id="rId10"/>
    <p:sldId id="278" r:id="rId11"/>
    <p:sldId id="279" r:id="rId12"/>
    <p:sldId id="280" r:id="rId13"/>
    <p:sldId id="261" r:id="rId14"/>
    <p:sldId id="262" r:id="rId15"/>
    <p:sldId id="264" r:id="rId16"/>
    <p:sldId id="265" r:id="rId17"/>
    <p:sldId id="266" r:id="rId18"/>
    <p:sldId id="267" r:id="rId19"/>
    <p:sldId id="274" r:id="rId20"/>
    <p:sldId id="271" r:id="rId21"/>
    <p:sldId id="273"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B89FD9-C97A-4273-80F3-8CBFA4157EA8}" v="9" dt="2026-08-14T01:33:01.3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6" autoAdjust="0"/>
    <p:restoredTop sz="94660"/>
  </p:normalViewPr>
  <p:slideViewPr>
    <p:cSldViewPr snapToGrid="0">
      <p:cViewPr varScale="1">
        <p:scale>
          <a:sx n="104" d="100"/>
          <a:sy n="104" d="100"/>
        </p:scale>
        <p:origin x="48" y="2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 Michael" userId="854b71d0-5cc1-4cd7-9442-61e2c47d9ff2" providerId="ADAL" clId="{476FF265-D0B7-4BBC-91EE-110BEC7B71FA}"/>
    <pc:docChg chg="custSel addSld delSld modSld">
      <pc:chgData name="Ken Michael" userId="854b71d0-5cc1-4cd7-9442-61e2c47d9ff2" providerId="ADAL" clId="{476FF265-D0B7-4BBC-91EE-110BEC7B71FA}" dt="2026-08-14T01:34:51.405" v="335" actId="1076"/>
      <pc:docMkLst>
        <pc:docMk/>
      </pc:docMkLst>
      <pc:sldChg chg="del">
        <pc:chgData name="Ken Michael" userId="854b71d0-5cc1-4cd7-9442-61e2c47d9ff2" providerId="ADAL" clId="{476FF265-D0B7-4BBC-91EE-110BEC7B71FA}" dt="2026-08-14T01:13:01.495" v="6" actId="47"/>
        <pc:sldMkLst>
          <pc:docMk/>
          <pc:sldMk cId="694108310" sldId="260"/>
        </pc:sldMkLst>
      </pc:sldChg>
      <pc:sldChg chg="del">
        <pc:chgData name="Ken Michael" userId="854b71d0-5cc1-4cd7-9442-61e2c47d9ff2" providerId="ADAL" clId="{476FF265-D0B7-4BBC-91EE-110BEC7B71FA}" dt="2026-08-14T01:13:38.789" v="7" actId="47"/>
        <pc:sldMkLst>
          <pc:docMk/>
          <pc:sldMk cId="944014877" sldId="263"/>
        </pc:sldMkLst>
      </pc:sldChg>
      <pc:sldChg chg="del">
        <pc:chgData name="Ken Michael" userId="854b71d0-5cc1-4cd7-9442-61e2c47d9ff2" providerId="ADAL" clId="{476FF265-D0B7-4BBC-91EE-110BEC7B71FA}" dt="2026-08-14T01:11:58.259" v="4" actId="47"/>
        <pc:sldMkLst>
          <pc:docMk/>
          <pc:sldMk cId="153912480" sldId="268"/>
        </pc:sldMkLst>
      </pc:sldChg>
      <pc:sldChg chg="del">
        <pc:chgData name="Ken Michael" userId="854b71d0-5cc1-4cd7-9442-61e2c47d9ff2" providerId="ADAL" clId="{476FF265-D0B7-4BBC-91EE-110BEC7B71FA}" dt="2026-08-14T01:11:55.356" v="3" actId="47"/>
        <pc:sldMkLst>
          <pc:docMk/>
          <pc:sldMk cId="2553267800" sldId="269"/>
        </pc:sldMkLst>
      </pc:sldChg>
      <pc:sldChg chg="del">
        <pc:chgData name="Ken Michael" userId="854b71d0-5cc1-4cd7-9442-61e2c47d9ff2" providerId="ADAL" clId="{476FF265-D0B7-4BBC-91EE-110BEC7B71FA}" dt="2026-08-14T01:12:00.932" v="5" actId="47"/>
        <pc:sldMkLst>
          <pc:docMk/>
          <pc:sldMk cId="1084515160" sldId="270"/>
        </pc:sldMkLst>
      </pc:sldChg>
      <pc:sldChg chg="del">
        <pc:chgData name="Ken Michael" userId="854b71d0-5cc1-4cd7-9442-61e2c47d9ff2" providerId="ADAL" clId="{476FF265-D0B7-4BBC-91EE-110BEC7B71FA}" dt="2026-08-14T01:10:43.366" v="1" actId="47"/>
        <pc:sldMkLst>
          <pc:docMk/>
          <pc:sldMk cId="4157027364" sldId="272"/>
        </pc:sldMkLst>
      </pc:sldChg>
      <pc:sldChg chg="del">
        <pc:chgData name="Ken Michael" userId="854b71d0-5cc1-4cd7-9442-61e2c47d9ff2" providerId="ADAL" clId="{476FF265-D0B7-4BBC-91EE-110BEC7B71FA}" dt="2026-08-14T01:10:13.159" v="0" actId="47"/>
        <pc:sldMkLst>
          <pc:docMk/>
          <pc:sldMk cId="3106261672" sldId="275"/>
        </pc:sldMkLst>
      </pc:sldChg>
      <pc:sldChg chg="new">
        <pc:chgData name="Ken Michael" userId="854b71d0-5cc1-4cd7-9442-61e2c47d9ff2" providerId="ADAL" clId="{476FF265-D0B7-4BBC-91EE-110BEC7B71FA}" dt="2026-08-14T01:10:58.116" v="2" actId="680"/>
        <pc:sldMkLst>
          <pc:docMk/>
          <pc:sldMk cId="3504848562" sldId="275"/>
        </pc:sldMkLst>
      </pc:sldChg>
      <pc:sldChg chg="modSp new mod">
        <pc:chgData name="Ken Michael" userId="854b71d0-5cc1-4cd7-9442-61e2c47d9ff2" providerId="ADAL" clId="{476FF265-D0B7-4BBC-91EE-110BEC7B71FA}" dt="2026-08-14T01:20:40.337" v="18" actId="255"/>
        <pc:sldMkLst>
          <pc:docMk/>
          <pc:sldMk cId="1803947999" sldId="276"/>
        </pc:sldMkLst>
        <pc:spChg chg="mod">
          <ac:chgData name="Ken Michael" userId="854b71d0-5cc1-4cd7-9442-61e2c47d9ff2" providerId="ADAL" clId="{476FF265-D0B7-4BBC-91EE-110BEC7B71FA}" dt="2026-08-14T01:19:58.206" v="16" actId="1076"/>
          <ac:spMkLst>
            <pc:docMk/>
            <pc:sldMk cId="1803947999" sldId="276"/>
            <ac:spMk id="2" creationId="{438A61B2-560B-31BD-05F3-188EEB1ABF09}"/>
          </ac:spMkLst>
        </pc:spChg>
        <pc:spChg chg="mod">
          <ac:chgData name="Ken Michael" userId="854b71d0-5cc1-4cd7-9442-61e2c47d9ff2" providerId="ADAL" clId="{476FF265-D0B7-4BBC-91EE-110BEC7B71FA}" dt="2026-08-14T01:20:40.337" v="18" actId="255"/>
          <ac:spMkLst>
            <pc:docMk/>
            <pc:sldMk cId="1803947999" sldId="276"/>
            <ac:spMk id="3" creationId="{87588031-3330-83E5-B26D-564F3BB56AB1}"/>
          </ac:spMkLst>
        </pc:spChg>
      </pc:sldChg>
      <pc:sldChg chg="del">
        <pc:chgData name="Ken Michael" userId="854b71d0-5cc1-4cd7-9442-61e2c47d9ff2" providerId="ADAL" clId="{476FF265-D0B7-4BBC-91EE-110BEC7B71FA}" dt="2026-08-14T01:10:13.159" v="0" actId="47"/>
        <pc:sldMkLst>
          <pc:docMk/>
          <pc:sldMk cId="2819833905" sldId="276"/>
        </pc:sldMkLst>
      </pc:sldChg>
      <pc:sldChg chg="modSp new mod">
        <pc:chgData name="Ken Michael" userId="854b71d0-5cc1-4cd7-9442-61e2c47d9ff2" providerId="ADAL" clId="{476FF265-D0B7-4BBC-91EE-110BEC7B71FA}" dt="2026-08-14T01:24:33.347" v="34" actId="1076"/>
        <pc:sldMkLst>
          <pc:docMk/>
          <pc:sldMk cId="2101701044" sldId="277"/>
        </pc:sldMkLst>
        <pc:spChg chg="mod">
          <ac:chgData name="Ken Michael" userId="854b71d0-5cc1-4cd7-9442-61e2c47d9ff2" providerId="ADAL" clId="{476FF265-D0B7-4BBC-91EE-110BEC7B71FA}" dt="2026-08-14T01:24:19.564" v="32" actId="14100"/>
          <ac:spMkLst>
            <pc:docMk/>
            <pc:sldMk cId="2101701044" sldId="277"/>
            <ac:spMk id="2" creationId="{A234AFBD-06F9-6873-466F-D91D694F0B91}"/>
          </ac:spMkLst>
        </pc:spChg>
        <pc:spChg chg="mod">
          <ac:chgData name="Ken Michael" userId="854b71d0-5cc1-4cd7-9442-61e2c47d9ff2" providerId="ADAL" clId="{476FF265-D0B7-4BBC-91EE-110BEC7B71FA}" dt="2026-08-14T01:24:33.347" v="34" actId="1076"/>
          <ac:spMkLst>
            <pc:docMk/>
            <pc:sldMk cId="2101701044" sldId="277"/>
            <ac:spMk id="3" creationId="{A1100157-7414-84A1-7CB1-FA42BB3F3961}"/>
          </ac:spMkLst>
        </pc:spChg>
      </pc:sldChg>
      <pc:sldChg chg="del">
        <pc:chgData name="Ken Michael" userId="854b71d0-5cc1-4cd7-9442-61e2c47d9ff2" providerId="ADAL" clId="{476FF265-D0B7-4BBC-91EE-110BEC7B71FA}" dt="2026-08-14T01:10:13.159" v="0" actId="47"/>
        <pc:sldMkLst>
          <pc:docMk/>
          <pc:sldMk cId="3929694382" sldId="277"/>
        </pc:sldMkLst>
      </pc:sldChg>
      <pc:sldChg chg="del">
        <pc:chgData name="Ken Michael" userId="854b71d0-5cc1-4cd7-9442-61e2c47d9ff2" providerId="ADAL" clId="{476FF265-D0B7-4BBC-91EE-110BEC7B71FA}" dt="2026-08-14T01:10:13.159" v="0" actId="47"/>
        <pc:sldMkLst>
          <pc:docMk/>
          <pc:sldMk cId="812261454" sldId="278"/>
        </pc:sldMkLst>
      </pc:sldChg>
      <pc:sldChg chg="modSp add">
        <pc:chgData name="Ken Michael" userId="854b71d0-5cc1-4cd7-9442-61e2c47d9ff2" providerId="ADAL" clId="{476FF265-D0B7-4BBC-91EE-110BEC7B71FA}" dt="2026-08-14T01:25:23.905" v="36"/>
        <pc:sldMkLst>
          <pc:docMk/>
          <pc:sldMk cId="1796763398" sldId="278"/>
        </pc:sldMkLst>
        <pc:spChg chg="mod">
          <ac:chgData name="Ken Michael" userId="854b71d0-5cc1-4cd7-9442-61e2c47d9ff2" providerId="ADAL" clId="{476FF265-D0B7-4BBC-91EE-110BEC7B71FA}" dt="2026-08-14T01:25:23.905" v="36"/>
          <ac:spMkLst>
            <pc:docMk/>
            <pc:sldMk cId="1796763398" sldId="278"/>
            <ac:spMk id="3" creationId="{5F724B5C-752B-1198-D222-6C7E8A3BF461}"/>
          </ac:spMkLst>
        </pc:spChg>
      </pc:sldChg>
      <pc:sldChg chg="del">
        <pc:chgData name="Ken Michael" userId="854b71d0-5cc1-4cd7-9442-61e2c47d9ff2" providerId="ADAL" clId="{476FF265-D0B7-4BBC-91EE-110BEC7B71FA}" dt="2026-08-14T01:10:13.159" v="0" actId="47"/>
        <pc:sldMkLst>
          <pc:docMk/>
          <pc:sldMk cId="1496952455" sldId="279"/>
        </pc:sldMkLst>
      </pc:sldChg>
      <pc:sldChg chg="modSp new mod">
        <pc:chgData name="Ken Michael" userId="854b71d0-5cc1-4cd7-9442-61e2c47d9ff2" providerId="ADAL" clId="{476FF265-D0B7-4BBC-91EE-110BEC7B71FA}" dt="2026-08-14T01:31:55.587" v="308" actId="20577"/>
        <pc:sldMkLst>
          <pc:docMk/>
          <pc:sldMk cId="3598572406" sldId="279"/>
        </pc:sldMkLst>
        <pc:spChg chg="mod">
          <ac:chgData name="Ken Michael" userId="854b71d0-5cc1-4cd7-9442-61e2c47d9ff2" providerId="ADAL" clId="{476FF265-D0B7-4BBC-91EE-110BEC7B71FA}" dt="2026-08-14T01:28:42.639" v="107" actId="20577"/>
          <ac:spMkLst>
            <pc:docMk/>
            <pc:sldMk cId="3598572406" sldId="279"/>
            <ac:spMk id="2" creationId="{00CA9464-C104-2AD3-3C3C-74195A5FDB87}"/>
          </ac:spMkLst>
        </pc:spChg>
        <pc:spChg chg="mod">
          <ac:chgData name="Ken Michael" userId="854b71d0-5cc1-4cd7-9442-61e2c47d9ff2" providerId="ADAL" clId="{476FF265-D0B7-4BBC-91EE-110BEC7B71FA}" dt="2026-08-14T01:31:55.587" v="308" actId="20577"/>
          <ac:spMkLst>
            <pc:docMk/>
            <pc:sldMk cId="3598572406" sldId="279"/>
            <ac:spMk id="3" creationId="{78D0C26A-DEB5-C8D1-2AF1-6B2E337407C2}"/>
          </ac:spMkLst>
        </pc:spChg>
      </pc:sldChg>
      <pc:sldChg chg="del">
        <pc:chgData name="Ken Michael" userId="854b71d0-5cc1-4cd7-9442-61e2c47d9ff2" providerId="ADAL" clId="{476FF265-D0B7-4BBC-91EE-110BEC7B71FA}" dt="2026-08-14T01:10:13.159" v="0" actId="47"/>
        <pc:sldMkLst>
          <pc:docMk/>
          <pc:sldMk cId="2243228201" sldId="280"/>
        </pc:sldMkLst>
      </pc:sldChg>
      <pc:sldChg chg="modSp new mod">
        <pc:chgData name="Ken Michael" userId="854b71d0-5cc1-4cd7-9442-61e2c47d9ff2" providerId="ADAL" clId="{476FF265-D0B7-4BBC-91EE-110BEC7B71FA}" dt="2026-08-14T01:34:51.405" v="335" actId="1076"/>
        <pc:sldMkLst>
          <pc:docMk/>
          <pc:sldMk cId="3878813416" sldId="280"/>
        </pc:sldMkLst>
        <pc:spChg chg="mod">
          <ac:chgData name="Ken Michael" userId="854b71d0-5cc1-4cd7-9442-61e2c47d9ff2" providerId="ADAL" clId="{476FF265-D0B7-4BBC-91EE-110BEC7B71FA}" dt="2026-08-14T01:33:38.002" v="333" actId="20577"/>
          <ac:spMkLst>
            <pc:docMk/>
            <pc:sldMk cId="3878813416" sldId="280"/>
            <ac:spMk id="2" creationId="{DD10F7A8-A141-71E9-733B-944E9564CD81}"/>
          </ac:spMkLst>
        </pc:spChg>
        <pc:spChg chg="mod">
          <ac:chgData name="Ken Michael" userId="854b71d0-5cc1-4cd7-9442-61e2c47d9ff2" providerId="ADAL" clId="{476FF265-D0B7-4BBC-91EE-110BEC7B71FA}" dt="2026-08-14T01:34:51.405" v="335" actId="1076"/>
          <ac:spMkLst>
            <pc:docMk/>
            <pc:sldMk cId="3878813416" sldId="280"/>
            <ac:spMk id="3" creationId="{A134B355-2DD8-6F5B-F041-92192C37BCB2}"/>
          </ac:spMkLst>
        </pc:spChg>
      </pc:sldChg>
      <pc:sldChg chg="del">
        <pc:chgData name="Ken Michael" userId="854b71d0-5cc1-4cd7-9442-61e2c47d9ff2" providerId="ADAL" clId="{476FF265-D0B7-4BBC-91EE-110BEC7B71FA}" dt="2026-08-14T01:10:13.159" v="0" actId="47"/>
        <pc:sldMkLst>
          <pc:docMk/>
          <pc:sldMk cId="2629263009" sldId="281"/>
        </pc:sldMkLst>
      </pc:sldChg>
      <pc:sldChg chg="del">
        <pc:chgData name="Ken Michael" userId="854b71d0-5cc1-4cd7-9442-61e2c47d9ff2" providerId="ADAL" clId="{476FF265-D0B7-4BBC-91EE-110BEC7B71FA}" dt="2026-08-14T01:10:13.159" v="0" actId="47"/>
        <pc:sldMkLst>
          <pc:docMk/>
          <pc:sldMk cId="1732269355" sldId="282"/>
        </pc:sldMkLst>
      </pc:sldChg>
      <pc:sldChg chg="del">
        <pc:chgData name="Ken Michael" userId="854b71d0-5cc1-4cd7-9442-61e2c47d9ff2" providerId="ADAL" clId="{476FF265-D0B7-4BBC-91EE-110BEC7B71FA}" dt="2026-08-14T01:10:13.159" v="0" actId="47"/>
        <pc:sldMkLst>
          <pc:docMk/>
          <pc:sldMk cId="3914235063" sldId="283"/>
        </pc:sldMkLst>
      </pc:sldChg>
      <pc:sldChg chg="del">
        <pc:chgData name="Ken Michael" userId="854b71d0-5cc1-4cd7-9442-61e2c47d9ff2" providerId="ADAL" clId="{476FF265-D0B7-4BBC-91EE-110BEC7B71FA}" dt="2026-08-14T01:10:13.159" v="0" actId="47"/>
        <pc:sldMkLst>
          <pc:docMk/>
          <pc:sldMk cId="2829481929" sldId="284"/>
        </pc:sldMkLst>
      </pc:sldChg>
      <pc:sldChg chg="del">
        <pc:chgData name="Ken Michael" userId="854b71d0-5cc1-4cd7-9442-61e2c47d9ff2" providerId="ADAL" clId="{476FF265-D0B7-4BBC-91EE-110BEC7B71FA}" dt="2026-08-14T01:10:13.159" v="0" actId="47"/>
        <pc:sldMkLst>
          <pc:docMk/>
          <pc:sldMk cId="3957149514" sldId="285"/>
        </pc:sldMkLst>
      </pc:sldChg>
      <pc:sldChg chg="del">
        <pc:chgData name="Ken Michael" userId="854b71d0-5cc1-4cd7-9442-61e2c47d9ff2" providerId="ADAL" clId="{476FF265-D0B7-4BBC-91EE-110BEC7B71FA}" dt="2026-08-14T01:10:13.159" v="0" actId="47"/>
        <pc:sldMkLst>
          <pc:docMk/>
          <pc:sldMk cId="2747298793" sldId="286"/>
        </pc:sldMkLst>
      </pc:sldChg>
      <pc:sldChg chg="del">
        <pc:chgData name="Ken Michael" userId="854b71d0-5cc1-4cd7-9442-61e2c47d9ff2" providerId="ADAL" clId="{476FF265-D0B7-4BBC-91EE-110BEC7B71FA}" dt="2026-08-14T01:10:13.159" v="0" actId="47"/>
        <pc:sldMkLst>
          <pc:docMk/>
          <pc:sldMk cId="1977168778" sldId="287"/>
        </pc:sldMkLst>
      </pc:sldChg>
      <pc:sldChg chg="del">
        <pc:chgData name="Ken Michael" userId="854b71d0-5cc1-4cd7-9442-61e2c47d9ff2" providerId="ADAL" clId="{476FF265-D0B7-4BBC-91EE-110BEC7B71FA}" dt="2026-08-14T01:10:13.159" v="0" actId="47"/>
        <pc:sldMkLst>
          <pc:docMk/>
          <pc:sldMk cId="1918216925" sldId="288"/>
        </pc:sldMkLst>
      </pc:sldChg>
      <pc:sldChg chg="del">
        <pc:chgData name="Ken Michael" userId="854b71d0-5cc1-4cd7-9442-61e2c47d9ff2" providerId="ADAL" clId="{476FF265-D0B7-4BBC-91EE-110BEC7B71FA}" dt="2026-08-14T01:10:13.159" v="0" actId="47"/>
        <pc:sldMkLst>
          <pc:docMk/>
          <pc:sldMk cId="1677173277"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40A1A2-8DBA-4855-AAEE-4FBDD7D217E4}"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CF195-CA04-4859-80DE-1B239E63EE30}" type="slidenum">
              <a:rPr lang="en-US" smtClean="0"/>
              <a:t>‹#›</a:t>
            </a:fld>
            <a:endParaRPr lang="en-US"/>
          </a:p>
        </p:txBody>
      </p:sp>
    </p:spTree>
    <p:extLst>
      <p:ext uri="{BB962C8B-B14F-4D97-AF65-F5344CB8AC3E}">
        <p14:creationId xmlns:p14="http://schemas.microsoft.com/office/powerpoint/2010/main" val="2440875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8CF195-CA04-4859-80DE-1B239E63EE30}" type="slidenum">
              <a:rPr lang="en-US" smtClean="0"/>
              <a:t>16</a:t>
            </a:fld>
            <a:endParaRPr lang="en-US"/>
          </a:p>
        </p:txBody>
      </p:sp>
    </p:spTree>
    <p:extLst>
      <p:ext uri="{BB962C8B-B14F-4D97-AF65-F5344CB8AC3E}">
        <p14:creationId xmlns:p14="http://schemas.microsoft.com/office/powerpoint/2010/main" val="36396421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05FC-473B-DBD4-5829-D5971BCC234B}"/>
              </a:ext>
            </a:extLst>
          </p:cNvPr>
          <p:cNvSpPr>
            <a:spLocks noGrp="1"/>
          </p:cNvSpPr>
          <p:nvPr>
            <p:ph type="ctrTitle"/>
          </p:nvPr>
        </p:nvSpPr>
        <p:spPr>
          <a:xfrm>
            <a:off x="1524000" y="1126263"/>
            <a:ext cx="9144000" cy="2387600"/>
          </a:xfrm>
        </p:spPr>
        <p:txBody>
          <a:bodyPr anchor="b"/>
          <a:lstStyle>
            <a:lvl1pPr algn="ctr">
              <a:defRPr sz="4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A98D8369-15A8-5B8B-0A39-3BFCEA97C1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CDDA5F-FE44-F505-620B-E1533F42B2F9}"/>
              </a:ext>
            </a:extLst>
          </p:cNvPr>
          <p:cNvSpPr>
            <a:spLocks noGrp="1"/>
          </p:cNvSpPr>
          <p:nvPr>
            <p:ph type="dt" sz="half" idx="10"/>
          </p:nvPr>
        </p:nvSpPr>
        <p:spPr/>
        <p:txBody>
          <a:bodyPr/>
          <a:lstStyle/>
          <a:p>
            <a:fld id="{C6BE780E-EB96-4C98-A208-7834BD47B61C}" type="datetimeFigureOut">
              <a:rPr lang="en-US" smtClean="0"/>
              <a:t>8/13/2026</a:t>
            </a:fld>
            <a:endParaRPr lang="en-US"/>
          </a:p>
        </p:txBody>
      </p:sp>
      <p:sp>
        <p:nvSpPr>
          <p:cNvPr id="5" name="Footer Placeholder 4">
            <a:extLst>
              <a:ext uri="{FF2B5EF4-FFF2-40B4-BE49-F238E27FC236}">
                <a16:creationId xmlns:a16="http://schemas.microsoft.com/office/drawing/2014/main" id="{21F1A848-1CF5-E917-B4E8-4B3636AD0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4749D3-3221-68B5-D3BC-DBE2E5CB0DAD}"/>
              </a:ext>
            </a:extLst>
          </p:cNvPr>
          <p:cNvSpPr>
            <a:spLocks noGrp="1"/>
          </p:cNvSpPr>
          <p:nvPr>
            <p:ph type="sldNum" sz="quarter" idx="12"/>
          </p:nvPr>
        </p:nvSpPr>
        <p:spPr/>
        <p:txBody>
          <a:body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E69B610F-44EE-265D-D389-1F3C000CFB31}"/>
              </a:ext>
            </a:extLst>
          </p:cNvPr>
          <p:cNvPicPr>
            <a:picLocks noChangeAspect="1"/>
          </p:cNvPicPr>
          <p:nvPr userDrawn="1"/>
        </p:nvPicPr>
        <p:blipFill>
          <a:blip r:embed="rId2"/>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A146AB88-7F2C-E502-5BD2-8460154BDE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6A5B6C03-CD83-8CBB-D2C6-BA988956C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D3C3F7AC-7902-A4F4-9A07-9C68D79A69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2" name="Picture 11">
            <a:extLst>
              <a:ext uri="{FF2B5EF4-FFF2-40B4-BE49-F238E27FC236}">
                <a16:creationId xmlns:a16="http://schemas.microsoft.com/office/drawing/2014/main" id="{E68988A7-5F0D-3F15-6C02-B5EB8B68F04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spTree>
    <p:extLst>
      <p:ext uri="{BB962C8B-B14F-4D97-AF65-F5344CB8AC3E}">
        <p14:creationId xmlns:p14="http://schemas.microsoft.com/office/powerpoint/2010/main" val="29847798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5BB177-025B-F1E5-7F04-95201BC1F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89B034-93D9-7686-4EC9-3D6E524BB1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8F4D166-0121-D8EF-8AC3-EA5939E67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BE780E-EB96-4C98-A208-7834BD47B61C}" type="datetimeFigureOut">
              <a:rPr lang="en-US" smtClean="0"/>
              <a:t>8/13/2026</a:t>
            </a:fld>
            <a:endParaRPr lang="en-US"/>
          </a:p>
        </p:txBody>
      </p:sp>
      <p:sp>
        <p:nvSpPr>
          <p:cNvPr id="5" name="Footer Placeholder 4">
            <a:extLst>
              <a:ext uri="{FF2B5EF4-FFF2-40B4-BE49-F238E27FC236}">
                <a16:creationId xmlns:a16="http://schemas.microsoft.com/office/drawing/2014/main" id="{D4FB425A-C7D2-3108-45B5-14942C56CC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4CED24-5567-6625-191E-DD08A0904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96D953A2-1691-EEAA-FFE8-D6FF7024FAE2}"/>
              </a:ext>
            </a:extLst>
          </p:cNvPr>
          <p:cNvPicPr>
            <a:picLocks noChangeAspect="1"/>
          </p:cNvPicPr>
          <p:nvPr userDrawn="1"/>
        </p:nvPicPr>
        <p:blipFill>
          <a:blip r:embed="rId3"/>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BA2C9BBD-F31E-2DA8-8234-72A0BD2761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89F87A0B-9FFB-263A-A6A1-8FE7AD4861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690D6FE1-08F6-F9FA-C4EA-EABBC42F4A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CA912CDC-84E2-9FD0-DF24-6C5001C8B40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1" y="482395"/>
            <a:ext cx="4763165" cy="2138110"/>
          </a:xfrm>
          <a:prstGeom prst="rect">
            <a:avLst/>
          </a:prstGeom>
        </p:spPr>
      </p:pic>
      <p:pic>
        <p:nvPicPr>
          <p:cNvPr id="12" name="Picture 11">
            <a:extLst>
              <a:ext uri="{FF2B5EF4-FFF2-40B4-BE49-F238E27FC236}">
                <a16:creationId xmlns:a16="http://schemas.microsoft.com/office/drawing/2014/main" id="{E1E995B0-D26C-E0E8-71A4-B590DDC835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pic>
        <p:nvPicPr>
          <p:cNvPr id="14" name="Picture 13">
            <a:extLst>
              <a:ext uri="{FF2B5EF4-FFF2-40B4-BE49-F238E27FC236}">
                <a16:creationId xmlns:a16="http://schemas.microsoft.com/office/drawing/2014/main" id="{41D0032D-FDC1-6778-E778-4243E2FFECD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760867" y="-21818"/>
            <a:ext cx="1847443" cy="1847443"/>
          </a:xfrm>
          <a:prstGeom prst="rect">
            <a:avLst/>
          </a:prstGeom>
        </p:spPr>
      </p:pic>
    </p:spTree>
    <p:extLst>
      <p:ext uri="{BB962C8B-B14F-4D97-AF65-F5344CB8AC3E}">
        <p14:creationId xmlns:p14="http://schemas.microsoft.com/office/powerpoint/2010/main" val="378990266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vfw.org/" TargetMode="External"/><Relationship Id="rId2" Type="http://schemas.openxmlformats.org/officeDocument/2006/relationships/hyperlink" Target="http://www.lotcs.org/" TargetMode="External"/><Relationship Id="rId1" Type="http://schemas.openxmlformats.org/officeDocument/2006/relationships/slideLayout" Target="../slideLayouts/slideLayout1.xml"/><Relationship Id="rId4" Type="http://schemas.openxmlformats.org/officeDocument/2006/relationships/hyperlink" Target="http://www.vfwfl.or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20471-E819-D011-FBD6-466B8ACFA588}"/>
              </a:ext>
            </a:extLst>
          </p:cNvPr>
          <p:cNvSpPr>
            <a:spLocks noGrp="1"/>
          </p:cNvSpPr>
          <p:nvPr>
            <p:ph type="ctrTitle"/>
          </p:nvPr>
        </p:nvSpPr>
        <p:spPr>
          <a:xfrm>
            <a:off x="1524000" y="500298"/>
            <a:ext cx="9144000" cy="2387600"/>
          </a:xfrm>
        </p:spPr>
        <p:txBody>
          <a:bodyPr/>
          <a:lstStyle/>
          <a:p>
            <a:r>
              <a:rPr lang="en-US" dirty="0"/>
              <a:t>Chaplain Training</a:t>
            </a:r>
          </a:p>
        </p:txBody>
      </p:sp>
      <p:pic>
        <p:nvPicPr>
          <p:cNvPr id="4" name="Picture 3">
            <a:extLst>
              <a:ext uri="{FF2B5EF4-FFF2-40B4-BE49-F238E27FC236}">
                <a16:creationId xmlns:a16="http://schemas.microsoft.com/office/drawing/2014/main" id="{4AC8EFC6-3343-B9AF-30AC-BF7EEFD7F1A5}"/>
              </a:ext>
            </a:extLst>
          </p:cNvPr>
          <p:cNvPicPr>
            <a:picLocks noChangeAspect="1"/>
          </p:cNvPicPr>
          <p:nvPr/>
        </p:nvPicPr>
        <p:blipFill>
          <a:blip r:embed="rId2"/>
          <a:stretch>
            <a:fillRect/>
          </a:stretch>
        </p:blipFill>
        <p:spPr>
          <a:xfrm>
            <a:off x="4263344" y="2887898"/>
            <a:ext cx="3665311" cy="3696505"/>
          </a:xfrm>
          <a:prstGeom prst="rect">
            <a:avLst/>
          </a:prstGeom>
        </p:spPr>
      </p:pic>
    </p:spTree>
    <p:extLst>
      <p:ext uri="{BB962C8B-B14F-4D97-AF65-F5344CB8AC3E}">
        <p14:creationId xmlns:p14="http://schemas.microsoft.com/office/powerpoint/2010/main" val="2733644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E4204-B021-4D58-66A1-99E5D9957EE9}"/>
              </a:ext>
            </a:extLst>
          </p:cNvPr>
          <p:cNvSpPr>
            <a:spLocks noGrp="1"/>
          </p:cNvSpPr>
          <p:nvPr>
            <p:ph type="ctrTitle"/>
          </p:nvPr>
        </p:nvSpPr>
        <p:spPr>
          <a:xfrm>
            <a:off x="1524000" y="819417"/>
            <a:ext cx="9144000" cy="2387600"/>
          </a:xfrm>
        </p:spPr>
        <p:txBody>
          <a:bodyPr/>
          <a:lstStyle/>
          <a:p>
            <a:r>
              <a:rPr lang="en-US" b="1" dirty="0"/>
              <a:t>ETHICS AND GUIDING PRINCIPLES FOR CHAPLAINS</a:t>
            </a:r>
            <a:endParaRPr lang="en-US" dirty="0"/>
          </a:p>
        </p:txBody>
      </p:sp>
      <p:sp>
        <p:nvSpPr>
          <p:cNvPr id="3" name="Subtitle 2">
            <a:extLst>
              <a:ext uri="{FF2B5EF4-FFF2-40B4-BE49-F238E27FC236}">
                <a16:creationId xmlns:a16="http://schemas.microsoft.com/office/drawing/2014/main" id="{4C617521-FA2C-15CA-FE3F-5F52B49E69C4}"/>
              </a:ext>
            </a:extLst>
          </p:cNvPr>
          <p:cNvSpPr>
            <a:spLocks noGrp="1"/>
          </p:cNvSpPr>
          <p:nvPr>
            <p:ph type="subTitle" idx="1"/>
          </p:nvPr>
        </p:nvSpPr>
        <p:spPr>
          <a:xfrm>
            <a:off x="1524000" y="3602038"/>
            <a:ext cx="4349026" cy="1655762"/>
          </a:xfrm>
        </p:spPr>
        <p:txBody>
          <a:bodyPr>
            <a:noAutofit/>
          </a:bodyPr>
          <a:lstStyle/>
          <a:p>
            <a:pPr marL="342900" indent="-342900" algn="l">
              <a:buFont typeface="Arial" panose="020B0604020202020204" pitchFamily="34" charset="0"/>
              <a:buChar char="•"/>
            </a:pPr>
            <a:r>
              <a:rPr lang="en-US" sz="2800" b="1" dirty="0"/>
              <a:t>Integrity </a:t>
            </a:r>
          </a:p>
          <a:p>
            <a:pPr marL="342900" indent="-342900" algn="l">
              <a:buFont typeface="Arial" panose="020B0604020202020204" pitchFamily="34" charset="0"/>
              <a:buChar char="•"/>
            </a:pPr>
            <a:r>
              <a:rPr lang="en-US" sz="2800" b="1" dirty="0"/>
              <a:t>Holistic Support </a:t>
            </a:r>
          </a:p>
          <a:p>
            <a:pPr marL="342900" indent="-342900" algn="l">
              <a:buFont typeface="Arial" panose="020B0604020202020204" pitchFamily="34" charset="0"/>
              <a:buChar char="•"/>
            </a:pPr>
            <a:r>
              <a:rPr lang="en-US" sz="2800" b="1" dirty="0"/>
              <a:t>Non-Proselytization</a:t>
            </a:r>
          </a:p>
          <a:p>
            <a:pPr marL="342900" indent="-342900" algn="l">
              <a:buFont typeface="Arial" panose="020B0604020202020204" pitchFamily="34" charset="0"/>
              <a:buChar char="•"/>
            </a:pPr>
            <a:r>
              <a:rPr lang="en-US" sz="2800" b="1" dirty="0"/>
              <a:t>Interfaith Sensitivity </a:t>
            </a:r>
          </a:p>
          <a:p>
            <a:pPr marL="342900" indent="-342900" algn="l">
              <a:buFont typeface="Arial" panose="020B0604020202020204" pitchFamily="34" charset="0"/>
              <a:buChar char="•"/>
            </a:pPr>
            <a:r>
              <a:rPr lang="en-US" sz="2800" b="1" dirty="0"/>
              <a:t>Non-Discrimination </a:t>
            </a:r>
            <a:endParaRPr lang="en-US" sz="2800" dirty="0"/>
          </a:p>
        </p:txBody>
      </p:sp>
      <p:sp>
        <p:nvSpPr>
          <p:cNvPr id="4" name="Subtitle 2">
            <a:extLst>
              <a:ext uri="{FF2B5EF4-FFF2-40B4-BE49-F238E27FC236}">
                <a16:creationId xmlns:a16="http://schemas.microsoft.com/office/drawing/2014/main" id="{7A744071-661E-7A84-784A-3586F6377579}"/>
              </a:ext>
            </a:extLst>
          </p:cNvPr>
          <p:cNvSpPr txBox="1">
            <a:spLocks/>
          </p:cNvSpPr>
          <p:nvPr/>
        </p:nvSpPr>
        <p:spPr>
          <a:xfrm>
            <a:off x="5917006" y="3602038"/>
            <a:ext cx="4853276" cy="16557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2800" b="1" dirty="0"/>
              <a:t>Faith-Specific Support  </a:t>
            </a:r>
          </a:p>
          <a:p>
            <a:pPr marL="342900" indent="-342900" algn="l">
              <a:buFont typeface="Arial" panose="020B0604020202020204" pitchFamily="34" charset="0"/>
              <a:buChar char="•"/>
            </a:pPr>
            <a:r>
              <a:rPr lang="en-US" sz="2800" b="1" dirty="0"/>
              <a:t>Confidentiality </a:t>
            </a:r>
          </a:p>
          <a:p>
            <a:pPr marL="342900" indent="-342900" algn="l">
              <a:buFont typeface="Arial" panose="020B0604020202020204" pitchFamily="34" charset="0"/>
              <a:buChar char="•"/>
            </a:pPr>
            <a:r>
              <a:rPr lang="en-US" sz="2800" b="1" dirty="0"/>
              <a:t>Professional Boundaries</a:t>
            </a:r>
          </a:p>
          <a:p>
            <a:pPr marL="342900" indent="-342900" algn="l">
              <a:buFont typeface="Arial" panose="020B0604020202020204" pitchFamily="34" charset="0"/>
              <a:buChar char="•"/>
            </a:pPr>
            <a:r>
              <a:rPr lang="en-US" sz="2800" b="1" dirty="0"/>
              <a:t>Do No Harm</a:t>
            </a:r>
          </a:p>
        </p:txBody>
      </p:sp>
    </p:spTree>
    <p:extLst>
      <p:ext uri="{BB962C8B-B14F-4D97-AF65-F5344CB8AC3E}">
        <p14:creationId xmlns:p14="http://schemas.microsoft.com/office/powerpoint/2010/main" val="2616277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865D5-CD49-8DAE-CDE3-CC4EF838B87C}"/>
              </a:ext>
            </a:extLst>
          </p:cNvPr>
          <p:cNvSpPr>
            <a:spLocks noGrp="1"/>
          </p:cNvSpPr>
          <p:nvPr>
            <p:ph type="ctrTitle"/>
          </p:nvPr>
        </p:nvSpPr>
        <p:spPr>
          <a:xfrm>
            <a:off x="1298980" y="310054"/>
            <a:ext cx="9594040" cy="2387600"/>
          </a:xfrm>
        </p:spPr>
        <p:txBody>
          <a:bodyPr/>
          <a:lstStyle/>
          <a:p>
            <a:r>
              <a:rPr lang="en-US" b="1" dirty="0"/>
              <a:t>WHAT THE CHAPLAIN PROVIDES </a:t>
            </a:r>
            <a:endParaRPr lang="en-US" dirty="0"/>
          </a:p>
        </p:txBody>
      </p:sp>
      <p:sp>
        <p:nvSpPr>
          <p:cNvPr id="3" name="Subtitle 2">
            <a:extLst>
              <a:ext uri="{FF2B5EF4-FFF2-40B4-BE49-F238E27FC236}">
                <a16:creationId xmlns:a16="http://schemas.microsoft.com/office/drawing/2014/main" id="{5F1F2266-149C-B82F-5379-E0A570D789CC}"/>
              </a:ext>
            </a:extLst>
          </p:cNvPr>
          <p:cNvSpPr>
            <a:spLocks noGrp="1"/>
          </p:cNvSpPr>
          <p:nvPr>
            <p:ph type="subTitle" idx="1"/>
          </p:nvPr>
        </p:nvSpPr>
        <p:spPr>
          <a:xfrm>
            <a:off x="1524000" y="3123359"/>
            <a:ext cx="9144000" cy="1655762"/>
          </a:xfrm>
        </p:spPr>
        <p:txBody>
          <a:bodyPr>
            <a:noAutofit/>
          </a:bodyPr>
          <a:lstStyle/>
          <a:p>
            <a:pPr marL="457200" indent="-457200" algn="l">
              <a:buFont typeface="+mj-lt"/>
              <a:buAutoNum type="arabicPeriod"/>
            </a:pPr>
            <a:r>
              <a:rPr lang="en-US" sz="2800" b="1" dirty="0"/>
              <a:t>SPIRITUAL GUIDANCE</a:t>
            </a:r>
          </a:p>
          <a:p>
            <a:pPr marL="457200" indent="-457200" algn="l">
              <a:buFont typeface="+mj-lt"/>
              <a:buAutoNum type="arabicPeriod"/>
            </a:pPr>
            <a:r>
              <a:rPr lang="en-US" sz="2800" b="1" dirty="0"/>
              <a:t>ASSISTANCE IN EMERGENCY SITUATIONS </a:t>
            </a:r>
          </a:p>
          <a:p>
            <a:pPr marL="457200" indent="-457200" algn="l">
              <a:buFont typeface="+mj-lt"/>
              <a:buAutoNum type="arabicPeriod"/>
            </a:pPr>
            <a:r>
              <a:rPr lang="en-US" sz="2800" b="1" dirty="0"/>
              <a:t>CONDUCTING/ASSISTING AT FUNERALS </a:t>
            </a:r>
          </a:p>
          <a:p>
            <a:pPr marL="457200" indent="-457200" algn="l">
              <a:buFont typeface="+mj-lt"/>
              <a:buAutoNum type="arabicPeriod"/>
            </a:pPr>
            <a:r>
              <a:rPr lang="en-US" sz="2800" b="1" dirty="0"/>
              <a:t>COUNSELING </a:t>
            </a:r>
          </a:p>
          <a:p>
            <a:pPr marL="457200" indent="-457200" algn="l">
              <a:buFont typeface="+mj-lt"/>
              <a:buAutoNum type="arabicPeriod"/>
            </a:pPr>
            <a:r>
              <a:rPr lang="en-US" sz="2800" b="1" dirty="0"/>
              <a:t>VISITATION </a:t>
            </a:r>
          </a:p>
          <a:p>
            <a:pPr marL="457200" indent="-457200" algn="l">
              <a:buFont typeface="+mj-lt"/>
              <a:buAutoNum type="arabicPeriod"/>
            </a:pPr>
            <a:r>
              <a:rPr lang="en-US" sz="2800" b="1" dirty="0"/>
              <a:t>ATTENDING FUNCTIONS </a:t>
            </a:r>
            <a:endParaRPr lang="en-US" sz="2800" dirty="0"/>
          </a:p>
        </p:txBody>
      </p:sp>
    </p:spTree>
    <p:extLst>
      <p:ext uri="{BB962C8B-B14F-4D97-AF65-F5344CB8AC3E}">
        <p14:creationId xmlns:p14="http://schemas.microsoft.com/office/powerpoint/2010/main" val="714975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8783F-5D70-C8CB-86DF-8129F9BC2A48}"/>
              </a:ext>
            </a:extLst>
          </p:cNvPr>
          <p:cNvSpPr>
            <a:spLocks noGrp="1"/>
          </p:cNvSpPr>
          <p:nvPr>
            <p:ph type="ctrTitle"/>
          </p:nvPr>
        </p:nvSpPr>
        <p:spPr>
          <a:xfrm>
            <a:off x="259796" y="1126263"/>
            <a:ext cx="11672408" cy="2387600"/>
          </a:xfrm>
        </p:spPr>
        <p:txBody>
          <a:bodyPr/>
          <a:lstStyle/>
          <a:p>
            <a:r>
              <a:rPr lang="en-US" b="1" dirty="0"/>
              <a:t>WHEN A CRISIS HAPPENS, REMEMBER A-B-C </a:t>
            </a:r>
            <a:endParaRPr lang="en-US" dirty="0"/>
          </a:p>
        </p:txBody>
      </p:sp>
      <p:sp>
        <p:nvSpPr>
          <p:cNvPr id="3" name="Subtitle 2">
            <a:extLst>
              <a:ext uri="{FF2B5EF4-FFF2-40B4-BE49-F238E27FC236}">
                <a16:creationId xmlns:a16="http://schemas.microsoft.com/office/drawing/2014/main" id="{95D17E99-0724-CD03-73E3-7DEBAFAB4300}"/>
              </a:ext>
            </a:extLst>
          </p:cNvPr>
          <p:cNvSpPr>
            <a:spLocks noGrp="1"/>
          </p:cNvSpPr>
          <p:nvPr>
            <p:ph type="subTitle" idx="1"/>
          </p:nvPr>
        </p:nvSpPr>
        <p:spPr/>
        <p:txBody>
          <a:bodyPr>
            <a:noAutofit/>
          </a:bodyPr>
          <a:lstStyle/>
          <a:p>
            <a:pPr marL="457200" indent="-457200">
              <a:lnSpc>
                <a:spcPct val="200000"/>
              </a:lnSpc>
              <a:buAutoNum type="alphaUcPeriod"/>
            </a:pPr>
            <a:r>
              <a:rPr lang="en-US" b="1" u="sng" dirty="0"/>
              <a:t>Achieve Contact </a:t>
            </a:r>
          </a:p>
          <a:p>
            <a:pPr marL="457200" indent="-457200">
              <a:lnSpc>
                <a:spcPct val="200000"/>
              </a:lnSpc>
              <a:buAutoNum type="alphaUcPeriod"/>
            </a:pPr>
            <a:r>
              <a:rPr lang="en-US" b="1" u="sng" dirty="0"/>
              <a:t>Boil down the situation</a:t>
            </a:r>
          </a:p>
          <a:p>
            <a:pPr marL="457200" indent="-457200">
              <a:lnSpc>
                <a:spcPct val="200000"/>
              </a:lnSpc>
              <a:buAutoNum type="alphaUcPeriod"/>
            </a:pPr>
            <a:r>
              <a:rPr lang="en-US" b="1" u="sng" dirty="0"/>
              <a:t>Cope Actively </a:t>
            </a:r>
            <a:endParaRPr lang="en-US" b="1" dirty="0"/>
          </a:p>
        </p:txBody>
      </p:sp>
    </p:spTree>
    <p:extLst>
      <p:ext uri="{BB962C8B-B14F-4D97-AF65-F5344CB8AC3E}">
        <p14:creationId xmlns:p14="http://schemas.microsoft.com/office/powerpoint/2010/main" val="3281544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12AB2-6968-9D8B-2678-FF188D197634}"/>
              </a:ext>
            </a:extLst>
          </p:cNvPr>
          <p:cNvSpPr>
            <a:spLocks noGrp="1"/>
          </p:cNvSpPr>
          <p:nvPr>
            <p:ph type="ctrTitle"/>
          </p:nvPr>
        </p:nvSpPr>
        <p:spPr>
          <a:xfrm>
            <a:off x="1524000" y="406400"/>
            <a:ext cx="9144000" cy="2387600"/>
          </a:xfrm>
        </p:spPr>
        <p:txBody>
          <a:bodyPr/>
          <a:lstStyle/>
          <a:p>
            <a:r>
              <a:rPr lang="en-US" dirty="0"/>
              <a:t>A- Achieve Contact</a:t>
            </a:r>
          </a:p>
        </p:txBody>
      </p:sp>
      <p:sp>
        <p:nvSpPr>
          <p:cNvPr id="3" name="Subtitle 2">
            <a:extLst>
              <a:ext uri="{FF2B5EF4-FFF2-40B4-BE49-F238E27FC236}">
                <a16:creationId xmlns:a16="http://schemas.microsoft.com/office/drawing/2014/main" id="{78A8621F-DC6B-953E-7DE8-F67793ECF588}"/>
              </a:ext>
            </a:extLst>
          </p:cNvPr>
          <p:cNvSpPr>
            <a:spLocks noGrp="1"/>
          </p:cNvSpPr>
          <p:nvPr>
            <p:ph type="subTitle" idx="1"/>
          </p:nvPr>
        </p:nvSpPr>
        <p:spPr>
          <a:xfrm>
            <a:off x="1302048" y="3152839"/>
            <a:ext cx="9587903" cy="1655762"/>
          </a:xfrm>
        </p:spPr>
        <p:txBody>
          <a:bodyPr>
            <a:noAutofit/>
          </a:bodyPr>
          <a:lstStyle/>
          <a:p>
            <a:pPr marL="457200" indent="-457200" algn="l">
              <a:lnSpc>
                <a:spcPct val="150000"/>
              </a:lnSpc>
              <a:buFont typeface="+mj-lt"/>
              <a:buAutoNum type="arabicPeriod"/>
            </a:pPr>
            <a:r>
              <a:rPr lang="en-US" sz="2800" dirty="0"/>
              <a:t>Achieve contact with the person or the person’s family. </a:t>
            </a:r>
          </a:p>
          <a:p>
            <a:pPr marL="457200" indent="-457200" algn="l">
              <a:lnSpc>
                <a:spcPct val="150000"/>
              </a:lnSpc>
              <a:buFont typeface="+mj-lt"/>
              <a:buAutoNum type="arabicPeriod"/>
            </a:pPr>
            <a:r>
              <a:rPr lang="en-US" sz="2800" dirty="0"/>
              <a:t>This can be achieved with a simple short phone call. </a:t>
            </a:r>
          </a:p>
          <a:p>
            <a:pPr marL="457200" indent="-457200" algn="l">
              <a:lnSpc>
                <a:spcPct val="150000"/>
              </a:lnSpc>
              <a:buFont typeface="+mj-lt"/>
              <a:buAutoNum type="arabicPeriod"/>
            </a:pPr>
            <a:r>
              <a:rPr lang="en-US" sz="2800" dirty="0"/>
              <a:t>We should not wait until the family contacts us. </a:t>
            </a:r>
          </a:p>
          <a:p>
            <a:pPr marL="457200" indent="-457200" algn="l">
              <a:lnSpc>
                <a:spcPct val="150000"/>
              </a:lnSpc>
              <a:buFont typeface="+mj-lt"/>
              <a:buAutoNum type="arabicPeriod"/>
            </a:pPr>
            <a:r>
              <a:rPr lang="en-US" sz="2800" dirty="0"/>
              <a:t>In time, a personal visit may be in order. </a:t>
            </a:r>
          </a:p>
        </p:txBody>
      </p:sp>
    </p:spTree>
    <p:extLst>
      <p:ext uri="{BB962C8B-B14F-4D97-AF65-F5344CB8AC3E}">
        <p14:creationId xmlns:p14="http://schemas.microsoft.com/office/powerpoint/2010/main" val="2331082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2D85A-FC3D-235F-45D3-9894FBF387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12F300-E15C-1F97-8D66-B806F5629550}"/>
              </a:ext>
            </a:extLst>
          </p:cNvPr>
          <p:cNvSpPr>
            <a:spLocks noGrp="1"/>
          </p:cNvSpPr>
          <p:nvPr>
            <p:ph type="ctrTitle"/>
          </p:nvPr>
        </p:nvSpPr>
        <p:spPr>
          <a:xfrm>
            <a:off x="1524000" y="406400"/>
            <a:ext cx="9144000" cy="2387600"/>
          </a:xfrm>
        </p:spPr>
        <p:txBody>
          <a:bodyPr/>
          <a:lstStyle/>
          <a:p>
            <a:r>
              <a:rPr lang="en-US" dirty="0"/>
              <a:t>B- Boil Down the Situation</a:t>
            </a:r>
          </a:p>
        </p:txBody>
      </p:sp>
      <p:sp>
        <p:nvSpPr>
          <p:cNvPr id="3" name="Subtitle 2">
            <a:extLst>
              <a:ext uri="{FF2B5EF4-FFF2-40B4-BE49-F238E27FC236}">
                <a16:creationId xmlns:a16="http://schemas.microsoft.com/office/drawing/2014/main" id="{098B8E4C-9F48-BDCB-EF8C-9E18A8CA788D}"/>
              </a:ext>
            </a:extLst>
          </p:cNvPr>
          <p:cNvSpPr>
            <a:spLocks noGrp="1"/>
          </p:cNvSpPr>
          <p:nvPr>
            <p:ph type="subTitle" idx="1"/>
          </p:nvPr>
        </p:nvSpPr>
        <p:spPr>
          <a:xfrm>
            <a:off x="428561" y="2925773"/>
            <a:ext cx="11334878" cy="1655762"/>
          </a:xfrm>
        </p:spPr>
        <p:txBody>
          <a:bodyPr>
            <a:noAutofit/>
          </a:bodyPr>
          <a:lstStyle/>
          <a:p>
            <a:pPr marL="457200" indent="-457200" algn="l">
              <a:lnSpc>
                <a:spcPct val="150000"/>
              </a:lnSpc>
              <a:buFont typeface="+mj-lt"/>
              <a:buAutoNum type="arabicPeriod"/>
            </a:pPr>
            <a:r>
              <a:rPr lang="en-US" sz="2800" dirty="0"/>
              <a:t>The next step is to boil down the situation. </a:t>
            </a:r>
          </a:p>
          <a:p>
            <a:pPr marL="457200" indent="-457200" algn="l">
              <a:lnSpc>
                <a:spcPct val="150000"/>
              </a:lnSpc>
              <a:buFont typeface="+mj-lt"/>
              <a:buAutoNum type="arabicPeriod"/>
            </a:pPr>
            <a:r>
              <a:rPr lang="en-US" sz="2800" dirty="0"/>
              <a:t>Carefully observe all the dynamics that are taking place. </a:t>
            </a:r>
          </a:p>
          <a:p>
            <a:pPr marL="457200" indent="-457200" algn="l">
              <a:lnSpc>
                <a:spcPct val="150000"/>
              </a:lnSpc>
              <a:buFont typeface="+mj-lt"/>
              <a:buAutoNum type="arabicPeriod"/>
            </a:pPr>
            <a:r>
              <a:rPr lang="en-US" sz="2800" dirty="0"/>
              <a:t>Listen carefully and try to grasp who is involved and what is needed or will be needed in the next twenty-four to forty-eight hours.</a:t>
            </a:r>
          </a:p>
        </p:txBody>
      </p:sp>
    </p:spTree>
    <p:extLst>
      <p:ext uri="{BB962C8B-B14F-4D97-AF65-F5344CB8AC3E}">
        <p14:creationId xmlns:p14="http://schemas.microsoft.com/office/powerpoint/2010/main" val="3488540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F46DA-741D-1DEB-FFF2-92058B602D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CE6441-0666-8306-E69C-1E5F4B8F4904}"/>
              </a:ext>
            </a:extLst>
          </p:cNvPr>
          <p:cNvSpPr>
            <a:spLocks noGrp="1"/>
          </p:cNvSpPr>
          <p:nvPr>
            <p:ph type="ctrTitle"/>
          </p:nvPr>
        </p:nvSpPr>
        <p:spPr>
          <a:xfrm>
            <a:off x="1524000" y="406400"/>
            <a:ext cx="9144000" cy="2387600"/>
          </a:xfrm>
        </p:spPr>
        <p:txBody>
          <a:bodyPr/>
          <a:lstStyle/>
          <a:p>
            <a:r>
              <a:rPr lang="en-US" dirty="0"/>
              <a:t>C- Cope Actively</a:t>
            </a:r>
          </a:p>
        </p:txBody>
      </p:sp>
      <p:sp>
        <p:nvSpPr>
          <p:cNvPr id="3" name="Subtitle 2">
            <a:extLst>
              <a:ext uri="{FF2B5EF4-FFF2-40B4-BE49-F238E27FC236}">
                <a16:creationId xmlns:a16="http://schemas.microsoft.com/office/drawing/2014/main" id="{0418F3DB-89F6-2CEE-8B15-E9AAF81CF67C}"/>
              </a:ext>
            </a:extLst>
          </p:cNvPr>
          <p:cNvSpPr>
            <a:spLocks noGrp="1"/>
          </p:cNvSpPr>
          <p:nvPr>
            <p:ph type="subTitle" idx="1"/>
          </p:nvPr>
        </p:nvSpPr>
        <p:spPr>
          <a:xfrm>
            <a:off x="428561" y="2925773"/>
            <a:ext cx="11334878" cy="1655762"/>
          </a:xfrm>
        </p:spPr>
        <p:txBody>
          <a:bodyPr>
            <a:noAutofit/>
          </a:bodyPr>
          <a:lstStyle/>
          <a:p>
            <a:pPr marL="457200" indent="-457200" algn="l">
              <a:lnSpc>
                <a:spcPct val="150000"/>
              </a:lnSpc>
              <a:buFont typeface="+mj-lt"/>
              <a:buAutoNum type="arabicPeriod"/>
            </a:pPr>
            <a:r>
              <a:rPr lang="en-US" sz="3200" dirty="0"/>
              <a:t>Be available to those involved.</a:t>
            </a:r>
          </a:p>
          <a:p>
            <a:pPr marL="457200" indent="-457200" algn="l">
              <a:lnSpc>
                <a:spcPct val="150000"/>
              </a:lnSpc>
              <a:buFont typeface="+mj-lt"/>
              <a:buAutoNum type="arabicPeriod"/>
            </a:pPr>
            <a:r>
              <a:rPr lang="en-US" sz="3200" dirty="0"/>
              <a:t>Be ready to assist them as they seek to cope actively with their difficult, and many times, very painful situation. </a:t>
            </a:r>
          </a:p>
        </p:txBody>
      </p:sp>
    </p:spTree>
    <p:extLst>
      <p:ext uri="{BB962C8B-B14F-4D97-AF65-F5344CB8AC3E}">
        <p14:creationId xmlns:p14="http://schemas.microsoft.com/office/powerpoint/2010/main" val="59516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BF70F-F6BF-6ADE-0E58-C09DF4F71C22}"/>
              </a:ext>
            </a:extLst>
          </p:cNvPr>
          <p:cNvSpPr>
            <a:spLocks noGrp="1"/>
          </p:cNvSpPr>
          <p:nvPr>
            <p:ph type="ctrTitle"/>
          </p:nvPr>
        </p:nvSpPr>
        <p:spPr>
          <a:xfrm>
            <a:off x="1524000" y="868362"/>
            <a:ext cx="9144000" cy="2387600"/>
          </a:xfrm>
        </p:spPr>
        <p:txBody>
          <a:bodyPr/>
          <a:lstStyle/>
          <a:p>
            <a:r>
              <a:rPr lang="en-US" b="1" dirty="0"/>
              <a:t>THE READING OF THE PRAYERS </a:t>
            </a:r>
            <a:endParaRPr lang="en-US" dirty="0"/>
          </a:p>
        </p:txBody>
      </p:sp>
      <p:sp>
        <p:nvSpPr>
          <p:cNvPr id="3" name="Subtitle 2">
            <a:extLst>
              <a:ext uri="{FF2B5EF4-FFF2-40B4-BE49-F238E27FC236}">
                <a16:creationId xmlns:a16="http://schemas.microsoft.com/office/drawing/2014/main" id="{3163B2FD-64CB-3CAD-89D5-5F8E677638CD}"/>
              </a:ext>
            </a:extLst>
          </p:cNvPr>
          <p:cNvSpPr>
            <a:spLocks noGrp="1"/>
          </p:cNvSpPr>
          <p:nvPr>
            <p:ph type="subTitle" idx="1"/>
          </p:nvPr>
        </p:nvSpPr>
        <p:spPr>
          <a:xfrm>
            <a:off x="177800" y="3500438"/>
            <a:ext cx="11836400" cy="1655762"/>
          </a:xfrm>
        </p:spPr>
        <p:txBody>
          <a:bodyPr>
            <a:noAutofit/>
          </a:bodyPr>
          <a:lstStyle/>
          <a:p>
            <a:pPr>
              <a:lnSpc>
                <a:spcPct val="120000"/>
              </a:lnSpc>
            </a:pPr>
            <a:r>
              <a:rPr lang="en-US" sz="2800" dirty="0"/>
              <a:t>One of the main things that you will be called upon to do at almost every event is to offer a prayer. As a Post or District Chaplain, there are at least three prayers that are part of every meeting. The first prayer takes place at the opening of the meeting. The second is a prayer for our National Home, and the third one is the prayer that is part of our closing ceremony. </a:t>
            </a:r>
          </a:p>
        </p:txBody>
      </p:sp>
    </p:spTree>
    <p:extLst>
      <p:ext uri="{BB962C8B-B14F-4D97-AF65-F5344CB8AC3E}">
        <p14:creationId xmlns:p14="http://schemas.microsoft.com/office/powerpoint/2010/main" val="1514533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D9C18-2823-8DC7-73BD-DB7A302EFC16}"/>
              </a:ext>
            </a:extLst>
          </p:cNvPr>
          <p:cNvSpPr>
            <a:spLocks noGrp="1"/>
          </p:cNvSpPr>
          <p:nvPr>
            <p:ph type="ctrTitle"/>
          </p:nvPr>
        </p:nvSpPr>
        <p:spPr>
          <a:xfrm>
            <a:off x="226043" y="782596"/>
            <a:ext cx="11739914" cy="2387600"/>
          </a:xfrm>
        </p:spPr>
        <p:txBody>
          <a:bodyPr/>
          <a:lstStyle/>
          <a:p>
            <a:r>
              <a:rPr lang="en-US" b="1" dirty="0"/>
              <a:t>Sequence of Events at the Opening and Closing of VFW Meetings </a:t>
            </a:r>
            <a:endParaRPr lang="en-US" dirty="0"/>
          </a:p>
        </p:txBody>
      </p:sp>
      <p:sp>
        <p:nvSpPr>
          <p:cNvPr id="3" name="Subtitle 2">
            <a:extLst>
              <a:ext uri="{FF2B5EF4-FFF2-40B4-BE49-F238E27FC236}">
                <a16:creationId xmlns:a16="http://schemas.microsoft.com/office/drawing/2014/main" id="{40B13E7A-64E2-8F82-7653-874C85D6CE95}"/>
              </a:ext>
            </a:extLst>
          </p:cNvPr>
          <p:cNvSpPr>
            <a:spLocks noGrp="1"/>
          </p:cNvSpPr>
          <p:nvPr>
            <p:ph type="subTitle" idx="1"/>
          </p:nvPr>
        </p:nvSpPr>
        <p:spPr>
          <a:xfrm>
            <a:off x="503226" y="3258371"/>
            <a:ext cx="11580354" cy="1655762"/>
          </a:xfrm>
        </p:spPr>
        <p:txBody>
          <a:bodyPr>
            <a:noAutofit/>
          </a:bodyPr>
          <a:lstStyle/>
          <a:p>
            <a:pPr algn="l"/>
            <a:r>
              <a:rPr lang="en-US" sz="2800" b="1" dirty="0"/>
              <a:t>Opening Sequence </a:t>
            </a:r>
            <a:endParaRPr lang="en-US" sz="2800" dirty="0"/>
          </a:p>
          <a:p>
            <a:pPr marL="342900" indent="-342900" algn="l">
              <a:buFont typeface="Arial" panose="020B0604020202020204" pitchFamily="34" charset="0"/>
              <a:buChar char="•"/>
            </a:pPr>
            <a:r>
              <a:rPr lang="en-US" sz="2000" dirty="0"/>
              <a:t>Call to Attention and Salute to the Colors: The Sergeant at Arms calls the assembly to stand and salute the American flag. </a:t>
            </a:r>
          </a:p>
          <a:p>
            <a:pPr marL="342900" indent="-342900" algn="l">
              <a:buFont typeface="Arial" panose="020B0604020202020204" pitchFamily="34" charset="0"/>
              <a:buChar char="•"/>
            </a:pPr>
            <a:r>
              <a:rPr lang="en-US" sz="2000" dirty="0"/>
              <a:t>Opening Prayer (Invocation): The Chaplain leads the prayer immediately following the salute to the colors.</a:t>
            </a:r>
          </a:p>
          <a:p>
            <a:pPr marL="342900" indent="-342900" algn="l">
              <a:buFont typeface="Arial" panose="020B0604020202020204" pitchFamily="34" charset="0"/>
              <a:buChar char="•"/>
            </a:pPr>
            <a:r>
              <a:rPr lang="en-US" sz="2000" dirty="0"/>
              <a:t>Pledge of Allegiance and National Anthem: The assembly recites the Pledge of Allegiance. The National Anthem may be sung or played afterward, though this is not universally required. </a:t>
            </a:r>
          </a:p>
          <a:p>
            <a:pPr marL="342900" indent="-342900" algn="l">
              <a:buFont typeface="Arial" panose="020B0604020202020204" pitchFamily="34" charset="0"/>
              <a:buChar char="•"/>
            </a:pPr>
            <a:endParaRPr lang="en-US" sz="2000" dirty="0"/>
          </a:p>
          <a:p>
            <a:pPr algn="l"/>
            <a:r>
              <a:rPr lang="en-US" sz="2000" b="1" dirty="0"/>
              <a:t>Note</a:t>
            </a:r>
            <a:r>
              <a:rPr lang="en-US" sz="2000" dirty="0"/>
              <a:t>: </a:t>
            </a:r>
            <a:r>
              <a:rPr lang="en-US" sz="2000" i="1" dirty="0"/>
              <a:t>The Prayer precedes the National Anthem—symbolically placing God before Country</a:t>
            </a:r>
            <a:r>
              <a:rPr lang="en-US" sz="2000" dirty="0"/>
              <a:t>.</a:t>
            </a:r>
          </a:p>
        </p:txBody>
      </p:sp>
    </p:spTree>
    <p:extLst>
      <p:ext uri="{BB962C8B-B14F-4D97-AF65-F5344CB8AC3E}">
        <p14:creationId xmlns:p14="http://schemas.microsoft.com/office/powerpoint/2010/main" val="640262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87FD5-CA62-3390-A2D7-1792D44E9E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8CC98E-D7A6-0FEA-B16C-E4DC7A91876F}"/>
              </a:ext>
            </a:extLst>
          </p:cNvPr>
          <p:cNvSpPr>
            <a:spLocks noGrp="1"/>
          </p:cNvSpPr>
          <p:nvPr>
            <p:ph type="ctrTitle"/>
          </p:nvPr>
        </p:nvSpPr>
        <p:spPr>
          <a:xfrm>
            <a:off x="226043" y="782596"/>
            <a:ext cx="11739914" cy="2387600"/>
          </a:xfrm>
        </p:spPr>
        <p:txBody>
          <a:bodyPr/>
          <a:lstStyle/>
          <a:p>
            <a:r>
              <a:rPr lang="en-US" b="1" dirty="0"/>
              <a:t>Sequence of Events at the Opening and Closing of VFW Meetings </a:t>
            </a:r>
            <a:endParaRPr lang="en-US" dirty="0"/>
          </a:p>
        </p:txBody>
      </p:sp>
      <p:sp>
        <p:nvSpPr>
          <p:cNvPr id="3" name="Subtitle 2">
            <a:extLst>
              <a:ext uri="{FF2B5EF4-FFF2-40B4-BE49-F238E27FC236}">
                <a16:creationId xmlns:a16="http://schemas.microsoft.com/office/drawing/2014/main" id="{957C771C-7EA0-AE6D-3BAC-0073A318E843}"/>
              </a:ext>
            </a:extLst>
          </p:cNvPr>
          <p:cNvSpPr>
            <a:spLocks noGrp="1"/>
          </p:cNvSpPr>
          <p:nvPr>
            <p:ph type="subTitle" idx="1"/>
          </p:nvPr>
        </p:nvSpPr>
        <p:spPr>
          <a:xfrm>
            <a:off x="503226" y="3258371"/>
            <a:ext cx="11580354" cy="1655762"/>
          </a:xfrm>
        </p:spPr>
        <p:txBody>
          <a:bodyPr>
            <a:noAutofit/>
          </a:bodyPr>
          <a:lstStyle/>
          <a:p>
            <a:pPr algn="l"/>
            <a:r>
              <a:rPr lang="en-US" sz="2800" b="1" dirty="0"/>
              <a:t>Blessings upon the National Home</a:t>
            </a:r>
            <a:endParaRPr lang="en-US" sz="2800" dirty="0"/>
          </a:p>
          <a:p>
            <a:pPr marL="342900" indent="-342900" algn="l">
              <a:buFont typeface="Arial" panose="020B0604020202020204" pitchFamily="34" charset="0"/>
              <a:buChar char="•"/>
            </a:pPr>
            <a:r>
              <a:rPr lang="en-US" sz="2800" dirty="0"/>
              <a:t>Is there a Comrade or the family of a Comrade in distress?</a:t>
            </a:r>
          </a:p>
          <a:p>
            <a:pPr marL="342900" indent="-342900" algn="l">
              <a:buFont typeface="Arial" panose="020B0604020202020204" pitchFamily="34" charset="0"/>
              <a:buChar char="•"/>
            </a:pPr>
            <a:r>
              <a:rPr lang="en-US" sz="2800" b="1" dirty="0"/>
              <a:t>Chaplain: </a:t>
            </a:r>
            <a:r>
              <a:rPr lang="en-US" sz="2800" dirty="0"/>
              <a:t>Almighty God, we ask for your divine blessing on the children, families and staff of our National Home in Eaton Rapids, Michigan.</a:t>
            </a:r>
          </a:p>
          <a:p>
            <a:pPr marL="342900" indent="-342900" algn="l">
              <a:buFont typeface="Arial" panose="020B0604020202020204" pitchFamily="34" charset="0"/>
              <a:buChar char="•"/>
            </a:pPr>
            <a:r>
              <a:rPr lang="en-US" sz="2800" dirty="0"/>
              <a:t>Unfinished business. (Reading of communications associated with unfinished business. Read and vote.)</a:t>
            </a:r>
          </a:p>
        </p:txBody>
      </p:sp>
    </p:spTree>
    <p:extLst>
      <p:ext uri="{BB962C8B-B14F-4D97-AF65-F5344CB8AC3E}">
        <p14:creationId xmlns:p14="http://schemas.microsoft.com/office/powerpoint/2010/main" val="3112839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AE472-37BE-68F6-7172-87B506B3411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48C29DF1-5F51-1BD9-91C2-8F04E4FE122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04848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C3F93-AE37-309D-6382-07D67711CD62}"/>
              </a:ext>
            </a:extLst>
          </p:cNvPr>
          <p:cNvSpPr>
            <a:spLocks noGrp="1"/>
          </p:cNvSpPr>
          <p:nvPr>
            <p:ph type="ctrTitle"/>
          </p:nvPr>
        </p:nvSpPr>
        <p:spPr>
          <a:xfrm>
            <a:off x="1524000" y="573941"/>
            <a:ext cx="9144000" cy="2387600"/>
          </a:xfrm>
        </p:spPr>
        <p:txBody>
          <a:bodyPr/>
          <a:lstStyle/>
          <a:p>
            <a:r>
              <a:rPr lang="en-US" b="1" dirty="0"/>
              <a:t>THE CHAPLAIN </a:t>
            </a:r>
            <a:endParaRPr lang="en-US" dirty="0"/>
          </a:p>
        </p:txBody>
      </p:sp>
      <p:sp>
        <p:nvSpPr>
          <p:cNvPr id="3" name="Subtitle 2">
            <a:extLst>
              <a:ext uri="{FF2B5EF4-FFF2-40B4-BE49-F238E27FC236}">
                <a16:creationId xmlns:a16="http://schemas.microsoft.com/office/drawing/2014/main" id="{6CD3BB15-31CB-2650-9DFF-87A980165D96}"/>
              </a:ext>
            </a:extLst>
          </p:cNvPr>
          <p:cNvSpPr>
            <a:spLocks noGrp="1"/>
          </p:cNvSpPr>
          <p:nvPr>
            <p:ph type="subTitle" idx="1"/>
          </p:nvPr>
        </p:nvSpPr>
        <p:spPr>
          <a:xfrm>
            <a:off x="865305" y="3356562"/>
            <a:ext cx="10543216" cy="1655762"/>
          </a:xfrm>
        </p:spPr>
        <p:txBody>
          <a:bodyPr>
            <a:noAutofit/>
          </a:bodyPr>
          <a:lstStyle/>
          <a:p>
            <a:r>
              <a:rPr lang="en-US" sz="2800" dirty="0"/>
              <a:t>You were elected or appointed to the office of Chaplain, and you have an important responsibility. Whether you have been selected for your religious training, or past VFW experiences, you are expected to provide care and be the spiritual advisor to your organization and its members.</a:t>
            </a:r>
          </a:p>
        </p:txBody>
      </p:sp>
    </p:spTree>
    <p:extLst>
      <p:ext uri="{BB962C8B-B14F-4D97-AF65-F5344CB8AC3E}">
        <p14:creationId xmlns:p14="http://schemas.microsoft.com/office/powerpoint/2010/main" val="3549888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9843B-5948-F9F0-5C92-DF8FC261DD5F}"/>
              </a:ext>
            </a:extLst>
          </p:cNvPr>
          <p:cNvSpPr>
            <a:spLocks noGrp="1"/>
          </p:cNvSpPr>
          <p:nvPr>
            <p:ph type="ctrTitle"/>
          </p:nvPr>
        </p:nvSpPr>
        <p:spPr>
          <a:xfrm>
            <a:off x="1157831" y="586217"/>
            <a:ext cx="9876338" cy="2387600"/>
          </a:xfrm>
        </p:spPr>
        <p:txBody>
          <a:bodyPr/>
          <a:lstStyle/>
          <a:p>
            <a:r>
              <a:rPr lang="en-US" b="1" dirty="0"/>
              <a:t>THE PURPOSE OF THE CHAPLAIN </a:t>
            </a:r>
            <a:endParaRPr lang="en-US" dirty="0"/>
          </a:p>
        </p:txBody>
      </p:sp>
      <p:sp>
        <p:nvSpPr>
          <p:cNvPr id="3" name="Subtitle 2">
            <a:extLst>
              <a:ext uri="{FF2B5EF4-FFF2-40B4-BE49-F238E27FC236}">
                <a16:creationId xmlns:a16="http://schemas.microsoft.com/office/drawing/2014/main" id="{1623E1B8-AE6C-7B8F-6768-63C35CE37D6A}"/>
              </a:ext>
            </a:extLst>
          </p:cNvPr>
          <p:cNvSpPr>
            <a:spLocks noGrp="1"/>
          </p:cNvSpPr>
          <p:nvPr>
            <p:ph type="subTitle" idx="1"/>
          </p:nvPr>
        </p:nvSpPr>
        <p:spPr>
          <a:xfrm>
            <a:off x="483793" y="3429000"/>
            <a:ext cx="11224414" cy="1655762"/>
          </a:xfrm>
        </p:spPr>
        <p:txBody>
          <a:bodyPr>
            <a:noAutofit/>
          </a:bodyPr>
          <a:lstStyle/>
          <a:p>
            <a:r>
              <a:rPr lang="en-US" sz="3200" dirty="0"/>
              <a:t>The Chaplain exists to minister to veterans and their families. And according to our Congressional Charter, the Chaplain </a:t>
            </a:r>
            <a:r>
              <a:rPr lang="en-US" sz="3200" i="1" dirty="0"/>
              <a:t>“shall be concerned with the spiritual needs of the members, and by precept and example, point the way toward a high moral plane for the organization.”</a:t>
            </a:r>
            <a:endParaRPr lang="en-US" sz="3200" dirty="0"/>
          </a:p>
        </p:txBody>
      </p:sp>
    </p:spTree>
    <p:extLst>
      <p:ext uri="{BB962C8B-B14F-4D97-AF65-F5344CB8AC3E}">
        <p14:creationId xmlns:p14="http://schemas.microsoft.com/office/powerpoint/2010/main" val="2565354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DB0F3-A780-3B4C-94E6-96257B5C23D3}"/>
              </a:ext>
            </a:extLst>
          </p:cNvPr>
          <p:cNvSpPr>
            <a:spLocks noGrp="1"/>
          </p:cNvSpPr>
          <p:nvPr>
            <p:ph type="ctrTitle"/>
          </p:nvPr>
        </p:nvSpPr>
        <p:spPr>
          <a:xfrm>
            <a:off x="1524000" y="500298"/>
            <a:ext cx="9144000" cy="2387600"/>
          </a:xfrm>
        </p:spPr>
        <p:txBody>
          <a:bodyPr/>
          <a:lstStyle/>
          <a:p>
            <a:r>
              <a:rPr lang="en-US" b="1" dirty="0"/>
              <a:t>THE WORK OF THE CHAPLAIN </a:t>
            </a:r>
            <a:endParaRPr lang="en-US" dirty="0"/>
          </a:p>
        </p:txBody>
      </p:sp>
      <p:sp>
        <p:nvSpPr>
          <p:cNvPr id="3" name="Subtitle 2">
            <a:extLst>
              <a:ext uri="{FF2B5EF4-FFF2-40B4-BE49-F238E27FC236}">
                <a16:creationId xmlns:a16="http://schemas.microsoft.com/office/drawing/2014/main" id="{6601259C-CCC9-17C9-1637-5C2CFF03EB57}"/>
              </a:ext>
            </a:extLst>
          </p:cNvPr>
          <p:cNvSpPr>
            <a:spLocks noGrp="1"/>
          </p:cNvSpPr>
          <p:nvPr>
            <p:ph type="subTitle" idx="1"/>
          </p:nvPr>
        </p:nvSpPr>
        <p:spPr>
          <a:xfrm>
            <a:off x="1524000" y="3307466"/>
            <a:ext cx="9144000" cy="1655762"/>
          </a:xfrm>
        </p:spPr>
        <p:txBody>
          <a:bodyPr>
            <a:noAutofit/>
          </a:bodyPr>
          <a:lstStyle/>
          <a:p>
            <a:pPr marL="457200" indent="-457200" algn="l">
              <a:lnSpc>
                <a:spcPct val="150000"/>
              </a:lnSpc>
              <a:buFont typeface="+mj-lt"/>
              <a:buAutoNum type="arabicPeriod"/>
            </a:pPr>
            <a:r>
              <a:rPr lang="en-US" sz="3200" b="1" dirty="0"/>
              <a:t>The Chaplain nurtures the living</a:t>
            </a:r>
            <a:r>
              <a:rPr lang="en-US" sz="3200" dirty="0"/>
              <a:t>. </a:t>
            </a:r>
          </a:p>
          <a:p>
            <a:pPr marL="457200" indent="-457200" algn="l">
              <a:lnSpc>
                <a:spcPct val="150000"/>
              </a:lnSpc>
              <a:buFont typeface="+mj-lt"/>
              <a:buAutoNum type="arabicPeriod"/>
            </a:pPr>
            <a:r>
              <a:rPr lang="en-US" sz="3200" b="1" dirty="0"/>
              <a:t>The Chaplain cares for the dying</a:t>
            </a:r>
            <a:r>
              <a:rPr lang="en-US" sz="3200" dirty="0"/>
              <a:t>. </a:t>
            </a:r>
          </a:p>
          <a:p>
            <a:pPr marL="457200" indent="-457200" algn="l">
              <a:lnSpc>
                <a:spcPct val="150000"/>
              </a:lnSpc>
              <a:buFont typeface="+mj-lt"/>
              <a:buAutoNum type="arabicPeriod"/>
            </a:pPr>
            <a:r>
              <a:rPr lang="en-US" sz="3200" b="1" dirty="0"/>
              <a:t>The Chaplain honors the dead</a:t>
            </a:r>
            <a:r>
              <a:rPr lang="en-US" sz="3200" dirty="0"/>
              <a:t>. </a:t>
            </a:r>
          </a:p>
          <a:p>
            <a:pPr marL="457200" indent="-457200" algn="l">
              <a:lnSpc>
                <a:spcPct val="150000"/>
              </a:lnSpc>
              <a:buFont typeface="+mj-lt"/>
              <a:buAutoNum type="arabicPeriod"/>
            </a:pPr>
            <a:endParaRPr lang="en-US" sz="3200" dirty="0"/>
          </a:p>
        </p:txBody>
      </p:sp>
    </p:spTree>
    <p:extLst>
      <p:ext uri="{BB962C8B-B14F-4D97-AF65-F5344CB8AC3E}">
        <p14:creationId xmlns:p14="http://schemas.microsoft.com/office/powerpoint/2010/main" val="3686675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A61B2-560B-31BD-05F3-188EEB1ABF09}"/>
              </a:ext>
            </a:extLst>
          </p:cNvPr>
          <p:cNvSpPr>
            <a:spLocks noGrp="1"/>
          </p:cNvSpPr>
          <p:nvPr>
            <p:ph type="ctrTitle"/>
          </p:nvPr>
        </p:nvSpPr>
        <p:spPr>
          <a:xfrm>
            <a:off x="1481042" y="684405"/>
            <a:ext cx="9144000" cy="2387600"/>
          </a:xfrm>
        </p:spPr>
        <p:txBody>
          <a:bodyPr/>
          <a:lstStyle/>
          <a:p>
            <a:r>
              <a:rPr lang="en-US" dirty="0"/>
              <a:t>Duties and Expectations of Chaplains at all levels:</a:t>
            </a:r>
          </a:p>
        </p:txBody>
      </p:sp>
      <p:sp>
        <p:nvSpPr>
          <p:cNvPr id="3" name="Subtitle 2">
            <a:extLst>
              <a:ext uri="{FF2B5EF4-FFF2-40B4-BE49-F238E27FC236}">
                <a16:creationId xmlns:a16="http://schemas.microsoft.com/office/drawing/2014/main" id="{87588031-3330-83E5-B26D-564F3BB56AB1}"/>
              </a:ext>
            </a:extLst>
          </p:cNvPr>
          <p:cNvSpPr>
            <a:spLocks noGrp="1"/>
          </p:cNvSpPr>
          <p:nvPr>
            <p:ph type="subTitle" idx="1"/>
          </p:nvPr>
        </p:nvSpPr>
        <p:spPr>
          <a:xfrm>
            <a:off x="349804" y="3072005"/>
            <a:ext cx="11641724" cy="1655762"/>
          </a:xfrm>
        </p:spPr>
        <p:txBody>
          <a:bodyPr>
            <a:noAutofit/>
          </a:bodyPr>
          <a:lstStyle/>
          <a:p>
            <a:pPr algn="l"/>
            <a:r>
              <a:rPr lang="en-US" sz="1600" dirty="0"/>
              <a:t>1.  In a non-sectarian manner, you should be prepared to listen to your fellow comrades and provide aid and spiritual comfort in times of stress, sickness, or bereavement.</a:t>
            </a:r>
            <a:br>
              <a:rPr lang="en-US" sz="1600" dirty="0"/>
            </a:br>
            <a:br>
              <a:rPr lang="en-US" sz="1600" dirty="0"/>
            </a:br>
            <a:r>
              <a:rPr lang="en-US" sz="1600" dirty="0"/>
              <a:t> 2. Work with your Service Officer to aid members and their families in time of need.</a:t>
            </a:r>
            <a:br>
              <a:rPr lang="en-US" sz="1600" dirty="0"/>
            </a:br>
            <a:br>
              <a:rPr lang="en-US" sz="1600" dirty="0"/>
            </a:br>
            <a:r>
              <a:rPr lang="en-US" sz="1600" dirty="0"/>
              <a:t> 3. Your Post Commander or other Post officers may come to you in confidence.  Remember the privileged communication you are having is for your ears only.  Uphold the high ideals of the organization in any advice you offer.  Remember it is a</a:t>
            </a:r>
            <a:br>
              <a:rPr lang="en-US" sz="1600" dirty="0"/>
            </a:br>
            <a:r>
              <a:rPr lang="en-US" sz="1600" dirty="0"/>
              <a:t>privilege – respect it.</a:t>
            </a:r>
            <a:br>
              <a:rPr lang="en-US" sz="1600" dirty="0"/>
            </a:br>
            <a:br>
              <a:rPr lang="en-US" sz="1600" dirty="0"/>
            </a:br>
            <a:r>
              <a:rPr lang="en-US" sz="1600" dirty="0"/>
              <a:t>4. You should be prepared to offer the ritual prayers at each meeting of the Post/District/State.  You will also be called upon to offer appropriate prayers at the initiation of new members; installation of officers; the dedication of a building, monument or colors; or at the memorial service of a comrade.</a:t>
            </a:r>
            <a:br>
              <a:rPr lang="en-US" sz="1600" dirty="0"/>
            </a:br>
            <a:r>
              <a:rPr lang="en-US" sz="1600" dirty="0"/>
              <a:t>Note:  All such services are commemorated by use of the VFW or Auxiliary ritual.</a:t>
            </a:r>
            <a:br>
              <a:rPr lang="en-US" sz="1600" dirty="0"/>
            </a:br>
            <a:br>
              <a:rPr lang="en-US" sz="1600" dirty="0"/>
            </a:br>
            <a:r>
              <a:rPr lang="en-US" sz="1600" dirty="0"/>
              <a:t>5. Use the persuasion of your office to promote harmony and unity in the Post/District/State. </a:t>
            </a:r>
            <a:br>
              <a:rPr lang="en-US" sz="1600" dirty="0"/>
            </a:br>
            <a:endParaRPr lang="en-US" sz="1600" dirty="0"/>
          </a:p>
        </p:txBody>
      </p:sp>
    </p:spTree>
    <p:extLst>
      <p:ext uri="{BB962C8B-B14F-4D97-AF65-F5344CB8AC3E}">
        <p14:creationId xmlns:p14="http://schemas.microsoft.com/office/powerpoint/2010/main" val="1803947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4AFBD-06F9-6873-466F-D91D694F0B91}"/>
              </a:ext>
            </a:extLst>
          </p:cNvPr>
          <p:cNvSpPr>
            <a:spLocks noGrp="1"/>
          </p:cNvSpPr>
          <p:nvPr>
            <p:ph type="ctrTitle"/>
          </p:nvPr>
        </p:nvSpPr>
        <p:spPr>
          <a:xfrm>
            <a:off x="1474905" y="696679"/>
            <a:ext cx="9144000" cy="1905372"/>
          </a:xfrm>
        </p:spPr>
        <p:txBody>
          <a:bodyPr>
            <a:normAutofit/>
          </a:bodyPr>
          <a:lstStyle/>
          <a:p>
            <a:r>
              <a:rPr lang="en-US" sz="2400" dirty="0"/>
              <a:t>Additional Duties &amp; Responsibilities</a:t>
            </a:r>
          </a:p>
        </p:txBody>
      </p:sp>
      <p:sp>
        <p:nvSpPr>
          <p:cNvPr id="3" name="Subtitle 2">
            <a:extLst>
              <a:ext uri="{FF2B5EF4-FFF2-40B4-BE49-F238E27FC236}">
                <a16:creationId xmlns:a16="http://schemas.microsoft.com/office/drawing/2014/main" id="{A1100157-7414-84A1-7CB1-FA42BB3F3961}"/>
              </a:ext>
            </a:extLst>
          </p:cNvPr>
          <p:cNvSpPr>
            <a:spLocks noGrp="1"/>
          </p:cNvSpPr>
          <p:nvPr>
            <p:ph type="subTitle" idx="1"/>
          </p:nvPr>
        </p:nvSpPr>
        <p:spPr>
          <a:xfrm>
            <a:off x="394808" y="2742616"/>
            <a:ext cx="11402384" cy="1905372"/>
          </a:xfrm>
        </p:spPr>
        <p:txBody>
          <a:bodyPr>
            <a:noAutofit/>
          </a:bodyPr>
          <a:lstStyle/>
          <a:p>
            <a:pPr algn="l"/>
            <a:r>
              <a:rPr lang="en-US" dirty="0"/>
              <a:t>1. A person of moral and intellectual qualities.</a:t>
            </a:r>
            <a:br>
              <a:rPr lang="en-US" dirty="0"/>
            </a:br>
            <a:br>
              <a:rPr lang="en-US" dirty="0"/>
            </a:br>
            <a:r>
              <a:rPr lang="en-US" dirty="0"/>
              <a:t>  2. A member of the Executive Committee.</a:t>
            </a:r>
            <a:br>
              <a:rPr lang="en-US" dirty="0"/>
            </a:br>
            <a:br>
              <a:rPr lang="en-US" dirty="0"/>
            </a:br>
            <a:r>
              <a:rPr lang="en-US" dirty="0"/>
              <a:t>  3. You are the Post/District/State's official representative at Religious and Civic affairs in the greater community.</a:t>
            </a:r>
            <a:br>
              <a:rPr lang="en-US" dirty="0"/>
            </a:br>
            <a:br>
              <a:rPr lang="en-US" dirty="0"/>
            </a:br>
            <a:r>
              <a:rPr lang="en-US" dirty="0"/>
              <a:t>  4. A pastoral caregiver.</a:t>
            </a:r>
            <a:br>
              <a:rPr lang="en-US" dirty="0"/>
            </a:br>
            <a:br>
              <a:rPr lang="en-US" dirty="0"/>
            </a:br>
            <a:r>
              <a:rPr lang="en-US" dirty="0"/>
              <a:t>  5. Conduct and/or participate in Memorial, and Funeral Services when called upon.</a:t>
            </a:r>
          </a:p>
        </p:txBody>
      </p:sp>
    </p:spTree>
    <p:extLst>
      <p:ext uri="{BB962C8B-B14F-4D97-AF65-F5344CB8AC3E}">
        <p14:creationId xmlns:p14="http://schemas.microsoft.com/office/powerpoint/2010/main" val="210170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1B501-2B72-BCD2-6137-C537B08FB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F3259-C62A-FA72-BDCC-3C1E6FB548AC}"/>
              </a:ext>
            </a:extLst>
          </p:cNvPr>
          <p:cNvSpPr>
            <a:spLocks noGrp="1"/>
          </p:cNvSpPr>
          <p:nvPr>
            <p:ph type="ctrTitle"/>
          </p:nvPr>
        </p:nvSpPr>
        <p:spPr>
          <a:xfrm>
            <a:off x="1474905" y="696679"/>
            <a:ext cx="9144000" cy="1905372"/>
          </a:xfrm>
        </p:spPr>
        <p:txBody>
          <a:bodyPr>
            <a:normAutofit/>
          </a:bodyPr>
          <a:lstStyle/>
          <a:p>
            <a:r>
              <a:rPr lang="en-US" sz="2400" dirty="0"/>
              <a:t>Additional Duties &amp; Responsibilities</a:t>
            </a:r>
          </a:p>
        </p:txBody>
      </p:sp>
      <p:sp>
        <p:nvSpPr>
          <p:cNvPr id="3" name="Subtitle 2">
            <a:extLst>
              <a:ext uri="{FF2B5EF4-FFF2-40B4-BE49-F238E27FC236}">
                <a16:creationId xmlns:a16="http://schemas.microsoft.com/office/drawing/2014/main" id="{5F724B5C-752B-1198-D222-6C7E8A3BF461}"/>
              </a:ext>
            </a:extLst>
          </p:cNvPr>
          <p:cNvSpPr>
            <a:spLocks noGrp="1"/>
          </p:cNvSpPr>
          <p:nvPr>
            <p:ph type="subTitle" idx="1"/>
          </p:nvPr>
        </p:nvSpPr>
        <p:spPr>
          <a:xfrm>
            <a:off x="394808" y="2742616"/>
            <a:ext cx="11402384" cy="1905372"/>
          </a:xfrm>
        </p:spPr>
        <p:txBody>
          <a:bodyPr>
            <a:noAutofit/>
          </a:bodyPr>
          <a:lstStyle/>
          <a:p>
            <a:pPr algn="l"/>
            <a:r>
              <a:rPr lang="en-US" dirty="0"/>
              <a:t>  6. Send cards to sick and bereaved.</a:t>
            </a:r>
            <a:br>
              <a:rPr lang="en-US" dirty="0"/>
            </a:br>
            <a:br>
              <a:rPr lang="en-US" dirty="0"/>
            </a:br>
            <a:r>
              <a:rPr lang="en-US" dirty="0"/>
              <a:t>  7. Visit sick, bereaved and hospitalized.</a:t>
            </a:r>
            <a:br>
              <a:rPr lang="en-US" dirty="0"/>
            </a:br>
            <a:br>
              <a:rPr lang="en-US" dirty="0"/>
            </a:br>
            <a:r>
              <a:rPr lang="en-US" dirty="0"/>
              <a:t>  8. Participation in Parades, 9/11 Memorial Services, Veterans Day Programs/Services, and POW/MIA Services.</a:t>
            </a:r>
            <a:br>
              <a:rPr lang="en-US" dirty="0"/>
            </a:br>
            <a:br>
              <a:rPr lang="en-US" dirty="0"/>
            </a:br>
            <a:r>
              <a:rPr lang="en-US" dirty="0"/>
              <a:t>  9. Presenting Memorial Bibles to deceased members’ Family.</a:t>
            </a:r>
            <a:br>
              <a:rPr lang="en-US" dirty="0"/>
            </a:br>
            <a:br>
              <a:rPr lang="en-US" dirty="0"/>
            </a:br>
            <a:r>
              <a:rPr lang="en-US" dirty="0"/>
              <a:t> 10 Generate respect for the office of chaplain.</a:t>
            </a:r>
          </a:p>
        </p:txBody>
      </p:sp>
    </p:spTree>
    <p:extLst>
      <p:ext uri="{BB962C8B-B14F-4D97-AF65-F5344CB8AC3E}">
        <p14:creationId xmlns:p14="http://schemas.microsoft.com/office/powerpoint/2010/main" val="1796763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A9464-C104-2AD3-3C3C-74195A5FDB87}"/>
              </a:ext>
            </a:extLst>
          </p:cNvPr>
          <p:cNvSpPr>
            <a:spLocks noGrp="1"/>
          </p:cNvSpPr>
          <p:nvPr>
            <p:ph type="ctrTitle"/>
          </p:nvPr>
        </p:nvSpPr>
        <p:spPr/>
        <p:txBody>
          <a:bodyPr/>
          <a:lstStyle/>
          <a:p>
            <a:r>
              <a:rPr lang="en-US" dirty="0"/>
              <a:t>Important Sites:</a:t>
            </a:r>
          </a:p>
        </p:txBody>
      </p:sp>
      <p:sp>
        <p:nvSpPr>
          <p:cNvPr id="3" name="Subtitle 2">
            <a:extLst>
              <a:ext uri="{FF2B5EF4-FFF2-40B4-BE49-F238E27FC236}">
                <a16:creationId xmlns:a16="http://schemas.microsoft.com/office/drawing/2014/main" id="{78D0C26A-DEB5-C8D1-2AF1-6B2E337407C2}"/>
              </a:ext>
            </a:extLst>
          </p:cNvPr>
          <p:cNvSpPr>
            <a:spLocks noGrp="1"/>
          </p:cNvSpPr>
          <p:nvPr>
            <p:ph type="subTitle" idx="1"/>
          </p:nvPr>
        </p:nvSpPr>
        <p:spPr/>
        <p:txBody>
          <a:bodyPr/>
          <a:lstStyle/>
          <a:p>
            <a:r>
              <a:rPr lang="en-US" dirty="0"/>
              <a:t>National Chaplain website: </a:t>
            </a:r>
            <a:r>
              <a:rPr lang="en-US" dirty="0">
                <a:hlinkClick r:id="rId2"/>
              </a:rPr>
              <a:t>www.lotcs.org</a:t>
            </a:r>
            <a:r>
              <a:rPr lang="en-US" dirty="0"/>
              <a:t> </a:t>
            </a:r>
          </a:p>
          <a:p>
            <a:r>
              <a:rPr lang="en-US" dirty="0"/>
              <a:t>VFW National Site: </a:t>
            </a:r>
            <a:r>
              <a:rPr lang="en-US" dirty="0">
                <a:hlinkClick r:id="rId3"/>
              </a:rPr>
              <a:t>www.vfw.org</a:t>
            </a:r>
            <a:r>
              <a:rPr lang="en-US" dirty="0"/>
              <a:t> </a:t>
            </a:r>
          </a:p>
          <a:p>
            <a:r>
              <a:rPr lang="en-US" dirty="0"/>
              <a:t>Dept of Florida Site: </a:t>
            </a:r>
            <a:r>
              <a:rPr lang="en-US" dirty="0">
                <a:hlinkClick r:id="rId4"/>
              </a:rPr>
              <a:t>www.vfwfl.org</a:t>
            </a:r>
            <a:r>
              <a:rPr lang="en-US" dirty="0"/>
              <a:t> </a:t>
            </a:r>
          </a:p>
          <a:p>
            <a:endParaRPr lang="en-US" dirty="0"/>
          </a:p>
        </p:txBody>
      </p:sp>
    </p:spTree>
    <p:extLst>
      <p:ext uri="{BB962C8B-B14F-4D97-AF65-F5344CB8AC3E}">
        <p14:creationId xmlns:p14="http://schemas.microsoft.com/office/powerpoint/2010/main" val="3598572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0F7A8-A141-71E9-733B-944E9564CD81}"/>
              </a:ext>
            </a:extLst>
          </p:cNvPr>
          <p:cNvSpPr>
            <a:spLocks noGrp="1"/>
          </p:cNvSpPr>
          <p:nvPr>
            <p:ph type="ctrTitle"/>
          </p:nvPr>
        </p:nvSpPr>
        <p:spPr/>
        <p:txBody>
          <a:bodyPr/>
          <a:lstStyle/>
          <a:p>
            <a:r>
              <a:rPr lang="en-US" dirty="0"/>
              <a:t>National Chaplain</a:t>
            </a:r>
          </a:p>
        </p:txBody>
      </p:sp>
      <p:sp>
        <p:nvSpPr>
          <p:cNvPr id="3" name="Subtitle 2">
            <a:extLst>
              <a:ext uri="{FF2B5EF4-FFF2-40B4-BE49-F238E27FC236}">
                <a16:creationId xmlns:a16="http://schemas.microsoft.com/office/drawing/2014/main" id="{A134B355-2DD8-6F5B-F041-92192C37BCB2}"/>
              </a:ext>
            </a:extLst>
          </p:cNvPr>
          <p:cNvSpPr>
            <a:spLocks noGrp="1"/>
          </p:cNvSpPr>
          <p:nvPr>
            <p:ph type="subTitle" idx="1"/>
          </p:nvPr>
        </p:nvSpPr>
        <p:spPr>
          <a:xfrm>
            <a:off x="1524000" y="3589764"/>
            <a:ext cx="9144000" cy="1655762"/>
          </a:xfrm>
        </p:spPr>
        <p:txBody>
          <a:bodyPr>
            <a:noAutofit/>
          </a:bodyPr>
          <a:lstStyle/>
          <a:p>
            <a:pPr fontAlgn="base"/>
            <a:endParaRPr lang="en-US" sz="3200" dirty="0"/>
          </a:p>
          <a:p>
            <a:pPr fontAlgn="base"/>
            <a:r>
              <a:rPr lang="en-US" sz="3200" b="1" dirty="0"/>
              <a:t>Deborah Halter</a:t>
            </a:r>
            <a:br>
              <a:rPr lang="en-US" sz="3200" dirty="0"/>
            </a:br>
            <a:r>
              <a:rPr lang="en-US" sz="3200" dirty="0"/>
              <a:t>National Chaplain</a:t>
            </a:r>
            <a:br>
              <a:rPr lang="en-US" sz="3200" dirty="0"/>
            </a:br>
            <a:r>
              <a:rPr lang="en-US" sz="3200" dirty="0"/>
              <a:t>Veterans of Foreign Wars</a:t>
            </a:r>
            <a:br>
              <a:rPr lang="en-US" sz="3200" dirty="0"/>
            </a:br>
            <a:r>
              <a:rPr lang="en-US" sz="3200" dirty="0"/>
              <a:t>2026-2027</a:t>
            </a:r>
          </a:p>
          <a:p>
            <a:endParaRPr lang="en-US" sz="3200" dirty="0"/>
          </a:p>
        </p:txBody>
      </p:sp>
    </p:spTree>
    <p:extLst>
      <p:ext uri="{BB962C8B-B14F-4D97-AF65-F5344CB8AC3E}">
        <p14:creationId xmlns:p14="http://schemas.microsoft.com/office/powerpoint/2010/main" val="38788134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B86F49821CEC44805C5212D665CAC4" ma:contentTypeVersion="11" ma:contentTypeDescription="Create a new document." ma:contentTypeScope="" ma:versionID="0fc4173b8c42cb77839e8b5fc7a6c5fe">
  <xsd:schema xmlns:xsd="http://www.w3.org/2001/XMLSchema" xmlns:xs="http://www.w3.org/2001/XMLSchema" xmlns:p="http://schemas.microsoft.com/office/2006/metadata/properties" xmlns:ns2="d90714df-e79a-4ef3-aa3f-b7f860196f2e" xmlns:ns3="1cbc2358-1452-4882-96bf-62c1355d989b" targetNamespace="http://schemas.microsoft.com/office/2006/metadata/properties" ma:root="true" ma:fieldsID="87aa7e5cb73f75f12b8f723ee05624fc" ns2:_="" ns3:_="">
    <xsd:import namespace="d90714df-e79a-4ef3-aa3f-b7f860196f2e"/>
    <xsd:import namespace="1cbc2358-1452-4882-96bf-62c1355d9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714df-e79a-4ef3-aa3f-b7f860196f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bc2358-1452-4882-96bf-62c1355d9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132d49-9838-4f2d-9ece-0b58abb51372}" ma:internalName="TaxCatchAll" ma:showField="CatchAllData" ma:web="1cbc2358-1452-4882-96bf-62c1355d98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714df-e79a-4ef3-aa3f-b7f860196f2e">
      <Terms xmlns="http://schemas.microsoft.com/office/infopath/2007/PartnerControls"/>
    </lcf76f155ced4ddcb4097134ff3c332f>
    <TaxCatchAll xmlns="1cbc2358-1452-4882-96bf-62c1355d989b" xsi:nil="true"/>
  </documentManagement>
</p:properties>
</file>

<file path=customXml/itemProps1.xml><?xml version="1.0" encoding="utf-8"?>
<ds:datastoreItem xmlns:ds="http://schemas.openxmlformats.org/officeDocument/2006/customXml" ds:itemID="{E3683C68-B504-4256-9067-D76B4797F3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0714df-e79a-4ef3-aa3f-b7f860196f2e"/>
    <ds:schemaRef ds:uri="1cbc2358-1452-4882-96bf-62c1355d98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F0827E-A10B-451B-BA5D-EAAC4D973073}">
  <ds:schemaRefs>
    <ds:schemaRef ds:uri="http://schemas.microsoft.com/sharepoint/v3/contenttype/forms"/>
  </ds:schemaRefs>
</ds:datastoreItem>
</file>

<file path=customXml/itemProps3.xml><?xml version="1.0" encoding="utf-8"?>
<ds:datastoreItem xmlns:ds="http://schemas.openxmlformats.org/officeDocument/2006/customXml" ds:itemID="{405C5740-40B8-40B5-97A2-318C3B89B53E}">
  <ds:schemaRefs>
    <ds:schemaRef ds:uri="http://schemas.microsoft.com/office/2006/metadata/properties"/>
    <ds:schemaRef ds:uri="http://schemas.microsoft.com/office/infopath/2007/PartnerControls"/>
    <ds:schemaRef ds:uri="d90714df-e79a-4ef3-aa3f-b7f860196f2e"/>
    <ds:schemaRef ds:uri="1cbc2358-1452-4882-96bf-62c1355d989b"/>
  </ds:schemaRefs>
</ds:datastoreItem>
</file>

<file path=docProps/app.xml><?xml version="1.0" encoding="utf-8"?>
<Properties xmlns="http://schemas.openxmlformats.org/officeDocument/2006/extended-properties" xmlns:vt="http://schemas.openxmlformats.org/officeDocument/2006/docPropsVTypes">
  <TotalTime>123</TotalTime>
  <Words>1002</Words>
  <Application>Microsoft Office PowerPoint</Application>
  <PresentationFormat>Widescreen</PresentationFormat>
  <Paragraphs>70</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Arial Black</vt:lpstr>
      <vt:lpstr>Office Theme</vt:lpstr>
      <vt:lpstr>Chaplain Training</vt:lpstr>
      <vt:lpstr>THE CHAPLAIN </vt:lpstr>
      <vt:lpstr>THE PURPOSE OF THE CHAPLAIN </vt:lpstr>
      <vt:lpstr>THE WORK OF THE CHAPLAIN </vt:lpstr>
      <vt:lpstr>Duties and Expectations of Chaplains at all levels:</vt:lpstr>
      <vt:lpstr>Additional Duties &amp; Responsibilities</vt:lpstr>
      <vt:lpstr>Additional Duties &amp; Responsibilities</vt:lpstr>
      <vt:lpstr>Important Sites:</vt:lpstr>
      <vt:lpstr>National Chaplain</vt:lpstr>
      <vt:lpstr>ETHICS AND GUIDING PRINCIPLES FOR CHAPLAINS</vt:lpstr>
      <vt:lpstr>WHAT THE CHAPLAIN PROVIDES </vt:lpstr>
      <vt:lpstr>WHEN A CRISIS HAPPENS, REMEMBER A-B-C </vt:lpstr>
      <vt:lpstr>A- Achieve Contact</vt:lpstr>
      <vt:lpstr>B- Boil Down the Situation</vt:lpstr>
      <vt:lpstr>C- Cope Actively</vt:lpstr>
      <vt:lpstr>THE READING OF THE PRAYERS </vt:lpstr>
      <vt:lpstr>Sequence of Events at the Opening and Closing of VFW Meetings </vt:lpstr>
      <vt:lpstr>Sequence of Events at the Opening and Closing of VFW Meetings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Laurie Kirkman Michael</dc:creator>
  <cp:lastModifiedBy>Ken Michael</cp:lastModifiedBy>
  <cp:revision>2</cp:revision>
  <dcterms:created xsi:type="dcterms:W3CDTF">2026-03-04T19:04:48Z</dcterms:created>
  <dcterms:modified xsi:type="dcterms:W3CDTF">2026-08-14T01:35:01Z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0x010100C2B86F49821CEC44805C5212D665CAC4</vt:lpwstr>
  </property>
  <property fmtid="{D5CDD505-2E9C-101B-9397-08002B2CF9AE}" pid="3" name="MediaServiceImageTags">
    <vt:lpwstr/>
  </property>
</Properties>
</file>