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60" r:id="rId8"/>
    <p:sldId id="318" r:id="rId9"/>
    <p:sldId id="319" r:id="rId10"/>
    <p:sldId id="321" r:id="rId11"/>
    <p:sldId id="320" r:id="rId12"/>
    <p:sldId id="313" r:id="rId13"/>
    <p:sldId id="315" r:id="rId14"/>
    <p:sldId id="316" r:id="rId15"/>
    <p:sldId id="317" r:id="rId16"/>
    <p:sldId id="414" r:id="rId17"/>
    <p:sldId id="415" r:id="rId18"/>
    <p:sldId id="416" r:id="rId19"/>
    <p:sldId id="417" r:id="rId20"/>
    <p:sldId id="322" r:id="rId21"/>
    <p:sldId id="323" r:id="rId22"/>
    <p:sldId id="324" r:id="rId23"/>
    <p:sldId id="325" r:id="rId24"/>
    <p:sldId id="326" r:id="rId25"/>
    <p:sldId id="327" r:id="rId26"/>
    <p:sldId id="328" r:id="rId27"/>
    <p:sldId id="329" r:id="rId28"/>
    <p:sldId id="330" r:id="rId29"/>
    <p:sldId id="331" r:id="rId30"/>
    <p:sldId id="332" r:id="rId31"/>
    <p:sldId id="333" r:id="rId32"/>
    <p:sldId id="334" r:id="rId33"/>
    <p:sldId id="335" r:id="rId34"/>
    <p:sldId id="336" r:id="rId35"/>
    <p:sldId id="337" r:id="rId36"/>
    <p:sldId id="338" r:id="rId37"/>
    <p:sldId id="339" r:id="rId38"/>
    <p:sldId id="340" r:id="rId39"/>
    <p:sldId id="341" r:id="rId40"/>
    <p:sldId id="342" r:id="rId41"/>
    <p:sldId id="343" r:id="rId42"/>
    <p:sldId id="344" r:id="rId43"/>
    <p:sldId id="345" r:id="rId44"/>
    <p:sldId id="346" r:id="rId45"/>
    <p:sldId id="347" r:id="rId46"/>
    <p:sldId id="348" r:id="rId47"/>
    <p:sldId id="349" r:id="rId48"/>
    <p:sldId id="350" r:id="rId49"/>
    <p:sldId id="351" r:id="rId50"/>
    <p:sldId id="352" r:id="rId51"/>
    <p:sldId id="353" r:id="rId52"/>
    <p:sldId id="354" r:id="rId53"/>
    <p:sldId id="355" r:id="rId54"/>
    <p:sldId id="356" r:id="rId55"/>
    <p:sldId id="357" r:id="rId56"/>
    <p:sldId id="358" r:id="rId57"/>
    <p:sldId id="359" r:id="rId58"/>
    <p:sldId id="360" r:id="rId59"/>
    <p:sldId id="361" r:id="rId60"/>
    <p:sldId id="362" r:id="rId61"/>
    <p:sldId id="363" r:id="rId62"/>
    <p:sldId id="364" r:id="rId63"/>
    <p:sldId id="365" r:id="rId64"/>
    <p:sldId id="366" r:id="rId65"/>
    <p:sldId id="368" r:id="rId66"/>
    <p:sldId id="367" r:id="rId67"/>
    <p:sldId id="369" r:id="rId68"/>
    <p:sldId id="370" r:id="rId69"/>
    <p:sldId id="371" r:id="rId70"/>
    <p:sldId id="372" r:id="rId71"/>
    <p:sldId id="373" r:id="rId72"/>
    <p:sldId id="374" r:id="rId73"/>
    <p:sldId id="375" r:id="rId74"/>
    <p:sldId id="376" r:id="rId75"/>
    <p:sldId id="377" r:id="rId76"/>
    <p:sldId id="378" r:id="rId77"/>
    <p:sldId id="379" r:id="rId78"/>
    <p:sldId id="380" r:id="rId79"/>
    <p:sldId id="381" r:id="rId80"/>
    <p:sldId id="382" r:id="rId81"/>
    <p:sldId id="383" r:id="rId82"/>
    <p:sldId id="384" r:id="rId83"/>
    <p:sldId id="385" r:id="rId84"/>
    <p:sldId id="386" r:id="rId85"/>
    <p:sldId id="387" r:id="rId86"/>
    <p:sldId id="388" r:id="rId87"/>
    <p:sldId id="389" r:id="rId88"/>
    <p:sldId id="390" r:id="rId89"/>
    <p:sldId id="392" r:id="rId90"/>
    <p:sldId id="391" r:id="rId91"/>
    <p:sldId id="393" r:id="rId92"/>
    <p:sldId id="394" r:id="rId93"/>
    <p:sldId id="395" r:id="rId94"/>
    <p:sldId id="396" r:id="rId95"/>
    <p:sldId id="397" r:id="rId96"/>
    <p:sldId id="398" r:id="rId97"/>
    <p:sldId id="399" r:id="rId98"/>
    <p:sldId id="400" r:id="rId99"/>
    <p:sldId id="401" r:id="rId100"/>
    <p:sldId id="402" r:id="rId101"/>
    <p:sldId id="403" r:id="rId102"/>
    <p:sldId id="404" r:id="rId103"/>
    <p:sldId id="405" r:id="rId104"/>
    <p:sldId id="406" r:id="rId105"/>
    <p:sldId id="407" r:id="rId106"/>
    <p:sldId id="408" r:id="rId107"/>
    <p:sldId id="409" r:id="rId108"/>
    <p:sldId id="410" r:id="rId109"/>
    <p:sldId id="411" r:id="rId110"/>
    <p:sldId id="412" r:id="rId111"/>
    <p:sldId id="413" r:id="rId112"/>
    <p:sldId id="312" r:id="rId113"/>
    <p:sldId id="314" r:id="rId1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6" autoAdjust="0"/>
    <p:restoredTop sz="94660"/>
  </p:normalViewPr>
  <p:slideViewPr>
    <p:cSldViewPr snapToGrid="0">
      <p:cViewPr varScale="1">
        <p:scale>
          <a:sx n="104" d="100"/>
          <a:sy n="104" d="100"/>
        </p:scale>
        <p:origin x="48" y="2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theme" Target="theme/theme1.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tableStyles" Target="tableStyle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presProps" Target="pres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n Michael" userId="854b71d0-5cc1-4cd7-9442-61e2c47d9ff2" providerId="ADAL" clId="{476FF265-D0B7-4BBC-91EE-110BEC7B71FA}"/>
    <pc:docChg chg="undo custSel delSld modSld modMainMaster">
      <pc:chgData name="Ken Michael" userId="854b71d0-5cc1-4cd7-9442-61e2c47d9ff2" providerId="ADAL" clId="{476FF265-D0B7-4BBC-91EE-110BEC7B71FA}" dt="2026-08-14T01:36:51.865" v="63" actId="47"/>
      <pc:docMkLst>
        <pc:docMk/>
      </pc:docMkLst>
      <pc:sldChg chg="modSp mod">
        <pc:chgData name="Ken Michael" userId="854b71d0-5cc1-4cd7-9442-61e2c47d9ff2" providerId="ADAL" clId="{476FF265-D0B7-4BBC-91EE-110BEC7B71FA}" dt="2026-08-07T03:11:59.156" v="62" actId="20577"/>
        <pc:sldMkLst>
          <pc:docMk/>
          <pc:sldMk cId="2686255918" sldId="258"/>
        </pc:sldMkLst>
        <pc:spChg chg="mod">
          <ac:chgData name="Ken Michael" userId="854b71d0-5cc1-4cd7-9442-61e2c47d9ff2" providerId="ADAL" clId="{476FF265-D0B7-4BBC-91EE-110BEC7B71FA}" dt="2026-08-07T03:11:59.156" v="62" actId="20577"/>
          <ac:spMkLst>
            <pc:docMk/>
            <pc:sldMk cId="2686255918" sldId="258"/>
            <ac:spMk id="4" creationId="{D2319293-913C-4122-59B9-F779128A199C}"/>
          </ac:spMkLst>
        </pc:spChg>
      </pc:sldChg>
      <pc:sldChg chg="del">
        <pc:chgData name="Ken Michael" userId="854b71d0-5cc1-4cd7-9442-61e2c47d9ff2" providerId="ADAL" clId="{476FF265-D0B7-4BBC-91EE-110BEC7B71FA}" dt="2026-08-14T01:36:51.865" v="63" actId="47"/>
        <pc:sldMkLst>
          <pc:docMk/>
          <pc:sldMk cId="1741755333" sldId="259"/>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B3D5F-00F2-749A-0CE1-CAD4592EAE85}"/>
              </a:ext>
            </a:extLst>
          </p:cNvPr>
          <p:cNvSpPr>
            <a:spLocks noGrp="1"/>
          </p:cNvSpPr>
          <p:nvPr>
            <p:ph type="ctrTitle"/>
          </p:nvPr>
        </p:nvSpPr>
        <p:spPr>
          <a:xfrm>
            <a:off x="1524000" y="1122363"/>
            <a:ext cx="9144000" cy="2387600"/>
          </a:xfrm>
          <a:prstGeom prst="rect">
            <a:avLst/>
          </a:prstGeom>
        </p:spPr>
        <p:txBody>
          <a:bodyPr anchor="b"/>
          <a:lstStyle>
            <a:lvl1pPr algn="ctr">
              <a:defRPr sz="6000">
                <a:latin typeface="Arial Black" panose="020B0A04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16BE4ACF-CAC6-F42E-894D-342AAA7A9ADF}"/>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F2058E64-D3F8-D1AA-5C7F-BD9FA1596EDA}"/>
              </a:ext>
            </a:extLst>
          </p:cNvPr>
          <p:cNvSpPr>
            <a:spLocks noGrp="1"/>
          </p:cNvSpPr>
          <p:nvPr>
            <p:ph type="dt" sz="half" idx="10"/>
          </p:nvPr>
        </p:nvSpPr>
        <p:spPr/>
        <p:txBody>
          <a:bodyPr/>
          <a:lstStyle/>
          <a:p>
            <a:fld id="{2EC0A59F-F407-4EAF-A74E-26019D06B608}" type="datetimeFigureOut">
              <a:rPr lang="en-US" smtClean="0"/>
              <a:t>8/13/2026</a:t>
            </a:fld>
            <a:endParaRPr lang="en-US"/>
          </a:p>
        </p:txBody>
      </p:sp>
      <p:sp>
        <p:nvSpPr>
          <p:cNvPr id="5" name="Footer Placeholder 4">
            <a:extLst>
              <a:ext uri="{FF2B5EF4-FFF2-40B4-BE49-F238E27FC236}">
                <a16:creationId xmlns:a16="http://schemas.microsoft.com/office/drawing/2014/main" id="{2C18E8E4-BB08-ED3A-2866-1ECD473B58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24ABC3-1B19-7535-928C-C8BD608B63C3}"/>
              </a:ext>
            </a:extLst>
          </p:cNvPr>
          <p:cNvSpPr>
            <a:spLocks noGrp="1"/>
          </p:cNvSpPr>
          <p:nvPr>
            <p:ph type="sldNum" sz="quarter" idx="12"/>
          </p:nvPr>
        </p:nvSpPr>
        <p:spPr/>
        <p:txBody>
          <a:bodyPr/>
          <a:lstStyle/>
          <a:p>
            <a:fld id="{2F9F0926-BBC7-4017-9E17-8590A2895CD8}" type="slidenum">
              <a:rPr lang="en-US" smtClean="0"/>
              <a:t>‹#›</a:t>
            </a:fld>
            <a:endParaRPr lang="en-US"/>
          </a:p>
        </p:txBody>
      </p:sp>
    </p:spTree>
    <p:extLst>
      <p:ext uri="{BB962C8B-B14F-4D97-AF65-F5344CB8AC3E}">
        <p14:creationId xmlns:p14="http://schemas.microsoft.com/office/powerpoint/2010/main" val="1256003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006D335-0499-3EC2-8BF0-117EC8EA16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EC0A59F-F407-4EAF-A74E-26019D06B608}" type="datetimeFigureOut">
              <a:rPr lang="en-US" smtClean="0"/>
              <a:t>8/13/2026</a:t>
            </a:fld>
            <a:endParaRPr lang="en-US"/>
          </a:p>
        </p:txBody>
      </p:sp>
      <p:sp>
        <p:nvSpPr>
          <p:cNvPr id="5" name="Footer Placeholder 4">
            <a:extLst>
              <a:ext uri="{FF2B5EF4-FFF2-40B4-BE49-F238E27FC236}">
                <a16:creationId xmlns:a16="http://schemas.microsoft.com/office/drawing/2014/main" id="{3A789D9D-E573-6F03-2FA1-DFF94D6CA0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42E3E35-1028-9A35-9802-1B4385B145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F9F0926-BBC7-4017-9E17-8590A2895CD8}" type="slidenum">
              <a:rPr lang="en-US" smtClean="0"/>
              <a:t>‹#›</a:t>
            </a:fld>
            <a:endParaRPr lang="en-US"/>
          </a:p>
        </p:txBody>
      </p:sp>
      <p:pic>
        <p:nvPicPr>
          <p:cNvPr id="7" name="Picture 6">
            <a:extLst>
              <a:ext uri="{FF2B5EF4-FFF2-40B4-BE49-F238E27FC236}">
                <a16:creationId xmlns:a16="http://schemas.microsoft.com/office/drawing/2014/main" id="{2F1FB5E2-EB67-913C-C38E-2EBD5DC7B7B8}"/>
              </a:ext>
            </a:extLst>
          </p:cNvPr>
          <p:cNvPicPr>
            <a:picLocks noChangeAspect="1"/>
          </p:cNvPicPr>
          <p:nvPr userDrawn="1"/>
        </p:nvPicPr>
        <p:blipFill>
          <a:blip r:embed="rId3"/>
          <a:stretch>
            <a:fillRect/>
          </a:stretch>
        </p:blipFill>
        <p:spPr>
          <a:xfrm>
            <a:off x="3750129" y="97219"/>
            <a:ext cx="4403271" cy="2114488"/>
          </a:xfrm>
          <a:prstGeom prst="rect">
            <a:avLst/>
          </a:prstGeom>
        </p:spPr>
      </p:pic>
      <p:pic>
        <p:nvPicPr>
          <p:cNvPr id="8" name="Picture 7">
            <a:extLst>
              <a:ext uri="{FF2B5EF4-FFF2-40B4-BE49-F238E27FC236}">
                <a16:creationId xmlns:a16="http://schemas.microsoft.com/office/drawing/2014/main" id="{ABE4F648-518E-A935-9ADB-26AC58525D6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36738" y="718725"/>
            <a:ext cx="4763165" cy="2138110"/>
          </a:xfrm>
          <a:prstGeom prst="rect">
            <a:avLst/>
          </a:prstGeom>
        </p:spPr>
      </p:pic>
      <p:pic>
        <p:nvPicPr>
          <p:cNvPr id="9" name="Picture 8">
            <a:extLst>
              <a:ext uri="{FF2B5EF4-FFF2-40B4-BE49-F238E27FC236}">
                <a16:creationId xmlns:a16="http://schemas.microsoft.com/office/drawing/2014/main" id="{F7E5E5D0-3300-3708-71EA-A44881E3837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016612" y="718725"/>
            <a:ext cx="4763165" cy="2138110"/>
          </a:xfrm>
          <a:prstGeom prst="rect">
            <a:avLst/>
          </a:prstGeom>
        </p:spPr>
      </p:pic>
      <p:pic>
        <p:nvPicPr>
          <p:cNvPr id="10" name="Picture 9">
            <a:extLst>
              <a:ext uri="{FF2B5EF4-FFF2-40B4-BE49-F238E27FC236}">
                <a16:creationId xmlns:a16="http://schemas.microsoft.com/office/drawing/2014/main" id="{0CD158B4-B6DA-8910-2F08-7154093DBF5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36737" y="482395"/>
            <a:ext cx="4763165" cy="2138110"/>
          </a:xfrm>
          <a:prstGeom prst="rect">
            <a:avLst/>
          </a:prstGeom>
        </p:spPr>
      </p:pic>
      <p:pic>
        <p:nvPicPr>
          <p:cNvPr id="11" name="Picture 10">
            <a:extLst>
              <a:ext uri="{FF2B5EF4-FFF2-40B4-BE49-F238E27FC236}">
                <a16:creationId xmlns:a16="http://schemas.microsoft.com/office/drawing/2014/main" id="{427EFFF7-2A35-D6D7-5C89-9A9120FF244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016611" y="482395"/>
            <a:ext cx="4763165" cy="2138110"/>
          </a:xfrm>
          <a:prstGeom prst="rect">
            <a:avLst/>
          </a:prstGeom>
        </p:spPr>
      </p:pic>
      <p:pic>
        <p:nvPicPr>
          <p:cNvPr id="12" name="Picture 11">
            <a:extLst>
              <a:ext uri="{FF2B5EF4-FFF2-40B4-BE49-F238E27FC236}">
                <a16:creationId xmlns:a16="http://schemas.microsoft.com/office/drawing/2014/main" id="{E2A40DAB-BEEC-1FB3-6A33-04E6A72AB59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96000" y="-882614"/>
            <a:ext cx="3202677" cy="3202677"/>
          </a:xfrm>
          <a:prstGeom prst="rect">
            <a:avLst/>
          </a:prstGeom>
        </p:spPr>
      </p:pic>
      <p:pic>
        <p:nvPicPr>
          <p:cNvPr id="3" name="Picture 2">
            <a:extLst>
              <a:ext uri="{FF2B5EF4-FFF2-40B4-BE49-F238E27FC236}">
                <a16:creationId xmlns:a16="http://schemas.microsoft.com/office/drawing/2014/main" id="{41D0032D-FDC1-6778-E778-4243E2FFECD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760868" y="-32494"/>
            <a:ext cx="1847443" cy="1847443"/>
          </a:xfrm>
          <a:prstGeom prst="rect">
            <a:avLst/>
          </a:prstGeom>
        </p:spPr>
      </p:pic>
    </p:spTree>
    <p:extLst>
      <p:ext uri="{BB962C8B-B14F-4D97-AF65-F5344CB8AC3E}">
        <p14:creationId xmlns:p14="http://schemas.microsoft.com/office/powerpoint/2010/main" val="754768217"/>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mailto:Jason.k.smith@va.gov"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930581-306C-220B-A44C-F85B0B1ABC2C}"/>
              </a:ext>
            </a:extLst>
          </p:cNvPr>
          <p:cNvSpPr txBox="1"/>
          <p:nvPr/>
        </p:nvSpPr>
        <p:spPr>
          <a:xfrm>
            <a:off x="2852837" y="2883117"/>
            <a:ext cx="6574971" cy="2031325"/>
          </a:xfrm>
          <a:prstGeom prst="rect">
            <a:avLst/>
          </a:prstGeom>
          <a:noFill/>
        </p:spPr>
        <p:txBody>
          <a:bodyPr wrap="square" rtlCol="0">
            <a:spAutoFit/>
          </a:bodyPr>
          <a:lstStyle/>
          <a:p>
            <a:pPr algn="ctr"/>
            <a:r>
              <a:rPr lang="en-US" sz="5400" b="1" dirty="0"/>
              <a:t>2026-2027 </a:t>
            </a:r>
          </a:p>
          <a:p>
            <a:pPr algn="ctr"/>
            <a:r>
              <a:rPr lang="en-US" sz="5400" b="1" dirty="0"/>
              <a:t>Training </a:t>
            </a:r>
          </a:p>
          <a:p>
            <a:endParaRPr lang="en-US" dirty="0"/>
          </a:p>
        </p:txBody>
      </p:sp>
    </p:spTree>
    <p:extLst>
      <p:ext uri="{BB962C8B-B14F-4D97-AF65-F5344CB8AC3E}">
        <p14:creationId xmlns:p14="http://schemas.microsoft.com/office/powerpoint/2010/main" val="3611491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FA816D7-BE66-88C2-7A38-0349A8DCECA6}"/>
              </a:ext>
            </a:extLst>
          </p:cNvPr>
          <p:cNvSpPr txBox="1"/>
          <p:nvPr/>
        </p:nvSpPr>
        <p:spPr>
          <a:xfrm>
            <a:off x="2471057" y="2463104"/>
            <a:ext cx="7249886" cy="1754326"/>
          </a:xfrm>
          <a:prstGeom prst="rect">
            <a:avLst/>
          </a:prstGeom>
          <a:noFill/>
        </p:spPr>
        <p:txBody>
          <a:bodyPr wrap="square" rtlCol="0">
            <a:spAutoFit/>
          </a:bodyPr>
          <a:lstStyle/>
          <a:p>
            <a:pPr algn="ctr"/>
            <a:r>
              <a:rPr lang="en-US" sz="5400" b="1" dirty="0"/>
              <a:t>Benefits Advisor Training</a:t>
            </a:r>
            <a:endParaRPr lang="en-US" b="1" dirty="0"/>
          </a:p>
        </p:txBody>
      </p:sp>
      <p:sp>
        <p:nvSpPr>
          <p:cNvPr id="5" name="TextBox 4">
            <a:extLst>
              <a:ext uri="{FF2B5EF4-FFF2-40B4-BE49-F238E27FC236}">
                <a16:creationId xmlns:a16="http://schemas.microsoft.com/office/drawing/2014/main" id="{2F00F8D6-3EA0-C5CE-675A-E061FE2F9546}"/>
              </a:ext>
            </a:extLst>
          </p:cNvPr>
          <p:cNvSpPr txBox="1"/>
          <p:nvPr/>
        </p:nvSpPr>
        <p:spPr>
          <a:xfrm>
            <a:off x="2777490" y="4022793"/>
            <a:ext cx="6637020" cy="1446550"/>
          </a:xfrm>
          <a:prstGeom prst="rect">
            <a:avLst/>
          </a:prstGeom>
          <a:noFill/>
        </p:spPr>
        <p:txBody>
          <a:bodyPr wrap="square" rtlCol="0">
            <a:spAutoFit/>
          </a:bodyPr>
          <a:lstStyle/>
          <a:p>
            <a:pPr algn="ctr"/>
            <a:endParaRPr lang="en-US" sz="4400" b="1" dirty="0"/>
          </a:p>
          <a:p>
            <a:pPr algn="ctr"/>
            <a:r>
              <a:rPr lang="en-US" sz="4400" b="1" dirty="0"/>
              <a:t>2026-2027</a:t>
            </a:r>
          </a:p>
        </p:txBody>
      </p:sp>
    </p:spTree>
    <p:extLst>
      <p:ext uri="{BB962C8B-B14F-4D97-AF65-F5344CB8AC3E}">
        <p14:creationId xmlns:p14="http://schemas.microsoft.com/office/powerpoint/2010/main" val="2008210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2319293-913C-4122-59B9-F779128A199C}"/>
              </a:ext>
            </a:extLst>
          </p:cNvPr>
          <p:cNvSpPr txBox="1"/>
          <p:nvPr/>
        </p:nvSpPr>
        <p:spPr>
          <a:xfrm>
            <a:off x="1327487" y="1971288"/>
            <a:ext cx="9662902" cy="4524315"/>
          </a:xfrm>
          <a:prstGeom prst="rect">
            <a:avLst/>
          </a:prstGeom>
          <a:noFill/>
        </p:spPr>
        <p:txBody>
          <a:bodyPr wrap="none" rtlCol="0">
            <a:spAutoFit/>
          </a:bodyPr>
          <a:lstStyle/>
          <a:p>
            <a:pPr algn="ctr"/>
            <a:r>
              <a:rPr lang="en-US" sz="4800" b="1" dirty="0"/>
              <a:t>Department of Florida Accredited </a:t>
            </a:r>
          </a:p>
          <a:p>
            <a:pPr algn="ctr"/>
            <a:r>
              <a:rPr lang="en-US" sz="4800" b="1" dirty="0"/>
              <a:t>Service Officer Team</a:t>
            </a:r>
          </a:p>
          <a:p>
            <a:pPr algn="ctr"/>
            <a:r>
              <a:rPr lang="en-US" sz="3200" b="1" dirty="0"/>
              <a:t>Lead Service Officer – Jason Smith</a:t>
            </a:r>
          </a:p>
          <a:p>
            <a:pPr algn="ctr"/>
            <a:r>
              <a:rPr lang="en-US" sz="3200" b="1" dirty="0"/>
              <a:t>Service Officer – Nicole Graham</a:t>
            </a:r>
          </a:p>
          <a:p>
            <a:pPr algn="ctr"/>
            <a:r>
              <a:rPr lang="en-US" sz="3200" b="1" dirty="0"/>
              <a:t>Service Officer – Ajay </a:t>
            </a:r>
            <a:r>
              <a:rPr lang="en-US" sz="3200" b="1" dirty="0" err="1"/>
              <a:t>Metla</a:t>
            </a:r>
            <a:endParaRPr lang="en-US" sz="3200" b="1" dirty="0"/>
          </a:p>
          <a:p>
            <a:pPr algn="ctr"/>
            <a:r>
              <a:rPr lang="en-US" sz="3200" b="1" dirty="0"/>
              <a:t>Orlando Service Officer -- </a:t>
            </a:r>
            <a:r>
              <a:rPr lang="en-US" sz="3200" b="1" dirty="0" err="1"/>
              <a:t>Alyice</a:t>
            </a:r>
            <a:r>
              <a:rPr lang="en-US" sz="3200" b="1" dirty="0"/>
              <a:t> “Aly” Rivers</a:t>
            </a:r>
          </a:p>
          <a:p>
            <a:pPr algn="ctr"/>
            <a:r>
              <a:rPr lang="en-US" sz="3200" b="1" dirty="0"/>
              <a:t>Email: </a:t>
            </a:r>
            <a:r>
              <a:rPr lang="en-US" sz="3200" b="1" dirty="0">
                <a:hlinkClick r:id="rId2"/>
              </a:rPr>
              <a:t>Jason.k.smith@va.gov</a:t>
            </a:r>
            <a:r>
              <a:rPr lang="en-US" sz="3200" b="1" dirty="0"/>
              <a:t> </a:t>
            </a:r>
          </a:p>
          <a:p>
            <a:pPr algn="ctr"/>
            <a:r>
              <a:rPr lang="en-US" sz="3200" b="1" dirty="0"/>
              <a:t>Phone Number: 727-319-7483 </a:t>
            </a:r>
          </a:p>
        </p:txBody>
      </p:sp>
    </p:spTree>
    <p:extLst>
      <p:ext uri="{BB962C8B-B14F-4D97-AF65-F5344CB8AC3E}">
        <p14:creationId xmlns:p14="http://schemas.microsoft.com/office/powerpoint/2010/main" val="2686255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CEBB3BE-C746-ED2B-8516-7322A89CF19B}"/>
              </a:ext>
            </a:extLst>
          </p:cNvPr>
          <p:cNvSpPr txBox="1"/>
          <p:nvPr/>
        </p:nvSpPr>
        <p:spPr>
          <a:xfrm>
            <a:off x="1057469" y="2499309"/>
            <a:ext cx="10226351" cy="2585323"/>
          </a:xfrm>
          <a:prstGeom prst="rect">
            <a:avLst/>
          </a:prstGeom>
          <a:noFill/>
        </p:spPr>
        <p:txBody>
          <a:bodyPr wrap="square" rtlCol="0">
            <a:spAutoFit/>
          </a:bodyPr>
          <a:lstStyle/>
          <a:p>
            <a:pPr algn="ctr"/>
            <a:r>
              <a:rPr lang="en-US" sz="5400" b="1" dirty="0"/>
              <a:t>Information pulled from:</a:t>
            </a:r>
          </a:p>
          <a:p>
            <a:pPr algn="ctr"/>
            <a:r>
              <a:rPr lang="en-US" sz="5400" b="1" dirty="0"/>
              <a:t>VFW Post Benefits Advisor Guide</a:t>
            </a:r>
          </a:p>
        </p:txBody>
      </p:sp>
    </p:spTree>
    <p:extLst>
      <p:ext uri="{BB962C8B-B14F-4D97-AF65-F5344CB8AC3E}">
        <p14:creationId xmlns:p14="http://schemas.microsoft.com/office/powerpoint/2010/main" val="3522181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A75B20A-FCFC-AF7D-249A-44DAC441704C}"/>
              </a:ext>
            </a:extLst>
          </p:cNvPr>
          <p:cNvSpPr txBox="1"/>
          <p:nvPr/>
        </p:nvSpPr>
        <p:spPr>
          <a:xfrm>
            <a:off x="342122" y="2774026"/>
            <a:ext cx="11321144" cy="3785652"/>
          </a:xfrm>
          <a:prstGeom prst="rect">
            <a:avLst/>
          </a:prstGeom>
          <a:noFill/>
        </p:spPr>
        <p:txBody>
          <a:bodyPr wrap="square">
            <a:spAutoFit/>
          </a:bodyPr>
          <a:lstStyle/>
          <a:p>
            <a:r>
              <a:rPr lang="en-US" sz="2400" b="1" dirty="0">
                <a:latin typeface="Arial" panose="020B0604020202020204" pitchFamily="34" charset="0"/>
                <a:cs typeface="Arial" panose="020B0604020202020204" pitchFamily="34" charset="0"/>
              </a:rPr>
              <a:t>What is a Post Benefits Advisor (PBA)? </a:t>
            </a:r>
          </a:p>
          <a:p>
            <a:r>
              <a:rPr lang="en-US" sz="2400" dirty="0">
                <a:latin typeface="Arial" panose="020B0604020202020204" pitchFamily="34" charset="0"/>
                <a:cs typeface="Arial" panose="020B0604020202020204" pitchFamily="34" charset="0"/>
              </a:rPr>
              <a:t>Post Benefits Advisors are local ambassadors of the VFW who help veterans and their families by providing information and connecting them with important resources. </a:t>
            </a:r>
          </a:p>
          <a:p>
            <a:endParaRPr lang="en-US" sz="2400"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What does a PBA do? </a:t>
            </a:r>
          </a:p>
          <a:p>
            <a:r>
              <a:rPr lang="en-US" sz="2400" dirty="0">
                <a:latin typeface="Arial" panose="020B0604020202020204" pitchFamily="34" charset="0"/>
                <a:cs typeface="Arial" panose="020B0604020202020204" pitchFamily="34" charset="0"/>
              </a:rPr>
              <a:t>PBAs provide a much-needed resource at the local Post by offering advice to veterans and their families on available benefits. PBAs need to be well versed on benefits available in the local community as well as generally knowledgeable about the VA claims process. </a:t>
            </a:r>
          </a:p>
        </p:txBody>
      </p:sp>
      <p:sp>
        <p:nvSpPr>
          <p:cNvPr id="6" name="TextBox 5">
            <a:extLst>
              <a:ext uri="{FF2B5EF4-FFF2-40B4-BE49-F238E27FC236}">
                <a16:creationId xmlns:a16="http://schemas.microsoft.com/office/drawing/2014/main" id="{3FFB4805-3DBD-F701-52FB-73D758483D60}"/>
              </a:ext>
            </a:extLst>
          </p:cNvPr>
          <p:cNvSpPr txBox="1"/>
          <p:nvPr/>
        </p:nvSpPr>
        <p:spPr>
          <a:xfrm>
            <a:off x="1586204" y="1995587"/>
            <a:ext cx="8944947" cy="707886"/>
          </a:xfrm>
          <a:prstGeom prst="rect">
            <a:avLst/>
          </a:prstGeom>
          <a:noFill/>
        </p:spPr>
        <p:txBody>
          <a:bodyPr wrap="square">
            <a:spAutoFit/>
          </a:bodyPr>
          <a:lstStyle/>
          <a:p>
            <a:pPr algn="ctr"/>
            <a:r>
              <a:rPr lang="en-US" sz="4000" dirty="0">
                <a:latin typeface="Arial Black" panose="020B0A04020102020204" pitchFamily="34" charset="0"/>
                <a:cs typeface="Arial" panose="020B0604020202020204" pitchFamily="34" charset="0"/>
              </a:rPr>
              <a:t>The Role of Benefits Advisor</a:t>
            </a:r>
          </a:p>
        </p:txBody>
      </p:sp>
    </p:spTree>
    <p:extLst>
      <p:ext uri="{BB962C8B-B14F-4D97-AF65-F5344CB8AC3E}">
        <p14:creationId xmlns:p14="http://schemas.microsoft.com/office/powerpoint/2010/main" val="2979818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7CA8069-022E-B448-991A-330484B0FA98}"/>
              </a:ext>
            </a:extLst>
          </p:cNvPr>
          <p:cNvSpPr txBox="1"/>
          <p:nvPr/>
        </p:nvSpPr>
        <p:spPr>
          <a:xfrm>
            <a:off x="1878563" y="2979679"/>
            <a:ext cx="8703906" cy="3416320"/>
          </a:xfrm>
          <a:prstGeom prst="rect">
            <a:avLst/>
          </a:prstGeom>
          <a:noFill/>
        </p:spPr>
        <p:txBody>
          <a:bodyPr wrap="square">
            <a:spAutoFit/>
          </a:bodyPr>
          <a:lstStyle/>
          <a:p>
            <a:r>
              <a:rPr lang="en-US" sz="2400" b="1" dirty="0">
                <a:latin typeface="Arial" panose="020B0604020202020204" pitchFamily="34" charset="0"/>
                <a:cs typeface="Arial" panose="020B0604020202020204" pitchFamily="34" charset="0"/>
              </a:rPr>
              <a:t>PBAs must know where to direct veterans for assistance with: </a:t>
            </a:r>
          </a:p>
          <a:p>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VA benefits </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VFW benefits </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Emergency financial help </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Homeless shelters </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Local and State benefits such as property tax relief </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Employment Resources</a:t>
            </a:r>
          </a:p>
        </p:txBody>
      </p:sp>
      <p:sp>
        <p:nvSpPr>
          <p:cNvPr id="7" name="TextBox 6">
            <a:extLst>
              <a:ext uri="{FF2B5EF4-FFF2-40B4-BE49-F238E27FC236}">
                <a16:creationId xmlns:a16="http://schemas.microsoft.com/office/drawing/2014/main" id="{B714AB83-B95B-E78C-98DD-A1559B8A0C51}"/>
              </a:ext>
            </a:extLst>
          </p:cNvPr>
          <p:cNvSpPr txBox="1"/>
          <p:nvPr/>
        </p:nvSpPr>
        <p:spPr>
          <a:xfrm>
            <a:off x="1424473" y="2092728"/>
            <a:ext cx="9013372" cy="584775"/>
          </a:xfrm>
          <a:prstGeom prst="rect">
            <a:avLst/>
          </a:prstGeom>
          <a:noFill/>
        </p:spPr>
        <p:txBody>
          <a:bodyPr wrap="square">
            <a:spAutoFit/>
          </a:bodyPr>
          <a:lstStyle/>
          <a:p>
            <a:pPr algn="ctr"/>
            <a:r>
              <a:rPr lang="en-US" sz="3200" dirty="0">
                <a:latin typeface="Arial Black" panose="020B0A04020102020204" pitchFamily="34" charset="0"/>
              </a:rPr>
              <a:t>The Role of the Post Benefits Advisor</a:t>
            </a:r>
          </a:p>
        </p:txBody>
      </p:sp>
    </p:spTree>
    <p:extLst>
      <p:ext uri="{BB962C8B-B14F-4D97-AF65-F5344CB8AC3E}">
        <p14:creationId xmlns:p14="http://schemas.microsoft.com/office/powerpoint/2010/main" val="2443242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955A59D-7C34-EA49-DD0C-3910510C26F3}"/>
              </a:ext>
            </a:extLst>
          </p:cNvPr>
          <p:cNvPicPr>
            <a:picLocks noChangeAspect="1"/>
          </p:cNvPicPr>
          <p:nvPr/>
        </p:nvPicPr>
        <p:blipFill>
          <a:blip r:embed="rId2"/>
          <a:stretch>
            <a:fillRect/>
          </a:stretch>
        </p:blipFill>
        <p:spPr>
          <a:xfrm>
            <a:off x="189283" y="2251786"/>
            <a:ext cx="11813434" cy="4341845"/>
          </a:xfrm>
          <a:prstGeom prst="rect">
            <a:avLst/>
          </a:prstGeom>
        </p:spPr>
      </p:pic>
    </p:spTree>
    <p:extLst>
      <p:ext uri="{BB962C8B-B14F-4D97-AF65-F5344CB8AC3E}">
        <p14:creationId xmlns:p14="http://schemas.microsoft.com/office/powerpoint/2010/main" val="2204177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97370F0-5E12-D96A-2401-F353B2FD79AF}"/>
              </a:ext>
            </a:extLst>
          </p:cNvPr>
          <p:cNvSpPr txBox="1"/>
          <p:nvPr/>
        </p:nvSpPr>
        <p:spPr>
          <a:xfrm>
            <a:off x="466530" y="2809698"/>
            <a:ext cx="11433111" cy="3785652"/>
          </a:xfrm>
          <a:prstGeom prst="rect">
            <a:avLst/>
          </a:prstGeom>
          <a:noFill/>
        </p:spPr>
        <p:txBody>
          <a:bodyPr wrap="square">
            <a:spAutoFit/>
          </a:bodyPr>
          <a:lstStyle/>
          <a:p>
            <a:r>
              <a:rPr lang="en-US" sz="2400" b="1" dirty="0">
                <a:latin typeface="Arial" panose="020B0604020202020204" pitchFamily="34" charset="0"/>
                <a:cs typeface="Arial" panose="020B0604020202020204" pitchFamily="34" charset="0"/>
              </a:rPr>
              <a:t>Important items to know about PBAs: </a:t>
            </a:r>
          </a:p>
          <a:p>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Each Post may have a PBA who is appointed by the Post Commander </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PBAs receive training from and are under the supervision of their Department Service Officer </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NVS publishes this Guide as a quick reference for PBAs </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PBAs must refer claims to the DSO immediately and cannot represent veterans because they are not accredited </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PBAs must not retain any records for the veterans they assist, as this is a violation of VFW policy and a violation of the veteran’s privacy</a:t>
            </a:r>
          </a:p>
        </p:txBody>
      </p:sp>
      <p:sp>
        <p:nvSpPr>
          <p:cNvPr id="6" name="TextBox 5">
            <a:extLst>
              <a:ext uri="{FF2B5EF4-FFF2-40B4-BE49-F238E27FC236}">
                <a16:creationId xmlns:a16="http://schemas.microsoft.com/office/drawing/2014/main" id="{A6CA8EDE-0EC7-26CB-7D21-B0BF1BCCB990}"/>
              </a:ext>
            </a:extLst>
          </p:cNvPr>
          <p:cNvSpPr txBox="1"/>
          <p:nvPr/>
        </p:nvSpPr>
        <p:spPr>
          <a:xfrm>
            <a:off x="1424473" y="2092728"/>
            <a:ext cx="9013372" cy="584775"/>
          </a:xfrm>
          <a:prstGeom prst="rect">
            <a:avLst/>
          </a:prstGeom>
          <a:noFill/>
        </p:spPr>
        <p:txBody>
          <a:bodyPr wrap="square">
            <a:spAutoFit/>
          </a:bodyPr>
          <a:lstStyle/>
          <a:p>
            <a:pPr algn="ctr"/>
            <a:r>
              <a:rPr lang="en-US" sz="3200" dirty="0">
                <a:latin typeface="Arial Black" panose="020B0A04020102020204" pitchFamily="34" charset="0"/>
              </a:rPr>
              <a:t>The Role of the Post Benefits Advisor</a:t>
            </a:r>
          </a:p>
        </p:txBody>
      </p:sp>
    </p:spTree>
    <p:extLst>
      <p:ext uri="{BB962C8B-B14F-4D97-AF65-F5344CB8AC3E}">
        <p14:creationId xmlns:p14="http://schemas.microsoft.com/office/powerpoint/2010/main" val="2934945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BEB050-36C6-BA30-B9E5-1231D68DCD6D}"/>
              </a:ext>
            </a:extLst>
          </p:cNvPr>
          <p:cNvSpPr txBox="1"/>
          <p:nvPr/>
        </p:nvSpPr>
        <p:spPr>
          <a:xfrm>
            <a:off x="510074" y="2025908"/>
            <a:ext cx="11314922" cy="4832092"/>
          </a:xfrm>
          <a:prstGeom prst="rect">
            <a:avLst/>
          </a:prstGeom>
          <a:noFill/>
        </p:spPr>
        <p:txBody>
          <a:bodyPr wrap="square">
            <a:spAutoFit/>
          </a:bodyPr>
          <a:lstStyle/>
          <a:p>
            <a:pPr algn="ctr"/>
            <a:r>
              <a:rPr lang="en-US" sz="4000" dirty="0">
                <a:latin typeface="Arial Black" panose="020B0A04020102020204" pitchFamily="34" charset="0"/>
                <a:cs typeface="Arial" panose="020B0604020202020204" pitchFamily="34" charset="0"/>
              </a:rPr>
              <a:t>Understanding Your Role </a:t>
            </a:r>
          </a:p>
          <a:p>
            <a:endParaRPr lang="en-US" dirty="0">
              <a:latin typeface="Arial" panose="020B0604020202020204" pitchFamily="34" charset="0"/>
              <a:cs typeface="Arial" panose="020B0604020202020204" pitchFamily="34" charset="0"/>
            </a:endParaRPr>
          </a:p>
          <a:p>
            <a:r>
              <a:rPr lang="en-US" sz="2200" dirty="0">
                <a:latin typeface="Arial" panose="020B0604020202020204" pitchFamily="34" charset="0"/>
                <a:cs typeface="Arial" panose="020B0604020202020204" pitchFamily="34" charset="0"/>
              </a:rPr>
              <a:t>The VFW maintains a solid and effective </a:t>
            </a:r>
            <a:r>
              <a:rPr lang="en-US" sz="2200" b="1" dirty="0">
                <a:latin typeface="Arial" panose="020B0604020202020204" pitchFamily="34" charset="0"/>
                <a:cs typeface="Arial" panose="020B0604020202020204" pitchFamily="34" charset="0"/>
              </a:rPr>
              <a:t>cadre of Department and National service officers and claims consultants</a:t>
            </a:r>
            <a:r>
              <a:rPr lang="en-US" sz="2200" dirty="0">
                <a:latin typeface="Arial" panose="020B0604020202020204" pitchFamily="34" charset="0"/>
                <a:cs typeface="Arial" panose="020B0604020202020204" pitchFamily="34" charset="0"/>
              </a:rPr>
              <a:t>. </a:t>
            </a:r>
            <a:r>
              <a:rPr lang="en-US" sz="2200" b="1" dirty="0">
                <a:latin typeface="Arial" panose="020B0604020202020204" pitchFamily="34" charset="0"/>
                <a:cs typeface="Arial" panose="020B0604020202020204" pitchFamily="34" charset="0"/>
              </a:rPr>
              <a:t>These professionally trained accredited representatives have access to VA computer data systems and personnel and have the ability to speak to the VA on behalf of veterans</a:t>
            </a:r>
            <a:r>
              <a:rPr lang="en-US" sz="2200" dirty="0">
                <a:latin typeface="Arial" panose="020B0604020202020204" pitchFamily="34" charset="0"/>
                <a:cs typeface="Arial" panose="020B0604020202020204" pitchFamily="34" charset="0"/>
              </a:rPr>
              <a:t>. However, these accredited service officers, numbering roughly 250, are only the tip of the veteran service iceberg. </a:t>
            </a:r>
          </a:p>
          <a:p>
            <a:endParaRPr lang="en-US" sz="2200" dirty="0">
              <a:latin typeface="Arial" panose="020B0604020202020204" pitchFamily="34" charset="0"/>
              <a:cs typeface="Arial" panose="020B0604020202020204" pitchFamily="34" charset="0"/>
            </a:endParaRPr>
          </a:p>
          <a:p>
            <a:r>
              <a:rPr lang="en-US" sz="2200" dirty="0">
                <a:latin typeface="Arial" panose="020B0604020202020204" pitchFamily="34" charset="0"/>
                <a:cs typeface="Arial" panose="020B0604020202020204" pitchFamily="34" charset="0"/>
              </a:rPr>
              <a:t>The VFW also accredits more than 2,000 county and state service officers. Often living and working in the same community as the veterans they serve, these accredited representatives augment VFW staff, providing the initial contact for many veterans before the Department Service Officers, working in VA offices, get a chance to perfect claims and review decisions.</a:t>
            </a:r>
          </a:p>
        </p:txBody>
      </p:sp>
    </p:spTree>
    <p:extLst>
      <p:ext uri="{BB962C8B-B14F-4D97-AF65-F5344CB8AC3E}">
        <p14:creationId xmlns:p14="http://schemas.microsoft.com/office/powerpoint/2010/main" val="2832763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BF2F117-FB62-0C05-4DA8-78ED712993A6}"/>
              </a:ext>
            </a:extLst>
          </p:cNvPr>
          <p:cNvSpPr txBox="1"/>
          <p:nvPr/>
        </p:nvSpPr>
        <p:spPr>
          <a:xfrm>
            <a:off x="668694" y="3198283"/>
            <a:ext cx="11106538" cy="3046988"/>
          </a:xfrm>
          <a:prstGeom prst="rect">
            <a:avLst/>
          </a:prstGeom>
          <a:noFill/>
        </p:spPr>
        <p:txBody>
          <a:bodyPr wrap="square">
            <a:spAutoFit/>
          </a:bodyPr>
          <a:lstStyle/>
          <a:p>
            <a:r>
              <a:rPr lang="en-US" sz="2400" dirty="0"/>
              <a:t>As a Post Benefits Advisor (PBA), you perform a vital function: You provide information about veterans benefits to comrades and their families, </a:t>
            </a:r>
            <a:r>
              <a:rPr lang="en-US" sz="2400" b="1" dirty="0"/>
              <a:t>urge them to file a claim with VA and connect them with an accredited representative as soon as possible.</a:t>
            </a:r>
            <a:r>
              <a:rPr lang="en-US" sz="2400" dirty="0"/>
              <a:t> Additionally, as a PBA </a:t>
            </a:r>
            <a:r>
              <a:rPr lang="en-US" sz="2400" b="1" dirty="0"/>
              <a:t>you are expected to be knowledgeable of the benefits and programs</a:t>
            </a:r>
            <a:r>
              <a:rPr lang="en-US" sz="2400" dirty="0"/>
              <a:t> available to veterans in your local community. There are numerous programs and services available to veterans that are not provided by the Department of Veterans Affairs. </a:t>
            </a:r>
            <a:r>
              <a:rPr lang="en-US" sz="2400" b="1" dirty="0"/>
              <a:t>It is your job to ensure that the veterans in your community are aware of these services</a:t>
            </a:r>
          </a:p>
        </p:txBody>
      </p:sp>
      <p:sp>
        <p:nvSpPr>
          <p:cNvPr id="7" name="TextBox 6">
            <a:extLst>
              <a:ext uri="{FF2B5EF4-FFF2-40B4-BE49-F238E27FC236}">
                <a16:creationId xmlns:a16="http://schemas.microsoft.com/office/drawing/2014/main" id="{D429500E-C006-3F4E-765B-86984DED7531}"/>
              </a:ext>
            </a:extLst>
          </p:cNvPr>
          <p:cNvSpPr txBox="1"/>
          <p:nvPr/>
        </p:nvSpPr>
        <p:spPr>
          <a:xfrm>
            <a:off x="2195804" y="2163538"/>
            <a:ext cx="7959011" cy="707886"/>
          </a:xfrm>
          <a:prstGeom prst="rect">
            <a:avLst/>
          </a:prstGeom>
          <a:noFill/>
        </p:spPr>
        <p:txBody>
          <a:bodyPr wrap="square">
            <a:spAutoFit/>
          </a:bodyPr>
          <a:lstStyle/>
          <a:p>
            <a:pPr algn="ctr"/>
            <a:r>
              <a:rPr lang="en-US" sz="4000" dirty="0">
                <a:latin typeface="Arial Black" panose="020B0A04020102020204" pitchFamily="34" charset="0"/>
                <a:cs typeface="Arial" panose="020B0604020202020204" pitchFamily="34" charset="0"/>
              </a:rPr>
              <a:t>Understanding Your Role </a:t>
            </a:r>
          </a:p>
        </p:txBody>
      </p:sp>
    </p:spTree>
    <p:extLst>
      <p:ext uri="{BB962C8B-B14F-4D97-AF65-F5344CB8AC3E}">
        <p14:creationId xmlns:p14="http://schemas.microsoft.com/office/powerpoint/2010/main" val="3294321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97EB15-E38C-57DC-920D-3708CCB80201}"/>
              </a:ext>
            </a:extLst>
          </p:cNvPr>
          <p:cNvSpPr txBox="1"/>
          <p:nvPr/>
        </p:nvSpPr>
        <p:spPr>
          <a:xfrm>
            <a:off x="561392" y="2178136"/>
            <a:ext cx="11069216" cy="4401205"/>
          </a:xfrm>
          <a:prstGeom prst="rect">
            <a:avLst/>
          </a:prstGeom>
          <a:noFill/>
        </p:spPr>
        <p:txBody>
          <a:bodyPr wrap="square">
            <a:spAutoFit/>
          </a:bodyPr>
          <a:lstStyle/>
          <a:p>
            <a:pPr algn="ctr"/>
            <a:r>
              <a:rPr lang="en-US" sz="4000" b="1" dirty="0">
                <a:latin typeface="Arial Black" panose="020B0A04020102020204" pitchFamily="34" charset="0"/>
              </a:rPr>
              <a:t>Help us Fight the Battle</a:t>
            </a:r>
          </a:p>
          <a:p>
            <a:pPr algn="ctr"/>
            <a:endParaRPr lang="en-US" sz="2400" b="1" dirty="0">
              <a:latin typeface="Arial Black" panose="020B0A04020102020204" pitchFamily="34" charset="0"/>
            </a:endParaRPr>
          </a:p>
          <a:p>
            <a:r>
              <a:rPr lang="en-US" sz="2400" dirty="0">
                <a:latin typeface="Arial" panose="020B0604020202020204" pitchFamily="34" charset="0"/>
                <a:cs typeface="Arial" panose="020B0604020202020204" pitchFamily="34" charset="0"/>
              </a:rPr>
              <a:t>Comrade, the reward for helping a veteran, family member, or survivor is often a smile and a thank you. Those two gifts can easily make the time you spend with them well worth the effort. Even more rewarding is when they seek you out to thank you again after you helped them find a job, or provided resources to support their family, or even just listened for a bit. Everyone can help a veteran in need, you don’t need to be an expert in VA benefits to change someone’s life. However, experts in the form of accredited representatives are available when necessary, and </a:t>
            </a:r>
            <a:r>
              <a:rPr lang="en-US" sz="2400" b="1" u="sng" dirty="0">
                <a:latin typeface="Arial" panose="020B0604020202020204" pitchFamily="34" charset="0"/>
                <a:cs typeface="Arial" panose="020B0604020202020204" pitchFamily="34" charset="0"/>
              </a:rPr>
              <a:t>your job is to make sure that the veterans in your community know who the experts are</a:t>
            </a:r>
            <a:r>
              <a:rPr lang="en-US" sz="24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533217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5698D39-0BCE-D412-103F-A7B516A9403C}"/>
              </a:ext>
            </a:extLst>
          </p:cNvPr>
          <p:cNvSpPr txBox="1"/>
          <p:nvPr/>
        </p:nvSpPr>
        <p:spPr>
          <a:xfrm>
            <a:off x="653141" y="2871424"/>
            <a:ext cx="11044335" cy="3785652"/>
          </a:xfrm>
          <a:prstGeom prst="rect">
            <a:avLst/>
          </a:prstGeom>
          <a:noFill/>
        </p:spPr>
        <p:txBody>
          <a:bodyPr wrap="square">
            <a:spAutoFit/>
          </a:bodyPr>
          <a:lstStyle/>
          <a:p>
            <a:r>
              <a:rPr lang="en-US" sz="2400" dirty="0">
                <a:latin typeface="Arial" panose="020B0604020202020204" pitchFamily="34" charset="0"/>
                <a:cs typeface="Arial" panose="020B0604020202020204" pitchFamily="34" charset="0"/>
              </a:rPr>
              <a:t>Some bad actors have decided that veterans should have to pay to receive their benefits. These companies, known as </a:t>
            </a:r>
            <a:r>
              <a:rPr lang="en-US" sz="2400" b="1" dirty="0">
                <a:latin typeface="Arial" panose="020B0604020202020204" pitchFamily="34" charset="0"/>
                <a:cs typeface="Arial" panose="020B0604020202020204" pitchFamily="34" charset="0"/>
              </a:rPr>
              <a:t>“Claim Sharks,” often charge hundreds or thousands of dollars for a service that the VFW provides for FREE </a:t>
            </a:r>
            <a:r>
              <a:rPr lang="en-US" sz="2400" dirty="0">
                <a:latin typeface="Arial" panose="020B0604020202020204" pitchFamily="34" charset="0"/>
                <a:cs typeface="Arial" panose="020B0604020202020204" pitchFamily="34" charset="0"/>
              </a:rPr>
              <a:t>and don’t adhere to the ethical standards that accreditation ensures. </a:t>
            </a:r>
            <a:r>
              <a:rPr lang="en-US" sz="2400" b="1" dirty="0">
                <a:latin typeface="Arial" panose="020B0604020202020204" pitchFamily="34" charset="0"/>
                <a:cs typeface="Arial" panose="020B0604020202020204" pitchFamily="34" charset="0"/>
              </a:rPr>
              <a:t>You can help us fight this battle by spreading the word about claim sharks and making sure that every veteran knows that nobody can promise guaranteed benefits or a faster decision from VA.</a:t>
            </a:r>
            <a:r>
              <a:rPr lang="en-US" sz="2400" dirty="0">
                <a:latin typeface="Arial" panose="020B0604020202020204" pitchFamily="34" charset="0"/>
                <a:cs typeface="Arial" panose="020B0604020202020204" pitchFamily="34" charset="0"/>
              </a:rPr>
              <a:t> If a veteran needs help with a VA claim, </a:t>
            </a:r>
            <a:r>
              <a:rPr lang="en-US" sz="2400" b="1" dirty="0">
                <a:latin typeface="Arial" panose="020B0604020202020204" pitchFamily="34" charset="0"/>
                <a:cs typeface="Arial" panose="020B0604020202020204" pitchFamily="34" charset="0"/>
              </a:rPr>
              <a:t>direct them to an accredited representative </a:t>
            </a:r>
            <a:r>
              <a:rPr lang="en-US" sz="2400" dirty="0">
                <a:latin typeface="Arial" panose="020B0604020202020204" pitchFamily="34" charset="0"/>
                <a:cs typeface="Arial" panose="020B0604020202020204" pitchFamily="34" charset="0"/>
              </a:rPr>
              <a:t>who will provide a better service for </a:t>
            </a:r>
            <a:r>
              <a:rPr lang="en-US" sz="2400" b="1" u="sng" dirty="0">
                <a:latin typeface="Arial" panose="020B0604020202020204" pitchFamily="34" charset="0"/>
                <a:cs typeface="Arial" panose="020B0604020202020204" pitchFamily="34" charset="0"/>
              </a:rPr>
              <a:t>free</a:t>
            </a:r>
            <a:r>
              <a:rPr lang="en-US" sz="2400" dirty="0">
                <a:latin typeface="Arial" panose="020B0604020202020204" pitchFamily="34" charset="0"/>
                <a:cs typeface="Arial" panose="020B0604020202020204" pitchFamily="34" charset="0"/>
              </a:rPr>
              <a:t>. As the tip of our spear, you are essential in this fight to prevent our veterans from being taken advantage of. </a:t>
            </a:r>
          </a:p>
        </p:txBody>
      </p:sp>
      <p:sp>
        <p:nvSpPr>
          <p:cNvPr id="6" name="TextBox 5">
            <a:extLst>
              <a:ext uri="{FF2B5EF4-FFF2-40B4-BE49-F238E27FC236}">
                <a16:creationId xmlns:a16="http://schemas.microsoft.com/office/drawing/2014/main" id="{D200C057-6818-B1EF-0B0D-EB0F6D399D4D}"/>
              </a:ext>
            </a:extLst>
          </p:cNvPr>
          <p:cNvSpPr txBox="1"/>
          <p:nvPr/>
        </p:nvSpPr>
        <p:spPr>
          <a:xfrm>
            <a:off x="1922106" y="2163538"/>
            <a:ext cx="7959011" cy="707886"/>
          </a:xfrm>
          <a:prstGeom prst="rect">
            <a:avLst/>
          </a:prstGeom>
          <a:noFill/>
        </p:spPr>
        <p:txBody>
          <a:bodyPr wrap="square">
            <a:spAutoFit/>
          </a:bodyPr>
          <a:lstStyle/>
          <a:p>
            <a:pPr algn="ctr"/>
            <a:r>
              <a:rPr lang="en-US" sz="4000" dirty="0">
                <a:latin typeface="Arial Black" panose="020B0A04020102020204" pitchFamily="34" charset="0"/>
                <a:cs typeface="Arial" panose="020B0604020202020204" pitchFamily="34" charset="0"/>
              </a:rPr>
              <a:t>Claim Sharks</a:t>
            </a:r>
          </a:p>
        </p:txBody>
      </p:sp>
    </p:spTree>
    <p:extLst>
      <p:ext uri="{BB962C8B-B14F-4D97-AF65-F5344CB8AC3E}">
        <p14:creationId xmlns:p14="http://schemas.microsoft.com/office/powerpoint/2010/main" val="1117035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7A87197-D5D9-A7EE-65B3-741B54867FDB}"/>
              </a:ext>
            </a:extLst>
          </p:cNvPr>
          <p:cNvSpPr>
            <a:spLocks noGrp="1"/>
          </p:cNvSpPr>
          <p:nvPr>
            <p:ph type="subTitle" idx="1"/>
          </p:nvPr>
        </p:nvSpPr>
        <p:spPr>
          <a:xfrm>
            <a:off x="360783" y="2152683"/>
            <a:ext cx="11240277" cy="1655762"/>
          </a:xfrm>
        </p:spPr>
        <p:txBody>
          <a:bodyPr/>
          <a:lstStyle/>
          <a:p>
            <a:r>
              <a:rPr lang="en-US" sz="4000" b="1" dirty="0"/>
              <a:t>Claim Sharks </a:t>
            </a:r>
            <a:endParaRPr lang="en-US" sz="4000" dirty="0"/>
          </a:p>
          <a:p>
            <a:pPr algn="l"/>
            <a:r>
              <a:rPr lang="en-US" dirty="0"/>
              <a:t>A Claim Shark is someone that takes advantage of veterans and their families by charging fees to “Consult” or “Assist” with their VA Claim. These Claim Sharks attempt to charge fees that are sometimes in the tens of thousands of dollars for their exploitative and unethical practices. </a:t>
            </a:r>
          </a:p>
          <a:p>
            <a:pPr algn="l"/>
            <a:r>
              <a:rPr lang="en-US" dirty="0"/>
              <a:t>Claim Sharks are not VA accredited, meaning they aren’t required to stick to the ethical standards that accreditation brings so their advice can often be misleading or even fraudulent. </a:t>
            </a:r>
          </a:p>
          <a:p>
            <a:pPr algn="l"/>
            <a:r>
              <a:rPr lang="en-US" dirty="0"/>
              <a:t>It's essential for veterans to be cautious when seeking assistance with VA claims and to choose reputable and accredited representatives, such as Veterans Service Organizations (VSOs) who are authorized to assist with VA claims without charging excessive fees. </a:t>
            </a:r>
          </a:p>
        </p:txBody>
      </p:sp>
    </p:spTree>
    <p:extLst>
      <p:ext uri="{BB962C8B-B14F-4D97-AF65-F5344CB8AC3E}">
        <p14:creationId xmlns:p14="http://schemas.microsoft.com/office/powerpoint/2010/main" val="1606737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32AC287F-5EB7-6D90-DF14-A76FB8C18D99}"/>
              </a:ext>
            </a:extLst>
          </p:cNvPr>
          <p:cNvSpPr>
            <a:spLocks noGrp="1"/>
          </p:cNvSpPr>
          <p:nvPr>
            <p:ph type="subTitle" idx="1"/>
          </p:nvPr>
        </p:nvSpPr>
        <p:spPr>
          <a:xfrm>
            <a:off x="360783" y="2152683"/>
            <a:ext cx="11240277" cy="1655762"/>
          </a:xfrm>
        </p:spPr>
        <p:txBody>
          <a:bodyPr/>
          <a:lstStyle/>
          <a:p>
            <a:r>
              <a:rPr lang="en-US" sz="4000" b="1" dirty="0"/>
              <a:t>Claim Sharks </a:t>
            </a:r>
            <a:endParaRPr lang="en-US" sz="4000" dirty="0"/>
          </a:p>
          <a:p>
            <a:pPr algn="l"/>
            <a:r>
              <a:rPr lang="en-US" dirty="0"/>
              <a:t>Below are some tips to help determine if you are dealing with a Claim Shark: </a:t>
            </a:r>
          </a:p>
          <a:p>
            <a:pPr algn="l"/>
            <a:r>
              <a:rPr lang="en-US" b="1" dirty="0"/>
              <a:t>Check Accreditation</a:t>
            </a:r>
            <a:r>
              <a:rPr lang="en-US" dirty="0"/>
              <a:t>: Verify the accreditation of anyone offering assistance. Accredited representatives that are recognized by the VA must be properly trained and follow the law. Use VA’s tool to search for an accredited representative at </a:t>
            </a:r>
            <a:r>
              <a:rPr lang="en-US" b="1" u="sng" dirty="0">
                <a:solidFill>
                  <a:srgbClr val="0070C0"/>
                </a:solidFill>
              </a:rPr>
              <a:t>https://www.va.gov/get-help-from-accredited-representative/find-rep/ </a:t>
            </a:r>
          </a:p>
          <a:p>
            <a:pPr algn="l"/>
            <a:r>
              <a:rPr lang="en-US" b="1" dirty="0"/>
              <a:t>Unsolicited Offers</a:t>
            </a:r>
            <a:r>
              <a:rPr lang="en-US" dirty="0"/>
              <a:t>: Be wary of unsolicited offers for assistance with VA claims. </a:t>
            </a:r>
          </a:p>
          <a:p>
            <a:pPr algn="l"/>
            <a:r>
              <a:rPr lang="en-US" b="1" dirty="0"/>
              <a:t>Charging Fees</a:t>
            </a:r>
            <a:r>
              <a:rPr lang="en-US" dirty="0"/>
              <a:t>: Avoid individuals or organizations that charge fees for their services. The VFW and other accredited service organizations will never charge a fee for services. </a:t>
            </a:r>
          </a:p>
        </p:txBody>
      </p:sp>
    </p:spTree>
    <p:extLst>
      <p:ext uri="{BB962C8B-B14F-4D97-AF65-F5344CB8AC3E}">
        <p14:creationId xmlns:p14="http://schemas.microsoft.com/office/powerpoint/2010/main" val="30028529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AFA2067A-8152-0DBF-AE80-C52DE752301B}"/>
              </a:ext>
            </a:extLst>
          </p:cNvPr>
          <p:cNvSpPr>
            <a:spLocks noGrp="1"/>
          </p:cNvSpPr>
          <p:nvPr>
            <p:ph type="subTitle" idx="1"/>
          </p:nvPr>
        </p:nvSpPr>
        <p:spPr>
          <a:xfrm>
            <a:off x="360783" y="2152683"/>
            <a:ext cx="11240277" cy="1655762"/>
          </a:xfrm>
        </p:spPr>
        <p:txBody>
          <a:bodyPr/>
          <a:lstStyle/>
          <a:p>
            <a:r>
              <a:rPr lang="en-US" sz="4000" b="1" dirty="0"/>
              <a:t>Claim Sharks </a:t>
            </a:r>
            <a:endParaRPr lang="en-US" sz="4000" dirty="0"/>
          </a:p>
          <a:p>
            <a:pPr algn="l"/>
            <a:r>
              <a:rPr lang="en-US" dirty="0"/>
              <a:t>Below are some tips to help determine if you are dealing with a Claim Shark: </a:t>
            </a:r>
          </a:p>
          <a:p>
            <a:pPr algn="l"/>
            <a:r>
              <a:rPr lang="en-US" b="1" dirty="0"/>
              <a:t>Guaranteed Results</a:t>
            </a:r>
            <a:r>
              <a:rPr lang="en-US" dirty="0"/>
              <a:t>: Avoid anyone guaranteeing a specific outcome or timeframe for your VA claim. The outcome and speed of a claim depends on many factors – no one can guarantee success or timelines. </a:t>
            </a:r>
          </a:p>
          <a:p>
            <a:pPr algn="l"/>
            <a:r>
              <a:rPr lang="en-US" b="1" dirty="0"/>
              <a:t>Pressure Tactics</a:t>
            </a:r>
            <a:r>
              <a:rPr lang="en-US" dirty="0"/>
              <a:t>: Avoid individuals who use high-pressure tactics to convince you to use their services. Legitimate reps provide service without pressuring you into making decisions. </a:t>
            </a:r>
          </a:p>
          <a:p>
            <a:pPr algn="l"/>
            <a:r>
              <a:rPr lang="en-US" b="1" dirty="0"/>
              <a:t>Possible Illegal practices: </a:t>
            </a:r>
            <a:r>
              <a:rPr lang="en-US" dirty="0"/>
              <a:t>Claim Sharks will often ask veterans for their private login credentials to websites like </a:t>
            </a:r>
            <a:r>
              <a:rPr lang="en-US" dirty="0" err="1"/>
              <a:t>Ebenefits</a:t>
            </a:r>
            <a:r>
              <a:rPr lang="en-US" dirty="0"/>
              <a:t> or VA.gov. This is to get around accreditation laws so they can charge illegal fees. </a:t>
            </a:r>
          </a:p>
        </p:txBody>
      </p:sp>
    </p:spTree>
    <p:extLst>
      <p:ext uri="{BB962C8B-B14F-4D97-AF65-F5344CB8AC3E}">
        <p14:creationId xmlns:p14="http://schemas.microsoft.com/office/powerpoint/2010/main" val="1874298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47C34B36-B380-E44C-8FB3-C3793A3DCF36}"/>
              </a:ext>
            </a:extLst>
          </p:cNvPr>
          <p:cNvSpPr>
            <a:spLocks noGrp="1"/>
          </p:cNvSpPr>
          <p:nvPr>
            <p:ph type="subTitle" idx="1"/>
          </p:nvPr>
        </p:nvSpPr>
        <p:spPr>
          <a:xfrm>
            <a:off x="217715" y="2152683"/>
            <a:ext cx="11669486" cy="1655762"/>
          </a:xfrm>
        </p:spPr>
        <p:txBody>
          <a:bodyPr/>
          <a:lstStyle/>
          <a:p>
            <a:r>
              <a:rPr lang="en-US" sz="4000" b="1" dirty="0"/>
              <a:t>Claim Sharks </a:t>
            </a:r>
            <a:endParaRPr lang="en-US" sz="4000" dirty="0"/>
          </a:p>
          <a:p>
            <a:pPr algn="l"/>
            <a:r>
              <a:rPr lang="en-US" b="1" dirty="0"/>
              <a:t>Ways Veterans Can Protect Themselves: </a:t>
            </a:r>
            <a:endParaRPr lang="en-US" dirty="0"/>
          </a:p>
          <a:p>
            <a:pPr algn="l"/>
            <a:r>
              <a:rPr lang="en-US" dirty="0"/>
              <a:t>• Always work with a VA accredited representative </a:t>
            </a:r>
          </a:p>
          <a:p>
            <a:pPr algn="l"/>
            <a:r>
              <a:rPr lang="en-US" dirty="0"/>
              <a:t>• Don’t sign contracts other than a VA Power of Attorney Form (VA Form 21-22) </a:t>
            </a:r>
          </a:p>
          <a:p>
            <a:pPr algn="l"/>
            <a:r>
              <a:rPr lang="en-US" dirty="0"/>
              <a:t>• Do not agree to fees or payments from current or future benefits </a:t>
            </a:r>
          </a:p>
          <a:p>
            <a:pPr algn="l"/>
            <a:r>
              <a:rPr lang="en-US" dirty="0"/>
              <a:t>• Do not provide access to protected Information or Personal Identifiable Information </a:t>
            </a:r>
          </a:p>
          <a:p>
            <a:pPr algn="l"/>
            <a:r>
              <a:rPr lang="en-US" dirty="0"/>
              <a:t>• Visit www.vsafe.gov for resources and to report any suspected fraud </a:t>
            </a:r>
          </a:p>
          <a:p>
            <a:r>
              <a:rPr lang="en-US" b="1" dirty="0"/>
              <a:t>IMPORTANT NOTE: </a:t>
            </a:r>
            <a:r>
              <a:rPr lang="en-US" dirty="0"/>
              <a:t>to learn more about Claim Sharks visit: </a:t>
            </a:r>
            <a:r>
              <a:rPr lang="en-US" b="1" u="sng" dirty="0">
                <a:solidFill>
                  <a:srgbClr val="0070C0"/>
                </a:solidFill>
              </a:rPr>
              <a:t>DontFeedTheSharks.org </a:t>
            </a:r>
          </a:p>
        </p:txBody>
      </p:sp>
    </p:spTree>
    <p:extLst>
      <p:ext uri="{BB962C8B-B14F-4D97-AF65-F5344CB8AC3E}">
        <p14:creationId xmlns:p14="http://schemas.microsoft.com/office/powerpoint/2010/main" val="9684316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3134D82-7DCB-5FCA-1737-CA29945A6F28}"/>
              </a:ext>
            </a:extLst>
          </p:cNvPr>
          <p:cNvSpPr txBox="1"/>
          <p:nvPr/>
        </p:nvSpPr>
        <p:spPr>
          <a:xfrm>
            <a:off x="671804" y="2564183"/>
            <a:ext cx="10848392" cy="3600986"/>
          </a:xfrm>
          <a:prstGeom prst="rect">
            <a:avLst/>
          </a:prstGeom>
          <a:noFill/>
        </p:spPr>
        <p:txBody>
          <a:bodyPr wrap="square">
            <a:spAutoFit/>
          </a:bodyPr>
          <a:lstStyle/>
          <a:p>
            <a:r>
              <a:rPr lang="en-US" sz="3600" b="1" dirty="0"/>
              <a:t>Veteran Service Officers and Other Titles: </a:t>
            </a:r>
          </a:p>
          <a:p>
            <a:r>
              <a:rPr lang="en-US" sz="3200" dirty="0">
                <a:latin typeface="Arial" panose="020B0604020202020204" pitchFamily="34" charset="0"/>
                <a:cs typeface="Arial" panose="020B0604020202020204" pitchFamily="34" charset="0"/>
              </a:rPr>
              <a:t>A Veteran Service Officer (VSO) is a professionally trained advocate who is accredited by the VA and can assist veterans obtain their earned benefits. Though we often use the term Service Officer, there are many other titles out there such as Claims Consultant, Benefits Representative, or Veteran Representative.</a:t>
            </a:r>
          </a:p>
        </p:txBody>
      </p:sp>
    </p:spTree>
    <p:extLst>
      <p:ext uri="{BB962C8B-B14F-4D97-AF65-F5344CB8AC3E}">
        <p14:creationId xmlns:p14="http://schemas.microsoft.com/office/powerpoint/2010/main" val="3105728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491862A-C5E5-A06C-939E-5AFEE1121AA9}"/>
              </a:ext>
            </a:extLst>
          </p:cNvPr>
          <p:cNvSpPr txBox="1"/>
          <p:nvPr/>
        </p:nvSpPr>
        <p:spPr>
          <a:xfrm>
            <a:off x="450979" y="2794338"/>
            <a:ext cx="11290041" cy="2739211"/>
          </a:xfrm>
          <a:prstGeom prst="rect">
            <a:avLst/>
          </a:prstGeom>
          <a:noFill/>
        </p:spPr>
        <p:txBody>
          <a:bodyPr wrap="square">
            <a:spAutoFit/>
          </a:bodyPr>
          <a:lstStyle/>
          <a:p>
            <a:r>
              <a:rPr lang="en-US" sz="3200" dirty="0">
                <a:latin typeface="Arial Black" panose="020B0A04020102020204" pitchFamily="34" charset="0"/>
              </a:rPr>
              <a:t>Why Accreditation is Important: </a:t>
            </a:r>
          </a:p>
          <a:p>
            <a:r>
              <a:rPr lang="en-US" sz="2800" dirty="0">
                <a:latin typeface="Arial" panose="020B0604020202020204" pitchFamily="34" charset="0"/>
                <a:cs typeface="Arial" panose="020B0604020202020204" pitchFamily="34" charset="0"/>
              </a:rPr>
              <a:t>Accreditation allows representatives to legally represent veterans and their families before the VA. Accredited individuals must prove they are of good character and are knowledgeable in VA benefits to maintain their accreditation. Every five years each representative’s accreditation is reviewed by NVS to determine if it should be renewed. </a:t>
            </a:r>
          </a:p>
        </p:txBody>
      </p:sp>
    </p:spTree>
    <p:extLst>
      <p:ext uri="{BB962C8B-B14F-4D97-AF65-F5344CB8AC3E}">
        <p14:creationId xmlns:p14="http://schemas.microsoft.com/office/powerpoint/2010/main" val="4060593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A2E2ED2-AD2D-42E0-836C-B21896CA1C07}"/>
              </a:ext>
            </a:extLst>
          </p:cNvPr>
          <p:cNvSpPr txBox="1"/>
          <p:nvPr/>
        </p:nvSpPr>
        <p:spPr>
          <a:xfrm>
            <a:off x="267479" y="1912690"/>
            <a:ext cx="11573068" cy="4955203"/>
          </a:xfrm>
          <a:prstGeom prst="rect">
            <a:avLst/>
          </a:prstGeom>
          <a:noFill/>
        </p:spPr>
        <p:txBody>
          <a:bodyPr wrap="square">
            <a:spAutoFit/>
          </a:bodyPr>
          <a:lstStyle/>
          <a:p>
            <a:r>
              <a:rPr lang="en-US" sz="3200" dirty="0">
                <a:latin typeface="Arial Black" panose="020B0A04020102020204" pitchFamily="34" charset="0"/>
              </a:rPr>
              <a:t>What an accredited representative does: </a:t>
            </a:r>
          </a:p>
          <a:p>
            <a:r>
              <a:rPr lang="en-US" sz="2200" b="1" dirty="0">
                <a:latin typeface="Arial" panose="020B0604020202020204" pitchFamily="34" charset="0"/>
                <a:cs typeface="Arial" panose="020B0604020202020204" pitchFamily="34" charset="0"/>
              </a:rPr>
              <a:t>An accredited representative has the training and expertise to assist veterans, and their families navigate the VA’s complex benefit programs</a:t>
            </a:r>
            <a:r>
              <a:rPr lang="en-US" sz="2200" dirty="0">
                <a:latin typeface="Arial" panose="020B0604020202020204" pitchFamily="34" charset="0"/>
                <a:cs typeface="Arial" panose="020B0604020202020204" pitchFamily="34" charset="0"/>
              </a:rPr>
              <a:t>. Accredited representatives have access to VA systems which allows them to access VA records and give timely, accurate advice for </a:t>
            </a:r>
            <a:r>
              <a:rPr lang="en-US" sz="2200" b="1" dirty="0">
                <a:latin typeface="Arial" panose="020B0604020202020204" pitchFamily="34" charset="0"/>
                <a:cs typeface="Arial" panose="020B0604020202020204" pitchFamily="34" charset="0"/>
              </a:rPr>
              <a:t>FREE. </a:t>
            </a:r>
          </a:p>
          <a:p>
            <a:pPr marL="342900" indent="-342900">
              <a:buFont typeface="Arial" panose="020B0604020202020204" pitchFamily="34" charset="0"/>
              <a:buChar char="•"/>
            </a:pPr>
            <a:r>
              <a:rPr lang="en-US" sz="2400" dirty="0"/>
              <a:t>Provides advice to veterans regarding all federal, state, and local veterans benefits </a:t>
            </a:r>
          </a:p>
          <a:p>
            <a:pPr marL="342900" indent="-342900">
              <a:buFont typeface="Arial" panose="020B0604020202020204" pitchFamily="34" charset="0"/>
              <a:buChar char="•"/>
            </a:pPr>
            <a:r>
              <a:rPr lang="en-US" sz="2400" dirty="0"/>
              <a:t>Files original or reopened claims for compensation and/or pension with the Department of Veterans Affairs and completes the required VA forms on behalf of veterans and their families. </a:t>
            </a:r>
          </a:p>
          <a:p>
            <a:pPr marL="342900" indent="-342900">
              <a:buFont typeface="Arial" panose="020B0604020202020204" pitchFamily="34" charset="0"/>
              <a:buChar char="•"/>
            </a:pPr>
            <a:r>
              <a:rPr lang="en-US" sz="2400" dirty="0"/>
              <a:t>Follows up on status of claims with the VA Regional office. </a:t>
            </a:r>
          </a:p>
          <a:p>
            <a:pPr marL="342900" indent="-342900">
              <a:buFont typeface="Arial" panose="020B0604020202020204" pitchFamily="34" charset="0"/>
              <a:buChar char="•"/>
            </a:pPr>
            <a:r>
              <a:rPr lang="en-US" sz="2400" dirty="0"/>
              <a:t>Reviews VA rating decisions for accuracy and addresses any issues </a:t>
            </a:r>
          </a:p>
          <a:p>
            <a:pPr marL="342900" indent="-342900">
              <a:buFont typeface="Arial" panose="020B0604020202020204" pitchFamily="34" charset="0"/>
              <a:buChar char="•"/>
            </a:pPr>
            <a:r>
              <a:rPr lang="en-US" sz="2400" dirty="0"/>
              <a:t>Assists veterans or surviving spouses in the preparation of appeals with the local VA regional office or the Board of Veterans Appeals in Washington, D.C.</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0323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E10E213-3ACD-454F-B7F4-9468E1665658}"/>
              </a:ext>
            </a:extLst>
          </p:cNvPr>
          <p:cNvPicPr>
            <a:picLocks noChangeAspect="1"/>
          </p:cNvPicPr>
          <p:nvPr/>
        </p:nvPicPr>
        <p:blipFill>
          <a:blip r:embed="rId2"/>
          <a:stretch>
            <a:fillRect/>
          </a:stretch>
        </p:blipFill>
        <p:spPr>
          <a:xfrm>
            <a:off x="2312370" y="2281245"/>
            <a:ext cx="7567259" cy="4443018"/>
          </a:xfrm>
          <a:prstGeom prst="rect">
            <a:avLst/>
          </a:prstGeom>
        </p:spPr>
      </p:pic>
    </p:spTree>
    <p:extLst>
      <p:ext uri="{BB962C8B-B14F-4D97-AF65-F5344CB8AC3E}">
        <p14:creationId xmlns:p14="http://schemas.microsoft.com/office/powerpoint/2010/main" val="16689051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E4B1811-1410-C6D7-8090-BF153085B62B}"/>
              </a:ext>
            </a:extLst>
          </p:cNvPr>
          <p:cNvSpPr txBox="1"/>
          <p:nvPr/>
        </p:nvSpPr>
        <p:spPr>
          <a:xfrm>
            <a:off x="665583" y="2128373"/>
            <a:ext cx="10860833" cy="4278094"/>
          </a:xfrm>
          <a:prstGeom prst="rect">
            <a:avLst/>
          </a:prstGeom>
          <a:noFill/>
        </p:spPr>
        <p:txBody>
          <a:bodyPr wrap="square">
            <a:spAutoFit/>
          </a:bodyPr>
          <a:lstStyle/>
          <a:p>
            <a:r>
              <a:rPr lang="en-US" sz="3200" b="1" dirty="0"/>
              <a:t>Important items to consider: </a:t>
            </a:r>
          </a:p>
          <a:p>
            <a:r>
              <a:rPr lang="en-US" sz="2400" dirty="0"/>
              <a:t>If a representative is accredited, they are authorized to participate in any pursuit of VA benefits regardless of their title or VFW eligibility. </a:t>
            </a:r>
          </a:p>
          <a:p>
            <a:endParaRPr lang="en-US" sz="2400" dirty="0"/>
          </a:p>
          <a:p>
            <a:pPr marL="285750" indent="-285750">
              <a:buFont typeface="Arial" panose="020B0604020202020204" pitchFamily="34" charset="0"/>
              <a:buChar char="•"/>
            </a:pPr>
            <a:r>
              <a:rPr lang="en-US" sz="2400" dirty="0"/>
              <a:t>The NVS Policy and Procedure guides the terms of service offered by the Department and Post Benefits Advisors (PBAs). </a:t>
            </a:r>
          </a:p>
          <a:p>
            <a:pPr marL="285750" indent="-285750">
              <a:buFont typeface="Arial" panose="020B0604020202020204" pitchFamily="34" charset="0"/>
              <a:buChar char="•"/>
            </a:pPr>
            <a:r>
              <a:rPr lang="en-US" sz="2400" dirty="0"/>
              <a:t>PBAs are not accredited; therefore, they cannot represent veterans before VA. </a:t>
            </a:r>
          </a:p>
          <a:p>
            <a:pPr marL="285750" indent="-285750">
              <a:buFont typeface="Arial" panose="020B0604020202020204" pitchFamily="34" charset="0"/>
              <a:buChar char="•"/>
            </a:pPr>
            <a:r>
              <a:rPr lang="en-US" sz="2400" dirty="0"/>
              <a:t>Because PBAs are not accredited by the VA, they must refer claims to the DSO or other accredited representative immediately. </a:t>
            </a:r>
          </a:p>
          <a:p>
            <a:pPr marL="285750" indent="-285750">
              <a:buFont typeface="Arial" panose="020B0604020202020204" pitchFamily="34" charset="0"/>
              <a:buChar char="•"/>
            </a:pPr>
            <a:r>
              <a:rPr lang="en-US" sz="2400" dirty="0"/>
              <a:t>PBAs must not retain ANY records for the veterans they assist, as this is a violation of VFW policy and a violation of the veteran’s privacy.</a:t>
            </a:r>
          </a:p>
        </p:txBody>
      </p:sp>
    </p:spTree>
    <p:extLst>
      <p:ext uri="{BB962C8B-B14F-4D97-AF65-F5344CB8AC3E}">
        <p14:creationId xmlns:p14="http://schemas.microsoft.com/office/powerpoint/2010/main" val="1624165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E361C09-E916-C755-5B76-25F70B6CA150}"/>
              </a:ext>
            </a:extLst>
          </p:cNvPr>
          <p:cNvSpPr txBox="1"/>
          <p:nvPr/>
        </p:nvSpPr>
        <p:spPr>
          <a:xfrm>
            <a:off x="475861" y="2562532"/>
            <a:ext cx="11240278" cy="3600986"/>
          </a:xfrm>
          <a:prstGeom prst="rect">
            <a:avLst/>
          </a:prstGeom>
          <a:noFill/>
        </p:spPr>
        <p:txBody>
          <a:bodyPr wrap="square">
            <a:spAutoFit/>
          </a:bodyPr>
          <a:lstStyle/>
          <a:p>
            <a:r>
              <a:rPr lang="en-US" sz="3200" dirty="0">
                <a:latin typeface="Arial Black" panose="020B0A04020102020204" pitchFamily="34" charset="0"/>
              </a:rPr>
              <a:t>National Veterans Service (NVS) </a:t>
            </a:r>
          </a:p>
          <a:p>
            <a:r>
              <a:rPr lang="en-US" sz="2800" dirty="0"/>
              <a:t>NVS oversees a network of more than 2000 VFW accredited representatives who work with veterans and their families to assist them in obtaining their earned VA Benefits. NVS provides a lifetime of advocacy for our service members and veterans starting with the </a:t>
            </a:r>
            <a:r>
              <a:rPr lang="en-US" sz="2800" b="1" dirty="0"/>
              <a:t>Benefits Delivery at Discharge (BDD) program</a:t>
            </a:r>
            <a:r>
              <a:rPr lang="en-US" sz="2800" dirty="0"/>
              <a:t>. This program allows service members to file their claim for VA benefits while still serving on active duty. </a:t>
            </a:r>
          </a:p>
        </p:txBody>
      </p:sp>
    </p:spTree>
    <p:extLst>
      <p:ext uri="{BB962C8B-B14F-4D97-AF65-F5344CB8AC3E}">
        <p14:creationId xmlns:p14="http://schemas.microsoft.com/office/powerpoint/2010/main" val="29536191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9190979-89F6-670A-F515-AB8B989DFE21}"/>
              </a:ext>
            </a:extLst>
          </p:cNvPr>
          <p:cNvSpPr txBox="1"/>
          <p:nvPr/>
        </p:nvSpPr>
        <p:spPr>
          <a:xfrm>
            <a:off x="105747" y="2020212"/>
            <a:ext cx="12142237" cy="4770537"/>
          </a:xfrm>
          <a:prstGeom prst="rect">
            <a:avLst/>
          </a:prstGeom>
          <a:noFill/>
        </p:spPr>
        <p:txBody>
          <a:bodyPr wrap="square">
            <a:spAutoFit/>
          </a:bodyPr>
          <a:lstStyle/>
          <a:p>
            <a:r>
              <a:rPr lang="en-US" sz="2400" dirty="0">
                <a:latin typeface="Arial Black" panose="020B0A04020102020204" pitchFamily="34" charset="0"/>
              </a:rPr>
              <a:t>Other services provided by NVS include: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Representation and Advocacy at the Department of Veterans Affairs (VA): NVS regularly meets with senior VA officials to ensure that the needs of our veterans are continuously met. NVS also provides testimony to Congress several times per year on issues that impact our veterans.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Tactical Assessment Center: Provides real time assistance and advice to veterans by accredited representatives.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VA Voluntary Services (VAVS) Administrator: Coordinates the VFW’s army of VAVS volunteers who provide many needed services at VA medical facilities.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Representation at the Board of Veterans Appeals (BVA): VFW Appeals Consultants represent veterans who have appealed their claim to the BVA. Their training and expertise have often led to veterans to a favorable decision at the BVA.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Representation at National Service Offices: NVS has accredited representatives at VFW National Headquarters, and in Washington, D.C., &amp; Puerto Rico.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VA Healthcare Support: NVS has a team of VA Healthcare policy experts who assist veterans with VA healthcare issues such as access to care or billing issues.</a:t>
            </a:r>
          </a:p>
        </p:txBody>
      </p:sp>
    </p:spTree>
    <p:extLst>
      <p:ext uri="{BB962C8B-B14F-4D97-AF65-F5344CB8AC3E}">
        <p14:creationId xmlns:p14="http://schemas.microsoft.com/office/powerpoint/2010/main" val="1414108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D5A3DFE-7A84-9A67-B790-60F01E1D05F0}"/>
              </a:ext>
            </a:extLst>
          </p:cNvPr>
          <p:cNvSpPr txBox="1"/>
          <p:nvPr/>
        </p:nvSpPr>
        <p:spPr>
          <a:xfrm>
            <a:off x="513184" y="2226630"/>
            <a:ext cx="10882604" cy="4370427"/>
          </a:xfrm>
          <a:prstGeom prst="rect">
            <a:avLst/>
          </a:prstGeom>
          <a:noFill/>
        </p:spPr>
        <p:txBody>
          <a:bodyPr wrap="square">
            <a:spAutoFit/>
          </a:bodyPr>
          <a:lstStyle/>
          <a:p>
            <a:r>
              <a:rPr lang="en-US" sz="3200" b="1" dirty="0">
                <a:latin typeface="Arial Black" panose="020B0A04020102020204" pitchFamily="34" charset="0"/>
                <a:cs typeface="Arial" panose="020B0604020202020204" pitchFamily="34" charset="0"/>
              </a:rPr>
              <a:t>Accreditation:</a:t>
            </a:r>
            <a:r>
              <a:rPr lang="en-US" sz="3200" b="1"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VFW service officers are accredited through the VFW by the Department of Veteran Affairs. The accreditation process ensures representatives are properly trained and of good character. </a:t>
            </a:r>
          </a:p>
          <a:p>
            <a:endParaRPr lang="en-US" dirty="0">
              <a:latin typeface="Arial" panose="020B0604020202020204" pitchFamily="34" charset="0"/>
              <a:cs typeface="Arial" panose="020B0604020202020204" pitchFamily="34" charset="0"/>
            </a:endParaRPr>
          </a:p>
          <a:p>
            <a:r>
              <a:rPr lang="en-US" sz="3200" b="1" dirty="0">
                <a:latin typeface="Arial Black" panose="020B0A04020102020204" pitchFamily="34" charset="0"/>
                <a:cs typeface="Arial" panose="020B0604020202020204" pitchFamily="34" charset="0"/>
              </a:rPr>
              <a:t>Training:</a:t>
            </a:r>
            <a:r>
              <a:rPr lang="en-US" sz="3200" b="1"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VFW accredited representatives are professionally trained VA benefits experts. NVS provides many resources and hosts several training conferences each year for accredited representatives, who are then responsible for training VFW Post Benefits Advisors.</a:t>
            </a:r>
          </a:p>
        </p:txBody>
      </p:sp>
    </p:spTree>
    <p:extLst>
      <p:ext uri="{BB962C8B-B14F-4D97-AF65-F5344CB8AC3E}">
        <p14:creationId xmlns:p14="http://schemas.microsoft.com/office/powerpoint/2010/main" val="37462478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159FBB3-C621-24DB-6ECA-D1526D3324FD}"/>
              </a:ext>
            </a:extLst>
          </p:cNvPr>
          <p:cNvSpPr txBox="1"/>
          <p:nvPr/>
        </p:nvSpPr>
        <p:spPr>
          <a:xfrm>
            <a:off x="751114" y="2744575"/>
            <a:ext cx="10689772" cy="3108543"/>
          </a:xfrm>
          <a:prstGeom prst="rect">
            <a:avLst/>
          </a:prstGeom>
          <a:noFill/>
        </p:spPr>
        <p:txBody>
          <a:bodyPr wrap="square">
            <a:spAutoFit/>
          </a:bodyPr>
          <a:lstStyle/>
          <a:p>
            <a:r>
              <a:rPr lang="en-US" sz="2800" dirty="0">
                <a:latin typeface="Arial Black" panose="020B0A04020102020204" pitchFamily="34" charset="0"/>
                <a:cs typeface="Arial" panose="020B0604020202020204" pitchFamily="34" charset="0"/>
              </a:rPr>
              <a:t>Quality Assurance Program: </a:t>
            </a:r>
            <a:r>
              <a:rPr lang="en-US" sz="2800" dirty="0">
                <a:latin typeface="Arial" panose="020B0604020202020204" pitchFamily="34" charset="0"/>
                <a:cs typeface="Arial" panose="020B0604020202020204" pitchFamily="34" charset="0"/>
              </a:rPr>
              <a:t>The NVS Quality Assurance Program ensures our accredited representatives are providing the level of service expected from a VFW Service Office. NVS currently employs Regional Quality Assurance Specialists (RQAS) who provide mentorship, technical expertise, and support for VFW accredited representatives in real time via phone, videoconferencing, and in-person visits.</a:t>
            </a:r>
          </a:p>
        </p:txBody>
      </p:sp>
    </p:spTree>
    <p:extLst>
      <p:ext uri="{BB962C8B-B14F-4D97-AF65-F5344CB8AC3E}">
        <p14:creationId xmlns:p14="http://schemas.microsoft.com/office/powerpoint/2010/main" val="1316629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D6398CC-9EC2-3099-134F-49A6FF21CF22}"/>
              </a:ext>
            </a:extLst>
          </p:cNvPr>
          <p:cNvSpPr txBox="1"/>
          <p:nvPr/>
        </p:nvSpPr>
        <p:spPr>
          <a:xfrm>
            <a:off x="1029477" y="2649999"/>
            <a:ext cx="10133045" cy="2246769"/>
          </a:xfrm>
          <a:prstGeom prst="rect">
            <a:avLst/>
          </a:prstGeom>
          <a:noFill/>
        </p:spPr>
        <p:txBody>
          <a:bodyPr wrap="square">
            <a:spAutoFit/>
          </a:bodyPr>
          <a:lstStyle/>
          <a:p>
            <a:r>
              <a:rPr lang="en-US" sz="2800" dirty="0">
                <a:latin typeface="Arial Black" panose="020B0A04020102020204" pitchFamily="34" charset="0"/>
              </a:rPr>
              <a:t>National Legislative Service (NLS) </a:t>
            </a:r>
          </a:p>
          <a:p>
            <a:r>
              <a:rPr lang="en-US" sz="2800" dirty="0">
                <a:latin typeface="Arial" panose="020B0604020202020204" pitchFamily="34" charset="0"/>
                <a:cs typeface="Arial" panose="020B0604020202020204" pitchFamily="34" charset="0"/>
              </a:rPr>
              <a:t>The Veterans of Foreign Wars (VFW) National Legislative Service (NLS) plays a vital role in advocating for veterans' interests and influencing legislation related to veterans and military issues</a:t>
            </a:r>
          </a:p>
        </p:txBody>
      </p:sp>
    </p:spTree>
    <p:extLst>
      <p:ext uri="{BB962C8B-B14F-4D97-AF65-F5344CB8AC3E}">
        <p14:creationId xmlns:p14="http://schemas.microsoft.com/office/powerpoint/2010/main" val="3000238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7F781F1F-3E22-28A8-99A7-E11A73CCB30C}"/>
              </a:ext>
            </a:extLst>
          </p:cNvPr>
          <p:cNvSpPr>
            <a:spLocks noGrp="1"/>
          </p:cNvSpPr>
          <p:nvPr>
            <p:ph type="subTitle" idx="1"/>
          </p:nvPr>
        </p:nvSpPr>
        <p:spPr>
          <a:xfrm>
            <a:off x="622041" y="2252210"/>
            <a:ext cx="10761306" cy="1655762"/>
          </a:xfrm>
        </p:spPr>
        <p:txBody>
          <a:bodyPr/>
          <a:lstStyle/>
          <a:p>
            <a:r>
              <a:rPr lang="en-US" sz="2800" b="1" dirty="0"/>
              <a:t>Here is a general overview and some key victories of the VFW's National Legislative Services: </a:t>
            </a:r>
          </a:p>
          <a:p>
            <a:pPr algn="l"/>
            <a:r>
              <a:rPr lang="en-US" b="1" dirty="0"/>
              <a:t>Advocacy Arm of VFW: </a:t>
            </a:r>
            <a:r>
              <a:rPr lang="en-US" dirty="0"/>
              <a:t>The VFW's National Legislative Services serves as the advocacy arm of the Veterans of Foreign Wars organization. Its primary focus is on legislative and policy issues that impact veterans, service members, and their families. </a:t>
            </a:r>
          </a:p>
          <a:p>
            <a:pPr algn="l"/>
            <a:r>
              <a:rPr lang="en-US" b="1" dirty="0"/>
              <a:t>Representation in Washington, D.C.: </a:t>
            </a:r>
            <a:r>
              <a:rPr lang="en-US" dirty="0"/>
              <a:t>NLS maintains a presence in Washington, D.C., where they work closely with lawmakers, congressional committees, and government agencies to advance the interests of veterans and ensure their voices are heard in the policymaking process. </a:t>
            </a:r>
          </a:p>
        </p:txBody>
      </p:sp>
    </p:spTree>
    <p:extLst>
      <p:ext uri="{BB962C8B-B14F-4D97-AF65-F5344CB8AC3E}">
        <p14:creationId xmlns:p14="http://schemas.microsoft.com/office/powerpoint/2010/main" val="41979403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C5F42F5-438F-2F7C-0F1B-555CFC23038B}"/>
              </a:ext>
            </a:extLst>
          </p:cNvPr>
          <p:cNvSpPr txBox="1"/>
          <p:nvPr/>
        </p:nvSpPr>
        <p:spPr>
          <a:xfrm>
            <a:off x="1822580" y="2155668"/>
            <a:ext cx="9268408" cy="954107"/>
          </a:xfrm>
          <a:prstGeom prst="rect">
            <a:avLst/>
          </a:prstGeom>
          <a:noFill/>
        </p:spPr>
        <p:txBody>
          <a:bodyPr wrap="square">
            <a:spAutoFit/>
          </a:bodyPr>
          <a:lstStyle/>
          <a:p>
            <a:pPr algn="ctr"/>
            <a:r>
              <a:rPr lang="en-US" sz="2800" b="1" dirty="0"/>
              <a:t>Here is a general overview and some key victories of the VFW's National Legislative Services: (cont.)</a:t>
            </a:r>
          </a:p>
        </p:txBody>
      </p:sp>
      <p:sp>
        <p:nvSpPr>
          <p:cNvPr id="7" name="TextBox 6">
            <a:extLst>
              <a:ext uri="{FF2B5EF4-FFF2-40B4-BE49-F238E27FC236}">
                <a16:creationId xmlns:a16="http://schemas.microsoft.com/office/drawing/2014/main" id="{1781B9BD-45E6-8FA6-AB25-2EBEC7D75C1C}"/>
              </a:ext>
            </a:extLst>
          </p:cNvPr>
          <p:cNvSpPr txBox="1"/>
          <p:nvPr/>
        </p:nvSpPr>
        <p:spPr>
          <a:xfrm>
            <a:off x="227044" y="3196860"/>
            <a:ext cx="11874759" cy="2677656"/>
          </a:xfrm>
          <a:prstGeom prst="rect">
            <a:avLst/>
          </a:prstGeom>
          <a:noFill/>
        </p:spPr>
        <p:txBody>
          <a:bodyPr wrap="square">
            <a:spAutoFit/>
          </a:bodyPr>
          <a:lstStyle/>
          <a:p>
            <a:r>
              <a:rPr lang="en-US" sz="2400" b="1" dirty="0">
                <a:latin typeface="Arial" panose="020B0604020202020204" pitchFamily="34" charset="0"/>
                <a:cs typeface="Arial" panose="020B0604020202020204" pitchFamily="34" charset="0"/>
              </a:rPr>
              <a:t>Legislative Initiatives: </a:t>
            </a:r>
            <a:r>
              <a:rPr lang="en-US" sz="2400" dirty="0">
                <a:latin typeface="Arial" panose="020B0604020202020204" pitchFamily="34" charset="0"/>
                <a:cs typeface="Arial" panose="020B0604020202020204" pitchFamily="34" charset="0"/>
              </a:rPr>
              <a:t>NLS actively engages in developing and supporting legislative initiatives that address a wide range of issues affecting veterans, including healthcare, disability benefits, education, employment, and quality of life. </a:t>
            </a:r>
          </a:p>
          <a:p>
            <a:endParaRPr lang="en-US" sz="2400"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Collaboration with Lawmakers: </a:t>
            </a:r>
            <a:r>
              <a:rPr lang="en-US" sz="2400" dirty="0">
                <a:latin typeface="Arial" panose="020B0604020202020204" pitchFamily="34" charset="0"/>
                <a:cs typeface="Arial" panose="020B0604020202020204" pitchFamily="34" charset="0"/>
              </a:rPr>
              <a:t>The VFW collaborates with members of Congress, Senate committees, and relevant government agencies to provide input on proposed legislation and advocate for policies that enhance the well-being of veterans.</a:t>
            </a:r>
          </a:p>
        </p:txBody>
      </p:sp>
    </p:spTree>
    <p:extLst>
      <p:ext uri="{BB962C8B-B14F-4D97-AF65-F5344CB8AC3E}">
        <p14:creationId xmlns:p14="http://schemas.microsoft.com/office/powerpoint/2010/main" val="26299100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751EC-8295-DCFD-2DA7-099D3C1FEDB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10D4652-BE58-9D3F-2721-9DF0B30FB4BC}"/>
              </a:ext>
            </a:extLst>
          </p:cNvPr>
          <p:cNvSpPr txBox="1"/>
          <p:nvPr/>
        </p:nvSpPr>
        <p:spPr>
          <a:xfrm>
            <a:off x="1822580" y="2155668"/>
            <a:ext cx="9268408" cy="954107"/>
          </a:xfrm>
          <a:prstGeom prst="rect">
            <a:avLst/>
          </a:prstGeom>
          <a:noFill/>
        </p:spPr>
        <p:txBody>
          <a:bodyPr wrap="square">
            <a:spAutoFit/>
          </a:bodyPr>
          <a:lstStyle/>
          <a:p>
            <a:pPr algn="ctr"/>
            <a:r>
              <a:rPr lang="en-US" sz="2800" b="1" dirty="0"/>
              <a:t>Here is a general overview and some key victories of the VFW's National Legislative Services: (cont.)</a:t>
            </a:r>
          </a:p>
        </p:txBody>
      </p:sp>
      <p:sp>
        <p:nvSpPr>
          <p:cNvPr id="7" name="TextBox 6">
            <a:extLst>
              <a:ext uri="{FF2B5EF4-FFF2-40B4-BE49-F238E27FC236}">
                <a16:creationId xmlns:a16="http://schemas.microsoft.com/office/drawing/2014/main" id="{740C2E58-7C44-47A8-0260-A5C4D34A0BF4}"/>
              </a:ext>
            </a:extLst>
          </p:cNvPr>
          <p:cNvSpPr txBox="1"/>
          <p:nvPr/>
        </p:nvSpPr>
        <p:spPr>
          <a:xfrm>
            <a:off x="227044" y="3196860"/>
            <a:ext cx="11874759" cy="3416320"/>
          </a:xfrm>
          <a:prstGeom prst="rect">
            <a:avLst/>
          </a:prstGeom>
          <a:noFill/>
        </p:spPr>
        <p:txBody>
          <a:bodyPr wrap="square">
            <a:spAutoFit/>
          </a:bodyPr>
          <a:lstStyle/>
          <a:p>
            <a:r>
              <a:rPr lang="en-US" sz="2400" b="1" dirty="0"/>
              <a:t>Testifying Before Congress: </a:t>
            </a:r>
            <a:r>
              <a:rPr lang="en-US" sz="2400" dirty="0"/>
              <a:t>Representatives from the VFW NLS team testify regularly before congressional committees on matters related to veterans’ affairs, providing firsthand insights into the challenges faced by veterans and offering recommendations for legislative solutions. </a:t>
            </a:r>
          </a:p>
          <a:p>
            <a:endParaRPr lang="en-US" sz="2400" dirty="0"/>
          </a:p>
          <a:p>
            <a:r>
              <a:rPr lang="en-US" sz="2400" b="1" dirty="0"/>
              <a:t>Public Awareness Campaigns: </a:t>
            </a:r>
            <a:r>
              <a:rPr lang="en-US" sz="2400" dirty="0"/>
              <a:t>NLS conducts public awareness campaigns to highlight key issues facing veterans and garner support from the public and policymakers. These campaigns aim to raise awareness about the needs of veterans and rally support for legislative initiatives.</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50624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12AA875-FC27-E983-8014-EECEA479449A}"/>
              </a:ext>
            </a:extLst>
          </p:cNvPr>
          <p:cNvSpPr txBox="1"/>
          <p:nvPr/>
        </p:nvSpPr>
        <p:spPr>
          <a:xfrm>
            <a:off x="416767" y="2183087"/>
            <a:ext cx="11184294" cy="4031873"/>
          </a:xfrm>
          <a:prstGeom prst="rect">
            <a:avLst/>
          </a:prstGeom>
          <a:noFill/>
        </p:spPr>
        <p:txBody>
          <a:bodyPr wrap="square">
            <a:spAutoFit/>
          </a:bodyPr>
          <a:lstStyle/>
          <a:p>
            <a:pPr algn="ctr"/>
            <a:r>
              <a:rPr lang="en-US" sz="3200" b="1" dirty="0">
                <a:latin typeface="Arial" panose="020B0604020202020204" pitchFamily="34" charset="0"/>
                <a:cs typeface="Arial" panose="020B0604020202020204" pitchFamily="34" charset="0"/>
              </a:rPr>
              <a:t>VFW Programs </a:t>
            </a:r>
          </a:p>
          <a:p>
            <a:pPr algn="ctr"/>
            <a:endParaRPr lang="en-US" sz="3200" b="1"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At the heart of the VFW's mission is a commitment to honoring the sacrifices of veterans and ensuring they receive the care, benefits, and recognition they deserve. Through a wide range of programs and services, the VFW strives to address the diverse needs of veterans and their families, spanning from assistance with navigating the VA claims process to promoting mental health awareness and providing support for military families. </a:t>
            </a:r>
          </a:p>
          <a:p>
            <a:endParaRPr lang="en-US" sz="2400" dirty="0">
              <a:latin typeface="Arial" panose="020B0604020202020204" pitchFamily="34" charset="0"/>
              <a:cs typeface="Arial" panose="020B0604020202020204" pitchFamily="34" charset="0"/>
            </a:endParaRPr>
          </a:p>
          <a:p>
            <a:r>
              <a:rPr lang="en-US" sz="2400" b="1" dirty="0"/>
              <a:t>Some programs offered by the VFW include: </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58623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830F1ED-E3D5-2ACC-92AB-7766C3964589}"/>
              </a:ext>
            </a:extLst>
          </p:cNvPr>
          <p:cNvSpPr txBox="1"/>
          <p:nvPr/>
        </p:nvSpPr>
        <p:spPr>
          <a:xfrm>
            <a:off x="525624" y="2329458"/>
            <a:ext cx="11367795" cy="3354765"/>
          </a:xfrm>
          <a:prstGeom prst="rect">
            <a:avLst/>
          </a:prstGeom>
          <a:noFill/>
        </p:spPr>
        <p:txBody>
          <a:bodyPr wrap="square">
            <a:spAutoFit/>
          </a:bodyPr>
          <a:lstStyle/>
          <a:p>
            <a:pPr algn="ctr"/>
            <a:r>
              <a:rPr lang="en-US" sz="3600" dirty="0">
                <a:latin typeface="Arial Black" panose="020B0A04020102020204" pitchFamily="34" charset="0"/>
              </a:rPr>
              <a:t>Veterans Service Officers (VSOs) </a:t>
            </a:r>
          </a:p>
          <a:p>
            <a:pPr algn="ctr"/>
            <a:endParaRPr lang="en-US" sz="3600" dirty="0">
              <a:latin typeface="Arial Black" panose="020B0A04020102020204" pitchFamily="34" charset="0"/>
            </a:endParaRPr>
          </a:p>
          <a:p>
            <a:r>
              <a:rPr lang="en-US" sz="2800" dirty="0">
                <a:latin typeface="Arial" panose="020B0604020202020204" pitchFamily="34" charset="0"/>
                <a:cs typeface="Arial" panose="020B0604020202020204" pitchFamily="34" charset="0"/>
              </a:rPr>
              <a:t>VFW accredited service officers provide free assistance to veterans and their families in navigating the complex VA claims process. They help veterans file claims for disability compensation, pension, healthcare, education benefits, and other entitlements. To find a local VSO visit </a:t>
            </a:r>
            <a:r>
              <a:rPr lang="en-US" sz="2800" b="1" u="sng" dirty="0">
                <a:solidFill>
                  <a:srgbClr val="0070C0"/>
                </a:solidFill>
                <a:latin typeface="Arial" panose="020B0604020202020204" pitchFamily="34" charset="0"/>
                <a:cs typeface="Arial" panose="020B0604020202020204" pitchFamily="34" charset="0"/>
              </a:rPr>
              <a:t>www.vfw.org/assistance/va-claims-separation-benefits </a:t>
            </a:r>
          </a:p>
        </p:txBody>
      </p:sp>
    </p:spTree>
    <p:extLst>
      <p:ext uri="{BB962C8B-B14F-4D97-AF65-F5344CB8AC3E}">
        <p14:creationId xmlns:p14="http://schemas.microsoft.com/office/powerpoint/2010/main" val="42551212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9387ED1-89B0-5D5E-3D97-E6781BFFCD53}"/>
              </a:ext>
            </a:extLst>
          </p:cNvPr>
          <p:cNvSpPr txBox="1"/>
          <p:nvPr/>
        </p:nvSpPr>
        <p:spPr>
          <a:xfrm>
            <a:off x="441648" y="2463005"/>
            <a:ext cx="11377127" cy="3600986"/>
          </a:xfrm>
          <a:prstGeom prst="rect">
            <a:avLst/>
          </a:prstGeom>
          <a:noFill/>
        </p:spPr>
        <p:txBody>
          <a:bodyPr wrap="square">
            <a:spAutoFit/>
          </a:bodyPr>
          <a:lstStyle/>
          <a:p>
            <a:pPr algn="ctr"/>
            <a:r>
              <a:rPr lang="en-US" sz="3200" dirty="0">
                <a:latin typeface="Arial Black" panose="020B0A04020102020204" pitchFamily="34" charset="0"/>
              </a:rPr>
              <a:t>VA Volunteer Services (VAVS)</a:t>
            </a:r>
          </a:p>
          <a:p>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VAVS is a program that coordinates volunteer efforts to provide assistance and support to veterans receiving care at VA medical facilities across the United States. VAVS volunteers play a crucial role in enhancing the quality of life for veterans and helping to meet their needs during their time at VA facilities. For more information visit </a:t>
            </a:r>
            <a:r>
              <a:rPr lang="en-US" sz="2800" b="1" u="sng" dirty="0">
                <a:solidFill>
                  <a:srgbClr val="0070C0"/>
                </a:solidFill>
                <a:latin typeface="Arial" panose="020B0604020202020204" pitchFamily="34" charset="0"/>
                <a:cs typeface="Arial" panose="020B0604020202020204" pitchFamily="34" charset="0"/>
              </a:rPr>
              <a:t>www.vfw.org/community/community-initiatives/volunteer-service </a:t>
            </a:r>
          </a:p>
        </p:txBody>
      </p:sp>
    </p:spTree>
    <p:extLst>
      <p:ext uri="{BB962C8B-B14F-4D97-AF65-F5344CB8AC3E}">
        <p14:creationId xmlns:p14="http://schemas.microsoft.com/office/powerpoint/2010/main" val="13451340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FAEA3F2-A83E-15E8-D890-334D4EFD3C3A}"/>
              </a:ext>
            </a:extLst>
          </p:cNvPr>
          <p:cNvSpPr txBox="1"/>
          <p:nvPr/>
        </p:nvSpPr>
        <p:spPr>
          <a:xfrm>
            <a:off x="544286" y="1999012"/>
            <a:ext cx="11103428" cy="4708981"/>
          </a:xfrm>
          <a:prstGeom prst="rect">
            <a:avLst/>
          </a:prstGeom>
          <a:noFill/>
        </p:spPr>
        <p:txBody>
          <a:bodyPr wrap="square">
            <a:spAutoFit/>
          </a:bodyPr>
          <a:lstStyle/>
          <a:p>
            <a:pPr algn="ctr"/>
            <a:r>
              <a:rPr lang="en-US" sz="3600" b="1" dirty="0">
                <a:latin typeface="Arial Black" panose="020B0A04020102020204" pitchFamily="34" charset="0"/>
              </a:rPr>
              <a:t>Unmet Needs Program</a:t>
            </a:r>
          </a:p>
          <a:p>
            <a:r>
              <a:rPr lang="en-US" sz="2400" dirty="0">
                <a:latin typeface="Arial" panose="020B0604020202020204" pitchFamily="34" charset="0"/>
                <a:cs typeface="Arial" panose="020B0604020202020204" pitchFamily="34" charset="0"/>
              </a:rPr>
              <a:t>Provides financial assistance of up to $2,500 to active-duty, (to include activated Guard/Reserve members) whose financial hardship is a direct result of a current deployment, military pay error at no fault of the service member, or currently pending a medical discharge due to service-connected injuries/illnesses received while on active duty. The financial hardship cannot be caused by misconduct, civilian, legal, or domestic issues, any issues that are a result of spousal separation or divorce, and/or financial mismanagement by self or others, or due to bankruptcy. Eligibility criteria and the application process may vary depending on the specific circumstances or availability of funds. </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For more information visit </a:t>
            </a:r>
            <a:r>
              <a:rPr lang="en-US" sz="2400" b="1" u="sng" dirty="0">
                <a:solidFill>
                  <a:srgbClr val="0070C0"/>
                </a:solidFill>
                <a:latin typeface="Arial" panose="020B0604020202020204" pitchFamily="34" charset="0"/>
                <a:cs typeface="Arial" panose="020B0604020202020204" pitchFamily="34" charset="0"/>
              </a:rPr>
              <a:t>www.vfw.org/assistance/financial-grants.</a:t>
            </a:r>
          </a:p>
        </p:txBody>
      </p:sp>
    </p:spTree>
    <p:extLst>
      <p:ext uri="{BB962C8B-B14F-4D97-AF65-F5344CB8AC3E}">
        <p14:creationId xmlns:p14="http://schemas.microsoft.com/office/powerpoint/2010/main" val="15731763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AB8324B-D1B3-0720-F03E-8CE8F5FC7169}"/>
              </a:ext>
            </a:extLst>
          </p:cNvPr>
          <p:cNvSpPr txBox="1"/>
          <p:nvPr/>
        </p:nvSpPr>
        <p:spPr>
          <a:xfrm>
            <a:off x="283029" y="2276393"/>
            <a:ext cx="11716138" cy="3539430"/>
          </a:xfrm>
          <a:prstGeom prst="rect">
            <a:avLst/>
          </a:prstGeom>
          <a:noFill/>
        </p:spPr>
        <p:txBody>
          <a:bodyPr wrap="square">
            <a:spAutoFit/>
          </a:bodyPr>
          <a:lstStyle/>
          <a:p>
            <a:pPr algn="ctr"/>
            <a:r>
              <a:rPr lang="en-US" sz="3200" b="1" dirty="0">
                <a:latin typeface="Arial Black" panose="020B0A04020102020204" pitchFamily="34" charset="0"/>
              </a:rPr>
              <a:t>Sport Clips Help A Hero Scholarship</a:t>
            </a:r>
          </a:p>
          <a:p>
            <a:pPr algn="ctr"/>
            <a:endParaRPr lang="en-US" sz="2400" b="1" dirty="0">
              <a:latin typeface="Arial Black" panose="020B0A04020102020204" pitchFamily="34" charset="0"/>
            </a:endParaRPr>
          </a:p>
          <a:p>
            <a:r>
              <a:rPr lang="en-US" sz="2400" dirty="0">
                <a:latin typeface="Arial" panose="020B0604020202020204" pitchFamily="34" charset="0"/>
                <a:cs typeface="Arial" panose="020B0604020202020204" pitchFamily="34" charset="0"/>
              </a:rPr>
              <a:t>Established through a partnership between the VFW and Sport Clips Haircuts, this scholarship program aims to support enlisted veterans and service members in their educational pursuits by providing financial assistance to cover the costs of tuition, fees, books, and other expenses associated with higher education or vocational training. </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For more information visit </a:t>
            </a:r>
            <a:r>
              <a:rPr lang="en-US" sz="2400" b="1" u="sng" dirty="0">
                <a:solidFill>
                  <a:srgbClr val="0070C0"/>
                </a:solidFill>
                <a:latin typeface="Arial" panose="020B0604020202020204" pitchFamily="34" charset="0"/>
                <a:cs typeface="Arial" panose="020B0604020202020204" pitchFamily="34" charset="0"/>
              </a:rPr>
              <a:t>www.vfw.org/assistance/student-veterans-support </a:t>
            </a:r>
          </a:p>
        </p:txBody>
      </p:sp>
    </p:spTree>
    <p:extLst>
      <p:ext uri="{BB962C8B-B14F-4D97-AF65-F5344CB8AC3E}">
        <p14:creationId xmlns:p14="http://schemas.microsoft.com/office/powerpoint/2010/main" val="42623880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DA04D1-BB3C-189C-79AF-E6FCCF4C1E15}"/>
              </a:ext>
            </a:extLst>
          </p:cNvPr>
          <p:cNvSpPr txBox="1"/>
          <p:nvPr/>
        </p:nvSpPr>
        <p:spPr>
          <a:xfrm>
            <a:off x="255036" y="2262301"/>
            <a:ext cx="11681927" cy="3816429"/>
          </a:xfrm>
          <a:prstGeom prst="rect">
            <a:avLst/>
          </a:prstGeom>
          <a:noFill/>
        </p:spPr>
        <p:txBody>
          <a:bodyPr wrap="square">
            <a:spAutoFit/>
          </a:bodyPr>
          <a:lstStyle/>
          <a:p>
            <a:pPr algn="ctr"/>
            <a:r>
              <a:rPr lang="en-US" sz="3200" dirty="0">
                <a:latin typeface="Arial Black" panose="020B0A04020102020204" pitchFamily="34" charset="0"/>
              </a:rPr>
              <a:t>Buddy Poppy</a:t>
            </a:r>
          </a:p>
          <a:p>
            <a:endParaRPr lang="en-US" dirty="0"/>
          </a:p>
          <a:p>
            <a:r>
              <a:rPr lang="en-US" sz="2400" dirty="0">
                <a:latin typeface="Arial" panose="020B0604020202020204" pitchFamily="34" charset="0"/>
                <a:cs typeface="Arial" panose="020B0604020202020204" pitchFamily="34" charset="0"/>
              </a:rPr>
              <a:t>The VFW Buddy Poppy program is a fundraising and awareness campaign organized by the VFW to honor and support veterans in need. The Buddy Poppy is a symbol of remembrance for the sacrifices made by veterans in service to their country. The program aims to raise funds to provide assistance to veterans and their families, as well as to raise awareness about the ongoing needs of veterans. </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For more information visit:</a:t>
            </a:r>
          </a:p>
          <a:p>
            <a:r>
              <a:rPr lang="en-US" sz="2400" dirty="0">
                <a:latin typeface="Arial" panose="020B0604020202020204" pitchFamily="34" charset="0"/>
                <a:cs typeface="Arial" panose="020B0604020202020204" pitchFamily="34" charset="0"/>
              </a:rPr>
              <a:t> </a:t>
            </a:r>
            <a:r>
              <a:rPr lang="en-US" sz="2400" b="1" u="sng" dirty="0">
                <a:solidFill>
                  <a:srgbClr val="0070C0"/>
                </a:solidFill>
                <a:latin typeface="Arial" panose="020B0604020202020204" pitchFamily="34" charset="0"/>
                <a:cs typeface="Arial" panose="020B0604020202020204" pitchFamily="34" charset="0"/>
              </a:rPr>
              <a:t>www.vfw.org/community/community-initiatives/buddy-poppy</a:t>
            </a:r>
          </a:p>
        </p:txBody>
      </p:sp>
    </p:spTree>
    <p:extLst>
      <p:ext uri="{BB962C8B-B14F-4D97-AF65-F5344CB8AC3E}">
        <p14:creationId xmlns:p14="http://schemas.microsoft.com/office/powerpoint/2010/main" val="8815350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41A3284-90BB-11A3-31EC-8506D1F3E3C2}"/>
              </a:ext>
            </a:extLst>
          </p:cNvPr>
          <p:cNvSpPr txBox="1"/>
          <p:nvPr/>
        </p:nvSpPr>
        <p:spPr>
          <a:xfrm>
            <a:off x="255037" y="2374269"/>
            <a:ext cx="11532637" cy="3816429"/>
          </a:xfrm>
          <a:prstGeom prst="rect">
            <a:avLst/>
          </a:prstGeom>
          <a:noFill/>
        </p:spPr>
        <p:txBody>
          <a:bodyPr wrap="square">
            <a:spAutoFit/>
          </a:bodyPr>
          <a:lstStyle/>
          <a:p>
            <a:pPr algn="ctr"/>
            <a:r>
              <a:rPr lang="en-US" sz="3200" b="1" dirty="0">
                <a:latin typeface="Arial Black" panose="020B0A04020102020204" pitchFamily="34" charset="0"/>
              </a:rPr>
              <a:t>Voice of Democracy Scholarship Program</a:t>
            </a:r>
          </a:p>
          <a:p>
            <a:endParaRPr lang="en-US" dirty="0"/>
          </a:p>
          <a:p>
            <a:r>
              <a:rPr lang="en-US" sz="2400" dirty="0">
                <a:latin typeface="Arial" panose="020B0604020202020204" pitchFamily="34" charset="0"/>
                <a:cs typeface="Arial" panose="020B0604020202020204" pitchFamily="34" charset="0"/>
              </a:rPr>
              <a:t>The Voice of Democracy scholarship program is an audio-essay competition open to high school students in grades 9-12. Participants are required to write and record an essay based on a patriotic theme chosen by the VFW. Scholarships are awarded at the local, district, state, and national levels, with the national winner receiving $35,000. </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For more information visit:</a:t>
            </a:r>
          </a:p>
          <a:p>
            <a:r>
              <a:rPr lang="en-US" sz="2400" b="1" u="sng" dirty="0">
                <a:solidFill>
                  <a:srgbClr val="0070C0"/>
                </a:solidFill>
                <a:latin typeface="Arial" panose="020B0604020202020204" pitchFamily="34" charset="0"/>
                <a:cs typeface="Arial" panose="020B0604020202020204" pitchFamily="34" charset="0"/>
              </a:rPr>
              <a:t> www.vfw.org/community/youth-and-education/youthscholarships </a:t>
            </a:r>
          </a:p>
        </p:txBody>
      </p:sp>
    </p:spTree>
    <p:extLst>
      <p:ext uri="{BB962C8B-B14F-4D97-AF65-F5344CB8AC3E}">
        <p14:creationId xmlns:p14="http://schemas.microsoft.com/office/powerpoint/2010/main" val="1405758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FE8D962-A3F3-355C-3301-0C1339800F7F}"/>
              </a:ext>
            </a:extLst>
          </p:cNvPr>
          <p:cNvSpPr txBox="1"/>
          <p:nvPr/>
        </p:nvSpPr>
        <p:spPr>
          <a:xfrm>
            <a:off x="342122" y="2245293"/>
            <a:ext cx="11507755" cy="4462760"/>
          </a:xfrm>
          <a:prstGeom prst="rect">
            <a:avLst/>
          </a:prstGeom>
          <a:noFill/>
        </p:spPr>
        <p:txBody>
          <a:bodyPr wrap="square">
            <a:spAutoFit/>
          </a:bodyPr>
          <a:lstStyle/>
          <a:p>
            <a:pPr algn="ctr"/>
            <a:r>
              <a:rPr lang="en-US" sz="3200" dirty="0">
                <a:latin typeface="Arial Black" panose="020B0A04020102020204" pitchFamily="34" charset="0"/>
              </a:rPr>
              <a:t>Patriot's Pen Essay Contest</a:t>
            </a:r>
          </a:p>
          <a:p>
            <a:endParaRPr lang="en-US" sz="2800" dirty="0"/>
          </a:p>
          <a:p>
            <a:r>
              <a:rPr lang="en-US" sz="2800" dirty="0"/>
              <a:t>The Patriot's Pen essay contest is open to students in grades 6-8. Participants are asked to write essays on a patriotic theme chosen by the VFW. Scholarships are awarded at the local, district, state, and national levels, with winners receiving cash prizes and scholarships to further their education. </a:t>
            </a:r>
          </a:p>
          <a:p>
            <a:endParaRPr lang="en-US" sz="2800" dirty="0"/>
          </a:p>
          <a:p>
            <a:r>
              <a:rPr lang="en-US" sz="2800" dirty="0"/>
              <a:t>For more information visit: </a:t>
            </a:r>
          </a:p>
          <a:p>
            <a:r>
              <a:rPr lang="en-US" sz="2800" b="1" u="sng" dirty="0">
                <a:solidFill>
                  <a:srgbClr val="0070C0"/>
                </a:solidFill>
              </a:rPr>
              <a:t>www.vfw.org/community/youth-and-education/youth-scholarships </a:t>
            </a:r>
          </a:p>
        </p:txBody>
      </p:sp>
    </p:spTree>
    <p:extLst>
      <p:ext uri="{BB962C8B-B14F-4D97-AF65-F5344CB8AC3E}">
        <p14:creationId xmlns:p14="http://schemas.microsoft.com/office/powerpoint/2010/main" val="22577242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4994153-FF0A-F566-25F2-9C24209F2393}"/>
              </a:ext>
            </a:extLst>
          </p:cNvPr>
          <p:cNvSpPr txBox="1"/>
          <p:nvPr/>
        </p:nvSpPr>
        <p:spPr>
          <a:xfrm>
            <a:off x="267478" y="2186006"/>
            <a:ext cx="11377126" cy="3816429"/>
          </a:xfrm>
          <a:prstGeom prst="rect">
            <a:avLst/>
          </a:prstGeom>
          <a:noFill/>
        </p:spPr>
        <p:txBody>
          <a:bodyPr wrap="square">
            <a:spAutoFit/>
          </a:bodyPr>
          <a:lstStyle/>
          <a:p>
            <a:pPr algn="ctr"/>
            <a:r>
              <a:rPr lang="en-US" sz="3200" b="1" dirty="0">
                <a:latin typeface="Arial Black" panose="020B0A04020102020204" pitchFamily="34" charset="0"/>
              </a:rPr>
              <a:t>Scout of the Year Scholarship Program</a:t>
            </a:r>
          </a:p>
          <a:p>
            <a:endParaRPr lang="en-US" dirty="0"/>
          </a:p>
          <a:p>
            <a:r>
              <a:rPr lang="en-US" sz="2400" dirty="0">
                <a:latin typeface="Arial" panose="020B0604020202020204" pitchFamily="34" charset="0"/>
                <a:cs typeface="Arial" panose="020B0604020202020204" pitchFamily="34" charset="0"/>
              </a:rPr>
              <a:t>The Scout of the Year scholarship program recognizes outstanding Boy Scouts, Girl Scouts, Venturers, and Sea Scouts who demonstrate exceptional leadership, community service, and patriotism. Applicants must be nominated by their Scout units and submit an application outlining their achievements and contributions. Scholarships are awarded at the national level to the top three finalists. </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For more information visit: </a:t>
            </a:r>
          </a:p>
          <a:p>
            <a:r>
              <a:rPr lang="en-US" sz="2400" b="1" u="sng" dirty="0">
                <a:solidFill>
                  <a:srgbClr val="0070C0"/>
                </a:solidFill>
                <a:latin typeface="Arial" panose="020B0604020202020204" pitchFamily="34" charset="0"/>
                <a:cs typeface="Arial" panose="020B0604020202020204" pitchFamily="34" charset="0"/>
              </a:rPr>
              <a:t>www.vfw.org/community/youth-and-education/scout-of-the-year </a:t>
            </a:r>
          </a:p>
        </p:txBody>
      </p:sp>
    </p:spTree>
    <p:extLst>
      <p:ext uri="{BB962C8B-B14F-4D97-AF65-F5344CB8AC3E}">
        <p14:creationId xmlns:p14="http://schemas.microsoft.com/office/powerpoint/2010/main" val="6488444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889F2DB-8795-B8C0-FF2D-619685A7DDC1}"/>
              </a:ext>
            </a:extLst>
          </p:cNvPr>
          <p:cNvSpPr>
            <a:spLocks noGrp="1"/>
          </p:cNvSpPr>
          <p:nvPr>
            <p:ph type="subTitle" idx="1"/>
          </p:nvPr>
        </p:nvSpPr>
        <p:spPr>
          <a:xfrm>
            <a:off x="155510" y="2059377"/>
            <a:ext cx="11775233" cy="1655762"/>
          </a:xfrm>
        </p:spPr>
        <p:txBody>
          <a:bodyPr/>
          <a:lstStyle/>
          <a:p>
            <a:r>
              <a:rPr lang="en-US" sz="3200" dirty="0">
                <a:latin typeface="Arial Black" panose="020B0A04020102020204" pitchFamily="34" charset="0"/>
              </a:rPr>
              <a:t>Teacher of the Year Award</a:t>
            </a:r>
          </a:p>
          <a:p>
            <a:pPr algn="l"/>
            <a:endParaRPr lang="en-US" sz="2800" dirty="0"/>
          </a:p>
          <a:p>
            <a:pPr algn="l"/>
            <a:r>
              <a:rPr lang="en-US" sz="2800" dirty="0"/>
              <a:t>The VFW's Teacher of the Year award honors K-12 teachers who promote civic responsibility, patriotism, and flag etiquette in their classrooms. Nominations are submitted by VFW posts and districts, and winners are selected based on their commitment to educating students about American history, government, and citizenship. </a:t>
            </a:r>
          </a:p>
          <a:p>
            <a:pPr algn="l"/>
            <a:endParaRPr lang="en-US" sz="2800" dirty="0"/>
          </a:p>
          <a:p>
            <a:pPr algn="l"/>
            <a:r>
              <a:rPr lang="en-US" sz="2800" dirty="0"/>
              <a:t>For more information visit </a:t>
            </a:r>
          </a:p>
          <a:p>
            <a:pPr algn="l"/>
            <a:r>
              <a:rPr lang="en-US" sz="2800" b="1" u="sng" dirty="0">
                <a:solidFill>
                  <a:srgbClr val="0070C0"/>
                </a:solidFill>
              </a:rPr>
              <a:t>www.vfw.org/community/youth-and-education/teacher-of-the-year </a:t>
            </a:r>
          </a:p>
        </p:txBody>
      </p:sp>
    </p:spTree>
    <p:extLst>
      <p:ext uri="{BB962C8B-B14F-4D97-AF65-F5344CB8AC3E}">
        <p14:creationId xmlns:p14="http://schemas.microsoft.com/office/powerpoint/2010/main" val="14478394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3048C2A-8DE7-5C76-345D-303C33495AEC}"/>
              </a:ext>
            </a:extLst>
          </p:cNvPr>
          <p:cNvSpPr>
            <a:spLocks noGrp="1"/>
          </p:cNvSpPr>
          <p:nvPr>
            <p:ph type="subTitle" idx="1"/>
          </p:nvPr>
        </p:nvSpPr>
        <p:spPr>
          <a:xfrm>
            <a:off x="286138" y="2376616"/>
            <a:ext cx="11619723" cy="3476787"/>
          </a:xfrm>
        </p:spPr>
        <p:txBody>
          <a:bodyPr/>
          <a:lstStyle/>
          <a:p>
            <a:r>
              <a:rPr lang="en-US" sz="3600" b="1" dirty="0">
                <a:latin typeface="Arial Black" panose="020B0A04020102020204" pitchFamily="34" charset="0"/>
              </a:rPr>
              <a:t>Action Corps</a:t>
            </a:r>
          </a:p>
          <a:p>
            <a:pPr algn="l"/>
            <a:r>
              <a:rPr lang="en-US" sz="2800" dirty="0"/>
              <a:t>The VFW Action Corps is a grassroots advocacy network organized by the VFW to empower its members and supporters to engage with elected officials and advocate for policies that benefit veterans, service members, and their families. The Action Corps serves as the VFW's legislative and advocacy arm, mobilizing members to take action on key issues affecting the veteran community. </a:t>
            </a:r>
          </a:p>
          <a:p>
            <a:pPr algn="l"/>
            <a:endParaRPr lang="en-US" sz="2800" dirty="0"/>
          </a:p>
          <a:p>
            <a:pPr algn="l"/>
            <a:r>
              <a:rPr lang="en-US" sz="2800" dirty="0"/>
              <a:t>To join the VFW action Corps visit: </a:t>
            </a:r>
            <a:r>
              <a:rPr lang="en-US" sz="2800" b="1" u="sng" dirty="0">
                <a:solidFill>
                  <a:srgbClr val="0070C0"/>
                </a:solidFill>
              </a:rPr>
              <a:t>https://votervoice.net/VFW/register </a:t>
            </a:r>
          </a:p>
        </p:txBody>
      </p:sp>
    </p:spTree>
    <p:extLst>
      <p:ext uri="{BB962C8B-B14F-4D97-AF65-F5344CB8AC3E}">
        <p14:creationId xmlns:p14="http://schemas.microsoft.com/office/powerpoint/2010/main" val="16352180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551875B-7D65-4149-79AD-E6BE3B21CFA4}"/>
              </a:ext>
            </a:extLst>
          </p:cNvPr>
          <p:cNvSpPr>
            <a:spLocks noGrp="1"/>
          </p:cNvSpPr>
          <p:nvPr>
            <p:ph type="subTitle" idx="1"/>
          </p:nvPr>
        </p:nvSpPr>
        <p:spPr>
          <a:xfrm>
            <a:off x="422988" y="2327421"/>
            <a:ext cx="11346024" cy="1655762"/>
          </a:xfrm>
        </p:spPr>
        <p:txBody>
          <a:bodyPr/>
          <a:lstStyle/>
          <a:p>
            <a:r>
              <a:rPr lang="en-US" sz="3200" dirty="0">
                <a:latin typeface="Arial Black" panose="020B0A04020102020204" pitchFamily="34" charset="0"/>
              </a:rPr>
              <a:t>Uniting To Combat Hunger</a:t>
            </a:r>
          </a:p>
          <a:p>
            <a:pPr algn="l"/>
            <a:r>
              <a:rPr lang="en-US" dirty="0"/>
              <a:t>Uniting to Combat Hunger is an initiative led by the VFW to address food insecurity and hunger among veterans, service members, and their families. It provides financial assistance to veterans and their families who are experiencing food insecurity. This assistance may come in the form of grants, vouchers, or direct financial support to help individuals purchase groceries and other necessities. </a:t>
            </a:r>
          </a:p>
          <a:p>
            <a:pPr algn="l"/>
            <a:endParaRPr lang="en-US" dirty="0"/>
          </a:p>
          <a:p>
            <a:pPr algn="l"/>
            <a:r>
              <a:rPr lang="en-US" dirty="0"/>
              <a:t>For More information visit: </a:t>
            </a:r>
          </a:p>
          <a:p>
            <a:pPr algn="l"/>
            <a:r>
              <a:rPr lang="en-US" b="1" u="sng" dirty="0">
                <a:solidFill>
                  <a:srgbClr val="0070C0"/>
                </a:solidFill>
              </a:rPr>
              <a:t>www.vfw.org/community/community-initiatives/uniting-to-combat-hunger</a:t>
            </a:r>
          </a:p>
        </p:txBody>
      </p:sp>
    </p:spTree>
    <p:extLst>
      <p:ext uri="{BB962C8B-B14F-4D97-AF65-F5344CB8AC3E}">
        <p14:creationId xmlns:p14="http://schemas.microsoft.com/office/powerpoint/2010/main" val="13872459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3E4A491-23F1-85D0-18E7-A4CB78401399}"/>
              </a:ext>
            </a:extLst>
          </p:cNvPr>
          <p:cNvSpPr>
            <a:spLocks noGrp="1"/>
          </p:cNvSpPr>
          <p:nvPr>
            <p:ph type="subTitle" idx="1"/>
          </p:nvPr>
        </p:nvSpPr>
        <p:spPr>
          <a:xfrm>
            <a:off x="251926" y="2109140"/>
            <a:ext cx="11688147" cy="1655762"/>
          </a:xfrm>
        </p:spPr>
        <p:txBody>
          <a:bodyPr/>
          <a:lstStyle/>
          <a:p>
            <a:r>
              <a:rPr lang="en-US" sz="3200" b="1" dirty="0">
                <a:latin typeface="Arial Black" panose="020B0A04020102020204" pitchFamily="34" charset="0"/>
              </a:rPr>
              <a:t>VFW Mental Wellness</a:t>
            </a:r>
          </a:p>
          <a:p>
            <a:pPr algn="l"/>
            <a:endParaRPr lang="en-US" dirty="0"/>
          </a:p>
          <a:p>
            <a:pPr algn="l"/>
            <a:r>
              <a:rPr lang="en-US" dirty="0"/>
              <a:t>A staggering 20 veterans die by suicide every day, and the VFW is committed to helping change the narrative and stigma surrounding mental health in America. In order to raise awareness, foster community engagement, improve research, and provide intervention for those affected by invisible injuries and emotional stress, the VFW has teamed up with the nationwide organizations Give an Hour and the Campaign to Change Direction, One Mind, Patients Like Me, and the Elizabeth Dole Foundation to combat this critical issue. </a:t>
            </a:r>
          </a:p>
          <a:p>
            <a:pPr algn="l"/>
            <a:endParaRPr lang="en-US" dirty="0"/>
          </a:p>
          <a:p>
            <a:pPr algn="l"/>
            <a:r>
              <a:rPr lang="en-US" dirty="0"/>
              <a:t>For more information visit: </a:t>
            </a:r>
            <a:r>
              <a:rPr lang="en-US" b="1" u="sng" dirty="0">
                <a:solidFill>
                  <a:srgbClr val="0070C0"/>
                </a:solidFill>
              </a:rPr>
              <a:t>www.vfw.org/assistance/mental-wellness</a:t>
            </a:r>
          </a:p>
        </p:txBody>
      </p:sp>
    </p:spTree>
    <p:extLst>
      <p:ext uri="{BB962C8B-B14F-4D97-AF65-F5344CB8AC3E}">
        <p14:creationId xmlns:p14="http://schemas.microsoft.com/office/powerpoint/2010/main" val="38360192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039912F-1E2E-98AB-7D2D-07F5B6B0FF44}"/>
              </a:ext>
            </a:extLst>
          </p:cNvPr>
          <p:cNvSpPr>
            <a:spLocks noGrp="1"/>
          </p:cNvSpPr>
          <p:nvPr>
            <p:ph type="subTitle" idx="1"/>
          </p:nvPr>
        </p:nvSpPr>
        <p:spPr>
          <a:xfrm>
            <a:off x="1524000" y="2326855"/>
            <a:ext cx="9144000" cy="1655762"/>
          </a:xfrm>
        </p:spPr>
        <p:txBody>
          <a:bodyPr/>
          <a:lstStyle/>
          <a:p>
            <a:r>
              <a:rPr lang="en-US" sz="3200" dirty="0">
                <a:latin typeface="Arial Black" panose="020B0A04020102020204" pitchFamily="34" charset="0"/>
              </a:rPr>
              <a:t>VA Programs</a:t>
            </a:r>
          </a:p>
        </p:txBody>
      </p:sp>
      <p:sp>
        <p:nvSpPr>
          <p:cNvPr id="4" name="TextBox 3">
            <a:extLst>
              <a:ext uri="{FF2B5EF4-FFF2-40B4-BE49-F238E27FC236}">
                <a16:creationId xmlns:a16="http://schemas.microsoft.com/office/drawing/2014/main" id="{EB350A5C-1F46-FC04-038A-5533904E875F}"/>
              </a:ext>
            </a:extLst>
          </p:cNvPr>
          <p:cNvSpPr txBox="1"/>
          <p:nvPr/>
        </p:nvSpPr>
        <p:spPr>
          <a:xfrm>
            <a:off x="497634" y="2822815"/>
            <a:ext cx="11178072" cy="3046988"/>
          </a:xfrm>
          <a:prstGeom prst="rect">
            <a:avLst/>
          </a:prstGeom>
          <a:noFill/>
        </p:spPr>
        <p:txBody>
          <a:bodyPr wrap="square">
            <a:spAutoFit/>
          </a:bodyPr>
          <a:lstStyle/>
          <a:p>
            <a:r>
              <a:rPr lang="en-US" sz="2400" b="0" i="0" u="none" strike="noStrike" baseline="0" dirty="0">
                <a:solidFill>
                  <a:srgbClr val="000000"/>
                </a:solidFill>
                <a:latin typeface="Times New Roman" panose="02020603050405020304" pitchFamily="18" charset="0"/>
              </a:rPr>
              <a:t>The VA is a government agency that provides a wide range of services and benefits to veterans, their families, and caregivers. </a:t>
            </a:r>
          </a:p>
          <a:p>
            <a:endParaRPr lang="en-US" sz="2400" b="0" i="0" u="none" strike="noStrike" baseline="0" dirty="0">
              <a:solidFill>
                <a:srgbClr val="000000"/>
              </a:solidFill>
              <a:latin typeface="Times New Roman" panose="02020603050405020304" pitchFamily="18" charset="0"/>
            </a:endParaRPr>
          </a:p>
          <a:p>
            <a:r>
              <a:rPr lang="en-US" sz="2400" b="0" i="0" u="none" strike="noStrike" baseline="0" dirty="0">
                <a:solidFill>
                  <a:srgbClr val="000000"/>
                </a:solidFill>
                <a:latin typeface="Times New Roman" panose="02020603050405020304" pitchFamily="18" charset="0"/>
              </a:rPr>
              <a:t>Here’s an overview of some key programs:</a:t>
            </a:r>
          </a:p>
          <a:p>
            <a:r>
              <a:rPr lang="en-US" sz="2400" b="0" i="0" u="none" strike="noStrike" baseline="0" dirty="0">
                <a:solidFill>
                  <a:srgbClr val="000000"/>
                </a:solidFill>
                <a:latin typeface="Times New Roman" panose="02020603050405020304" pitchFamily="18" charset="0"/>
              </a:rPr>
              <a:t> </a:t>
            </a:r>
          </a:p>
          <a:p>
            <a:r>
              <a:rPr lang="en-US" sz="2400" b="1" i="0" u="none" strike="noStrike" baseline="0" dirty="0">
                <a:solidFill>
                  <a:srgbClr val="000000"/>
                </a:solidFill>
                <a:latin typeface="Times New Roman" panose="02020603050405020304" pitchFamily="18" charset="0"/>
              </a:rPr>
              <a:t>*Please note that these are only a few of the programs offered by VA. Veterans should always visit an accredited representative if they have any question about available benefits </a:t>
            </a:r>
            <a:endParaRPr lang="en-US" sz="2400" b="1" dirty="0"/>
          </a:p>
        </p:txBody>
      </p:sp>
    </p:spTree>
    <p:extLst>
      <p:ext uri="{BB962C8B-B14F-4D97-AF65-F5344CB8AC3E}">
        <p14:creationId xmlns:p14="http://schemas.microsoft.com/office/powerpoint/2010/main" val="33194529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E4B41-5052-0CB7-819A-008CE8161BC0}"/>
              </a:ext>
            </a:extLst>
          </p:cNvPr>
          <p:cNvSpPr>
            <a:spLocks noGrp="1"/>
          </p:cNvSpPr>
          <p:nvPr>
            <p:ph type="ctrTitle"/>
          </p:nvPr>
        </p:nvSpPr>
        <p:spPr>
          <a:xfrm>
            <a:off x="1524000" y="463000"/>
            <a:ext cx="9144000" cy="2387600"/>
          </a:xfrm>
          <a:prstGeom prst="rect">
            <a:avLst/>
          </a:prstGeom>
        </p:spPr>
        <p:txBody>
          <a:bodyPr/>
          <a:lstStyle/>
          <a:p>
            <a:r>
              <a:rPr lang="en-US" sz="4000" b="1" dirty="0"/>
              <a:t>Healthcare Services</a:t>
            </a:r>
            <a:endParaRPr lang="en-US" sz="4000" dirty="0"/>
          </a:p>
        </p:txBody>
      </p:sp>
      <p:sp>
        <p:nvSpPr>
          <p:cNvPr id="3" name="Subtitle 2">
            <a:extLst>
              <a:ext uri="{FF2B5EF4-FFF2-40B4-BE49-F238E27FC236}">
                <a16:creationId xmlns:a16="http://schemas.microsoft.com/office/drawing/2014/main" id="{A1219E16-20E3-CC5F-8FCF-01637119E6EE}"/>
              </a:ext>
            </a:extLst>
          </p:cNvPr>
          <p:cNvSpPr>
            <a:spLocks noGrp="1"/>
          </p:cNvSpPr>
          <p:nvPr>
            <p:ph type="subTitle" idx="1"/>
          </p:nvPr>
        </p:nvSpPr>
        <p:spPr>
          <a:xfrm>
            <a:off x="578498" y="3359442"/>
            <a:ext cx="11420669" cy="1655762"/>
          </a:xfrm>
        </p:spPr>
        <p:txBody>
          <a:bodyPr/>
          <a:lstStyle/>
          <a:p>
            <a:pPr algn="l"/>
            <a:r>
              <a:rPr lang="en-US" dirty="0"/>
              <a:t>The VA operates a comprehensive healthcare system that provides medical services, including hospital and outpatient care, preventive services, and mental health care. </a:t>
            </a:r>
          </a:p>
          <a:p>
            <a:pPr algn="l"/>
            <a:endParaRPr lang="en-US" dirty="0"/>
          </a:p>
          <a:p>
            <a:pPr algn="l"/>
            <a:r>
              <a:rPr lang="en-US" dirty="0"/>
              <a:t>To view VA’s website healthcare services visit: </a:t>
            </a:r>
            <a:r>
              <a:rPr lang="en-US" b="1" u="sng" dirty="0">
                <a:solidFill>
                  <a:srgbClr val="0070C0"/>
                </a:solidFill>
              </a:rPr>
              <a:t>https://www.va.gov/health-care/ </a:t>
            </a:r>
          </a:p>
        </p:txBody>
      </p:sp>
    </p:spTree>
    <p:extLst>
      <p:ext uri="{BB962C8B-B14F-4D97-AF65-F5344CB8AC3E}">
        <p14:creationId xmlns:p14="http://schemas.microsoft.com/office/powerpoint/2010/main" val="16846949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24FAE-2E81-7402-E96C-312F084B399F}"/>
              </a:ext>
            </a:extLst>
          </p:cNvPr>
          <p:cNvSpPr>
            <a:spLocks noGrp="1"/>
          </p:cNvSpPr>
          <p:nvPr>
            <p:ph type="ctrTitle"/>
          </p:nvPr>
        </p:nvSpPr>
        <p:spPr>
          <a:xfrm>
            <a:off x="1216090" y="270167"/>
            <a:ext cx="9759820" cy="2387600"/>
          </a:xfrm>
          <a:prstGeom prst="rect">
            <a:avLst/>
          </a:prstGeom>
        </p:spPr>
        <p:txBody>
          <a:bodyPr/>
          <a:lstStyle/>
          <a:p>
            <a:r>
              <a:rPr lang="en-US" sz="3600" b="1" dirty="0"/>
              <a:t>Compensation and Pension Benefits:</a:t>
            </a:r>
            <a:endParaRPr lang="en-US" sz="3600" dirty="0"/>
          </a:p>
        </p:txBody>
      </p:sp>
      <p:sp>
        <p:nvSpPr>
          <p:cNvPr id="3" name="Subtitle 2">
            <a:extLst>
              <a:ext uri="{FF2B5EF4-FFF2-40B4-BE49-F238E27FC236}">
                <a16:creationId xmlns:a16="http://schemas.microsoft.com/office/drawing/2014/main" id="{D5739062-A1CB-7481-A474-057D0EA4BA09}"/>
              </a:ext>
            </a:extLst>
          </p:cNvPr>
          <p:cNvSpPr>
            <a:spLocks noGrp="1"/>
          </p:cNvSpPr>
          <p:nvPr>
            <p:ph type="subTitle" idx="1"/>
          </p:nvPr>
        </p:nvSpPr>
        <p:spPr>
          <a:xfrm>
            <a:off x="242596" y="2936455"/>
            <a:ext cx="11706808" cy="1655762"/>
          </a:xfrm>
        </p:spPr>
        <p:txBody>
          <a:bodyPr/>
          <a:lstStyle/>
          <a:p>
            <a:pPr algn="l"/>
            <a:r>
              <a:rPr lang="en-US" dirty="0"/>
              <a:t>The VA Benefits Administration (VBA) administers one of the most complex and largest benefit programs in the worlds. Veterans and their dependents can receive compensation benefits for disabilities that are related to the veteran’s military service. Pension benefits are also available for wartime veterans and their dependents who demonstrate financial need. </a:t>
            </a:r>
          </a:p>
          <a:p>
            <a:pPr algn="l"/>
            <a:r>
              <a:rPr lang="en-US" dirty="0"/>
              <a:t>To view VA’s website on compensation visit: </a:t>
            </a:r>
            <a:r>
              <a:rPr lang="en-US" b="1" u="sng" dirty="0">
                <a:solidFill>
                  <a:srgbClr val="0070C0"/>
                </a:solidFill>
              </a:rPr>
              <a:t>https://www.benefits.va.gov/compensation/ </a:t>
            </a:r>
          </a:p>
          <a:p>
            <a:pPr algn="l"/>
            <a:endParaRPr lang="en-US" b="1" u="sng" dirty="0">
              <a:solidFill>
                <a:srgbClr val="0070C0"/>
              </a:solidFill>
            </a:endParaRPr>
          </a:p>
          <a:p>
            <a:pPr algn="l"/>
            <a:r>
              <a:rPr lang="en-US" dirty="0"/>
              <a:t>To view VA’s website on pension visit: </a:t>
            </a:r>
            <a:r>
              <a:rPr lang="en-US" b="1" u="sng" dirty="0">
                <a:solidFill>
                  <a:srgbClr val="0070C0"/>
                </a:solidFill>
              </a:rPr>
              <a:t>https://www.va.gov/pension/</a:t>
            </a:r>
          </a:p>
        </p:txBody>
      </p:sp>
    </p:spTree>
    <p:extLst>
      <p:ext uri="{BB962C8B-B14F-4D97-AF65-F5344CB8AC3E}">
        <p14:creationId xmlns:p14="http://schemas.microsoft.com/office/powerpoint/2010/main" val="27199113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5AA61-FF89-AC09-B066-1B25C853816B}"/>
              </a:ext>
            </a:extLst>
          </p:cNvPr>
          <p:cNvSpPr>
            <a:spLocks noGrp="1"/>
          </p:cNvSpPr>
          <p:nvPr>
            <p:ph type="ctrTitle"/>
          </p:nvPr>
        </p:nvSpPr>
        <p:spPr>
          <a:xfrm>
            <a:off x="1524000" y="500322"/>
            <a:ext cx="9144000" cy="2387600"/>
          </a:xfrm>
          <a:prstGeom prst="rect">
            <a:avLst/>
          </a:prstGeom>
        </p:spPr>
        <p:txBody>
          <a:bodyPr/>
          <a:lstStyle/>
          <a:p>
            <a:r>
              <a:rPr lang="en-US" sz="4000" b="1" dirty="0"/>
              <a:t>Education and Training Benefits</a:t>
            </a:r>
            <a:endParaRPr lang="en-US" sz="4000" dirty="0"/>
          </a:p>
        </p:txBody>
      </p:sp>
      <p:sp>
        <p:nvSpPr>
          <p:cNvPr id="3" name="Subtitle 2">
            <a:extLst>
              <a:ext uri="{FF2B5EF4-FFF2-40B4-BE49-F238E27FC236}">
                <a16:creationId xmlns:a16="http://schemas.microsoft.com/office/drawing/2014/main" id="{72E90011-BB31-9987-3281-2D06530BF4EC}"/>
              </a:ext>
            </a:extLst>
          </p:cNvPr>
          <p:cNvSpPr>
            <a:spLocks noGrp="1"/>
          </p:cNvSpPr>
          <p:nvPr>
            <p:ph type="subTitle" idx="1"/>
          </p:nvPr>
        </p:nvSpPr>
        <p:spPr>
          <a:xfrm>
            <a:off x="379445" y="3272357"/>
            <a:ext cx="11433110" cy="1655762"/>
          </a:xfrm>
        </p:spPr>
        <p:txBody>
          <a:bodyPr/>
          <a:lstStyle/>
          <a:p>
            <a:pPr algn="l"/>
            <a:r>
              <a:rPr lang="en-US" dirty="0"/>
              <a:t>The GI Bill offers educational assistance to veterans, helping them pursue higher education, vocational training, or on-the-job training. This benefit may cover tuition, housing, and other related expenses. </a:t>
            </a:r>
          </a:p>
          <a:p>
            <a:pPr algn="l"/>
            <a:endParaRPr lang="en-US" dirty="0"/>
          </a:p>
          <a:p>
            <a:pPr algn="l"/>
            <a:r>
              <a:rPr lang="en-US" dirty="0"/>
              <a:t>To view VA’s website on Education and Training visit: </a:t>
            </a:r>
            <a:r>
              <a:rPr lang="en-US" b="1" u="sng" dirty="0">
                <a:solidFill>
                  <a:srgbClr val="0070C0"/>
                </a:solidFill>
              </a:rPr>
              <a:t>https://www.va.gov/education/</a:t>
            </a:r>
          </a:p>
        </p:txBody>
      </p:sp>
    </p:spTree>
    <p:extLst>
      <p:ext uri="{BB962C8B-B14F-4D97-AF65-F5344CB8AC3E}">
        <p14:creationId xmlns:p14="http://schemas.microsoft.com/office/powerpoint/2010/main" val="27790311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316AD-D364-0101-5E4F-351087515D6C}"/>
              </a:ext>
            </a:extLst>
          </p:cNvPr>
          <p:cNvSpPr>
            <a:spLocks noGrp="1"/>
          </p:cNvSpPr>
          <p:nvPr>
            <p:ph type="ctrTitle"/>
          </p:nvPr>
        </p:nvSpPr>
        <p:spPr>
          <a:xfrm>
            <a:off x="1536441" y="406400"/>
            <a:ext cx="9144000" cy="2387600"/>
          </a:xfrm>
          <a:prstGeom prst="rect">
            <a:avLst/>
          </a:prstGeom>
        </p:spPr>
        <p:txBody>
          <a:bodyPr/>
          <a:lstStyle/>
          <a:p>
            <a:r>
              <a:rPr lang="en-US" sz="4000" b="1" dirty="0"/>
              <a:t>Home Loan Guaranty Program</a:t>
            </a:r>
            <a:endParaRPr lang="en-US" sz="4000" dirty="0"/>
          </a:p>
        </p:txBody>
      </p:sp>
      <p:sp>
        <p:nvSpPr>
          <p:cNvPr id="3" name="Subtitle 2">
            <a:extLst>
              <a:ext uri="{FF2B5EF4-FFF2-40B4-BE49-F238E27FC236}">
                <a16:creationId xmlns:a16="http://schemas.microsoft.com/office/drawing/2014/main" id="{6547A056-EA54-4136-997A-2DB71AA4FA53}"/>
              </a:ext>
            </a:extLst>
          </p:cNvPr>
          <p:cNvSpPr>
            <a:spLocks noGrp="1"/>
          </p:cNvSpPr>
          <p:nvPr>
            <p:ph type="subTitle" idx="1"/>
          </p:nvPr>
        </p:nvSpPr>
        <p:spPr>
          <a:xfrm>
            <a:off x="317241" y="3160389"/>
            <a:ext cx="11582400" cy="1655762"/>
          </a:xfrm>
        </p:spPr>
        <p:txBody>
          <a:bodyPr/>
          <a:lstStyle/>
          <a:p>
            <a:pPr algn="l"/>
            <a:r>
              <a:rPr lang="en-US" dirty="0"/>
              <a:t>The VA provides home loan backing to eligible veterans, helping them secure favorable terms on home loans, including lower interest rates and reduced down payments. Please note – the VA is not a mortgage lender; the veteran will still need to contact a lender to be approved for a loan.</a:t>
            </a:r>
          </a:p>
          <a:p>
            <a:pPr algn="l"/>
            <a:r>
              <a:rPr lang="en-US" dirty="0"/>
              <a:t> </a:t>
            </a:r>
          </a:p>
          <a:p>
            <a:pPr algn="l"/>
            <a:r>
              <a:rPr lang="en-US" dirty="0"/>
              <a:t>To view VA’s website on the home loan guaranty visit: </a:t>
            </a:r>
            <a:r>
              <a:rPr lang="en-US" b="1" u="sng" dirty="0">
                <a:solidFill>
                  <a:srgbClr val="0070C0"/>
                </a:solidFill>
              </a:rPr>
              <a:t>https://www.benefits.va.gov/homeloans/</a:t>
            </a:r>
          </a:p>
        </p:txBody>
      </p:sp>
    </p:spTree>
    <p:extLst>
      <p:ext uri="{BB962C8B-B14F-4D97-AF65-F5344CB8AC3E}">
        <p14:creationId xmlns:p14="http://schemas.microsoft.com/office/powerpoint/2010/main" val="6998735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496D8-07D8-A815-3C7B-2CC05E8744EF}"/>
              </a:ext>
            </a:extLst>
          </p:cNvPr>
          <p:cNvSpPr>
            <a:spLocks noGrp="1"/>
          </p:cNvSpPr>
          <p:nvPr>
            <p:ph type="ctrTitle"/>
          </p:nvPr>
        </p:nvSpPr>
        <p:spPr>
          <a:xfrm>
            <a:off x="1545770" y="868362"/>
            <a:ext cx="9144000" cy="2387600"/>
          </a:xfrm>
          <a:prstGeom prst="rect">
            <a:avLst/>
          </a:prstGeom>
        </p:spPr>
        <p:txBody>
          <a:bodyPr/>
          <a:lstStyle/>
          <a:p>
            <a:r>
              <a:rPr lang="en-US" sz="4000" b="1" dirty="0"/>
              <a:t>Veteran Readiness and Employment (VR&amp;E):</a:t>
            </a:r>
            <a:endParaRPr lang="en-US" sz="4000" dirty="0"/>
          </a:p>
        </p:txBody>
      </p:sp>
      <p:sp>
        <p:nvSpPr>
          <p:cNvPr id="3" name="Subtitle 2">
            <a:extLst>
              <a:ext uri="{FF2B5EF4-FFF2-40B4-BE49-F238E27FC236}">
                <a16:creationId xmlns:a16="http://schemas.microsoft.com/office/drawing/2014/main" id="{50820598-8589-C827-9DF1-523E47A26E3B}"/>
              </a:ext>
            </a:extLst>
          </p:cNvPr>
          <p:cNvSpPr>
            <a:spLocks noGrp="1"/>
          </p:cNvSpPr>
          <p:nvPr>
            <p:ph type="subTitle" idx="1"/>
          </p:nvPr>
        </p:nvSpPr>
        <p:spPr>
          <a:xfrm>
            <a:off x="329681" y="3602038"/>
            <a:ext cx="11576179" cy="1655762"/>
          </a:xfrm>
        </p:spPr>
        <p:txBody>
          <a:bodyPr/>
          <a:lstStyle/>
          <a:p>
            <a:pPr algn="l"/>
            <a:r>
              <a:rPr lang="en-US" dirty="0"/>
              <a:t>VR&amp;E services assist veterans with service-connected disabilities in preparing for, finding, and maintaining suitable employment. This program provides support such as vocational counseling, training, and job placement services. </a:t>
            </a:r>
          </a:p>
          <a:p>
            <a:pPr algn="l"/>
            <a:endParaRPr lang="en-US" dirty="0"/>
          </a:p>
          <a:p>
            <a:pPr algn="l"/>
            <a:r>
              <a:rPr lang="en-US" dirty="0"/>
              <a:t>To view VA’s website on VR&amp;E visit: </a:t>
            </a:r>
            <a:r>
              <a:rPr lang="en-US" b="1" u="sng" dirty="0">
                <a:solidFill>
                  <a:srgbClr val="0070C0"/>
                </a:solidFill>
              </a:rPr>
              <a:t>https://www.benefits.va.gov/vocrehab/</a:t>
            </a:r>
          </a:p>
        </p:txBody>
      </p:sp>
    </p:spTree>
    <p:extLst>
      <p:ext uri="{BB962C8B-B14F-4D97-AF65-F5344CB8AC3E}">
        <p14:creationId xmlns:p14="http://schemas.microsoft.com/office/powerpoint/2010/main" val="5314144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B8D22-7475-2A7D-0087-16F92A33F5C4}"/>
              </a:ext>
            </a:extLst>
          </p:cNvPr>
          <p:cNvSpPr>
            <a:spLocks noGrp="1"/>
          </p:cNvSpPr>
          <p:nvPr>
            <p:ph type="ctrTitle"/>
          </p:nvPr>
        </p:nvSpPr>
        <p:spPr>
          <a:xfrm>
            <a:off x="1505339" y="475440"/>
            <a:ext cx="9144000" cy="2387600"/>
          </a:xfrm>
          <a:prstGeom prst="rect">
            <a:avLst/>
          </a:prstGeom>
        </p:spPr>
        <p:txBody>
          <a:bodyPr/>
          <a:lstStyle/>
          <a:p>
            <a:r>
              <a:rPr lang="en-US" sz="4000" b="1" dirty="0"/>
              <a:t>Life Insurance Programs</a:t>
            </a:r>
            <a:endParaRPr lang="en-US" sz="4000" dirty="0"/>
          </a:p>
        </p:txBody>
      </p:sp>
      <p:sp>
        <p:nvSpPr>
          <p:cNvPr id="3" name="Subtitle 2">
            <a:extLst>
              <a:ext uri="{FF2B5EF4-FFF2-40B4-BE49-F238E27FC236}">
                <a16:creationId xmlns:a16="http://schemas.microsoft.com/office/drawing/2014/main" id="{ED485C6A-2A91-BA91-EFF6-F13DAF230A11}"/>
              </a:ext>
            </a:extLst>
          </p:cNvPr>
          <p:cNvSpPr>
            <a:spLocks noGrp="1"/>
          </p:cNvSpPr>
          <p:nvPr>
            <p:ph type="subTitle" idx="1"/>
          </p:nvPr>
        </p:nvSpPr>
        <p:spPr>
          <a:xfrm>
            <a:off x="360784" y="3378104"/>
            <a:ext cx="11433110" cy="1655762"/>
          </a:xfrm>
        </p:spPr>
        <p:txBody>
          <a:bodyPr/>
          <a:lstStyle/>
          <a:p>
            <a:pPr algn="l"/>
            <a:r>
              <a:rPr lang="en-US" dirty="0"/>
              <a:t>The VA offers life insurance programs, including Servicemembers’ Group Life Insurance (SGLI), Veterans’ Group Life Insurance (VGLI), and other options to provide financial protection for veterans and their families. </a:t>
            </a:r>
          </a:p>
          <a:p>
            <a:pPr algn="l"/>
            <a:endParaRPr lang="en-US" dirty="0"/>
          </a:p>
          <a:p>
            <a:pPr algn="l"/>
            <a:r>
              <a:rPr lang="en-US" dirty="0"/>
              <a:t>To view VA’s life insurance website visit: </a:t>
            </a:r>
            <a:r>
              <a:rPr lang="en-US" b="1" u="sng" dirty="0">
                <a:solidFill>
                  <a:srgbClr val="0070C0"/>
                </a:solidFill>
              </a:rPr>
              <a:t>https://www.va.gov/life-insurance/</a:t>
            </a:r>
          </a:p>
        </p:txBody>
      </p:sp>
    </p:spTree>
    <p:extLst>
      <p:ext uri="{BB962C8B-B14F-4D97-AF65-F5344CB8AC3E}">
        <p14:creationId xmlns:p14="http://schemas.microsoft.com/office/powerpoint/2010/main" val="26708200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42DCC-8E13-4FC8-5004-039AD340C63D}"/>
              </a:ext>
            </a:extLst>
          </p:cNvPr>
          <p:cNvSpPr>
            <a:spLocks noGrp="1"/>
          </p:cNvSpPr>
          <p:nvPr>
            <p:ph type="ctrTitle"/>
          </p:nvPr>
        </p:nvSpPr>
        <p:spPr>
          <a:xfrm>
            <a:off x="1020146" y="406400"/>
            <a:ext cx="9946433" cy="2387600"/>
          </a:xfrm>
          <a:prstGeom prst="rect">
            <a:avLst/>
          </a:prstGeom>
        </p:spPr>
        <p:txBody>
          <a:bodyPr/>
          <a:lstStyle/>
          <a:p>
            <a:r>
              <a:rPr lang="en-US" sz="4000" b="1" dirty="0"/>
              <a:t>Dependents and Survivors Benefits</a:t>
            </a:r>
            <a:endParaRPr lang="en-US" sz="4000" dirty="0"/>
          </a:p>
        </p:txBody>
      </p:sp>
      <p:sp>
        <p:nvSpPr>
          <p:cNvPr id="3" name="Subtitle 2">
            <a:extLst>
              <a:ext uri="{FF2B5EF4-FFF2-40B4-BE49-F238E27FC236}">
                <a16:creationId xmlns:a16="http://schemas.microsoft.com/office/drawing/2014/main" id="{AEA51924-8151-963A-C805-DA48132D642D}"/>
              </a:ext>
            </a:extLst>
          </p:cNvPr>
          <p:cNvSpPr>
            <a:spLocks noGrp="1"/>
          </p:cNvSpPr>
          <p:nvPr>
            <p:ph type="subTitle" idx="1"/>
          </p:nvPr>
        </p:nvSpPr>
        <p:spPr>
          <a:xfrm>
            <a:off x="360784" y="3085744"/>
            <a:ext cx="11557518" cy="1655762"/>
          </a:xfrm>
        </p:spPr>
        <p:txBody>
          <a:bodyPr/>
          <a:lstStyle/>
          <a:p>
            <a:pPr algn="l"/>
            <a:r>
              <a:rPr lang="en-US" dirty="0"/>
              <a:t>Dependents and survivors of deceased veterans may be eligible for various benefits, including Dependency and Indemnity Compensation (DIC), educational assistance, and healthcare through the Civilian Health and Medical Program (CHAMPVA). </a:t>
            </a:r>
          </a:p>
          <a:p>
            <a:pPr algn="l"/>
            <a:endParaRPr lang="en-US" dirty="0"/>
          </a:p>
          <a:p>
            <a:pPr algn="l"/>
            <a:r>
              <a:rPr lang="en-US" dirty="0"/>
              <a:t>To view VA’s dependents website visit: </a:t>
            </a:r>
            <a:r>
              <a:rPr lang="en-US" b="1" u="sng" dirty="0">
                <a:solidFill>
                  <a:srgbClr val="0070C0"/>
                </a:solidFill>
              </a:rPr>
              <a:t>https://www.va.gov/family-member-benefits/</a:t>
            </a:r>
          </a:p>
        </p:txBody>
      </p:sp>
    </p:spTree>
    <p:extLst>
      <p:ext uri="{BB962C8B-B14F-4D97-AF65-F5344CB8AC3E}">
        <p14:creationId xmlns:p14="http://schemas.microsoft.com/office/powerpoint/2010/main" val="2035242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435A9-1496-C7F5-9994-273D01C970CA}"/>
              </a:ext>
            </a:extLst>
          </p:cNvPr>
          <p:cNvSpPr>
            <a:spLocks noGrp="1"/>
          </p:cNvSpPr>
          <p:nvPr>
            <p:ph type="ctrTitle"/>
          </p:nvPr>
        </p:nvSpPr>
        <p:spPr>
          <a:xfrm>
            <a:off x="1524000" y="463000"/>
            <a:ext cx="9144000" cy="2387600"/>
          </a:xfrm>
          <a:prstGeom prst="rect">
            <a:avLst/>
          </a:prstGeom>
        </p:spPr>
        <p:txBody>
          <a:bodyPr/>
          <a:lstStyle/>
          <a:p>
            <a:r>
              <a:rPr lang="en-US" sz="4000" b="1" dirty="0"/>
              <a:t>Burial and Memorial Benefits</a:t>
            </a:r>
            <a:endParaRPr lang="en-US" sz="4000" dirty="0"/>
          </a:p>
        </p:txBody>
      </p:sp>
      <p:sp>
        <p:nvSpPr>
          <p:cNvPr id="3" name="Subtitle 2">
            <a:extLst>
              <a:ext uri="{FF2B5EF4-FFF2-40B4-BE49-F238E27FC236}">
                <a16:creationId xmlns:a16="http://schemas.microsoft.com/office/drawing/2014/main" id="{A39D3285-094A-0A07-2ECF-3DFDC21E8C5A}"/>
              </a:ext>
            </a:extLst>
          </p:cNvPr>
          <p:cNvSpPr>
            <a:spLocks noGrp="1"/>
          </p:cNvSpPr>
          <p:nvPr>
            <p:ph type="subTitle" idx="1"/>
          </p:nvPr>
        </p:nvSpPr>
        <p:spPr>
          <a:xfrm>
            <a:off x="590938" y="3266136"/>
            <a:ext cx="11290041" cy="1655762"/>
          </a:xfrm>
        </p:spPr>
        <p:txBody>
          <a:bodyPr/>
          <a:lstStyle/>
          <a:p>
            <a:pPr algn="l"/>
            <a:r>
              <a:rPr lang="en-US" dirty="0"/>
              <a:t>The VA provides burial benefits, including a burial plot, headstone or marker, and a burial flag for eligible veterans. Surviving spouses and dependents may also qualify for certain burial benefits. </a:t>
            </a:r>
          </a:p>
          <a:p>
            <a:pPr algn="l"/>
            <a:endParaRPr lang="en-US" dirty="0"/>
          </a:p>
          <a:p>
            <a:pPr algn="l"/>
            <a:r>
              <a:rPr lang="en-US" dirty="0"/>
              <a:t>To view VA’s burial and memorial benefits website visit: </a:t>
            </a:r>
            <a:r>
              <a:rPr lang="en-US" b="1" u="sng" dirty="0">
                <a:solidFill>
                  <a:srgbClr val="0070C0"/>
                </a:solidFill>
              </a:rPr>
              <a:t>https://www.va.gov/burials-memorials/</a:t>
            </a:r>
          </a:p>
        </p:txBody>
      </p:sp>
    </p:spTree>
    <p:extLst>
      <p:ext uri="{BB962C8B-B14F-4D97-AF65-F5344CB8AC3E}">
        <p14:creationId xmlns:p14="http://schemas.microsoft.com/office/powerpoint/2010/main" val="40162115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5FCD5-2ECA-A342-BA95-482F5F2293F7}"/>
              </a:ext>
            </a:extLst>
          </p:cNvPr>
          <p:cNvSpPr>
            <a:spLocks noGrp="1"/>
          </p:cNvSpPr>
          <p:nvPr>
            <p:ph type="ctrTitle"/>
          </p:nvPr>
        </p:nvSpPr>
        <p:spPr>
          <a:xfrm>
            <a:off x="1524000" y="406400"/>
            <a:ext cx="9144000" cy="2387600"/>
          </a:xfrm>
          <a:prstGeom prst="rect">
            <a:avLst/>
          </a:prstGeom>
        </p:spPr>
        <p:txBody>
          <a:bodyPr/>
          <a:lstStyle/>
          <a:p>
            <a:r>
              <a:rPr lang="en-US" sz="4000" b="1" dirty="0"/>
              <a:t>Adapted Housing Grants</a:t>
            </a:r>
            <a:endParaRPr lang="en-US" sz="4000" dirty="0"/>
          </a:p>
        </p:txBody>
      </p:sp>
      <p:sp>
        <p:nvSpPr>
          <p:cNvPr id="3" name="Subtitle 2">
            <a:extLst>
              <a:ext uri="{FF2B5EF4-FFF2-40B4-BE49-F238E27FC236}">
                <a16:creationId xmlns:a16="http://schemas.microsoft.com/office/drawing/2014/main" id="{097F55B1-3CAC-408D-4BA1-BE45CB99D301}"/>
              </a:ext>
            </a:extLst>
          </p:cNvPr>
          <p:cNvSpPr>
            <a:spLocks noGrp="1"/>
          </p:cNvSpPr>
          <p:nvPr>
            <p:ph type="subTitle" idx="1"/>
          </p:nvPr>
        </p:nvSpPr>
        <p:spPr>
          <a:xfrm>
            <a:off x="802433" y="3091964"/>
            <a:ext cx="10512489" cy="1655762"/>
          </a:xfrm>
        </p:spPr>
        <p:txBody>
          <a:bodyPr/>
          <a:lstStyle/>
          <a:p>
            <a:pPr algn="l"/>
            <a:r>
              <a:rPr lang="en-US" dirty="0"/>
              <a:t>Disabled veterans may qualify for grants to adapt their homes to accommodate their disabilities. These grants can help with modifications such as ramps, widened doorways, and accessible bathrooms. </a:t>
            </a:r>
          </a:p>
          <a:p>
            <a:pPr algn="l"/>
            <a:endParaRPr lang="en-US" dirty="0"/>
          </a:p>
          <a:p>
            <a:pPr algn="l"/>
            <a:r>
              <a:rPr lang="en-US" dirty="0"/>
              <a:t>To view VA’s website on adapted housing visit: </a:t>
            </a:r>
            <a:r>
              <a:rPr lang="en-US" b="1" u="sng" dirty="0">
                <a:solidFill>
                  <a:srgbClr val="0070C0"/>
                </a:solidFill>
              </a:rPr>
              <a:t>https://www.va.gov/housing-assistance/disability-housing-grants/</a:t>
            </a:r>
          </a:p>
        </p:txBody>
      </p:sp>
    </p:spTree>
    <p:extLst>
      <p:ext uri="{BB962C8B-B14F-4D97-AF65-F5344CB8AC3E}">
        <p14:creationId xmlns:p14="http://schemas.microsoft.com/office/powerpoint/2010/main" val="3240600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498F9-A3A3-30CE-CC7D-6352405A0B68}"/>
              </a:ext>
            </a:extLst>
          </p:cNvPr>
          <p:cNvSpPr>
            <a:spLocks noGrp="1"/>
          </p:cNvSpPr>
          <p:nvPr>
            <p:ph type="ctrTitle"/>
          </p:nvPr>
        </p:nvSpPr>
        <p:spPr>
          <a:xfrm>
            <a:off x="307910" y="400795"/>
            <a:ext cx="11576180" cy="2387600"/>
          </a:xfrm>
          <a:prstGeom prst="rect">
            <a:avLst/>
          </a:prstGeom>
        </p:spPr>
        <p:txBody>
          <a:bodyPr/>
          <a:lstStyle/>
          <a:p>
            <a:br>
              <a:rPr lang="en-US" dirty="0"/>
            </a:br>
            <a:r>
              <a:rPr lang="en-US" sz="3200" b="1" dirty="0"/>
              <a:t>Characters of Discharge &amp; VA Representation </a:t>
            </a:r>
            <a:endParaRPr lang="en-US" sz="3200" dirty="0"/>
          </a:p>
        </p:txBody>
      </p:sp>
      <p:sp>
        <p:nvSpPr>
          <p:cNvPr id="3" name="Subtitle 2">
            <a:extLst>
              <a:ext uri="{FF2B5EF4-FFF2-40B4-BE49-F238E27FC236}">
                <a16:creationId xmlns:a16="http://schemas.microsoft.com/office/drawing/2014/main" id="{780C8027-6C01-0FA2-62AD-DBD74C75B289}"/>
              </a:ext>
            </a:extLst>
          </p:cNvPr>
          <p:cNvSpPr>
            <a:spLocks noGrp="1"/>
          </p:cNvSpPr>
          <p:nvPr>
            <p:ph type="subTitle" idx="1"/>
          </p:nvPr>
        </p:nvSpPr>
        <p:spPr>
          <a:xfrm>
            <a:off x="307910" y="2550789"/>
            <a:ext cx="11731690" cy="1655762"/>
          </a:xfrm>
        </p:spPr>
        <p:txBody>
          <a:bodyPr/>
          <a:lstStyle/>
          <a:p>
            <a:endParaRPr lang="en-US" dirty="0"/>
          </a:p>
          <a:p>
            <a:pPr algn="l"/>
            <a:r>
              <a:rPr lang="en-US" b="1" dirty="0"/>
              <a:t>VA benefits and Military Discharges: </a:t>
            </a:r>
          </a:p>
          <a:p>
            <a:pPr marL="342900" indent="-342900" algn="l">
              <a:buFont typeface="Arial" panose="020B0604020202020204" pitchFamily="34" charset="0"/>
              <a:buChar char="•"/>
            </a:pPr>
            <a:r>
              <a:rPr lang="en-US" dirty="0"/>
              <a:t>VA benefits are based on the veteran’s service and their type of discharge </a:t>
            </a:r>
          </a:p>
          <a:p>
            <a:pPr marL="342900" indent="-342900" algn="l">
              <a:buFont typeface="Arial" panose="020B0604020202020204" pitchFamily="34" charset="0"/>
              <a:buChar char="•"/>
            </a:pPr>
            <a:r>
              <a:rPr lang="en-US" dirty="0"/>
              <a:t>VFW representation is open to all veterans except those with a Dishonorable discharge </a:t>
            </a:r>
          </a:p>
          <a:p>
            <a:pPr marL="342900" indent="-342900" algn="l">
              <a:buFont typeface="Arial" panose="020B0604020202020204" pitchFamily="34" charset="0"/>
              <a:buChar char="•"/>
            </a:pPr>
            <a:r>
              <a:rPr lang="en-US" dirty="0"/>
              <a:t>VA administrative decisions are used to determine eligibility to benefits if the veteran does not have an honorable discharge </a:t>
            </a:r>
          </a:p>
          <a:p>
            <a:pPr marL="342900" indent="-342900" algn="l">
              <a:buFont typeface="Arial" panose="020B0604020202020204" pitchFamily="34" charset="0"/>
              <a:buChar char="•"/>
            </a:pPr>
            <a:r>
              <a:rPr lang="en-US" dirty="0"/>
              <a:t>Veterans with an undesirable discharge may seek a discharge upgrade through their branch of service, however, the VFW cannot assist with the discharge upgrade process </a:t>
            </a:r>
          </a:p>
          <a:p>
            <a:endParaRPr lang="en-US" dirty="0"/>
          </a:p>
        </p:txBody>
      </p:sp>
    </p:spTree>
    <p:extLst>
      <p:ext uri="{BB962C8B-B14F-4D97-AF65-F5344CB8AC3E}">
        <p14:creationId xmlns:p14="http://schemas.microsoft.com/office/powerpoint/2010/main" val="2793191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24FA2D2-3597-66DE-AEB5-EA83A3F87EAA}"/>
              </a:ext>
            </a:extLst>
          </p:cNvPr>
          <p:cNvSpPr>
            <a:spLocks noGrp="1"/>
          </p:cNvSpPr>
          <p:nvPr>
            <p:ph type="subTitle" idx="1"/>
          </p:nvPr>
        </p:nvSpPr>
        <p:spPr>
          <a:xfrm>
            <a:off x="174171" y="1636389"/>
            <a:ext cx="11843657" cy="1655762"/>
          </a:xfrm>
        </p:spPr>
        <p:txBody>
          <a:bodyPr/>
          <a:lstStyle/>
          <a:p>
            <a:endParaRPr lang="en-US" sz="2200" dirty="0"/>
          </a:p>
          <a:p>
            <a:r>
              <a:rPr lang="en-US" sz="3200" b="1" dirty="0"/>
              <a:t>Types of Discharges</a:t>
            </a:r>
          </a:p>
          <a:p>
            <a:pPr marL="342900" indent="-342900" algn="l">
              <a:buFont typeface="Arial" panose="020B0604020202020204" pitchFamily="34" charset="0"/>
              <a:buChar char="•"/>
            </a:pPr>
            <a:r>
              <a:rPr lang="en-US" sz="2200" b="1" dirty="0"/>
              <a:t>Honorable Discharge </a:t>
            </a:r>
            <a:r>
              <a:rPr lang="en-US" sz="2200" dirty="0"/>
              <a:t>- All veteran and military benefits </a:t>
            </a:r>
          </a:p>
          <a:p>
            <a:pPr marL="342900" indent="-342900" algn="l">
              <a:buFont typeface="Arial" panose="020B0604020202020204" pitchFamily="34" charset="0"/>
              <a:buChar char="•"/>
            </a:pPr>
            <a:r>
              <a:rPr lang="en-US" sz="2200" b="1" dirty="0"/>
              <a:t>General Discharge Under Honorable Conditions </a:t>
            </a:r>
            <a:r>
              <a:rPr lang="en-US" sz="2200" dirty="0"/>
              <a:t>- Most veteran and military benefits except for GI Bill </a:t>
            </a:r>
          </a:p>
          <a:p>
            <a:pPr marL="342900" indent="-342900" algn="l">
              <a:buFont typeface="Arial" panose="020B0604020202020204" pitchFamily="34" charset="0"/>
              <a:buChar char="•"/>
            </a:pPr>
            <a:r>
              <a:rPr lang="en-US" sz="2200" b="1" dirty="0"/>
              <a:t>Other Than Honorable Conditions Discharge (OTH) </a:t>
            </a:r>
            <a:r>
              <a:rPr lang="en-US" sz="2200" dirty="0"/>
              <a:t>– VA will determine if eligible for any benefits </a:t>
            </a:r>
          </a:p>
          <a:p>
            <a:pPr marL="342900" indent="-342900" algn="l">
              <a:buFont typeface="Arial" panose="020B0604020202020204" pitchFamily="34" charset="0"/>
              <a:buChar char="•"/>
            </a:pPr>
            <a:r>
              <a:rPr lang="en-US" sz="2200" b="1" dirty="0"/>
              <a:t>Bad Conduct Discharge (BCD) </a:t>
            </a:r>
            <a:r>
              <a:rPr lang="en-US" sz="2200" dirty="0"/>
              <a:t>- VA will determine if eligible for any benefits </a:t>
            </a:r>
          </a:p>
          <a:p>
            <a:pPr marL="342900" indent="-342900" algn="l">
              <a:buFont typeface="Arial" panose="020B0604020202020204" pitchFamily="34" charset="0"/>
              <a:buChar char="•"/>
            </a:pPr>
            <a:r>
              <a:rPr lang="en-US" sz="2200" b="1" dirty="0"/>
              <a:t>Dishonorable Discharge </a:t>
            </a:r>
            <a:r>
              <a:rPr lang="en-US" sz="2200" dirty="0"/>
              <a:t>- No veteran or military benefits except mental health treatment </a:t>
            </a:r>
          </a:p>
          <a:p>
            <a:pPr marL="342900" indent="-342900" algn="l">
              <a:buFont typeface="Arial" panose="020B0604020202020204" pitchFamily="34" charset="0"/>
              <a:buChar char="•"/>
            </a:pPr>
            <a:r>
              <a:rPr lang="en-US" sz="2200" b="1" dirty="0"/>
              <a:t>Officer Dismissal </a:t>
            </a:r>
            <a:r>
              <a:rPr lang="en-US" sz="2200" dirty="0"/>
              <a:t>- Commissioned officers may receive a dismissal notice which is the same as a dishonorable discharge. </a:t>
            </a:r>
          </a:p>
          <a:p>
            <a:pPr marL="342900" indent="-342900" algn="l">
              <a:buFont typeface="Arial" panose="020B0604020202020204" pitchFamily="34" charset="0"/>
              <a:buChar char="•"/>
            </a:pPr>
            <a:r>
              <a:rPr lang="en-US" sz="2200" b="1" dirty="0"/>
              <a:t>Uncharacterized/Entry Level Separation (ELS) </a:t>
            </a:r>
            <a:r>
              <a:rPr lang="en-US" sz="2200" dirty="0"/>
              <a:t>- No benefits earned unless they were injured or incurred an illness as a result of service </a:t>
            </a:r>
          </a:p>
          <a:p>
            <a:endParaRPr lang="en-US" sz="2200" dirty="0"/>
          </a:p>
        </p:txBody>
      </p:sp>
    </p:spTree>
    <p:extLst>
      <p:ext uri="{BB962C8B-B14F-4D97-AF65-F5344CB8AC3E}">
        <p14:creationId xmlns:p14="http://schemas.microsoft.com/office/powerpoint/2010/main" val="15300469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CA14D55-4532-4469-16F6-166E678F0336}"/>
              </a:ext>
            </a:extLst>
          </p:cNvPr>
          <p:cNvSpPr>
            <a:spLocks noGrp="1"/>
          </p:cNvSpPr>
          <p:nvPr>
            <p:ph type="subTitle" idx="1"/>
          </p:nvPr>
        </p:nvSpPr>
        <p:spPr>
          <a:xfrm>
            <a:off x="1524000" y="2351736"/>
            <a:ext cx="9144000" cy="1655762"/>
          </a:xfrm>
        </p:spPr>
        <p:txBody>
          <a:bodyPr/>
          <a:lstStyle/>
          <a:p>
            <a:r>
              <a:rPr lang="en-US" sz="4000" b="1" dirty="0"/>
              <a:t>Intent to File Purpose </a:t>
            </a:r>
            <a:endParaRPr lang="en-US" sz="4000" dirty="0"/>
          </a:p>
          <a:p>
            <a:pPr algn="l"/>
            <a:endParaRPr lang="en-US" dirty="0"/>
          </a:p>
          <a:p>
            <a:pPr algn="l"/>
            <a:r>
              <a:rPr lang="en-US" dirty="0"/>
              <a:t>The VA Intent to File (ITF) allows veterans to notify VA that they will file a claim for benefits. This preserves the effective date of the claim for up to one year from the submission of the ITF and allows the veteran time to gather evidence for the claim.</a:t>
            </a:r>
          </a:p>
        </p:txBody>
      </p:sp>
    </p:spTree>
    <p:extLst>
      <p:ext uri="{BB962C8B-B14F-4D97-AF65-F5344CB8AC3E}">
        <p14:creationId xmlns:p14="http://schemas.microsoft.com/office/powerpoint/2010/main" val="23118484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39E16D3-42CF-0B45-066B-FCE28239C1AB}"/>
              </a:ext>
            </a:extLst>
          </p:cNvPr>
          <p:cNvSpPr>
            <a:spLocks noGrp="1"/>
          </p:cNvSpPr>
          <p:nvPr>
            <p:ph type="subTitle" idx="1"/>
          </p:nvPr>
        </p:nvSpPr>
        <p:spPr>
          <a:xfrm>
            <a:off x="640702" y="2196225"/>
            <a:ext cx="11035004" cy="1655762"/>
          </a:xfrm>
        </p:spPr>
        <p:txBody>
          <a:bodyPr/>
          <a:lstStyle/>
          <a:p>
            <a:pPr algn="l"/>
            <a:r>
              <a:rPr lang="en-US" sz="4000" b="1" dirty="0"/>
              <a:t>Important items to consider for ITF: </a:t>
            </a:r>
            <a:endParaRPr lang="en-US" sz="4000" dirty="0"/>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r>
              <a:rPr lang="en-US" dirty="0"/>
              <a:t>Once an ITF is submitted, the veteran has 1 year to submit the claim and preserve the effective date of the claim </a:t>
            </a:r>
          </a:p>
          <a:p>
            <a:pPr marL="342900" indent="-342900" algn="l">
              <a:buFont typeface="Arial" panose="020B0604020202020204" pitchFamily="34" charset="0"/>
              <a:buChar char="•"/>
            </a:pPr>
            <a:r>
              <a:rPr lang="en-US" dirty="0"/>
              <a:t>Only one ITF can be active at a time and the deadline cannot be extended </a:t>
            </a:r>
          </a:p>
          <a:p>
            <a:pPr marL="342900" indent="-342900" algn="l">
              <a:buFont typeface="Arial" panose="020B0604020202020204" pitchFamily="34" charset="0"/>
              <a:buChar char="•"/>
            </a:pPr>
            <a:r>
              <a:rPr lang="en-US" dirty="0"/>
              <a:t>If an ITF is no longer active (used or expired) another ITF can be submitted, but if a 2nd ITF is submitted while the first is still active, the 2nd ITF will not be recognized by VA </a:t>
            </a:r>
          </a:p>
          <a:p>
            <a:pPr marL="342900" indent="-342900" algn="l">
              <a:buFont typeface="Arial" panose="020B0604020202020204" pitchFamily="34" charset="0"/>
              <a:buChar char="•"/>
            </a:pPr>
            <a:r>
              <a:rPr lang="en-US" dirty="0"/>
              <a:t>An ITF can be submitted to VA using </a:t>
            </a:r>
            <a:r>
              <a:rPr lang="en-US" dirty="0" err="1"/>
              <a:t>eBenefits</a:t>
            </a:r>
            <a:r>
              <a:rPr lang="en-US" dirty="0"/>
              <a:t>, by calling VA at (800) 827-1000, or by contacting an accredited representative </a:t>
            </a:r>
          </a:p>
          <a:p>
            <a:endParaRPr lang="en-US" dirty="0"/>
          </a:p>
        </p:txBody>
      </p:sp>
    </p:spTree>
    <p:extLst>
      <p:ext uri="{BB962C8B-B14F-4D97-AF65-F5344CB8AC3E}">
        <p14:creationId xmlns:p14="http://schemas.microsoft.com/office/powerpoint/2010/main" val="37740674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5C8AFB8-F1B5-595E-0B25-4AB855A28303}"/>
              </a:ext>
            </a:extLst>
          </p:cNvPr>
          <p:cNvSpPr>
            <a:spLocks noGrp="1"/>
          </p:cNvSpPr>
          <p:nvPr>
            <p:ph type="subTitle" idx="1"/>
          </p:nvPr>
        </p:nvSpPr>
        <p:spPr>
          <a:xfrm>
            <a:off x="1393372" y="2445042"/>
            <a:ext cx="9144000" cy="1655762"/>
          </a:xfrm>
        </p:spPr>
        <p:txBody>
          <a:bodyPr/>
          <a:lstStyle/>
          <a:p>
            <a:pPr algn="l"/>
            <a:r>
              <a:rPr lang="en-US" sz="4000" b="1" dirty="0"/>
              <a:t>Important items to consider for ITF: </a:t>
            </a:r>
            <a:endParaRPr lang="en-US" sz="4000" dirty="0"/>
          </a:p>
          <a:p>
            <a:endParaRPr lang="en-US" dirty="0"/>
          </a:p>
          <a:p>
            <a:pPr marL="342900" indent="-342900" algn="l">
              <a:buFont typeface="Arial" panose="020B0604020202020204" pitchFamily="34" charset="0"/>
              <a:buChar char="•"/>
            </a:pPr>
            <a:r>
              <a:rPr lang="en-US" dirty="0"/>
              <a:t>If a veteran is unsure if they have an active ITF do not assume! Have the veteran contact their DSO or the VA to confirm if they have an active ITF </a:t>
            </a:r>
          </a:p>
          <a:p>
            <a:pPr marL="342900" indent="-342900" algn="l">
              <a:buFont typeface="Arial" panose="020B0604020202020204" pitchFamily="34" charset="0"/>
              <a:buChar char="•"/>
            </a:pPr>
            <a:r>
              <a:rPr lang="en-US" dirty="0"/>
              <a:t>If a veteran was previously denied a benefit, VA will still accept an ITF for that specific issue, but the veteran must submit a Supplemental Claim (VA form 20-0995) with new and relevant evidence </a:t>
            </a:r>
          </a:p>
          <a:p>
            <a:endParaRPr lang="en-US" dirty="0"/>
          </a:p>
        </p:txBody>
      </p:sp>
    </p:spTree>
    <p:extLst>
      <p:ext uri="{BB962C8B-B14F-4D97-AF65-F5344CB8AC3E}">
        <p14:creationId xmlns:p14="http://schemas.microsoft.com/office/powerpoint/2010/main" val="6464875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237FB52-0CF0-D2B0-3EAD-78304889276A}"/>
              </a:ext>
            </a:extLst>
          </p:cNvPr>
          <p:cNvSpPr>
            <a:spLocks noGrp="1"/>
          </p:cNvSpPr>
          <p:nvPr>
            <p:ph type="subTitle" idx="1"/>
          </p:nvPr>
        </p:nvSpPr>
        <p:spPr>
          <a:xfrm>
            <a:off x="435429" y="2078038"/>
            <a:ext cx="11594840" cy="1655762"/>
          </a:xfrm>
        </p:spPr>
        <p:txBody>
          <a:bodyPr/>
          <a:lstStyle/>
          <a:p>
            <a:pPr algn="l"/>
            <a:r>
              <a:rPr lang="en-US" sz="3600" b="1" dirty="0"/>
              <a:t>Why is protecting the date of claim important? </a:t>
            </a:r>
            <a:endParaRPr lang="en-US" sz="3600" dirty="0"/>
          </a:p>
          <a:p>
            <a:pPr algn="l"/>
            <a:r>
              <a:rPr lang="en-US" dirty="0"/>
              <a:t>• The effective date of claim is the date the veteran starts accumulating retroactive benefits if the claim were to be granted. Earlier effective date = more retroactive benefits </a:t>
            </a:r>
          </a:p>
          <a:p>
            <a:pPr algn="l"/>
            <a:r>
              <a:rPr lang="en-US" dirty="0"/>
              <a:t>• You can help protect the date of claim by ensuring that an ITF is filed and that a claim is filed within one year of the ITF </a:t>
            </a:r>
          </a:p>
          <a:p>
            <a:pPr algn="l"/>
            <a:endParaRPr lang="en-US" dirty="0"/>
          </a:p>
          <a:p>
            <a:pPr algn="l"/>
            <a:r>
              <a:rPr lang="en-US" b="1" dirty="0"/>
              <a:t>Example: </a:t>
            </a:r>
            <a:r>
              <a:rPr lang="en-US" dirty="0"/>
              <a:t>A veteran filed an ITF in January 2023 and then filed a claim for benefits in July 2023. VA granted a 10% rating for the veteran’s condition in September 2023. </a:t>
            </a:r>
          </a:p>
          <a:p>
            <a:pPr algn="l"/>
            <a:r>
              <a:rPr lang="en-US" dirty="0"/>
              <a:t>• With the ITF the effective date is January 2023 = $1369.84 in retroactive benefits </a:t>
            </a:r>
          </a:p>
          <a:p>
            <a:pPr algn="l"/>
            <a:r>
              <a:rPr lang="en-US" dirty="0"/>
              <a:t>• Without the ITF the effective date is July 2023 = $342.46 in retroactive benefits </a:t>
            </a:r>
          </a:p>
          <a:p>
            <a:pPr algn="l"/>
            <a:endParaRPr lang="en-US" dirty="0"/>
          </a:p>
        </p:txBody>
      </p:sp>
    </p:spTree>
    <p:extLst>
      <p:ext uri="{BB962C8B-B14F-4D97-AF65-F5344CB8AC3E}">
        <p14:creationId xmlns:p14="http://schemas.microsoft.com/office/powerpoint/2010/main" val="15016264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3F9B318-8A61-EDF3-C571-08B8552FB9CC}"/>
              </a:ext>
            </a:extLst>
          </p:cNvPr>
          <p:cNvSpPr>
            <a:spLocks noGrp="1"/>
          </p:cNvSpPr>
          <p:nvPr>
            <p:ph type="subTitle" idx="1"/>
          </p:nvPr>
        </p:nvSpPr>
        <p:spPr>
          <a:xfrm>
            <a:off x="628261" y="2277091"/>
            <a:ext cx="10811070" cy="1655762"/>
          </a:xfrm>
        </p:spPr>
        <p:txBody>
          <a:bodyPr/>
          <a:lstStyle/>
          <a:p>
            <a:r>
              <a:rPr lang="en-US" sz="4000" b="1" dirty="0"/>
              <a:t>VA Compensation </a:t>
            </a:r>
          </a:p>
          <a:p>
            <a:pPr algn="l"/>
            <a:r>
              <a:rPr lang="en-US" dirty="0"/>
              <a:t>A monthly tax-free payment made to veterans for service-connected disabilities that are rated at 10% or more. </a:t>
            </a:r>
          </a:p>
          <a:p>
            <a:pPr marL="342900" indent="-342900" algn="l">
              <a:buFont typeface="Arial" panose="020B0604020202020204" pitchFamily="34" charset="0"/>
              <a:buChar char="•"/>
            </a:pPr>
            <a:r>
              <a:rPr lang="en-US" dirty="0"/>
              <a:t>VA compensation is based on the severity of the veteran’s service-connected conditions and is assigned in increments of 10%. (i.e. there is no 95%) </a:t>
            </a:r>
          </a:p>
          <a:p>
            <a:pPr marL="342900" indent="-342900" algn="l">
              <a:buFont typeface="Arial" panose="020B0604020202020204" pitchFamily="34" charset="0"/>
              <a:buChar char="•"/>
            </a:pPr>
            <a:r>
              <a:rPr lang="en-US" dirty="0"/>
              <a:t>VA compensation rates can be found by visiting: </a:t>
            </a:r>
            <a:r>
              <a:rPr lang="en-US" b="1" u="sng" dirty="0">
                <a:solidFill>
                  <a:srgbClr val="0070C0"/>
                </a:solidFill>
              </a:rPr>
              <a:t>https://www.va.gov/disability/compensation-rates/veteran-rates/ </a:t>
            </a:r>
          </a:p>
          <a:p>
            <a:endParaRPr lang="en-US" dirty="0"/>
          </a:p>
        </p:txBody>
      </p:sp>
    </p:spTree>
    <p:extLst>
      <p:ext uri="{BB962C8B-B14F-4D97-AF65-F5344CB8AC3E}">
        <p14:creationId xmlns:p14="http://schemas.microsoft.com/office/powerpoint/2010/main" val="39124399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D71039C-9176-7CA3-ECAE-4769DEB92D63}"/>
              </a:ext>
            </a:extLst>
          </p:cNvPr>
          <p:cNvSpPr>
            <a:spLocks noGrp="1"/>
          </p:cNvSpPr>
          <p:nvPr>
            <p:ph type="subTitle" idx="1"/>
          </p:nvPr>
        </p:nvSpPr>
        <p:spPr>
          <a:xfrm>
            <a:off x="485192" y="2837494"/>
            <a:ext cx="11221616" cy="1655762"/>
          </a:xfrm>
        </p:spPr>
        <p:txBody>
          <a:bodyPr/>
          <a:lstStyle/>
          <a:p>
            <a:pPr algn="l"/>
            <a:r>
              <a:rPr lang="en-US" dirty="0"/>
              <a:t>Veterans receiving compensation may be eligible for other VA or local benefits based on their rating percentage including but not limited to: </a:t>
            </a:r>
          </a:p>
          <a:p>
            <a:pPr algn="l"/>
            <a:r>
              <a:rPr lang="en-US" dirty="0"/>
              <a:t>• Free VA healthcare is provided for ALL service connected disabilities </a:t>
            </a:r>
          </a:p>
          <a:p>
            <a:pPr algn="l"/>
            <a:r>
              <a:rPr lang="en-US" dirty="0"/>
              <a:t>• </a:t>
            </a:r>
            <a:r>
              <a:rPr lang="en-US" b="1" dirty="0"/>
              <a:t>10% overall rating: </a:t>
            </a:r>
            <a:r>
              <a:rPr lang="en-US" dirty="0"/>
              <a:t>VA provides hearing and vision aids regardless of what the veteran is service connected for </a:t>
            </a:r>
          </a:p>
          <a:p>
            <a:pPr algn="l"/>
            <a:r>
              <a:rPr lang="en-US" dirty="0"/>
              <a:t>• </a:t>
            </a:r>
            <a:r>
              <a:rPr lang="en-US" b="1" dirty="0"/>
              <a:t>10% overall rating: </a:t>
            </a:r>
            <a:r>
              <a:rPr lang="en-US" dirty="0"/>
              <a:t>VA waives the funding fee for VA Home Loan </a:t>
            </a:r>
          </a:p>
          <a:p>
            <a:pPr algn="l"/>
            <a:r>
              <a:rPr lang="en-US" dirty="0"/>
              <a:t>• </a:t>
            </a:r>
            <a:r>
              <a:rPr lang="en-US" b="1" dirty="0"/>
              <a:t>30% overall rating: </a:t>
            </a:r>
            <a:r>
              <a:rPr lang="en-US" dirty="0"/>
              <a:t>Veterans can add their dependents to their compensation award increasing their overall amount of compensation </a:t>
            </a:r>
          </a:p>
          <a:p>
            <a:endParaRPr lang="en-US" dirty="0"/>
          </a:p>
        </p:txBody>
      </p:sp>
      <p:sp>
        <p:nvSpPr>
          <p:cNvPr id="5" name="TextBox 4">
            <a:extLst>
              <a:ext uri="{FF2B5EF4-FFF2-40B4-BE49-F238E27FC236}">
                <a16:creationId xmlns:a16="http://schemas.microsoft.com/office/drawing/2014/main" id="{43A759CD-D703-D615-B910-FF3B082CD856}"/>
              </a:ext>
            </a:extLst>
          </p:cNvPr>
          <p:cNvSpPr txBox="1"/>
          <p:nvPr/>
        </p:nvSpPr>
        <p:spPr>
          <a:xfrm>
            <a:off x="2901821" y="2088893"/>
            <a:ext cx="6388358" cy="646331"/>
          </a:xfrm>
          <a:prstGeom prst="rect">
            <a:avLst/>
          </a:prstGeom>
          <a:noFill/>
        </p:spPr>
        <p:txBody>
          <a:bodyPr wrap="square">
            <a:spAutoFit/>
          </a:bodyPr>
          <a:lstStyle/>
          <a:p>
            <a:pPr algn="ctr"/>
            <a:r>
              <a:rPr lang="en-US" sz="3600" b="1" dirty="0">
                <a:latin typeface="Arial Black" panose="020B0A04020102020204" pitchFamily="34" charset="0"/>
              </a:rPr>
              <a:t>VA Compensation </a:t>
            </a:r>
          </a:p>
        </p:txBody>
      </p:sp>
    </p:spTree>
    <p:extLst>
      <p:ext uri="{BB962C8B-B14F-4D97-AF65-F5344CB8AC3E}">
        <p14:creationId xmlns:p14="http://schemas.microsoft.com/office/powerpoint/2010/main" val="20459969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B231A9D-4271-22A4-BF82-610BF3A602EF}"/>
              </a:ext>
            </a:extLst>
          </p:cNvPr>
          <p:cNvSpPr>
            <a:spLocks noGrp="1"/>
          </p:cNvSpPr>
          <p:nvPr>
            <p:ph type="subTitle" idx="1"/>
          </p:nvPr>
        </p:nvSpPr>
        <p:spPr>
          <a:xfrm>
            <a:off x="286139" y="2285894"/>
            <a:ext cx="11750351" cy="1655762"/>
          </a:xfrm>
        </p:spPr>
        <p:txBody>
          <a:bodyPr/>
          <a:lstStyle/>
          <a:p>
            <a:endParaRPr lang="en-US" dirty="0"/>
          </a:p>
          <a:p>
            <a:pPr algn="l"/>
            <a:r>
              <a:rPr lang="en-US" sz="2200" dirty="0"/>
              <a:t>• </a:t>
            </a:r>
            <a:r>
              <a:rPr lang="en-US" sz="2200" b="1" dirty="0"/>
              <a:t>50% overall rating: </a:t>
            </a:r>
            <a:r>
              <a:rPr lang="en-US" sz="2200" dirty="0"/>
              <a:t>Veteran is placed in VHA Priority Group 1 allowing for treatment for any conditions regardless of service connection </a:t>
            </a:r>
          </a:p>
          <a:p>
            <a:pPr algn="l"/>
            <a:r>
              <a:rPr lang="en-US" sz="2200" dirty="0"/>
              <a:t>• </a:t>
            </a:r>
            <a:r>
              <a:rPr lang="en-US" sz="2200" b="1" dirty="0"/>
              <a:t>50% overall rating: </a:t>
            </a:r>
            <a:r>
              <a:rPr lang="en-US" sz="2200" dirty="0"/>
              <a:t>If retired from the military, the veteran can receive both VA and Military Retirement pay simultaneously </a:t>
            </a:r>
          </a:p>
          <a:p>
            <a:pPr algn="l"/>
            <a:r>
              <a:rPr lang="en-US" sz="2200" dirty="0"/>
              <a:t>• </a:t>
            </a:r>
            <a:r>
              <a:rPr lang="en-US" sz="2200" b="1" dirty="0"/>
              <a:t>70% overall rating: </a:t>
            </a:r>
            <a:r>
              <a:rPr lang="en-US" sz="2200" dirty="0"/>
              <a:t>If unable to work due to their service-connected conditions, the veteran may be eligible for Individual Unemployability (IU) </a:t>
            </a:r>
          </a:p>
          <a:p>
            <a:pPr algn="l"/>
            <a:r>
              <a:rPr lang="en-US" sz="2200" dirty="0"/>
              <a:t>• </a:t>
            </a:r>
            <a:r>
              <a:rPr lang="en-US" sz="2200" b="1" dirty="0"/>
              <a:t>100% Permanent and Total (P&amp;T)</a:t>
            </a:r>
            <a:r>
              <a:rPr lang="en-US" sz="2200" dirty="0"/>
              <a:t>: Veteran’s dependents are eligible for Dependent Education Allowance and Healthcare </a:t>
            </a:r>
          </a:p>
          <a:p>
            <a:pPr algn="l"/>
            <a:r>
              <a:rPr lang="en-US" sz="2200" dirty="0"/>
              <a:t>• Many local communities have benefits available to veterans receiving compensation such as property tax relief, emergency assistance, and reduced fees on services. Contact your local community leaders to learn what benefits are available in your area </a:t>
            </a:r>
          </a:p>
          <a:p>
            <a:endParaRPr lang="en-US" dirty="0"/>
          </a:p>
        </p:txBody>
      </p:sp>
      <p:sp>
        <p:nvSpPr>
          <p:cNvPr id="4" name="TextBox 3">
            <a:extLst>
              <a:ext uri="{FF2B5EF4-FFF2-40B4-BE49-F238E27FC236}">
                <a16:creationId xmlns:a16="http://schemas.microsoft.com/office/drawing/2014/main" id="{CE811A9E-A4A4-1382-34DC-4EAD157BB94C}"/>
              </a:ext>
            </a:extLst>
          </p:cNvPr>
          <p:cNvSpPr txBox="1"/>
          <p:nvPr/>
        </p:nvSpPr>
        <p:spPr>
          <a:xfrm>
            <a:off x="2901821" y="2088893"/>
            <a:ext cx="6388358" cy="646331"/>
          </a:xfrm>
          <a:prstGeom prst="rect">
            <a:avLst/>
          </a:prstGeom>
          <a:noFill/>
        </p:spPr>
        <p:txBody>
          <a:bodyPr wrap="square">
            <a:spAutoFit/>
          </a:bodyPr>
          <a:lstStyle/>
          <a:p>
            <a:pPr algn="ctr"/>
            <a:r>
              <a:rPr lang="en-US" sz="3600" b="1" dirty="0">
                <a:latin typeface="Arial Black" panose="020B0A04020102020204" pitchFamily="34" charset="0"/>
              </a:rPr>
              <a:t>VA Compensation </a:t>
            </a:r>
          </a:p>
        </p:txBody>
      </p:sp>
    </p:spTree>
    <p:extLst>
      <p:ext uri="{BB962C8B-B14F-4D97-AF65-F5344CB8AC3E}">
        <p14:creationId xmlns:p14="http://schemas.microsoft.com/office/powerpoint/2010/main" val="13509566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F73AC-7170-9290-FA39-11E9C13849FE}"/>
              </a:ext>
            </a:extLst>
          </p:cNvPr>
          <p:cNvSpPr>
            <a:spLocks noGrp="1"/>
          </p:cNvSpPr>
          <p:nvPr>
            <p:ph type="ctrTitle"/>
          </p:nvPr>
        </p:nvSpPr>
        <p:spPr>
          <a:xfrm>
            <a:off x="1524000" y="506543"/>
            <a:ext cx="9144000" cy="2387600"/>
          </a:xfrm>
          <a:prstGeom prst="rect">
            <a:avLst/>
          </a:prstGeom>
        </p:spPr>
        <p:txBody>
          <a:bodyPr/>
          <a:lstStyle/>
          <a:p>
            <a:r>
              <a:rPr lang="en-US" b="1" dirty="0"/>
              <a:t>Presumptive</a:t>
            </a:r>
            <a:endParaRPr lang="en-US" dirty="0"/>
          </a:p>
        </p:txBody>
      </p:sp>
      <p:sp>
        <p:nvSpPr>
          <p:cNvPr id="3" name="Subtitle 2">
            <a:extLst>
              <a:ext uri="{FF2B5EF4-FFF2-40B4-BE49-F238E27FC236}">
                <a16:creationId xmlns:a16="http://schemas.microsoft.com/office/drawing/2014/main" id="{89C1DDB3-1752-8E9A-ED0C-BDF55E2D7909}"/>
              </a:ext>
            </a:extLst>
          </p:cNvPr>
          <p:cNvSpPr>
            <a:spLocks noGrp="1"/>
          </p:cNvSpPr>
          <p:nvPr>
            <p:ph type="subTitle" idx="1"/>
          </p:nvPr>
        </p:nvSpPr>
        <p:spPr>
          <a:xfrm>
            <a:off x="410546" y="3135977"/>
            <a:ext cx="11569959" cy="1655762"/>
          </a:xfrm>
        </p:spPr>
        <p:txBody>
          <a:bodyPr/>
          <a:lstStyle/>
          <a:p>
            <a:pPr algn="l"/>
            <a:r>
              <a:rPr lang="en-US" dirty="0"/>
              <a:t>The VA automatically presumes that certain disabilities were caused by exposure during military service. Service connection will be granted for disabilities associated with a particular time or place if the veteran served in that time and place and has an associated disability. </a:t>
            </a:r>
          </a:p>
          <a:p>
            <a:pPr algn="l"/>
            <a:r>
              <a:rPr lang="en-US" dirty="0"/>
              <a:t>• </a:t>
            </a:r>
            <a:r>
              <a:rPr lang="en-US" b="1" dirty="0"/>
              <a:t>Presumptive Service Connection Example: </a:t>
            </a:r>
            <a:r>
              <a:rPr lang="en-US" dirty="0"/>
              <a:t>A veteran is diagnosed with type 2 diabetes mellitus and was boots on ground in Vietnam, so their diabetes is presumed to have been caused by the exposure to Agent Orange and service connection will be granted. </a:t>
            </a:r>
          </a:p>
          <a:p>
            <a:endParaRPr lang="en-US" dirty="0"/>
          </a:p>
        </p:txBody>
      </p:sp>
    </p:spTree>
    <p:extLst>
      <p:ext uri="{BB962C8B-B14F-4D97-AF65-F5344CB8AC3E}">
        <p14:creationId xmlns:p14="http://schemas.microsoft.com/office/powerpoint/2010/main" val="8456527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7ECA10A-13C4-5F0A-C711-6E85156C03B7}"/>
              </a:ext>
            </a:extLst>
          </p:cNvPr>
          <p:cNvSpPr>
            <a:spLocks noGrp="1"/>
          </p:cNvSpPr>
          <p:nvPr>
            <p:ph type="subTitle" idx="1"/>
          </p:nvPr>
        </p:nvSpPr>
        <p:spPr>
          <a:xfrm>
            <a:off x="394996" y="2177564"/>
            <a:ext cx="11402008" cy="1655762"/>
          </a:xfrm>
        </p:spPr>
        <p:txBody>
          <a:bodyPr/>
          <a:lstStyle/>
          <a:p>
            <a:r>
              <a:rPr lang="en-US" sz="3600" b="1" dirty="0"/>
              <a:t>Lists of Presumptive Conditions and Locations </a:t>
            </a:r>
            <a:endParaRPr lang="en-US" sz="3600" dirty="0"/>
          </a:p>
          <a:p>
            <a:pPr algn="l"/>
            <a:r>
              <a:rPr lang="en-US" dirty="0"/>
              <a:t>• </a:t>
            </a:r>
            <a:r>
              <a:rPr lang="en-US" b="1" dirty="0"/>
              <a:t>Agent Orange: </a:t>
            </a:r>
            <a:r>
              <a:rPr lang="en-US" b="1" u="sng" dirty="0">
                <a:solidFill>
                  <a:srgbClr val="0070C0"/>
                </a:solidFill>
              </a:rPr>
              <a:t>https://www.publichealth.va.gov/exposures/agentorange/conditions/ </a:t>
            </a:r>
          </a:p>
          <a:p>
            <a:pPr algn="l"/>
            <a:r>
              <a:rPr lang="en-US" dirty="0"/>
              <a:t>• </a:t>
            </a:r>
            <a:r>
              <a:rPr lang="en-US" b="1" dirty="0"/>
              <a:t>Burn Pits/Airborne Hazards: </a:t>
            </a:r>
            <a:r>
              <a:rPr lang="en-US" b="1" u="sng" dirty="0">
                <a:solidFill>
                  <a:srgbClr val="0070C0"/>
                </a:solidFill>
              </a:rPr>
              <a:t>https://www.publichealth.va.gov/exposures/burnpits/index.asp </a:t>
            </a:r>
          </a:p>
          <a:p>
            <a:pPr algn="l"/>
            <a:r>
              <a:rPr lang="fr-FR" dirty="0"/>
              <a:t>• </a:t>
            </a:r>
            <a:r>
              <a:rPr lang="fr-FR" b="1" dirty="0"/>
              <a:t>Radiation: </a:t>
            </a:r>
            <a:r>
              <a:rPr lang="fr-FR" b="1" u="sng" dirty="0">
                <a:solidFill>
                  <a:srgbClr val="0070C0"/>
                </a:solidFill>
              </a:rPr>
              <a:t>https://www.va.gov/disability/eligibility/hazardous-materials-exposure/ionizing-radiation/ </a:t>
            </a:r>
          </a:p>
          <a:p>
            <a:pPr algn="l"/>
            <a:r>
              <a:rPr lang="en-US" dirty="0"/>
              <a:t>• </a:t>
            </a:r>
            <a:r>
              <a:rPr lang="en-US" b="1" dirty="0"/>
              <a:t>Southwest Asia Service: </a:t>
            </a:r>
            <a:r>
              <a:rPr lang="en-US" b="1" u="sng" dirty="0">
                <a:solidFill>
                  <a:srgbClr val="0070C0"/>
                </a:solidFill>
              </a:rPr>
              <a:t>https://www.publichealth.va.gov/exposures/publications/gulf-war/gulf-war-winter-2016/gulf-war-presumptives.asp </a:t>
            </a:r>
          </a:p>
          <a:p>
            <a:endParaRPr lang="en-US" dirty="0"/>
          </a:p>
        </p:txBody>
      </p:sp>
    </p:spTree>
    <p:extLst>
      <p:ext uri="{BB962C8B-B14F-4D97-AF65-F5344CB8AC3E}">
        <p14:creationId xmlns:p14="http://schemas.microsoft.com/office/powerpoint/2010/main" val="40859860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92B3A-22BE-DE92-CD48-1A22B7A2F37A}"/>
              </a:ext>
            </a:extLst>
          </p:cNvPr>
          <p:cNvSpPr>
            <a:spLocks noGrp="1"/>
          </p:cNvSpPr>
          <p:nvPr>
            <p:ph type="ctrTitle"/>
          </p:nvPr>
        </p:nvSpPr>
        <p:spPr>
          <a:xfrm>
            <a:off x="1524000" y="500322"/>
            <a:ext cx="9144000" cy="2387600"/>
          </a:xfrm>
          <a:prstGeom prst="rect">
            <a:avLst/>
          </a:prstGeom>
        </p:spPr>
        <p:txBody>
          <a:bodyPr/>
          <a:lstStyle/>
          <a:p>
            <a:r>
              <a:rPr lang="en-US" sz="4000" b="1" dirty="0"/>
              <a:t>Veteran Dependents </a:t>
            </a:r>
            <a:endParaRPr lang="en-US" sz="4000" dirty="0"/>
          </a:p>
        </p:txBody>
      </p:sp>
      <p:sp>
        <p:nvSpPr>
          <p:cNvPr id="3" name="Subtitle 2">
            <a:extLst>
              <a:ext uri="{FF2B5EF4-FFF2-40B4-BE49-F238E27FC236}">
                <a16:creationId xmlns:a16="http://schemas.microsoft.com/office/drawing/2014/main" id="{5A222B9D-D63B-FB72-2F03-C70DF6B6B2E2}"/>
              </a:ext>
            </a:extLst>
          </p:cNvPr>
          <p:cNvSpPr>
            <a:spLocks noGrp="1"/>
          </p:cNvSpPr>
          <p:nvPr>
            <p:ph type="subTitle" idx="1"/>
          </p:nvPr>
        </p:nvSpPr>
        <p:spPr>
          <a:xfrm>
            <a:off x="1524000" y="3359442"/>
            <a:ext cx="9144000" cy="1655762"/>
          </a:xfrm>
        </p:spPr>
        <p:txBody>
          <a:bodyPr/>
          <a:lstStyle/>
          <a:p>
            <a:r>
              <a:rPr lang="en-US" dirty="0"/>
              <a:t>VA provides benefits for dependents of eligible veterans such as financial assistance, health care coverage, and education benefits. Additionally, veterans with a 30% service-connected disability rating or more may receive additional compensation if they add dependents to their claim.</a:t>
            </a:r>
          </a:p>
        </p:txBody>
      </p:sp>
    </p:spTree>
    <p:extLst>
      <p:ext uri="{BB962C8B-B14F-4D97-AF65-F5344CB8AC3E}">
        <p14:creationId xmlns:p14="http://schemas.microsoft.com/office/powerpoint/2010/main" val="12729532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D487E-051B-BCCC-6302-FA0EE11F17D6}"/>
              </a:ext>
            </a:extLst>
          </p:cNvPr>
          <p:cNvSpPr>
            <a:spLocks noGrp="1"/>
          </p:cNvSpPr>
          <p:nvPr>
            <p:ph type="ctrTitle"/>
          </p:nvPr>
        </p:nvSpPr>
        <p:spPr>
          <a:xfrm>
            <a:off x="1524000" y="444338"/>
            <a:ext cx="9144000" cy="2387600"/>
          </a:xfrm>
          <a:prstGeom prst="rect">
            <a:avLst/>
          </a:prstGeom>
        </p:spPr>
        <p:txBody>
          <a:bodyPr/>
          <a:lstStyle/>
          <a:p>
            <a:r>
              <a:rPr lang="en-US" sz="4000" b="1" dirty="0"/>
              <a:t>Eligible dependents include</a:t>
            </a:r>
            <a:endParaRPr lang="en-US" sz="4000" dirty="0"/>
          </a:p>
        </p:txBody>
      </p:sp>
      <p:sp>
        <p:nvSpPr>
          <p:cNvPr id="3" name="Subtitle 2">
            <a:extLst>
              <a:ext uri="{FF2B5EF4-FFF2-40B4-BE49-F238E27FC236}">
                <a16:creationId xmlns:a16="http://schemas.microsoft.com/office/drawing/2014/main" id="{9178ABB8-CE3A-D606-0AC4-959A2B6175A9}"/>
              </a:ext>
            </a:extLst>
          </p:cNvPr>
          <p:cNvSpPr>
            <a:spLocks noGrp="1"/>
          </p:cNvSpPr>
          <p:nvPr>
            <p:ph type="subTitle" idx="1"/>
          </p:nvPr>
        </p:nvSpPr>
        <p:spPr>
          <a:xfrm>
            <a:off x="609599" y="2831938"/>
            <a:ext cx="11084767" cy="1655762"/>
          </a:xfrm>
        </p:spPr>
        <p:txBody>
          <a:bodyPr/>
          <a:lstStyle/>
          <a:p>
            <a:pPr algn="l"/>
            <a:r>
              <a:rPr lang="en-US" b="1" dirty="0"/>
              <a:t>Spouse: </a:t>
            </a:r>
            <a:r>
              <a:rPr lang="en-US" dirty="0"/>
              <a:t>A legally married partner of a veteran. Certain states recognize Common Law Marriages, if the state the veteran is residing in does, so does the VA. </a:t>
            </a:r>
          </a:p>
          <a:p>
            <a:pPr algn="l"/>
            <a:r>
              <a:rPr lang="en-US" dirty="0"/>
              <a:t>A veteran’s spouse is often eligible for certain benefits, including Dependency and Indemnity Compensation (DIC) in the case of a service-connected death, survivor’s pension in the case of a non-service-connected death, and certain health care benefits. </a:t>
            </a:r>
          </a:p>
          <a:p>
            <a:pPr algn="l"/>
            <a:r>
              <a:rPr lang="en-US" b="1" dirty="0"/>
              <a:t>Children: </a:t>
            </a:r>
            <a:r>
              <a:rPr lang="en-US" dirty="0"/>
              <a:t>Includes biological, adopted, and stepchildren. In most circumstances, dependent grandchildren will not qualify, unless adopted. </a:t>
            </a:r>
          </a:p>
        </p:txBody>
      </p:sp>
    </p:spTree>
    <p:extLst>
      <p:ext uri="{BB962C8B-B14F-4D97-AF65-F5344CB8AC3E}">
        <p14:creationId xmlns:p14="http://schemas.microsoft.com/office/powerpoint/2010/main" val="13329713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6156400-2B42-CAA7-4DE1-C1E3C0166012}"/>
              </a:ext>
            </a:extLst>
          </p:cNvPr>
          <p:cNvSpPr>
            <a:spLocks noGrp="1"/>
          </p:cNvSpPr>
          <p:nvPr>
            <p:ph type="subTitle" idx="1"/>
          </p:nvPr>
        </p:nvSpPr>
        <p:spPr>
          <a:xfrm>
            <a:off x="528735" y="3091965"/>
            <a:ext cx="11283820" cy="1655762"/>
          </a:xfrm>
        </p:spPr>
        <p:txBody>
          <a:bodyPr/>
          <a:lstStyle/>
          <a:p>
            <a:pPr algn="l"/>
            <a:r>
              <a:rPr lang="en-US" b="1" dirty="0"/>
              <a:t>Unmarried Adult Children with Disabilities: </a:t>
            </a:r>
            <a:r>
              <a:rPr lang="en-US" dirty="0"/>
              <a:t>Unmarried adult children who are permanently medically disabled before the age of 18 may be authorized to stay on the veterans award past their 18th birthday. </a:t>
            </a:r>
          </a:p>
          <a:p>
            <a:pPr algn="l"/>
            <a:r>
              <a:rPr lang="en-US" b="1" dirty="0"/>
              <a:t>School Age Children: </a:t>
            </a:r>
            <a:r>
              <a:rPr lang="en-US" dirty="0"/>
              <a:t>Veteran dependents may stay on the veteran’s awards up to the age of 23 if they are attending school full time and are financially dependent on the veteran.</a:t>
            </a:r>
          </a:p>
        </p:txBody>
      </p:sp>
      <p:sp>
        <p:nvSpPr>
          <p:cNvPr id="4" name="Title 1">
            <a:extLst>
              <a:ext uri="{FF2B5EF4-FFF2-40B4-BE49-F238E27FC236}">
                <a16:creationId xmlns:a16="http://schemas.microsoft.com/office/drawing/2014/main" id="{16A86D6D-8E2D-532A-50BB-F41214E034CD}"/>
              </a:ext>
            </a:extLst>
          </p:cNvPr>
          <p:cNvSpPr>
            <a:spLocks noGrp="1"/>
          </p:cNvSpPr>
          <p:nvPr>
            <p:ph type="ctrTitle"/>
          </p:nvPr>
        </p:nvSpPr>
        <p:spPr>
          <a:xfrm>
            <a:off x="1524000" y="444338"/>
            <a:ext cx="9144000" cy="2387600"/>
          </a:xfrm>
          <a:prstGeom prst="rect">
            <a:avLst/>
          </a:prstGeom>
        </p:spPr>
        <p:txBody>
          <a:bodyPr/>
          <a:lstStyle/>
          <a:p>
            <a:r>
              <a:rPr lang="en-US" sz="4000" b="1" dirty="0"/>
              <a:t>Eligible dependents include</a:t>
            </a:r>
            <a:endParaRPr lang="en-US" sz="4000" dirty="0"/>
          </a:p>
        </p:txBody>
      </p:sp>
    </p:spTree>
    <p:extLst>
      <p:ext uri="{BB962C8B-B14F-4D97-AF65-F5344CB8AC3E}">
        <p14:creationId xmlns:p14="http://schemas.microsoft.com/office/powerpoint/2010/main" val="22802329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DD408CA-9605-8D53-931D-229C27EFF8D7}"/>
              </a:ext>
            </a:extLst>
          </p:cNvPr>
          <p:cNvSpPr>
            <a:spLocks noGrp="1"/>
          </p:cNvSpPr>
          <p:nvPr>
            <p:ph type="subTitle" idx="1"/>
          </p:nvPr>
        </p:nvSpPr>
        <p:spPr>
          <a:xfrm>
            <a:off x="472751" y="2979997"/>
            <a:ext cx="11097208" cy="1655762"/>
          </a:xfrm>
        </p:spPr>
        <p:txBody>
          <a:bodyPr/>
          <a:lstStyle/>
          <a:p>
            <a:pPr algn="l"/>
            <a:r>
              <a:rPr lang="en-US" b="1" dirty="0"/>
              <a:t>Parents: </a:t>
            </a:r>
            <a:r>
              <a:rPr lang="en-US" dirty="0"/>
              <a:t>Parents who are financially dependent on the veteran for support. The VA will only recognize one set of parents and in some cases, parents of a deceased veteran may be eligible for survivor benefits if the veteran’s death is service connected. </a:t>
            </a:r>
          </a:p>
          <a:p>
            <a:pPr algn="l"/>
            <a:r>
              <a:rPr lang="en-US" b="1" dirty="0"/>
              <a:t>IMPORTANT NOTE: </a:t>
            </a:r>
            <a:r>
              <a:rPr lang="en-US" dirty="0"/>
              <a:t>Eligibility criteria can vary, and some benefits may have specific requirements. Additionally, the definition of a "dependent" can differ based on the benefit program. Veterans and their dependents are encouraged to check with the VA or consult with a Veterans Service Officer (VSO) to determine specific eligibility for the benefits they seek. </a:t>
            </a:r>
          </a:p>
        </p:txBody>
      </p:sp>
      <p:sp>
        <p:nvSpPr>
          <p:cNvPr id="4" name="Title 1">
            <a:extLst>
              <a:ext uri="{FF2B5EF4-FFF2-40B4-BE49-F238E27FC236}">
                <a16:creationId xmlns:a16="http://schemas.microsoft.com/office/drawing/2014/main" id="{0943A388-A75B-B345-1A66-63FBC2941FFD}"/>
              </a:ext>
            </a:extLst>
          </p:cNvPr>
          <p:cNvSpPr>
            <a:spLocks noGrp="1"/>
          </p:cNvSpPr>
          <p:nvPr>
            <p:ph type="ctrTitle"/>
          </p:nvPr>
        </p:nvSpPr>
        <p:spPr>
          <a:xfrm>
            <a:off x="1524000" y="444338"/>
            <a:ext cx="9144000" cy="2387600"/>
          </a:xfrm>
          <a:prstGeom prst="rect">
            <a:avLst/>
          </a:prstGeom>
        </p:spPr>
        <p:txBody>
          <a:bodyPr/>
          <a:lstStyle/>
          <a:p>
            <a:r>
              <a:rPr lang="en-US" sz="4000" b="1" dirty="0"/>
              <a:t>Eligible dependents include</a:t>
            </a:r>
            <a:endParaRPr lang="en-US" sz="4000" dirty="0"/>
          </a:p>
        </p:txBody>
      </p:sp>
    </p:spTree>
    <p:extLst>
      <p:ext uri="{BB962C8B-B14F-4D97-AF65-F5344CB8AC3E}">
        <p14:creationId xmlns:p14="http://schemas.microsoft.com/office/powerpoint/2010/main" val="41028386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DB587-CE53-F074-2317-D188F29A700F}"/>
              </a:ext>
            </a:extLst>
          </p:cNvPr>
          <p:cNvSpPr>
            <a:spLocks noGrp="1"/>
          </p:cNvSpPr>
          <p:nvPr>
            <p:ph type="ctrTitle"/>
          </p:nvPr>
        </p:nvSpPr>
        <p:spPr>
          <a:xfrm>
            <a:off x="1076131" y="742918"/>
            <a:ext cx="9747379" cy="2387600"/>
          </a:xfrm>
          <a:prstGeom prst="rect">
            <a:avLst/>
          </a:prstGeom>
        </p:spPr>
        <p:txBody>
          <a:bodyPr/>
          <a:lstStyle/>
          <a:p>
            <a:r>
              <a:rPr lang="en-US" sz="3600" b="1" dirty="0"/>
              <a:t>VA benefits that dependents may be entitled to: </a:t>
            </a:r>
            <a:endParaRPr lang="en-US" sz="3600" dirty="0"/>
          </a:p>
        </p:txBody>
      </p:sp>
      <p:sp>
        <p:nvSpPr>
          <p:cNvPr id="3" name="Subtitle 2">
            <a:extLst>
              <a:ext uri="{FF2B5EF4-FFF2-40B4-BE49-F238E27FC236}">
                <a16:creationId xmlns:a16="http://schemas.microsoft.com/office/drawing/2014/main" id="{AD81CC4F-B621-18D1-4BEB-8A8C5EBD689B}"/>
              </a:ext>
            </a:extLst>
          </p:cNvPr>
          <p:cNvSpPr>
            <a:spLocks noGrp="1"/>
          </p:cNvSpPr>
          <p:nvPr>
            <p:ph type="subTitle" idx="1"/>
          </p:nvPr>
        </p:nvSpPr>
        <p:spPr>
          <a:xfrm>
            <a:off x="765111" y="3130518"/>
            <a:ext cx="11134530" cy="1655762"/>
          </a:xfrm>
        </p:spPr>
        <p:txBody>
          <a:bodyPr/>
          <a:lstStyle/>
          <a:p>
            <a:pPr algn="l"/>
            <a:r>
              <a:rPr lang="en-US" b="1" dirty="0"/>
              <a:t>Dependency and Indemnity Compensation (DIC): </a:t>
            </a:r>
          </a:p>
          <a:p>
            <a:pPr algn="l"/>
            <a:endParaRPr lang="en-US" dirty="0"/>
          </a:p>
          <a:p>
            <a:pPr algn="l"/>
            <a:r>
              <a:rPr lang="en-US" dirty="0"/>
              <a:t>• </a:t>
            </a:r>
            <a:r>
              <a:rPr lang="en-US" b="1" dirty="0"/>
              <a:t>Description: </a:t>
            </a:r>
            <a:r>
              <a:rPr lang="en-US" dirty="0"/>
              <a:t>DIC is a tax-free monetary benefit paid to eligible survivors of military service members who died in the line of duty or veterans whose death resulted from a service-related injury or disease. </a:t>
            </a:r>
          </a:p>
          <a:p>
            <a:pPr algn="l"/>
            <a:endParaRPr lang="en-US" dirty="0"/>
          </a:p>
          <a:p>
            <a:pPr algn="l"/>
            <a:r>
              <a:rPr lang="en-US" dirty="0"/>
              <a:t>• </a:t>
            </a:r>
            <a:r>
              <a:rPr lang="en-US" b="1" dirty="0"/>
              <a:t>Eligibility: </a:t>
            </a:r>
            <a:r>
              <a:rPr lang="en-US" dirty="0"/>
              <a:t>Spouses, children, and dependent parents of the deceased veteran may be eligible. </a:t>
            </a:r>
          </a:p>
          <a:p>
            <a:endParaRPr lang="en-US" dirty="0"/>
          </a:p>
        </p:txBody>
      </p:sp>
    </p:spTree>
    <p:extLst>
      <p:ext uri="{BB962C8B-B14F-4D97-AF65-F5344CB8AC3E}">
        <p14:creationId xmlns:p14="http://schemas.microsoft.com/office/powerpoint/2010/main" val="22225826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66C9B4B-9FBB-7CE5-281F-8347E491B072}"/>
              </a:ext>
            </a:extLst>
          </p:cNvPr>
          <p:cNvSpPr>
            <a:spLocks noGrp="1"/>
          </p:cNvSpPr>
          <p:nvPr>
            <p:ph type="subTitle" idx="1"/>
          </p:nvPr>
        </p:nvSpPr>
        <p:spPr>
          <a:xfrm>
            <a:off x="696685" y="3185271"/>
            <a:ext cx="11184294" cy="1655762"/>
          </a:xfrm>
        </p:spPr>
        <p:txBody>
          <a:bodyPr/>
          <a:lstStyle/>
          <a:p>
            <a:pPr algn="l"/>
            <a:r>
              <a:rPr lang="en-US" b="1" dirty="0"/>
              <a:t>Survivors’ Pension: </a:t>
            </a:r>
          </a:p>
          <a:p>
            <a:pPr algn="l"/>
            <a:endParaRPr lang="en-US" dirty="0"/>
          </a:p>
          <a:p>
            <a:pPr algn="l"/>
            <a:r>
              <a:rPr lang="en-US" dirty="0"/>
              <a:t>• </a:t>
            </a:r>
            <a:r>
              <a:rPr lang="en-US" b="1" dirty="0"/>
              <a:t>Description: </a:t>
            </a:r>
            <a:r>
              <a:rPr lang="en-US" dirty="0"/>
              <a:t>This pension provides financial support to low-income surviving spouses and unmarried dependent children of deceased wartime veterans. </a:t>
            </a:r>
          </a:p>
          <a:p>
            <a:pPr algn="l"/>
            <a:endParaRPr lang="en-US" dirty="0"/>
          </a:p>
          <a:p>
            <a:pPr algn="l"/>
            <a:r>
              <a:rPr lang="en-US" dirty="0"/>
              <a:t>• </a:t>
            </a:r>
            <a:r>
              <a:rPr lang="en-US" b="1" dirty="0"/>
              <a:t>Eligibility: </a:t>
            </a:r>
            <a:r>
              <a:rPr lang="en-US" dirty="0"/>
              <a:t>Dependent spouses and children may qualify based on income and other criteria. </a:t>
            </a:r>
          </a:p>
          <a:p>
            <a:endParaRPr lang="en-US" dirty="0"/>
          </a:p>
        </p:txBody>
      </p:sp>
      <p:sp>
        <p:nvSpPr>
          <p:cNvPr id="4" name="Title 1">
            <a:extLst>
              <a:ext uri="{FF2B5EF4-FFF2-40B4-BE49-F238E27FC236}">
                <a16:creationId xmlns:a16="http://schemas.microsoft.com/office/drawing/2014/main" id="{9381AA77-48A2-A427-7C56-FC7D11E034D5}"/>
              </a:ext>
            </a:extLst>
          </p:cNvPr>
          <p:cNvSpPr>
            <a:spLocks noGrp="1"/>
          </p:cNvSpPr>
          <p:nvPr>
            <p:ph type="ctrTitle"/>
          </p:nvPr>
        </p:nvSpPr>
        <p:spPr>
          <a:xfrm>
            <a:off x="1076131" y="742918"/>
            <a:ext cx="9747379" cy="2387600"/>
          </a:xfrm>
          <a:prstGeom prst="rect">
            <a:avLst/>
          </a:prstGeom>
        </p:spPr>
        <p:txBody>
          <a:bodyPr/>
          <a:lstStyle/>
          <a:p>
            <a:r>
              <a:rPr lang="en-US" sz="3600" b="1" dirty="0"/>
              <a:t>VA benefits that dependents may be entitled to: </a:t>
            </a:r>
            <a:endParaRPr lang="en-US" sz="3600" dirty="0"/>
          </a:p>
        </p:txBody>
      </p:sp>
    </p:spTree>
    <p:extLst>
      <p:ext uri="{BB962C8B-B14F-4D97-AF65-F5344CB8AC3E}">
        <p14:creationId xmlns:p14="http://schemas.microsoft.com/office/powerpoint/2010/main" val="19298991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6FE66D3-7A3B-6C85-8CCE-FC43665E61E6}"/>
              </a:ext>
            </a:extLst>
          </p:cNvPr>
          <p:cNvSpPr>
            <a:spLocks noGrp="1"/>
          </p:cNvSpPr>
          <p:nvPr>
            <p:ph type="subTitle" idx="1"/>
          </p:nvPr>
        </p:nvSpPr>
        <p:spPr>
          <a:xfrm>
            <a:off x="541176" y="3328340"/>
            <a:ext cx="11370906" cy="1655762"/>
          </a:xfrm>
        </p:spPr>
        <p:txBody>
          <a:bodyPr/>
          <a:lstStyle/>
          <a:p>
            <a:pPr algn="l"/>
            <a:r>
              <a:rPr lang="en-US" b="1" dirty="0"/>
              <a:t>Civilian Health and Medical Program (CHAMPVA): </a:t>
            </a:r>
          </a:p>
          <a:p>
            <a:pPr algn="l"/>
            <a:endParaRPr lang="en-US" dirty="0"/>
          </a:p>
          <a:p>
            <a:pPr algn="l"/>
            <a:r>
              <a:rPr lang="en-US" dirty="0"/>
              <a:t>• </a:t>
            </a:r>
            <a:r>
              <a:rPr lang="en-US" b="1" dirty="0"/>
              <a:t>Description: </a:t>
            </a:r>
            <a:r>
              <a:rPr lang="en-US" dirty="0"/>
              <a:t>CHAMPVA is a health care benefits program for eligible dependents of certain disabled or deceased veterans. </a:t>
            </a:r>
          </a:p>
          <a:p>
            <a:pPr algn="l"/>
            <a:endParaRPr lang="en-US" dirty="0"/>
          </a:p>
          <a:p>
            <a:pPr algn="l"/>
            <a:r>
              <a:rPr lang="en-US" dirty="0"/>
              <a:t>• </a:t>
            </a:r>
            <a:r>
              <a:rPr lang="en-US" b="1" dirty="0"/>
              <a:t>Eligibility: </a:t>
            </a:r>
            <a:r>
              <a:rPr lang="en-US" dirty="0"/>
              <a:t>Spouses, children, and in some cases, dependent parents may be eligible for CHAMPVA benefits. </a:t>
            </a:r>
          </a:p>
          <a:p>
            <a:endParaRPr lang="en-US" dirty="0"/>
          </a:p>
        </p:txBody>
      </p:sp>
      <p:sp>
        <p:nvSpPr>
          <p:cNvPr id="4" name="Title 1">
            <a:extLst>
              <a:ext uri="{FF2B5EF4-FFF2-40B4-BE49-F238E27FC236}">
                <a16:creationId xmlns:a16="http://schemas.microsoft.com/office/drawing/2014/main" id="{7143CFE9-9016-4BDF-39DC-0A12E8676BFE}"/>
              </a:ext>
            </a:extLst>
          </p:cNvPr>
          <p:cNvSpPr>
            <a:spLocks noGrp="1"/>
          </p:cNvSpPr>
          <p:nvPr>
            <p:ph type="ctrTitle"/>
          </p:nvPr>
        </p:nvSpPr>
        <p:spPr>
          <a:xfrm>
            <a:off x="1076131" y="742918"/>
            <a:ext cx="9747379" cy="2387600"/>
          </a:xfrm>
          <a:prstGeom prst="rect">
            <a:avLst/>
          </a:prstGeom>
        </p:spPr>
        <p:txBody>
          <a:bodyPr/>
          <a:lstStyle/>
          <a:p>
            <a:r>
              <a:rPr lang="en-US" sz="3600" b="1" dirty="0"/>
              <a:t>VA benefits that dependents may be entitled to: </a:t>
            </a:r>
            <a:endParaRPr lang="en-US" sz="3600" dirty="0"/>
          </a:p>
        </p:txBody>
      </p:sp>
    </p:spTree>
    <p:extLst>
      <p:ext uri="{BB962C8B-B14F-4D97-AF65-F5344CB8AC3E}">
        <p14:creationId xmlns:p14="http://schemas.microsoft.com/office/powerpoint/2010/main" val="42713803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A32079C-253B-EC69-AE0E-EDB0729E43DA}"/>
              </a:ext>
            </a:extLst>
          </p:cNvPr>
          <p:cNvSpPr>
            <a:spLocks noGrp="1"/>
          </p:cNvSpPr>
          <p:nvPr>
            <p:ph type="subTitle" idx="1"/>
          </p:nvPr>
        </p:nvSpPr>
        <p:spPr>
          <a:xfrm>
            <a:off x="180393" y="2662660"/>
            <a:ext cx="12011607" cy="1655762"/>
          </a:xfrm>
        </p:spPr>
        <p:txBody>
          <a:bodyPr/>
          <a:lstStyle/>
          <a:p>
            <a:pPr algn="l"/>
            <a:r>
              <a:rPr lang="en-US" b="1" dirty="0"/>
              <a:t>Educational Assistance (GI Bill): </a:t>
            </a:r>
            <a:endParaRPr lang="en-US" dirty="0"/>
          </a:p>
          <a:p>
            <a:pPr algn="l"/>
            <a:r>
              <a:rPr lang="en-US" sz="2200" dirty="0"/>
              <a:t>• </a:t>
            </a:r>
            <a:r>
              <a:rPr lang="en-US" sz="2200" b="1" dirty="0"/>
              <a:t>Description: </a:t>
            </a:r>
            <a:r>
              <a:rPr lang="en-US" sz="2200" dirty="0"/>
              <a:t>Dependents may be eligible to use the Post-9/11 GI Bill (Chapter 33) if the benefit was transferred to them while the veteran was still serving. </a:t>
            </a:r>
          </a:p>
          <a:p>
            <a:pPr algn="l"/>
            <a:r>
              <a:rPr lang="en-US" sz="2200" dirty="0"/>
              <a:t>• </a:t>
            </a:r>
            <a:r>
              <a:rPr lang="en-US" sz="2200" b="1" dirty="0"/>
              <a:t>Eligibility: </a:t>
            </a:r>
            <a:r>
              <a:rPr lang="en-US" sz="2200" dirty="0"/>
              <a:t>Post-9/11 GI Bill benefits may be transferred to a dependent family member if the service member is on active duty or in the Selected Reserve and meets all of these requirements: </a:t>
            </a:r>
          </a:p>
          <a:p>
            <a:pPr algn="l"/>
            <a:r>
              <a:rPr lang="en-US" sz="2200" dirty="0"/>
              <a:t>o The service member completed at least 6 years of service on the date the request is approved </a:t>
            </a:r>
          </a:p>
          <a:p>
            <a:pPr algn="l"/>
            <a:r>
              <a:rPr lang="en-US" sz="2200" dirty="0"/>
              <a:t>o The service member agrees to add 4 more years of service </a:t>
            </a:r>
          </a:p>
          <a:p>
            <a:pPr algn="l"/>
            <a:r>
              <a:rPr lang="en-US" sz="2200" dirty="0"/>
              <a:t>o The person getting benefits is enrolled in the Defense Enrollment Eligibility Reporting System (DEERS) </a:t>
            </a:r>
          </a:p>
          <a:p>
            <a:pPr algn="l"/>
            <a:endParaRPr lang="en-US" dirty="0"/>
          </a:p>
          <a:p>
            <a:endParaRPr lang="en-US" dirty="0"/>
          </a:p>
        </p:txBody>
      </p:sp>
      <p:sp>
        <p:nvSpPr>
          <p:cNvPr id="4" name="Title 1">
            <a:extLst>
              <a:ext uri="{FF2B5EF4-FFF2-40B4-BE49-F238E27FC236}">
                <a16:creationId xmlns:a16="http://schemas.microsoft.com/office/drawing/2014/main" id="{FDCEC439-899E-0E5B-5BB4-4AE341C21E60}"/>
              </a:ext>
            </a:extLst>
          </p:cNvPr>
          <p:cNvSpPr>
            <a:spLocks noGrp="1"/>
          </p:cNvSpPr>
          <p:nvPr>
            <p:ph type="ctrTitle"/>
          </p:nvPr>
        </p:nvSpPr>
        <p:spPr>
          <a:xfrm>
            <a:off x="528735" y="151979"/>
            <a:ext cx="11028784" cy="2387600"/>
          </a:xfrm>
          <a:prstGeom prst="rect">
            <a:avLst/>
          </a:prstGeom>
        </p:spPr>
        <p:txBody>
          <a:bodyPr/>
          <a:lstStyle/>
          <a:p>
            <a:r>
              <a:rPr lang="en-US" sz="3200" b="1" dirty="0"/>
              <a:t>VA benefits that dependents may be entitled to: </a:t>
            </a:r>
            <a:endParaRPr lang="en-US" sz="3200" dirty="0"/>
          </a:p>
        </p:txBody>
      </p:sp>
    </p:spTree>
    <p:extLst>
      <p:ext uri="{BB962C8B-B14F-4D97-AF65-F5344CB8AC3E}">
        <p14:creationId xmlns:p14="http://schemas.microsoft.com/office/powerpoint/2010/main" val="10797592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CDFA449-099B-31EF-657D-EFCC95BE41DE}"/>
              </a:ext>
            </a:extLst>
          </p:cNvPr>
          <p:cNvSpPr>
            <a:spLocks noGrp="1"/>
          </p:cNvSpPr>
          <p:nvPr>
            <p:ph type="subTitle" idx="1"/>
          </p:nvPr>
        </p:nvSpPr>
        <p:spPr>
          <a:xfrm>
            <a:off x="323461" y="3235034"/>
            <a:ext cx="11632163" cy="1655762"/>
          </a:xfrm>
        </p:spPr>
        <p:txBody>
          <a:bodyPr/>
          <a:lstStyle/>
          <a:p>
            <a:pPr algn="l"/>
            <a:r>
              <a:rPr lang="en-US" b="1" dirty="0"/>
              <a:t>Dependents’ Educational Assistance (DEA) - Chapter 35: </a:t>
            </a:r>
            <a:endParaRPr lang="en-US" dirty="0"/>
          </a:p>
          <a:p>
            <a:pPr algn="l"/>
            <a:endParaRPr lang="en-US" dirty="0"/>
          </a:p>
          <a:p>
            <a:pPr algn="l"/>
            <a:r>
              <a:rPr lang="en-US" dirty="0"/>
              <a:t>• </a:t>
            </a:r>
            <a:r>
              <a:rPr lang="en-US" b="1" dirty="0"/>
              <a:t>Description: </a:t>
            </a:r>
            <a:r>
              <a:rPr lang="en-US" dirty="0"/>
              <a:t>DEA provides education and training opportunities to eligible dependents of veterans who are permanently and totally disabled due to service-connected conditions, or who died in service or as a result of a service-connected disability. </a:t>
            </a:r>
          </a:p>
          <a:p>
            <a:pPr algn="l"/>
            <a:endParaRPr lang="en-US" dirty="0"/>
          </a:p>
          <a:p>
            <a:pPr algn="l"/>
            <a:r>
              <a:rPr lang="en-US" dirty="0"/>
              <a:t>• </a:t>
            </a:r>
            <a:r>
              <a:rPr lang="en-US" b="1" dirty="0"/>
              <a:t>Eligibility: </a:t>
            </a:r>
            <a:r>
              <a:rPr lang="en-US" dirty="0"/>
              <a:t>Dependent spouses and children may be eligible. </a:t>
            </a:r>
          </a:p>
          <a:p>
            <a:endParaRPr lang="en-US" dirty="0"/>
          </a:p>
        </p:txBody>
      </p:sp>
      <p:sp>
        <p:nvSpPr>
          <p:cNvPr id="4" name="Title 1">
            <a:extLst>
              <a:ext uri="{FF2B5EF4-FFF2-40B4-BE49-F238E27FC236}">
                <a16:creationId xmlns:a16="http://schemas.microsoft.com/office/drawing/2014/main" id="{C7C1BEF8-A2ED-2C69-20B1-118D55E898EF}"/>
              </a:ext>
            </a:extLst>
          </p:cNvPr>
          <p:cNvSpPr>
            <a:spLocks noGrp="1"/>
          </p:cNvSpPr>
          <p:nvPr>
            <p:ph type="ctrTitle"/>
          </p:nvPr>
        </p:nvSpPr>
        <p:spPr>
          <a:xfrm>
            <a:off x="1076131" y="742918"/>
            <a:ext cx="9747379" cy="2387600"/>
          </a:xfrm>
          <a:prstGeom prst="rect">
            <a:avLst/>
          </a:prstGeom>
        </p:spPr>
        <p:txBody>
          <a:bodyPr/>
          <a:lstStyle/>
          <a:p>
            <a:r>
              <a:rPr lang="en-US" sz="3600" b="1" dirty="0"/>
              <a:t>VA benefits that dependents may be entitled to: </a:t>
            </a:r>
            <a:endParaRPr lang="en-US" sz="3600" dirty="0"/>
          </a:p>
        </p:txBody>
      </p:sp>
    </p:spTree>
    <p:extLst>
      <p:ext uri="{BB962C8B-B14F-4D97-AF65-F5344CB8AC3E}">
        <p14:creationId xmlns:p14="http://schemas.microsoft.com/office/powerpoint/2010/main" val="16958046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7731F2A-8670-572B-786D-FDA88A8C49D5}"/>
              </a:ext>
            </a:extLst>
          </p:cNvPr>
          <p:cNvSpPr>
            <a:spLocks noGrp="1"/>
          </p:cNvSpPr>
          <p:nvPr>
            <p:ph type="subTitle" idx="1"/>
          </p:nvPr>
        </p:nvSpPr>
        <p:spPr>
          <a:xfrm>
            <a:off x="195943" y="2731181"/>
            <a:ext cx="11800114" cy="1655762"/>
          </a:xfrm>
        </p:spPr>
        <p:txBody>
          <a:bodyPr/>
          <a:lstStyle/>
          <a:p>
            <a:pPr algn="l"/>
            <a:r>
              <a:rPr lang="en-US" b="1" dirty="0"/>
              <a:t>Home Loan Guaranty for Surviving Spouses: </a:t>
            </a:r>
            <a:endParaRPr lang="en-US" dirty="0"/>
          </a:p>
          <a:p>
            <a:pPr algn="l"/>
            <a:r>
              <a:rPr lang="en-US" dirty="0"/>
              <a:t>• </a:t>
            </a:r>
            <a:r>
              <a:rPr lang="en-US" b="1" dirty="0"/>
              <a:t>Description: </a:t>
            </a:r>
            <a:r>
              <a:rPr lang="en-US" dirty="0"/>
              <a:t>Surviving spouses of certain veterans may be eligible for VA home loan guaranty benefits. </a:t>
            </a:r>
          </a:p>
          <a:p>
            <a:pPr algn="l"/>
            <a:r>
              <a:rPr lang="en-US" dirty="0"/>
              <a:t>• </a:t>
            </a:r>
            <a:r>
              <a:rPr lang="en-US" b="1" dirty="0"/>
              <a:t>Eligibility: </a:t>
            </a:r>
            <a:r>
              <a:rPr lang="en-US" dirty="0"/>
              <a:t>Spouses of veterans who died on active duty or as a result of a service-connected disability may qualify. </a:t>
            </a:r>
          </a:p>
          <a:p>
            <a:pPr algn="l"/>
            <a:endParaRPr lang="en-US" dirty="0"/>
          </a:p>
          <a:p>
            <a:r>
              <a:rPr lang="en-US" b="1" dirty="0"/>
              <a:t>IMPORTANT NOTE: </a:t>
            </a:r>
            <a:r>
              <a:rPr lang="en-US" dirty="0"/>
              <a:t>These are just a few examples of the VA benefits available to dependents of eligible veterans. The eligibility criteria and benefits offered can vary based on the specific program, so it’s important for dependents to consult with a Veterans VSO to determine their specific eligibility and apply for benefits. </a:t>
            </a:r>
          </a:p>
        </p:txBody>
      </p:sp>
      <p:sp>
        <p:nvSpPr>
          <p:cNvPr id="4" name="Title 1">
            <a:extLst>
              <a:ext uri="{FF2B5EF4-FFF2-40B4-BE49-F238E27FC236}">
                <a16:creationId xmlns:a16="http://schemas.microsoft.com/office/drawing/2014/main" id="{64B9CC12-E717-783D-6249-8E0443FFDE93}"/>
              </a:ext>
            </a:extLst>
          </p:cNvPr>
          <p:cNvSpPr>
            <a:spLocks noGrp="1"/>
          </p:cNvSpPr>
          <p:nvPr>
            <p:ph type="ctrTitle"/>
          </p:nvPr>
        </p:nvSpPr>
        <p:spPr>
          <a:xfrm>
            <a:off x="-195943" y="201742"/>
            <a:ext cx="12294637" cy="2387600"/>
          </a:xfrm>
          <a:prstGeom prst="rect">
            <a:avLst/>
          </a:prstGeom>
        </p:spPr>
        <p:txBody>
          <a:bodyPr/>
          <a:lstStyle/>
          <a:p>
            <a:r>
              <a:rPr lang="en-US" sz="3200" b="1" dirty="0"/>
              <a:t>VA benefits that dependents may be entitled to: </a:t>
            </a:r>
            <a:endParaRPr lang="en-US" sz="3200" dirty="0"/>
          </a:p>
        </p:txBody>
      </p:sp>
    </p:spTree>
    <p:extLst>
      <p:ext uri="{BB962C8B-B14F-4D97-AF65-F5344CB8AC3E}">
        <p14:creationId xmlns:p14="http://schemas.microsoft.com/office/powerpoint/2010/main" val="41215328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17B64-8B02-51C0-C60E-CAD7569201C9}"/>
              </a:ext>
            </a:extLst>
          </p:cNvPr>
          <p:cNvSpPr>
            <a:spLocks noGrp="1"/>
          </p:cNvSpPr>
          <p:nvPr>
            <p:ph type="ctrTitle"/>
          </p:nvPr>
        </p:nvSpPr>
        <p:spPr>
          <a:xfrm>
            <a:off x="1524000" y="406400"/>
            <a:ext cx="9144000" cy="2387600"/>
          </a:xfrm>
          <a:prstGeom prst="rect">
            <a:avLst/>
          </a:prstGeom>
        </p:spPr>
        <p:txBody>
          <a:bodyPr/>
          <a:lstStyle/>
          <a:p>
            <a:r>
              <a:rPr lang="en-US" sz="4000" b="1" dirty="0"/>
              <a:t>Survivor Benefits </a:t>
            </a:r>
            <a:endParaRPr lang="en-US" sz="4000" dirty="0"/>
          </a:p>
        </p:txBody>
      </p:sp>
      <p:sp>
        <p:nvSpPr>
          <p:cNvPr id="3" name="Subtitle 2">
            <a:extLst>
              <a:ext uri="{FF2B5EF4-FFF2-40B4-BE49-F238E27FC236}">
                <a16:creationId xmlns:a16="http://schemas.microsoft.com/office/drawing/2014/main" id="{04DDC522-B904-857A-F8AE-6D23409ED478}"/>
              </a:ext>
            </a:extLst>
          </p:cNvPr>
          <p:cNvSpPr>
            <a:spLocks noGrp="1"/>
          </p:cNvSpPr>
          <p:nvPr>
            <p:ph type="subTitle" idx="1"/>
          </p:nvPr>
        </p:nvSpPr>
        <p:spPr>
          <a:xfrm>
            <a:off x="1524000" y="2992438"/>
            <a:ext cx="9144000" cy="1655762"/>
          </a:xfrm>
        </p:spPr>
        <p:txBody>
          <a:bodyPr/>
          <a:lstStyle/>
          <a:p>
            <a:r>
              <a:rPr lang="en-US" sz="2800" dirty="0"/>
              <a:t>Surviving spouses and family members of deceased veterans may be eligible for various benefits including medical care, financial assistance, and burial assistance for their veteran. Please note that the eligibility criteria and amounts vary based on factors such as the veteran's service, circumstances of death, and service connection. </a:t>
            </a:r>
          </a:p>
        </p:txBody>
      </p:sp>
    </p:spTree>
    <p:extLst>
      <p:ext uri="{BB962C8B-B14F-4D97-AF65-F5344CB8AC3E}">
        <p14:creationId xmlns:p14="http://schemas.microsoft.com/office/powerpoint/2010/main" val="35145681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74DD0-DFFC-A6F1-24BB-D392FB075752}"/>
              </a:ext>
            </a:extLst>
          </p:cNvPr>
          <p:cNvSpPr>
            <a:spLocks noGrp="1"/>
          </p:cNvSpPr>
          <p:nvPr>
            <p:ph type="ctrTitle"/>
          </p:nvPr>
        </p:nvSpPr>
        <p:spPr>
          <a:xfrm>
            <a:off x="821094" y="326151"/>
            <a:ext cx="10549812" cy="2387600"/>
          </a:xfrm>
          <a:prstGeom prst="rect">
            <a:avLst/>
          </a:prstGeom>
        </p:spPr>
        <p:txBody>
          <a:bodyPr/>
          <a:lstStyle/>
          <a:p>
            <a:r>
              <a:rPr lang="en-US" sz="4000" b="1" dirty="0"/>
              <a:t>Who Is Eligible For Survivor Benefits: </a:t>
            </a:r>
            <a:endParaRPr lang="en-US" sz="4000" dirty="0"/>
          </a:p>
        </p:txBody>
      </p:sp>
      <p:sp>
        <p:nvSpPr>
          <p:cNvPr id="3" name="Subtitle 2">
            <a:extLst>
              <a:ext uri="{FF2B5EF4-FFF2-40B4-BE49-F238E27FC236}">
                <a16:creationId xmlns:a16="http://schemas.microsoft.com/office/drawing/2014/main" id="{64EDD352-4C45-1CCD-1AFD-307DD7AEC10D}"/>
              </a:ext>
            </a:extLst>
          </p:cNvPr>
          <p:cNvSpPr>
            <a:spLocks noGrp="1"/>
          </p:cNvSpPr>
          <p:nvPr>
            <p:ph type="subTitle" idx="1"/>
          </p:nvPr>
        </p:nvSpPr>
        <p:spPr>
          <a:xfrm>
            <a:off x="242596" y="2780944"/>
            <a:ext cx="11619722" cy="1655762"/>
          </a:xfrm>
        </p:spPr>
        <p:txBody>
          <a:bodyPr/>
          <a:lstStyle/>
          <a:p>
            <a:pPr algn="l"/>
            <a:r>
              <a:rPr lang="en-US" b="1" dirty="0"/>
              <a:t>Surviving Spouse or Partner: </a:t>
            </a:r>
            <a:r>
              <a:rPr lang="en-US" dirty="0"/>
              <a:t>To qualify as a surviving spouse or domestic partner for VA survivor benefits, the individual typically must have been legally married to the deceased veteran at the time of their death. If the marriage occurred after the veteran's service and meets certain criteria, the surviving spouse may still be eligible for benefits. In some cases, the surviving spouse's eligibility may be affected by remarriage or other factors. </a:t>
            </a:r>
          </a:p>
          <a:p>
            <a:pPr algn="l"/>
            <a:r>
              <a:rPr lang="en-US" b="1" dirty="0"/>
              <a:t>Dependent Children: </a:t>
            </a:r>
            <a:r>
              <a:rPr lang="en-US" dirty="0"/>
              <a:t>Dependent children of deceased veterans may be eligible for VA survivor benefits if they meet specific criteria, such as being under 18 or between 18 or 23 if enrolled in school, being unmarried, and being financially dependent on the veteran at the time of their death. Children who are deemed medically helpless before the age of 18 also qualify. </a:t>
            </a:r>
          </a:p>
        </p:txBody>
      </p:sp>
    </p:spTree>
    <p:extLst>
      <p:ext uri="{BB962C8B-B14F-4D97-AF65-F5344CB8AC3E}">
        <p14:creationId xmlns:p14="http://schemas.microsoft.com/office/powerpoint/2010/main" val="25298491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C836DF7-5DA0-6335-AEB2-EA9850E4EB32}"/>
              </a:ext>
            </a:extLst>
          </p:cNvPr>
          <p:cNvSpPr>
            <a:spLocks noGrp="1"/>
          </p:cNvSpPr>
          <p:nvPr>
            <p:ph type="subTitle" idx="1"/>
          </p:nvPr>
        </p:nvSpPr>
        <p:spPr>
          <a:xfrm>
            <a:off x="821094" y="2986217"/>
            <a:ext cx="10549812" cy="1655762"/>
          </a:xfrm>
        </p:spPr>
        <p:txBody>
          <a:bodyPr/>
          <a:lstStyle/>
          <a:p>
            <a:pPr algn="l"/>
            <a:r>
              <a:rPr lang="en-US" b="1" dirty="0"/>
              <a:t>Dependent Parents: </a:t>
            </a:r>
            <a:r>
              <a:rPr lang="en-US" dirty="0"/>
              <a:t>Dependent parents of deceased veterans may be eligible for VA survivor benefits if they are financially dependent on the veteran at the time of their death and have an income below a specified threshold. Dependency status and eligibility may be affected by factors such as remarriage, income, and other sources of support. </a:t>
            </a:r>
          </a:p>
        </p:txBody>
      </p:sp>
      <p:sp>
        <p:nvSpPr>
          <p:cNvPr id="4" name="Title 1">
            <a:extLst>
              <a:ext uri="{FF2B5EF4-FFF2-40B4-BE49-F238E27FC236}">
                <a16:creationId xmlns:a16="http://schemas.microsoft.com/office/drawing/2014/main" id="{611BA4D1-04C9-0C5C-2C7A-7F3E266DC092}"/>
              </a:ext>
            </a:extLst>
          </p:cNvPr>
          <p:cNvSpPr>
            <a:spLocks noGrp="1"/>
          </p:cNvSpPr>
          <p:nvPr>
            <p:ph type="ctrTitle"/>
          </p:nvPr>
        </p:nvSpPr>
        <p:spPr>
          <a:xfrm>
            <a:off x="821094" y="326151"/>
            <a:ext cx="10549812" cy="2387600"/>
          </a:xfrm>
          <a:prstGeom prst="rect">
            <a:avLst/>
          </a:prstGeom>
        </p:spPr>
        <p:txBody>
          <a:bodyPr/>
          <a:lstStyle/>
          <a:p>
            <a:r>
              <a:rPr lang="en-US" sz="4000" b="1" dirty="0"/>
              <a:t>Who Is Eligible For Survivor Benefits: </a:t>
            </a:r>
            <a:endParaRPr lang="en-US" sz="4000" dirty="0"/>
          </a:p>
        </p:txBody>
      </p:sp>
    </p:spTree>
    <p:extLst>
      <p:ext uri="{BB962C8B-B14F-4D97-AF65-F5344CB8AC3E}">
        <p14:creationId xmlns:p14="http://schemas.microsoft.com/office/powerpoint/2010/main" val="13166068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80B50-FA63-877F-898B-1E621B491B33}"/>
              </a:ext>
            </a:extLst>
          </p:cNvPr>
          <p:cNvSpPr>
            <a:spLocks noGrp="1"/>
          </p:cNvSpPr>
          <p:nvPr>
            <p:ph type="ctrTitle"/>
          </p:nvPr>
        </p:nvSpPr>
        <p:spPr>
          <a:xfrm>
            <a:off x="1524000" y="351033"/>
            <a:ext cx="9144000" cy="2387600"/>
          </a:xfrm>
          <a:prstGeom prst="rect">
            <a:avLst/>
          </a:prstGeom>
        </p:spPr>
        <p:txBody>
          <a:bodyPr/>
          <a:lstStyle/>
          <a:p>
            <a:r>
              <a:rPr lang="en-US" sz="4000" b="1" dirty="0"/>
              <a:t>Survivor Benefit Programs</a:t>
            </a:r>
            <a:endParaRPr lang="en-US" sz="4000" dirty="0"/>
          </a:p>
        </p:txBody>
      </p:sp>
      <p:sp>
        <p:nvSpPr>
          <p:cNvPr id="3" name="Subtitle 2">
            <a:extLst>
              <a:ext uri="{FF2B5EF4-FFF2-40B4-BE49-F238E27FC236}">
                <a16:creationId xmlns:a16="http://schemas.microsoft.com/office/drawing/2014/main" id="{4E3CC150-0E92-C629-39F4-39A3AE20F889}"/>
              </a:ext>
            </a:extLst>
          </p:cNvPr>
          <p:cNvSpPr>
            <a:spLocks noGrp="1"/>
          </p:cNvSpPr>
          <p:nvPr>
            <p:ph type="subTitle" idx="1"/>
          </p:nvPr>
        </p:nvSpPr>
        <p:spPr>
          <a:xfrm>
            <a:off x="242597" y="2383405"/>
            <a:ext cx="11377126" cy="1655762"/>
          </a:xfrm>
        </p:spPr>
        <p:txBody>
          <a:bodyPr/>
          <a:lstStyle/>
          <a:p>
            <a:r>
              <a:rPr lang="en-US" b="1" dirty="0"/>
              <a:t>: </a:t>
            </a:r>
            <a:endParaRPr lang="en-US" dirty="0"/>
          </a:p>
          <a:p>
            <a:pPr algn="l"/>
            <a:r>
              <a:rPr lang="en-US" b="1" dirty="0"/>
              <a:t>Accrued Benefits: </a:t>
            </a:r>
            <a:r>
              <a:rPr lang="en-US" dirty="0"/>
              <a:t>Benefits that are owed to the veteran by VA but not paid prior to the veteran’s death. A claim must be filed within 1 year after veteran’s death by the surviving spouse, dependent children, or dependent parents. </a:t>
            </a:r>
          </a:p>
          <a:p>
            <a:pPr algn="l"/>
            <a:r>
              <a:rPr lang="en-US" b="1" dirty="0"/>
              <a:t>Dependency and Indemnity Compensation (DIC): </a:t>
            </a:r>
            <a:r>
              <a:rPr lang="en-US" dirty="0"/>
              <a:t>DIC is a tax-free monetary benefit for surviving spouses, dependent children, and dependent parents of service members who died on active duty or veterans whose death resulted from a service-related injury or disease. Dependents of veterans who were totally disabled due to service-connected conditions for 10 years prior to their passing are also eligible for DIC. </a:t>
            </a:r>
            <a:r>
              <a:rPr lang="en-US" b="1" dirty="0"/>
              <a:t>Note on remarrying: </a:t>
            </a:r>
            <a:r>
              <a:rPr lang="en-US" dirty="0"/>
              <a:t>If a surviving spouse of a veteran remarries before age 55, all DIC benefits will be terminated. If remarried after 55, DIC remains active. </a:t>
            </a:r>
          </a:p>
        </p:txBody>
      </p:sp>
    </p:spTree>
    <p:extLst>
      <p:ext uri="{BB962C8B-B14F-4D97-AF65-F5344CB8AC3E}">
        <p14:creationId xmlns:p14="http://schemas.microsoft.com/office/powerpoint/2010/main" val="36023154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6FBE41D-A5B2-7975-6F5D-E763369249E0}"/>
              </a:ext>
            </a:extLst>
          </p:cNvPr>
          <p:cNvSpPr>
            <a:spLocks noGrp="1"/>
          </p:cNvSpPr>
          <p:nvPr>
            <p:ph type="subTitle" idx="1"/>
          </p:nvPr>
        </p:nvSpPr>
        <p:spPr>
          <a:xfrm>
            <a:off x="339012" y="3060863"/>
            <a:ext cx="11513975" cy="1655762"/>
          </a:xfrm>
        </p:spPr>
        <p:txBody>
          <a:bodyPr/>
          <a:lstStyle/>
          <a:p>
            <a:pPr algn="l"/>
            <a:r>
              <a:rPr lang="en-US" b="1" dirty="0"/>
              <a:t>Enhanced DIC: </a:t>
            </a:r>
            <a:r>
              <a:rPr lang="en-US" dirty="0"/>
              <a:t>A higher payment called enhanced DIC is payable if the veteran was rated 100% P&amp;T for 8 continuous years prior to death and the surviving spouse was married to the veteran for those same 8 years. </a:t>
            </a:r>
          </a:p>
          <a:p>
            <a:pPr algn="l"/>
            <a:r>
              <a:rPr lang="en-US" b="1" dirty="0"/>
              <a:t>Survivors Pension: </a:t>
            </a:r>
            <a:r>
              <a:rPr lang="en-US" dirty="0"/>
              <a:t>This is a needs-based benefit available to un-remarried surviving spouses and unmarried dependent children of deceased wartime veterans. Similar to Non-Service-Connected Pension for veterans, the surviving dependent will qualify based on income limits, net worth limits, and the service requirements of the veteran.</a:t>
            </a:r>
          </a:p>
        </p:txBody>
      </p:sp>
      <p:sp>
        <p:nvSpPr>
          <p:cNvPr id="4" name="Title 1">
            <a:extLst>
              <a:ext uri="{FF2B5EF4-FFF2-40B4-BE49-F238E27FC236}">
                <a16:creationId xmlns:a16="http://schemas.microsoft.com/office/drawing/2014/main" id="{1F569816-8C65-D896-C1CF-3DD223921CEE}"/>
              </a:ext>
            </a:extLst>
          </p:cNvPr>
          <p:cNvSpPr>
            <a:spLocks noGrp="1"/>
          </p:cNvSpPr>
          <p:nvPr>
            <p:ph type="ctrTitle"/>
          </p:nvPr>
        </p:nvSpPr>
        <p:spPr>
          <a:xfrm>
            <a:off x="1524000" y="351033"/>
            <a:ext cx="9144000" cy="2387600"/>
          </a:xfrm>
          <a:prstGeom prst="rect">
            <a:avLst/>
          </a:prstGeom>
        </p:spPr>
        <p:txBody>
          <a:bodyPr/>
          <a:lstStyle/>
          <a:p>
            <a:r>
              <a:rPr lang="en-US" sz="4000" b="1" dirty="0"/>
              <a:t>Survivor Benefit Programs</a:t>
            </a:r>
            <a:endParaRPr lang="en-US" sz="4000" dirty="0"/>
          </a:p>
        </p:txBody>
      </p:sp>
    </p:spTree>
    <p:extLst>
      <p:ext uri="{BB962C8B-B14F-4D97-AF65-F5344CB8AC3E}">
        <p14:creationId xmlns:p14="http://schemas.microsoft.com/office/powerpoint/2010/main" val="11654004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BD8B423-1EEA-3394-B812-544D358D15EE}"/>
              </a:ext>
            </a:extLst>
          </p:cNvPr>
          <p:cNvSpPr>
            <a:spLocks noGrp="1"/>
          </p:cNvSpPr>
          <p:nvPr>
            <p:ph type="subTitle" idx="1"/>
          </p:nvPr>
        </p:nvSpPr>
        <p:spPr>
          <a:xfrm>
            <a:off x="429207" y="2919025"/>
            <a:ext cx="11520196" cy="1655762"/>
          </a:xfrm>
        </p:spPr>
        <p:txBody>
          <a:bodyPr/>
          <a:lstStyle/>
          <a:p>
            <a:pPr algn="l"/>
            <a:r>
              <a:rPr lang="en-US" b="1" dirty="0"/>
              <a:t>Burial in a National Cemetery: </a:t>
            </a:r>
            <a:r>
              <a:rPr lang="en-US" dirty="0"/>
              <a:t>Eligible veterans and their spouses may be buried in a national cemetery. This includes a gravesite, opening and closing of the grave, and a headstone or marker. </a:t>
            </a:r>
          </a:p>
          <a:p>
            <a:pPr algn="l"/>
            <a:r>
              <a:rPr lang="en-US" b="1" dirty="0"/>
              <a:t>VA’s Pre-Need Burial Program: </a:t>
            </a:r>
            <a:r>
              <a:rPr lang="en-US" dirty="0"/>
              <a:t>Program allows eligible veterans and their eligible family members to plan and prepare for their burial arrangements in advance. This program provides an opportunity to make important decisions regarding final resting place, funeral services, and burial benefits, prior to the veteran’s passing. While the VA does accept where veterans prefer to be buried, families ultimately do not get to choose where the veteran will be buried. </a:t>
            </a:r>
          </a:p>
        </p:txBody>
      </p:sp>
      <p:sp>
        <p:nvSpPr>
          <p:cNvPr id="4" name="Title 1">
            <a:extLst>
              <a:ext uri="{FF2B5EF4-FFF2-40B4-BE49-F238E27FC236}">
                <a16:creationId xmlns:a16="http://schemas.microsoft.com/office/drawing/2014/main" id="{09A5AF32-1122-CDFA-9B41-367AC8CED30C}"/>
              </a:ext>
            </a:extLst>
          </p:cNvPr>
          <p:cNvSpPr>
            <a:spLocks noGrp="1"/>
          </p:cNvSpPr>
          <p:nvPr>
            <p:ph type="ctrTitle"/>
          </p:nvPr>
        </p:nvSpPr>
        <p:spPr>
          <a:xfrm>
            <a:off x="1524000" y="351033"/>
            <a:ext cx="9144000" cy="2387600"/>
          </a:xfrm>
          <a:prstGeom prst="rect">
            <a:avLst/>
          </a:prstGeom>
        </p:spPr>
        <p:txBody>
          <a:bodyPr/>
          <a:lstStyle/>
          <a:p>
            <a:r>
              <a:rPr lang="en-US" sz="4000" b="1" dirty="0"/>
              <a:t>Survivor Benefit Programs</a:t>
            </a:r>
            <a:endParaRPr lang="en-US" sz="4000" dirty="0"/>
          </a:p>
        </p:txBody>
      </p:sp>
    </p:spTree>
    <p:extLst>
      <p:ext uri="{BB962C8B-B14F-4D97-AF65-F5344CB8AC3E}">
        <p14:creationId xmlns:p14="http://schemas.microsoft.com/office/powerpoint/2010/main" val="18331591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46435A4-B461-2746-D49B-32DA1E30DCB1}"/>
              </a:ext>
            </a:extLst>
          </p:cNvPr>
          <p:cNvSpPr>
            <a:spLocks noGrp="1"/>
          </p:cNvSpPr>
          <p:nvPr>
            <p:ph type="subTitle" idx="1"/>
          </p:nvPr>
        </p:nvSpPr>
        <p:spPr>
          <a:xfrm>
            <a:off x="323461" y="3085744"/>
            <a:ext cx="11545077" cy="1655762"/>
          </a:xfrm>
        </p:spPr>
        <p:txBody>
          <a:bodyPr/>
          <a:lstStyle/>
          <a:p>
            <a:pPr algn="l"/>
            <a:r>
              <a:rPr lang="en-US" b="1" dirty="0"/>
              <a:t>Burial Allowance: </a:t>
            </a:r>
            <a:r>
              <a:rPr lang="en-US" dirty="0"/>
              <a:t>The VA may provide a burial allowance to help cover burial and funeral expenses for eligible veterans. The amount varies based on factors such as whether the death was service-connected or not. If the death was not service connected, the family can still claim a burial allowance but will receive a little less than half the amount as if the veteran was service connected. </a:t>
            </a:r>
          </a:p>
          <a:p>
            <a:pPr algn="l"/>
            <a:r>
              <a:rPr lang="en-US" b="1" dirty="0"/>
              <a:t>Plot Allowance: T</a:t>
            </a:r>
            <a:r>
              <a:rPr lang="en-US" dirty="0"/>
              <a:t>he plot allowance is provided to help cover the cost of purchasing a burial plot or interment space for the deceased veteran. It is available to the survivors of deceased veterans who are eligible for burial in a VA national cemetery or veterans buried in other cemeteries that require the purchase of a burial plot. </a:t>
            </a:r>
          </a:p>
        </p:txBody>
      </p:sp>
      <p:sp>
        <p:nvSpPr>
          <p:cNvPr id="4" name="Title 1">
            <a:extLst>
              <a:ext uri="{FF2B5EF4-FFF2-40B4-BE49-F238E27FC236}">
                <a16:creationId xmlns:a16="http://schemas.microsoft.com/office/drawing/2014/main" id="{58A619D1-A8A6-8E0F-ABC8-F53F8EA9B7A1}"/>
              </a:ext>
            </a:extLst>
          </p:cNvPr>
          <p:cNvSpPr>
            <a:spLocks noGrp="1"/>
          </p:cNvSpPr>
          <p:nvPr>
            <p:ph type="ctrTitle"/>
          </p:nvPr>
        </p:nvSpPr>
        <p:spPr>
          <a:xfrm>
            <a:off x="1524000" y="351033"/>
            <a:ext cx="9144000" cy="2387600"/>
          </a:xfrm>
          <a:prstGeom prst="rect">
            <a:avLst/>
          </a:prstGeom>
        </p:spPr>
        <p:txBody>
          <a:bodyPr/>
          <a:lstStyle/>
          <a:p>
            <a:r>
              <a:rPr lang="en-US" sz="4000" b="1" dirty="0"/>
              <a:t>Survivor Benefit Programs</a:t>
            </a:r>
            <a:endParaRPr lang="en-US" sz="4000" dirty="0"/>
          </a:p>
        </p:txBody>
      </p:sp>
    </p:spTree>
    <p:extLst>
      <p:ext uri="{BB962C8B-B14F-4D97-AF65-F5344CB8AC3E}">
        <p14:creationId xmlns:p14="http://schemas.microsoft.com/office/powerpoint/2010/main" val="11892531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3E5D064-84E5-ED17-7E36-0764F189F4B4}"/>
              </a:ext>
            </a:extLst>
          </p:cNvPr>
          <p:cNvSpPr>
            <a:spLocks noGrp="1"/>
          </p:cNvSpPr>
          <p:nvPr>
            <p:ph type="subTitle" idx="1"/>
          </p:nvPr>
        </p:nvSpPr>
        <p:spPr>
          <a:xfrm>
            <a:off x="292359" y="3004879"/>
            <a:ext cx="11775232" cy="1655762"/>
          </a:xfrm>
        </p:spPr>
        <p:txBody>
          <a:bodyPr/>
          <a:lstStyle/>
          <a:p>
            <a:pPr algn="l"/>
            <a:r>
              <a:rPr lang="en-US" b="1" dirty="0"/>
              <a:t>Transportation Reimbursement: </a:t>
            </a:r>
            <a:r>
              <a:rPr lang="en-US" dirty="0"/>
              <a:t>The VA provides transportation reimbursement benefits to assist eligible survivors or representatives of deceased veterans with the costs associated with transporting the veteran's remains to a VA national cemetery or a VA-contracted funeral home for burial. To be eligible for transportation reimbursement, the deceased veteran must be eligible for burial in a VA national cemetery or a state veterans cemetery, or the burial must be arranged through a VA-contracted funeral home. </a:t>
            </a:r>
          </a:p>
          <a:p>
            <a:pPr algn="l"/>
            <a:r>
              <a:rPr lang="en-US" b="1" dirty="0"/>
              <a:t>Presidential Memorial Certificate: </a:t>
            </a:r>
            <a:r>
              <a:rPr lang="en-US" dirty="0"/>
              <a:t>A Presidential Memorial Certificate is an engraved paper certificate signed by the current President to honor the memory of honorably discharged deceased veterans. </a:t>
            </a:r>
          </a:p>
        </p:txBody>
      </p:sp>
      <p:sp>
        <p:nvSpPr>
          <p:cNvPr id="4" name="Title 1">
            <a:extLst>
              <a:ext uri="{FF2B5EF4-FFF2-40B4-BE49-F238E27FC236}">
                <a16:creationId xmlns:a16="http://schemas.microsoft.com/office/drawing/2014/main" id="{0B2044FE-C8F0-E12A-4782-6FF8B72D4427}"/>
              </a:ext>
            </a:extLst>
          </p:cNvPr>
          <p:cNvSpPr>
            <a:spLocks noGrp="1"/>
          </p:cNvSpPr>
          <p:nvPr>
            <p:ph type="ctrTitle"/>
          </p:nvPr>
        </p:nvSpPr>
        <p:spPr>
          <a:xfrm>
            <a:off x="1524000" y="351033"/>
            <a:ext cx="9144000" cy="2387600"/>
          </a:xfrm>
          <a:prstGeom prst="rect">
            <a:avLst/>
          </a:prstGeom>
        </p:spPr>
        <p:txBody>
          <a:bodyPr/>
          <a:lstStyle/>
          <a:p>
            <a:r>
              <a:rPr lang="en-US" sz="4000" b="1" dirty="0"/>
              <a:t>Survivor Benefit Programs</a:t>
            </a:r>
            <a:endParaRPr lang="en-US" sz="4000" dirty="0"/>
          </a:p>
        </p:txBody>
      </p:sp>
    </p:spTree>
    <p:extLst>
      <p:ext uri="{BB962C8B-B14F-4D97-AF65-F5344CB8AC3E}">
        <p14:creationId xmlns:p14="http://schemas.microsoft.com/office/powerpoint/2010/main" val="165719031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85EFAE0-F09D-0948-9D73-652E83463EF7}"/>
              </a:ext>
            </a:extLst>
          </p:cNvPr>
          <p:cNvSpPr>
            <a:spLocks noGrp="1"/>
          </p:cNvSpPr>
          <p:nvPr>
            <p:ph type="subTitle" idx="1"/>
          </p:nvPr>
        </p:nvSpPr>
        <p:spPr>
          <a:xfrm>
            <a:off x="329681" y="3060863"/>
            <a:ext cx="11532637" cy="1655762"/>
          </a:xfrm>
        </p:spPr>
        <p:txBody>
          <a:bodyPr/>
          <a:lstStyle/>
          <a:p>
            <a:pPr algn="l"/>
            <a:r>
              <a:rPr lang="en-US" b="1" dirty="0"/>
              <a:t>Burial Flag: </a:t>
            </a:r>
            <a:r>
              <a:rPr lang="en-US" dirty="0"/>
              <a:t>A U.S. flag may be provided to drape the casket or accompany the urn of a deceased veteran. The flag is usually presented to the next of kin. The funeral director normally assists with obtaining the burial flag, but the family can also obtain one at most local post offices or their VA Regional Office. </a:t>
            </a:r>
          </a:p>
          <a:p>
            <a:pPr algn="l"/>
            <a:r>
              <a:rPr lang="en-US" b="1" dirty="0"/>
              <a:t>Military Funeral Honors: </a:t>
            </a:r>
            <a:r>
              <a:rPr lang="en-US" dirty="0"/>
              <a:t>Eligible veterans are entitled to military funeral honors, which include the folding and presentation of the U.S. flag and the playing of Taps. The Department of Defense has authorized the VFW to conduct military funeral honors in the event that Active Military, Reserve, or National Guard personnel are not available. Families of eligible veterans may request Military Funeral Honors through their funeral director or by contacting Military OneSource at (800) 342-9647 </a:t>
            </a:r>
          </a:p>
        </p:txBody>
      </p:sp>
      <p:sp>
        <p:nvSpPr>
          <p:cNvPr id="4" name="Title 1">
            <a:extLst>
              <a:ext uri="{FF2B5EF4-FFF2-40B4-BE49-F238E27FC236}">
                <a16:creationId xmlns:a16="http://schemas.microsoft.com/office/drawing/2014/main" id="{E8386D13-4D4F-A430-3144-DE8D5CE4481F}"/>
              </a:ext>
            </a:extLst>
          </p:cNvPr>
          <p:cNvSpPr>
            <a:spLocks noGrp="1"/>
          </p:cNvSpPr>
          <p:nvPr>
            <p:ph type="ctrTitle"/>
          </p:nvPr>
        </p:nvSpPr>
        <p:spPr>
          <a:xfrm>
            <a:off x="1524000" y="351033"/>
            <a:ext cx="9144000" cy="2387600"/>
          </a:xfrm>
          <a:prstGeom prst="rect">
            <a:avLst/>
          </a:prstGeom>
        </p:spPr>
        <p:txBody>
          <a:bodyPr/>
          <a:lstStyle/>
          <a:p>
            <a:r>
              <a:rPr lang="en-US" sz="4000" b="1" dirty="0"/>
              <a:t>Survivor Benefit Programs</a:t>
            </a:r>
            <a:endParaRPr lang="en-US" sz="4000" dirty="0"/>
          </a:p>
        </p:txBody>
      </p:sp>
    </p:spTree>
    <p:extLst>
      <p:ext uri="{BB962C8B-B14F-4D97-AF65-F5344CB8AC3E}">
        <p14:creationId xmlns:p14="http://schemas.microsoft.com/office/powerpoint/2010/main" val="333305734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BC0C640-C9E4-8891-904F-68BEA8B4ABCC}"/>
              </a:ext>
            </a:extLst>
          </p:cNvPr>
          <p:cNvSpPr>
            <a:spLocks noGrp="1"/>
          </p:cNvSpPr>
          <p:nvPr>
            <p:ph type="subTitle" idx="1"/>
          </p:nvPr>
        </p:nvSpPr>
        <p:spPr>
          <a:xfrm>
            <a:off x="1524000" y="3291487"/>
            <a:ext cx="9144000" cy="1655762"/>
          </a:xfrm>
        </p:spPr>
        <p:txBody>
          <a:bodyPr/>
          <a:lstStyle/>
          <a:p>
            <a:r>
              <a:rPr lang="en-US" b="1" dirty="0"/>
              <a:t>Headstones and Markers: </a:t>
            </a:r>
            <a:r>
              <a:rPr lang="en-US" dirty="0"/>
              <a:t>The VA provides headstones or markers for the graves of eligible veterans and spouses. A request for a headstone or marker must be submitted on the correct form (VA form 40-1330) to the National Cemetery Administration. </a:t>
            </a:r>
          </a:p>
        </p:txBody>
      </p:sp>
      <p:sp>
        <p:nvSpPr>
          <p:cNvPr id="4" name="Title 1">
            <a:extLst>
              <a:ext uri="{FF2B5EF4-FFF2-40B4-BE49-F238E27FC236}">
                <a16:creationId xmlns:a16="http://schemas.microsoft.com/office/drawing/2014/main" id="{8C7E161E-CA05-8C38-0781-BD1A57D9E1FD}"/>
              </a:ext>
            </a:extLst>
          </p:cNvPr>
          <p:cNvSpPr>
            <a:spLocks noGrp="1"/>
          </p:cNvSpPr>
          <p:nvPr>
            <p:ph type="ctrTitle"/>
          </p:nvPr>
        </p:nvSpPr>
        <p:spPr>
          <a:xfrm>
            <a:off x="1524000" y="351033"/>
            <a:ext cx="9144000" cy="2387600"/>
          </a:xfrm>
          <a:prstGeom prst="rect">
            <a:avLst/>
          </a:prstGeom>
        </p:spPr>
        <p:txBody>
          <a:bodyPr/>
          <a:lstStyle/>
          <a:p>
            <a:r>
              <a:rPr lang="en-US" sz="4000" b="1" dirty="0"/>
              <a:t>Survivor Benefit Programs</a:t>
            </a:r>
            <a:endParaRPr lang="en-US" sz="4000" dirty="0"/>
          </a:p>
        </p:txBody>
      </p:sp>
    </p:spTree>
    <p:extLst>
      <p:ext uri="{BB962C8B-B14F-4D97-AF65-F5344CB8AC3E}">
        <p14:creationId xmlns:p14="http://schemas.microsoft.com/office/powerpoint/2010/main" val="11719587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B4FE5-2A62-C888-9D57-04DA00F6427A}"/>
              </a:ext>
            </a:extLst>
          </p:cNvPr>
          <p:cNvSpPr>
            <a:spLocks noGrp="1"/>
          </p:cNvSpPr>
          <p:nvPr>
            <p:ph type="ctrTitle"/>
          </p:nvPr>
        </p:nvSpPr>
        <p:spPr>
          <a:xfrm>
            <a:off x="534954" y="686935"/>
            <a:ext cx="10947919" cy="2387600"/>
          </a:xfrm>
          <a:prstGeom prst="rect">
            <a:avLst/>
          </a:prstGeom>
        </p:spPr>
        <p:txBody>
          <a:bodyPr/>
          <a:lstStyle/>
          <a:p>
            <a:r>
              <a:rPr lang="en-US" sz="3600" b="1" dirty="0"/>
              <a:t>Other benefits available to survivors based on eligibility include: </a:t>
            </a:r>
            <a:endParaRPr lang="en-US" sz="3600" dirty="0"/>
          </a:p>
        </p:txBody>
      </p:sp>
      <p:sp>
        <p:nvSpPr>
          <p:cNvPr id="3" name="Subtitle 2">
            <a:extLst>
              <a:ext uri="{FF2B5EF4-FFF2-40B4-BE49-F238E27FC236}">
                <a16:creationId xmlns:a16="http://schemas.microsoft.com/office/drawing/2014/main" id="{72071E7A-E506-7C03-FC8F-324ECF081826}"/>
              </a:ext>
            </a:extLst>
          </p:cNvPr>
          <p:cNvSpPr>
            <a:spLocks noGrp="1"/>
          </p:cNvSpPr>
          <p:nvPr>
            <p:ph type="subTitle" idx="1"/>
          </p:nvPr>
        </p:nvSpPr>
        <p:spPr>
          <a:xfrm>
            <a:off x="276808" y="3222594"/>
            <a:ext cx="11638384" cy="1655762"/>
          </a:xfrm>
        </p:spPr>
        <p:txBody>
          <a:bodyPr/>
          <a:lstStyle/>
          <a:p>
            <a:pPr algn="l"/>
            <a:r>
              <a:rPr lang="en-US" sz="2200" b="1" dirty="0"/>
              <a:t>Home Loan Guaranty: </a:t>
            </a:r>
            <a:r>
              <a:rPr lang="en-US" sz="2200" dirty="0"/>
              <a:t>Surviving spouses may be eligible for VA home loan benefits, including VA-guaranteed home loans or refinancing options. </a:t>
            </a:r>
          </a:p>
          <a:p>
            <a:pPr algn="l"/>
            <a:r>
              <a:rPr lang="en-US" sz="2200" b="1" dirty="0"/>
              <a:t>Education and Training: </a:t>
            </a:r>
            <a:r>
              <a:rPr lang="en-US" sz="2200" dirty="0"/>
              <a:t>Some education benefits may be available to surviving spouses through programs like the Survivors' and Dependents' Educational Assistance (DEA) program. </a:t>
            </a:r>
          </a:p>
          <a:p>
            <a:pPr algn="l"/>
            <a:r>
              <a:rPr lang="en-US" sz="2200" b="1" dirty="0"/>
              <a:t>VA Civilian Health and Medical Program (CHAMPVA): </a:t>
            </a:r>
            <a:r>
              <a:rPr lang="en-US" sz="2200" dirty="0"/>
              <a:t>CHAMPVA provides health care benefits for eligible surviving spouses and dependents of veterans who are rated permanently and totally disabled due to a service-connected condition. </a:t>
            </a:r>
          </a:p>
          <a:p>
            <a:pPr algn="l"/>
            <a:r>
              <a:rPr lang="en-US" sz="2200" b="1" dirty="0"/>
              <a:t>Military Survivor Benefit Plan (SBP): </a:t>
            </a:r>
            <a:r>
              <a:rPr lang="en-US" sz="2200" dirty="0"/>
              <a:t>While not a VA program, SBP is a Department of Defense program that provides monthly payments to survivors of military retirees. </a:t>
            </a:r>
          </a:p>
        </p:txBody>
      </p:sp>
    </p:spTree>
    <p:extLst>
      <p:ext uri="{BB962C8B-B14F-4D97-AF65-F5344CB8AC3E}">
        <p14:creationId xmlns:p14="http://schemas.microsoft.com/office/powerpoint/2010/main" val="210907389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08A9DD0-0631-F59E-5476-EB670FA3E503}"/>
              </a:ext>
            </a:extLst>
          </p:cNvPr>
          <p:cNvSpPr>
            <a:spLocks noGrp="1"/>
          </p:cNvSpPr>
          <p:nvPr>
            <p:ph type="subTitle" idx="1"/>
          </p:nvPr>
        </p:nvSpPr>
        <p:spPr>
          <a:xfrm>
            <a:off x="339012" y="3334560"/>
            <a:ext cx="11513975" cy="1655762"/>
          </a:xfrm>
        </p:spPr>
        <p:txBody>
          <a:bodyPr/>
          <a:lstStyle/>
          <a:p>
            <a:pPr algn="l"/>
            <a:r>
              <a:rPr lang="en-US" b="1" dirty="0"/>
              <a:t>Home Loan Guaranty: </a:t>
            </a:r>
            <a:r>
              <a:rPr lang="en-US" dirty="0"/>
              <a:t>Surviving spouses may be eligible for VA home loan benefits, including VA-guaranteed home loans or refinancing options. </a:t>
            </a:r>
          </a:p>
          <a:p>
            <a:pPr algn="l"/>
            <a:r>
              <a:rPr lang="en-US" b="1" dirty="0"/>
              <a:t>Veterans' Mortgage Life Insurance (VMLI): </a:t>
            </a:r>
            <a:r>
              <a:rPr lang="en-US" dirty="0"/>
              <a:t>VMLI provides mortgage protection insurance to the surviving spouses of veterans who have severe service-connected disabilities. </a:t>
            </a:r>
          </a:p>
          <a:p>
            <a:r>
              <a:rPr lang="en-US" b="1" dirty="0"/>
              <a:t>IMPORTANT NOTE: </a:t>
            </a:r>
            <a:r>
              <a:rPr lang="en-US" dirty="0"/>
              <a:t>Eligibility criteria and benefits vary based on a number of factors; therefore it's recommended to direct the family to an VA accredited Representative to navigate the application process for survivor benefits. </a:t>
            </a:r>
          </a:p>
        </p:txBody>
      </p:sp>
      <p:sp>
        <p:nvSpPr>
          <p:cNvPr id="4" name="Title 1">
            <a:extLst>
              <a:ext uri="{FF2B5EF4-FFF2-40B4-BE49-F238E27FC236}">
                <a16:creationId xmlns:a16="http://schemas.microsoft.com/office/drawing/2014/main" id="{BCF770C3-E523-C944-1420-A34C0FEC01D3}"/>
              </a:ext>
            </a:extLst>
          </p:cNvPr>
          <p:cNvSpPr>
            <a:spLocks noGrp="1"/>
          </p:cNvSpPr>
          <p:nvPr>
            <p:ph type="ctrTitle"/>
          </p:nvPr>
        </p:nvSpPr>
        <p:spPr>
          <a:xfrm>
            <a:off x="534954" y="686935"/>
            <a:ext cx="10947919" cy="2387600"/>
          </a:xfrm>
          <a:prstGeom prst="rect">
            <a:avLst/>
          </a:prstGeom>
        </p:spPr>
        <p:txBody>
          <a:bodyPr/>
          <a:lstStyle/>
          <a:p>
            <a:r>
              <a:rPr lang="en-US" sz="3600" b="1" dirty="0"/>
              <a:t>Other benefits available to survivors based on eligibility include: </a:t>
            </a:r>
            <a:endParaRPr lang="en-US" sz="3600" dirty="0"/>
          </a:p>
        </p:txBody>
      </p:sp>
    </p:spTree>
    <p:extLst>
      <p:ext uri="{BB962C8B-B14F-4D97-AF65-F5344CB8AC3E}">
        <p14:creationId xmlns:p14="http://schemas.microsoft.com/office/powerpoint/2010/main" val="1129682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16320-12D3-0FFA-A32D-48FD7366F8A4}"/>
              </a:ext>
            </a:extLst>
          </p:cNvPr>
          <p:cNvSpPr>
            <a:spLocks noGrp="1"/>
          </p:cNvSpPr>
          <p:nvPr>
            <p:ph type="ctrTitle"/>
          </p:nvPr>
        </p:nvSpPr>
        <p:spPr>
          <a:xfrm>
            <a:off x="1524000" y="406400"/>
            <a:ext cx="9144000" cy="2387600"/>
          </a:xfrm>
          <a:prstGeom prst="rect">
            <a:avLst/>
          </a:prstGeom>
        </p:spPr>
        <p:txBody>
          <a:bodyPr/>
          <a:lstStyle/>
          <a:p>
            <a:r>
              <a:rPr lang="en-US" sz="4000" b="1" dirty="0"/>
              <a:t>VA Healthcare System </a:t>
            </a:r>
            <a:endParaRPr lang="en-US" sz="4000" dirty="0"/>
          </a:p>
        </p:txBody>
      </p:sp>
      <p:sp>
        <p:nvSpPr>
          <p:cNvPr id="3" name="Subtitle 2">
            <a:extLst>
              <a:ext uri="{FF2B5EF4-FFF2-40B4-BE49-F238E27FC236}">
                <a16:creationId xmlns:a16="http://schemas.microsoft.com/office/drawing/2014/main" id="{5229E7B3-C652-6AD3-3D87-B415BF9222B9}"/>
              </a:ext>
            </a:extLst>
          </p:cNvPr>
          <p:cNvSpPr>
            <a:spLocks noGrp="1"/>
          </p:cNvSpPr>
          <p:nvPr>
            <p:ph type="subTitle" idx="1"/>
          </p:nvPr>
        </p:nvSpPr>
        <p:spPr>
          <a:xfrm>
            <a:off x="435428" y="2924629"/>
            <a:ext cx="11321144" cy="1655762"/>
          </a:xfrm>
        </p:spPr>
        <p:txBody>
          <a:bodyPr/>
          <a:lstStyle/>
          <a:p>
            <a:pPr algn="l"/>
            <a:r>
              <a:rPr lang="en-US" dirty="0"/>
              <a:t>The VA operates one of the largest integrated healthcare systems in the world, providing comprehensive medical services to eligible veterans through VA Medical Centers (VAMCs) and other outpatient clinics. The VA’s healthcare system is designed to meet the unique needs of veterans, offering a wide range of the following medical services: </a:t>
            </a:r>
          </a:p>
          <a:p>
            <a:pPr algn="l"/>
            <a:r>
              <a:rPr lang="en-US" b="1" dirty="0"/>
              <a:t>Comprehensive Medical Services: </a:t>
            </a:r>
            <a:r>
              <a:rPr lang="en-US" dirty="0"/>
              <a:t>VA Healthcare provides a wide range of medical services, including primary care, specialty care, mental health services, and preventive care. Veterans can receive comprehensive healthcare from a primary care provider within the VA system. </a:t>
            </a:r>
          </a:p>
        </p:txBody>
      </p:sp>
    </p:spTree>
    <p:extLst>
      <p:ext uri="{BB962C8B-B14F-4D97-AF65-F5344CB8AC3E}">
        <p14:creationId xmlns:p14="http://schemas.microsoft.com/office/powerpoint/2010/main" val="311551986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D7DBD0F-5785-764F-7A2B-1E5CAAA2FD30}"/>
              </a:ext>
            </a:extLst>
          </p:cNvPr>
          <p:cNvSpPr>
            <a:spLocks noGrp="1"/>
          </p:cNvSpPr>
          <p:nvPr>
            <p:ph type="subTitle" idx="1"/>
          </p:nvPr>
        </p:nvSpPr>
        <p:spPr>
          <a:xfrm>
            <a:off x="634482" y="3017320"/>
            <a:ext cx="10786187" cy="1655762"/>
          </a:xfrm>
        </p:spPr>
        <p:txBody>
          <a:bodyPr/>
          <a:lstStyle/>
          <a:p>
            <a:pPr algn="l"/>
            <a:r>
              <a:rPr lang="en-US" b="1" dirty="0"/>
              <a:t>Prescription Medication Coverage: </a:t>
            </a:r>
            <a:r>
              <a:rPr lang="en-US" dirty="0"/>
              <a:t>VA Healthcare includes prescription medication coverage. Veterans can obtain necessary medications from VA or local pharmacies, often at no cost or at a lower cost than in the private sector. </a:t>
            </a:r>
          </a:p>
          <a:p>
            <a:pPr algn="l"/>
            <a:r>
              <a:rPr lang="en-US" b="1" dirty="0"/>
              <a:t>Mental Health Services: </a:t>
            </a:r>
            <a:r>
              <a:rPr lang="en-US" dirty="0"/>
              <a:t>VA Healthcare places a strong emphasis on mental health care. Veterans can access counseling, therapy, and other mental health resources to address conditions such as depression, anxiety, and PTSD regardless of their discharge type or VA healthcare eligibility status. </a:t>
            </a:r>
          </a:p>
        </p:txBody>
      </p:sp>
      <p:sp>
        <p:nvSpPr>
          <p:cNvPr id="4" name="Title 1">
            <a:extLst>
              <a:ext uri="{FF2B5EF4-FFF2-40B4-BE49-F238E27FC236}">
                <a16:creationId xmlns:a16="http://schemas.microsoft.com/office/drawing/2014/main" id="{59E01CB0-AC4F-302A-AF50-DEF7B3E36E40}"/>
              </a:ext>
            </a:extLst>
          </p:cNvPr>
          <p:cNvSpPr>
            <a:spLocks noGrp="1"/>
          </p:cNvSpPr>
          <p:nvPr>
            <p:ph type="ctrTitle"/>
          </p:nvPr>
        </p:nvSpPr>
        <p:spPr>
          <a:xfrm>
            <a:off x="1524000" y="406400"/>
            <a:ext cx="9144000" cy="2387600"/>
          </a:xfrm>
          <a:prstGeom prst="rect">
            <a:avLst/>
          </a:prstGeom>
        </p:spPr>
        <p:txBody>
          <a:bodyPr/>
          <a:lstStyle/>
          <a:p>
            <a:r>
              <a:rPr lang="en-US" sz="4000" b="1" dirty="0"/>
              <a:t>VA Healthcare System </a:t>
            </a:r>
            <a:endParaRPr lang="en-US" sz="4000" dirty="0"/>
          </a:p>
        </p:txBody>
      </p:sp>
    </p:spTree>
    <p:extLst>
      <p:ext uri="{BB962C8B-B14F-4D97-AF65-F5344CB8AC3E}">
        <p14:creationId xmlns:p14="http://schemas.microsoft.com/office/powerpoint/2010/main" val="351257055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DB88E8A-627E-0171-6013-A73D9F13C61A}"/>
              </a:ext>
            </a:extLst>
          </p:cNvPr>
          <p:cNvSpPr>
            <a:spLocks noGrp="1"/>
          </p:cNvSpPr>
          <p:nvPr>
            <p:ph type="subTitle" idx="1"/>
          </p:nvPr>
        </p:nvSpPr>
        <p:spPr>
          <a:xfrm>
            <a:off x="118188" y="2794000"/>
            <a:ext cx="11955624" cy="1655762"/>
          </a:xfrm>
        </p:spPr>
        <p:txBody>
          <a:bodyPr/>
          <a:lstStyle/>
          <a:p>
            <a:pPr algn="l"/>
            <a:r>
              <a:rPr lang="en-US" b="1" dirty="0"/>
              <a:t>Preventive Care and Health Screenings: </a:t>
            </a:r>
            <a:r>
              <a:rPr lang="en-US" dirty="0"/>
              <a:t>Veterans receive access to preventive care services and health screenings, helping to identify and address potential health issues before they become more serious. </a:t>
            </a:r>
          </a:p>
          <a:p>
            <a:pPr algn="l"/>
            <a:r>
              <a:rPr lang="en-US" b="1" dirty="0"/>
              <a:t>Continuity of Care: </a:t>
            </a:r>
            <a:r>
              <a:rPr lang="en-US" dirty="0"/>
              <a:t>VA Healthcare offers continuity of care, with veterans having access to a consistent healthcare team. This allows for better coordination of care and a more personalized approach to health management. </a:t>
            </a:r>
          </a:p>
          <a:p>
            <a:pPr algn="l"/>
            <a:r>
              <a:rPr lang="en-US" b="1" dirty="0"/>
              <a:t>Women’s Care: </a:t>
            </a:r>
            <a:r>
              <a:rPr lang="en-US" dirty="0"/>
              <a:t>VA Medical Centers and Community-Based Outpatient Clinics (CBOC) offer women’s health primary care services including routine medical care, preventive screenings, and gynecological services. The VA provides maternity care coordination services to support pregnant veterans by offering access to prenatal care, counseling on available benefits, and coordination of maternity care services. </a:t>
            </a:r>
          </a:p>
        </p:txBody>
      </p:sp>
      <p:sp>
        <p:nvSpPr>
          <p:cNvPr id="4" name="Title 1">
            <a:extLst>
              <a:ext uri="{FF2B5EF4-FFF2-40B4-BE49-F238E27FC236}">
                <a16:creationId xmlns:a16="http://schemas.microsoft.com/office/drawing/2014/main" id="{9066011C-B810-436F-E1A2-6FC6C480444A}"/>
              </a:ext>
            </a:extLst>
          </p:cNvPr>
          <p:cNvSpPr>
            <a:spLocks noGrp="1"/>
          </p:cNvSpPr>
          <p:nvPr>
            <p:ph type="ctrTitle"/>
          </p:nvPr>
        </p:nvSpPr>
        <p:spPr>
          <a:xfrm>
            <a:off x="1524000" y="406400"/>
            <a:ext cx="9144000" cy="2387600"/>
          </a:xfrm>
          <a:prstGeom prst="rect">
            <a:avLst/>
          </a:prstGeom>
        </p:spPr>
        <p:txBody>
          <a:bodyPr/>
          <a:lstStyle/>
          <a:p>
            <a:r>
              <a:rPr lang="en-US" sz="4000" b="1" dirty="0"/>
              <a:t>VA Healthcare System </a:t>
            </a:r>
            <a:endParaRPr lang="en-US" sz="4000" dirty="0"/>
          </a:p>
        </p:txBody>
      </p:sp>
    </p:spTree>
    <p:extLst>
      <p:ext uri="{BB962C8B-B14F-4D97-AF65-F5344CB8AC3E}">
        <p14:creationId xmlns:p14="http://schemas.microsoft.com/office/powerpoint/2010/main" val="284615049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4FB911F-0CA2-7AD2-985F-55D4A41F8A02}"/>
              </a:ext>
            </a:extLst>
          </p:cNvPr>
          <p:cNvSpPr>
            <a:spLocks noGrp="1"/>
          </p:cNvSpPr>
          <p:nvPr>
            <p:ph type="subTitle" idx="1"/>
          </p:nvPr>
        </p:nvSpPr>
        <p:spPr>
          <a:xfrm>
            <a:off x="478971" y="3091964"/>
            <a:ext cx="11389568" cy="1655762"/>
          </a:xfrm>
        </p:spPr>
        <p:txBody>
          <a:bodyPr/>
          <a:lstStyle/>
          <a:p>
            <a:pPr algn="l"/>
            <a:r>
              <a:rPr lang="en-US" b="1" dirty="0"/>
              <a:t>Telehealth Services: </a:t>
            </a:r>
            <a:r>
              <a:rPr lang="en-US" dirty="0"/>
              <a:t>The VA has expanded its telehealth services, allowing veterans to access healthcare remotely. This is especially beneficial for those in rural areas or those with mobility challenges. </a:t>
            </a:r>
          </a:p>
          <a:p>
            <a:pPr algn="l"/>
            <a:r>
              <a:rPr lang="en-US" b="1" dirty="0"/>
              <a:t>Rehabilitation and Physical Therapy: </a:t>
            </a:r>
            <a:r>
              <a:rPr lang="en-US" dirty="0"/>
              <a:t>Veterans who require rehabilitation or physical therapy services can receive these treatments through the VA. This includes support for recovering from injuries, surgeries, or managing chronic conditions. </a:t>
            </a:r>
          </a:p>
        </p:txBody>
      </p:sp>
      <p:sp>
        <p:nvSpPr>
          <p:cNvPr id="4" name="Title 1">
            <a:extLst>
              <a:ext uri="{FF2B5EF4-FFF2-40B4-BE49-F238E27FC236}">
                <a16:creationId xmlns:a16="http://schemas.microsoft.com/office/drawing/2014/main" id="{5AF07689-2481-8E0E-B209-B0CB1AA21737}"/>
              </a:ext>
            </a:extLst>
          </p:cNvPr>
          <p:cNvSpPr>
            <a:spLocks noGrp="1"/>
          </p:cNvSpPr>
          <p:nvPr>
            <p:ph type="ctrTitle"/>
          </p:nvPr>
        </p:nvSpPr>
        <p:spPr>
          <a:xfrm>
            <a:off x="1524000" y="406400"/>
            <a:ext cx="9144000" cy="2387600"/>
          </a:xfrm>
          <a:prstGeom prst="rect">
            <a:avLst/>
          </a:prstGeom>
        </p:spPr>
        <p:txBody>
          <a:bodyPr/>
          <a:lstStyle/>
          <a:p>
            <a:r>
              <a:rPr lang="en-US" sz="4000" b="1" dirty="0"/>
              <a:t>VA Healthcare System </a:t>
            </a:r>
            <a:endParaRPr lang="en-US" sz="4000" dirty="0"/>
          </a:p>
        </p:txBody>
      </p:sp>
    </p:spTree>
    <p:extLst>
      <p:ext uri="{BB962C8B-B14F-4D97-AF65-F5344CB8AC3E}">
        <p14:creationId xmlns:p14="http://schemas.microsoft.com/office/powerpoint/2010/main" val="43315194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F3886F1-25B2-CB75-9787-BB7468E2AF62}"/>
              </a:ext>
            </a:extLst>
          </p:cNvPr>
          <p:cNvSpPr>
            <a:spLocks noGrp="1"/>
          </p:cNvSpPr>
          <p:nvPr>
            <p:ph type="subTitle" idx="1"/>
          </p:nvPr>
        </p:nvSpPr>
        <p:spPr>
          <a:xfrm>
            <a:off x="370114" y="3154169"/>
            <a:ext cx="11451772" cy="1655762"/>
          </a:xfrm>
        </p:spPr>
        <p:txBody>
          <a:bodyPr/>
          <a:lstStyle/>
          <a:p>
            <a:pPr algn="l"/>
            <a:r>
              <a:rPr lang="en-US" b="1" dirty="0"/>
              <a:t>Reproductive care: </a:t>
            </a:r>
            <a:r>
              <a:rPr lang="en-US" dirty="0"/>
              <a:t>The VA offers contraceptive counseling and a variety of contraceptive methods for eligible women veterans. This includes education on family planning options, access to birth control methods, and related healthcare services. The VA provides fertility evaluation and treatment options for eligible veterans and their partners which includes assessments to identify potential fertility issues. Female veterans can access breast and cervical cancer screenings as part of routine reproductive healthcare care. Male veterans can receive prostate cancer screenings, as part of comprehensive healthcare, to address reproductive health concerns. </a:t>
            </a:r>
          </a:p>
        </p:txBody>
      </p:sp>
      <p:sp>
        <p:nvSpPr>
          <p:cNvPr id="4" name="Title 1">
            <a:extLst>
              <a:ext uri="{FF2B5EF4-FFF2-40B4-BE49-F238E27FC236}">
                <a16:creationId xmlns:a16="http://schemas.microsoft.com/office/drawing/2014/main" id="{A8E2AF35-2A07-B9F2-CE36-C15B8BA3B629}"/>
              </a:ext>
            </a:extLst>
          </p:cNvPr>
          <p:cNvSpPr>
            <a:spLocks noGrp="1"/>
          </p:cNvSpPr>
          <p:nvPr>
            <p:ph type="ctrTitle"/>
          </p:nvPr>
        </p:nvSpPr>
        <p:spPr>
          <a:xfrm>
            <a:off x="1524000" y="406400"/>
            <a:ext cx="9144000" cy="2387600"/>
          </a:xfrm>
          <a:prstGeom prst="rect">
            <a:avLst/>
          </a:prstGeom>
        </p:spPr>
        <p:txBody>
          <a:bodyPr/>
          <a:lstStyle/>
          <a:p>
            <a:r>
              <a:rPr lang="en-US" sz="4000" b="1" dirty="0"/>
              <a:t>VA Healthcare System </a:t>
            </a:r>
            <a:endParaRPr lang="en-US" sz="4000" dirty="0"/>
          </a:p>
        </p:txBody>
      </p:sp>
    </p:spTree>
    <p:extLst>
      <p:ext uri="{BB962C8B-B14F-4D97-AF65-F5344CB8AC3E}">
        <p14:creationId xmlns:p14="http://schemas.microsoft.com/office/powerpoint/2010/main" val="36817389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3F785-BE17-DF8C-883B-2309A3BE6177}"/>
              </a:ext>
            </a:extLst>
          </p:cNvPr>
          <p:cNvSpPr>
            <a:spLocks noGrp="1"/>
          </p:cNvSpPr>
          <p:nvPr>
            <p:ph type="ctrTitle"/>
          </p:nvPr>
        </p:nvSpPr>
        <p:spPr>
          <a:xfrm>
            <a:off x="1524000" y="525204"/>
            <a:ext cx="9144000" cy="2387600"/>
          </a:xfrm>
          <a:prstGeom prst="rect">
            <a:avLst/>
          </a:prstGeom>
        </p:spPr>
        <p:txBody>
          <a:bodyPr/>
          <a:lstStyle/>
          <a:p>
            <a:r>
              <a:rPr lang="en-US" sz="4000" b="1" dirty="0"/>
              <a:t>VA Priority Groups</a:t>
            </a:r>
            <a:endParaRPr lang="en-US" sz="4000" dirty="0"/>
          </a:p>
        </p:txBody>
      </p:sp>
      <p:sp>
        <p:nvSpPr>
          <p:cNvPr id="3" name="Subtitle 2">
            <a:extLst>
              <a:ext uri="{FF2B5EF4-FFF2-40B4-BE49-F238E27FC236}">
                <a16:creationId xmlns:a16="http://schemas.microsoft.com/office/drawing/2014/main" id="{72308AE7-37FC-2938-044B-BC537F1082CF}"/>
              </a:ext>
            </a:extLst>
          </p:cNvPr>
          <p:cNvSpPr>
            <a:spLocks noGrp="1"/>
          </p:cNvSpPr>
          <p:nvPr>
            <p:ph type="subTitle" idx="1"/>
          </p:nvPr>
        </p:nvSpPr>
        <p:spPr>
          <a:xfrm>
            <a:off x="370114" y="2992908"/>
            <a:ext cx="11451771" cy="1655762"/>
          </a:xfrm>
        </p:spPr>
        <p:txBody>
          <a:bodyPr/>
          <a:lstStyle/>
          <a:p>
            <a:pPr algn="l"/>
            <a:r>
              <a:rPr lang="en-US" b="1" dirty="0"/>
              <a:t>VA Priority Groups: </a:t>
            </a:r>
            <a:r>
              <a:rPr lang="en-US" dirty="0"/>
              <a:t>VHA’s assigns priority groups to veterans based on various factors, including service-connected disabilities, income, and other considerations. These priority groups determine eligibility for different levels of VA benefits and healthcare services: </a:t>
            </a:r>
          </a:p>
          <a:p>
            <a:pPr marL="342900" indent="-342900" algn="l">
              <a:buFont typeface="Arial" panose="020B0604020202020204" pitchFamily="34" charset="0"/>
              <a:buChar char="•"/>
            </a:pPr>
            <a:r>
              <a:rPr lang="en-US" b="1" dirty="0"/>
              <a:t>Priority Group 1: </a:t>
            </a:r>
            <a:r>
              <a:rPr lang="en-US" dirty="0"/>
              <a:t>Service Connected at 50% or greater, determined to be unemployable due to service connection, Medal of Honor recipients </a:t>
            </a:r>
          </a:p>
          <a:p>
            <a:pPr marL="342900" indent="-342900" algn="l">
              <a:buFont typeface="Arial" panose="020B0604020202020204" pitchFamily="34" charset="0"/>
              <a:buChar char="•"/>
            </a:pPr>
            <a:r>
              <a:rPr lang="en-US" b="1" dirty="0"/>
              <a:t>Priority Group 2: </a:t>
            </a:r>
            <a:r>
              <a:rPr lang="en-US" dirty="0"/>
              <a:t>Service Connected at 30% - 40% overall </a:t>
            </a:r>
          </a:p>
          <a:p>
            <a:pPr marL="342900" indent="-342900" algn="l">
              <a:buFont typeface="Arial" panose="020B0604020202020204" pitchFamily="34" charset="0"/>
              <a:buChar char="•"/>
            </a:pPr>
            <a:r>
              <a:rPr lang="en-US" b="1" dirty="0"/>
              <a:t>Priority Group 3: </a:t>
            </a:r>
            <a:r>
              <a:rPr lang="en-US" dirty="0"/>
              <a:t>Service Connected 10% - 20%, POWs, Purple Heart Medal recipients, veterans with a 1151 claim granted and VR&amp;E program participants </a:t>
            </a:r>
          </a:p>
          <a:p>
            <a:endParaRPr lang="en-US" dirty="0"/>
          </a:p>
        </p:txBody>
      </p:sp>
    </p:spTree>
    <p:extLst>
      <p:ext uri="{BB962C8B-B14F-4D97-AF65-F5344CB8AC3E}">
        <p14:creationId xmlns:p14="http://schemas.microsoft.com/office/powerpoint/2010/main" val="235533849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3D3F686-94B8-12A4-318E-367DC76CCAA7}"/>
              </a:ext>
            </a:extLst>
          </p:cNvPr>
          <p:cNvSpPr>
            <a:spLocks noGrp="1"/>
          </p:cNvSpPr>
          <p:nvPr>
            <p:ph type="subTitle" idx="1"/>
          </p:nvPr>
        </p:nvSpPr>
        <p:spPr>
          <a:xfrm>
            <a:off x="267477" y="2438822"/>
            <a:ext cx="11657045" cy="1655762"/>
          </a:xfrm>
        </p:spPr>
        <p:txBody>
          <a:bodyPr/>
          <a:lstStyle/>
          <a:p>
            <a:endParaRPr lang="en-US" dirty="0"/>
          </a:p>
          <a:p>
            <a:pPr marL="342900" indent="-342900" algn="l">
              <a:buFont typeface="Arial" panose="020B0604020202020204" pitchFamily="34" charset="0"/>
              <a:buChar char="•"/>
            </a:pPr>
            <a:r>
              <a:rPr lang="en-US" b="1" dirty="0"/>
              <a:t>Priority Group 4: </a:t>
            </a:r>
            <a:r>
              <a:rPr lang="en-US" dirty="0"/>
              <a:t>Those receiving Aid and Attendance or Housebound, Catastrophically Disabled </a:t>
            </a:r>
          </a:p>
          <a:p>
            <a:pPr marL="342900" indent="-342900" algn="l">
              <a:buFont typeface="Arial" panose="020B0604020202020204" pitchFamily="34" charset="0"/>
              <a:buChar char="•"/>
            </a:pPr>
            <a:r>
              <a:rPr lang="en-US" b="1" dirty="0"/>
              <a:t>Priority Group 5: </a:t>
            </a:r>
            <a:r>
              <a:rPr lang="en-US" dirty="0"/>
              <a:t>Service Connected 0% (income based), receiving VA Pension, Medicaid eligible </a:t>
            </a:r>
          </a:p>
          <a:p>
            <a:pPr marL="342900" indent="-342900" algn="l">
              <a:buFont typeface="Arial" panose="020B0604020202020204" pitchFamily="34" charset="0"/>
              <a:buChar char="•"/>
            </a:pPr>
            <a:r>
              <a:rPr lang="en-US" b="1" dirty="0"/>
              <a:t>Priority Group 6: </a:t>
            </a:r>
            <a:r>
              <a:rPr lang="en-US" dirty="0"/>
              <a:t>Service Connected 0% Military exposures (i.e., herbicide, Camp Lejeune), Combat Operations (5 year enhanced benefits) </a:t>
            </a:r>
          </a:p>
          <a:p>
            <a:pPr marL="342900" indent="-342900" algn="l">
              <a:buFont typeface="Arial" panose="020B0604020202020204" pitchFamily="34" charset="0"/>
              <a:buChar char="•"/>
            </a:pPr>
            <a:r>
              <a:rPr lang="en-US" b="1" dirty="0"/>
              <a:t>Priority Group 7: </a:t>
            </a:r>
            <a:r>
              <a:rPr lang="en-US" dirty="0"/>
              <a:t>Not Service Connected (household income below geo-adjusted VA threshold income limits) </a:t>
            </a:r>
          </a:p>
          <a:p>
            <a:pPr marL="342900" indent="-342900" algn="l">
              <a:buFont typeface="Arial" panose="020B0604020202020204" pitchFamily="34" charset="0"/>
              <a:buChar char="•"/>
            </a:pPr>
            <a:r>
              <a:rPr lang="en-US" b="1" dirty="0"/>
              <a:t>Priority Group 8: </a:t>
            </a:r>
            <a:r>
              <a:rPr lang="en-US" dirty="0"/>
              <a:t>Not Service Connected /Non-compensable 0% with household income exceeds geo-adjusted VA income limits </a:t>
            </a:r>
          </a:p>
          <a:p>
            <a:endParaRPr lang="en-US" dirty="0"/>
          </a:p>
        </p:txBody>
      </p:sp>
      <p:sp>
        <p:nvSpPr>
          <p:cNvPr id="4" name="Title 1">
            <a:extLst>
              <a:ext uri="{FF2B5EF4-FFF2-40B4-BE49-F238E27FC236}">
                <a16:creationId xmlns:a16="http://schemas.microsoft.com/office/drawing/2014/main" id="{94F6C0D6-9C9A-9B7A-881E-F8C7050382DE}"/>
              </a:ext>
            </a:extLst>
          </p:cNvPr>
          <p:cNvSpPr>
            <a:spLocks noGrp="1"/>
          </p:cNvSpPr>
          <p:nvPr>
            <p:ph type="ctrTitle"/>
          </p:nvPr>
        </p:nvSpPr>
        <p:spPr>
          <a:xfrm>
            <a:off x="1524000" y="525204"/>
            <a:ext cx="9144000" cy="2387600"/>
          </a:xfrm>
          <a:prstGeom prst="rect">
            <a:avLst/>
          </a:prstGeom>
        </p:spPr>
        <p:txBody>
          <a:bodyPr/>
          <a:lstStyle/>
          <a:p>
            <a:r>
              <a:rPr lang="en-US" sz="4000" b="1" dirty="0"/>
              <a:t>VA Priority Groups</a:t>
            </a:r>
            <a:endParaRPr lang="en-US" sz="4000" dirty="0"/>
          </a:p>
        </p:txBody>
      </p:sp>
    </p:spTree>
    <p:extLst>
      <p:ext uri="{BB962C8B-B14F-4D97-AF65-F5344CB8AC3E}">
        <p14:creationId xmlns:p14="http://schemas.microsoft.com/office/powerpoint/2010/main" val="326512158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D91FB-0DCC-C92B-E42F-B8AD0D720470}"/>
              </a:ext>
            </a:extLst>
          </p:cNvPr>
          <p:cNvSpPr>
            <a:spLocks noGrp="1"/>
          </p:cNvSpPr>
          <p:nvPr>
            <p:ph type="ctrTitle"/>
          </p:nvPr>
        </p:nvSpPr>
        <p:spPr>
          <a:xfrm>
            <a:off x="1524000" y="406400"/>
            <a:ext cx="9144000" cy="2387600"/>
          </a:xfrm>
          <a:prstGeom prst="rect">
            <a:avLst/>
          </a:prstGeom>
        </p:spPr>
        <p:txBody>
          <a:bodyPr/>
          <a:lstStyle/>
          <a:p>
            <a:r>
              <a:rPr lang="en-US" sz="4000" dirty="0"/>
              <a:t>VA Healthcare</a:t>
            </a:r>
          </a:p>
        </p:txBody>
      </p:sp>
      <p:sp>
        <p:nvSpPr>
          <p:cNvPr id="3" name="Subtitle 2">
            <a:extLst>
              <a:ext uri="{FF2B5EF4-FFF2-40B4-BE49-F238E27FC236}">
                <a16:creationId xmlns:a16="http://schemas.microsoft.com/office/drawing/2014/main" id="{23A528F0-7403-315E-9AE4-D6D55B2D3145}"/>
              </a:ext>
            </a:extLst>
          </p:cNvPr>
          <p:cNvSpPr>
            <a:spLocks noGrp="1"/>
          </p:cNvSpPr>
          <p:nvPr>
            <p:ph type="subTitle" idx="1"/>
          </p:nvPr>
        </p:nvSpPr>
        <p:spPr>
          <a:xfrm>
            <a:off x="317240" y="2924014"/>
            <a:ext cx="11657045" cy="1655762"/>
          </a:xfrm>
        </p:spPr>
        <p:txBody>
          <a:bodyPr/>
          <a:lstStyle/>
          <a:p>
            <a:pPr algn="l"/>
            <a:r>
              <a:rPr lang="en-US" b="1" dirty="0"/>
              <a:t>Veterans seeking to apply for VA healthcare can do so one of the following ways: </a:t>
            </a:r>
          </a:p>
          <a:p>
            <a:pPr algn="l"/>
            <a:r>
              <a:rPr lang="en-US" b="1" dirty="0"/>
              <a:t>Online: </a:t>
            </a:r>
            <a:r>
              <a:rPr lang="en-US" dirty="0"/>
              <a:t>Veterans can apply online through the VA's website found here </a:t>
            </a:r>
          </a:p>
          <a:p>
            <a:pPr algn="l"/>
            <a:r>
              <a:rPr lang="en-US" b="1" dirty="0"/>
              <a:t>In Person: </a:t>
            </a:r>
            <a:r>
              <a:rPr lang="en-US" dirty="0"/>
              <a:t>Veterans can visit their local VA health care facility and apply in person. They can use the VA Facility Locator on the official website to find the nearest facility. </a:t>
            </a:r>
          </a:p>
          <a:p>
            <a:pPr algn="l"/>
            <a:r>
              <a:rPr lang="en-US" b="1" dirty="0"/>
              <a:t>By Mail: </a:t>
            </a:r>
            <a:r>
              <a:rPr lang="en-US" dirty="0"/>
              <a:t>Veterans can download the VA Form 10-10EZ (Application for Health Benefits) from the VA website, complete the form, and mail it to the local VA health care facility. </a:t>
            </a:r>
          </a:p>
          <a:p>
            <a:pPr algn="l"/>
            <a:r>
              <a:rPr lang="en-US" dirty="0"/>
              <a:t>To find a VA facility please visit www.va.gov/find-locations/ </a:t>
            </a:r>
          </a:p>
        </p:txBody>
      </p:sp>
    </p:spTree>
    <p:extLst>
      <p:ext uri="{BB962C8B-B14F-4D97-AF65-F5344CB8AC3E}">
        <p14:creationId xmlns:p14="http://schemas.microsoft.com/office/powerpoint/2010/main" val="27806174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E771D5C-B32E-B331-A962-965B413CEC0F}"/>
              </a:ext>
            </a:extLst>
          </p:cNvPr>
          <p:cNvSpPr>
            <a:spLocks noGrp="1"/>
          </p:cNvSpPr>
          <p:nvPr>
            <p:ph type="subTitle" idx="1"/>
          </p:nvPr>
        </p:nvSpPr>
        <p:spPr>
          <a:xfrm>
            <a:off x="1524000" y="2264650"/>
            <a:ext cx="9144000" cy="1655762"/>
          </a:xfrm>
        </p:spPr>
        <p:txBody>
          <a:bodyPr/>
          <a:lstStyle/>
          <a:p>
            <a:r>
              <a:rPr lang="en-US" sz="4000" b="1" dirty="0"/>
              <a:t>The VA Patient Advocate </a:t>
            </a:r>
            <a:endParaRPr lang="en-US" sz="4000" dirty="0"/>
          </a:p>
          <a:p>
            <a:pPr algn="l"/>
            <a:r>
              <a:rPr lang="en-US" dirty="0"/>
              <a:t>VA Patient Advocates are stationed in VA medical centers and serve as a liaison between veterans and the VA healthcare system, aiming to ensure that all veterans receive high-quality care and have a positive experience when interacting with a VA healthcare facility. The Patient Advocate plays a crucial role in addressing veterans’ concerns, resolving issues, and advocating for their rights. </a:t>
            </a:r>
          </a:p>
          <a:p>
            <a:pPr algn="l"/>
            <a:r>
              <a:rPr lang="en-US" b="1" dirty="0"/>
              <a:t>IMPORTANT NOTE: </a:t>
            </a:r>
            <a:r>
              <a:rPr lang="en-US" dirty="0"/>
              <a:t>Veterans who encounter challenges or have concerns about their healthcare within the VA system are encouraged to reach out to the Patient Advocate at their local VA medical center. </a:t>
            </a:r>
          </a:p>
        </p:txBody>
      </p:sp>
    </p:spTree>
    <p:extLst>
      <p:ext uri="{BB962C8B-B14F-4D97-AF65-F5344CB8AC3E}">
        <p14:creationId xmlns:p14="http://schemas.microsoft.com/office/powerpoint/2010/main" val="404632262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DB9A351-8EEC-6BC1-7AC8-A35B4303C711}"/>
              </a:ext>
            </a:extLst>
          </p:cNvPr>
          <p:cNvSpPr>
            <a:spLocks noGrp="1"/>
          </p:cNvSpPr>
          <p:nvPr>
            <p:ph type="subTitle" idx="1"/>
          </p:nvPr>
        </p:nvSpPr>
        <p:spPr>
          <a:xfrm>
            <a:off x="183502" y="2208667"/>
            <a:ext cx="11824996" cy="1655762"/>
          </a:xfrm>
        </p:spPr>
        <p:txBody>
          <a:bodyPr/>
          <a:lstStyle/>
          <a:p>
            <a:r>
              <a:rPr lang="en-US" sz="4000" b="1" dirty="0"/>
              <a:t>Caregivers</a:t>
            </a:r>
            <a:r>
              <a:rPr lang="en-US" b="1" dirty="0"/>
              <a:t> </a:t>
            </a:r>
            <a:endParaRPr lang="en-US" dirty="0"/>
          </a:p>
          <a:p>
            <a:pPr algn="l"/>
            <a:r>
              <a:rPr lang="en-US" dirty="0"/>
              <a:t>The VA Caregiver Support Program provides support to eligible veterans who need the assistance of a caregiver for daily living activities. The program is designed to recognize and support the vital role that family caregivers play in the care and rehabilitation of veterans. </a:t>
            </a:r>
          </a:p>
          <a:p>
            <a:pPr algn="l"/>
            <a:r>
              <a:rPr lang="en-US" b="1" dirty="0"/>
              <a:t>Eligibility requirements for the veteran: </a:t>
            </a:r>
            <a:r>
              <a:rPr lang="en-US" dirty="0"/>
              <a:t>In order for a veteran to be eligible for a caregiver ALL the following must be true: </a:t>
            </a:r>
          </a:p>
          <a:p>
            <a:pPr algn="l"/>
            <a:r>
              <a:rPr lang="en-US" dirty="0"/>
              <a:t>• The veteran has a VA disability rating (individual or combined) of 70% or higher </a:t>
            </a:r>
          </a:p>
          <a:p>
            <a:pPr algn="l"/>
            <a:r>
              <a:rPr lang="en-US" dirty="0"/>
              <a:t>• The veteran was discharged from the U.S. military or has a date of medical discharge </a:t>
            </a:r>
          </a:p>
          <a:p>
            <a:pPr algn="l"/>
            <a:r>
              <a:rPr lang="en-US" dirty="0"/>
              <a:t>• The veteran needs at least 6 months of continuous, in-person personal care services </a:t>
            </a:r>
          </a:p>
          <a:p>
            <a:endParaRPr lang="en-US" dirty="0"/>
          </a:p>
        </p:txBody>
      </p:sp>
    </p:spTree>
    <p:extLst>
      <p:ext uri="{BB962C8B-B14F-4D97-AF65-F5344CB8AC3E}">
        <p14:creationId xmlns:p14="http://schemas.microsoft.com/office/powerpoint/2010/main" val="142062169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3FAC055-F272-E2B1-A53C-5C504E318FF7}"/>
              </a:ext>
            </a:extLst>
          </p:cNvPr>
          <p:cNvSpPr>
            <a:spLocks noGrp="1"/>
          </p:cNvSpPr>
          <p:nvPr>
            <p:ph type="subTitle" idx="1"/>
          </p:nvPr>
        </p:nvSpPr>
        <p:spPr>
          <a:xfrm>
            <a:off x="167952" y="2389058"/>
            <a:ext cx="11955624" cy="1655762"/>
          </a:xfrm>
        </p:spPr>
        <p:txBody>
          <a:bodyPr/>
          <a:lstStyle/>
          <a:p>
            <a:pPr algn="l"/>
            <a:r>
              <a:rPr lang="en-US" b="1" dirty="0"/>
              <a:t>Eligibility requirements for the caregiver: </a:t>
            </a:r>
            <a:r>
              <a:rPr lang="en-US" dirty="0"/>
              <a:t>In order to be eligible to be a caregiver the applicant must be 18 years old and at least 1 of these is true: </a:t>
            </a:r>
          </a:p>
          <a:p>
            <a:pPr algn="l"/>
            <a:r>
              <a:rPr lang="en-US" dirty="0"/>
              <a:t>• A spouse, child, parent, stepfamily member, or extended family member of the veteran </a:t>
            </a:r>
          </a:p>
          <a:p>
            <a:pPr algn="l"/>
            <a:r>
              <a:rPr lang="en-US" dirty="0"/>
              <a:t>• Applicant lives full time with the veteran, or they’re willing to live full time with the veteran if designated as a caregiver </a:t>
            </a:r>
          </a:p>
          <a:p>
            <a:pPr algn="l"/>
            <a:endParaRPr lang="en-US" dirty="0"/>
          </a:p>
          <a:p>
            <a:pPr algn="l"/>
            <a:r>
              <a:rPr lang="en-US" b="1" dirty="0"/>
              <a:t>Benefits of the Caregiver Support Program may include: </a:t>
            </a:r>
            <a:endParaRPr lang="en-US" dirty="0"/>
          </a:p>
          <a:p>
            <a:pPr algn="l"/>
            <a:r>
              <a:rPr lang="en-US" b="1" dirty="0"/>
              <a:t>Monthly Stipend: </a:t>
            </a:r>
            <a:r>
              <a:rPr lang="en-US" dirty="0"/>
              <a:t>Eligible caregivers can receive a monthly stipend based on the veteran's needs and the caregiver's time commitment. This stipend is intended to help caregivers with the costs associated with providing care. </a:t>
            </a:r>
          </a:p>
        </p:txBody>
      </p:sp>
    </p:spTree>
    <p:extLst>
      <p:ext uri="{BB962C8B-B14F-4D97-AF65-F5344CB8AC3E}">
        <p14:creationId xmlns:p14="http://schemas.microsoft.com/office/powerpoint/2010/main" val="17446336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FD56445-7AC3-9726-17AB-27A9233473E4}"/>
              </a:ext>
            </a:extLst>
          </p:cNvPr>
          <p:cNvSpPr>
            <a:spLocks noGrp="1"/>
          </p:cNvSpPr>
          <p:nvPr>
            <p:ph type="subTitle" idx="1"/>
          </p:nvPr>
        </p:nvSpPr>
        <p:spPr>
          <a:xfrm>
            <a:off x="454090" y="2326855"/>
            <a:ext cx="10655559" cy="1655762"/>
          </a:xfrm>
        </p:spPr>
        <p:txBody>
          <a:bodyPr/>
          <a:lstStyle/>
          <a:p>
            <a:pPr algn="l"/>
            <a:r>
              <a:rPr lang="en-US" b="1" dirty="0"/>
              <a:t>Benefits of the Caregiver Support Program may include: </a:t>
            </a:r>
            <a:endParaRPr lang="en-US" dirty="0"/>
          </a:p>
          <a:p>
            <a:pPr algn="l"/>
            <a:endParaRPr lang="en-US" b="1" dirty="0"/>
          </a:p>
          <a:p>
            <a:pPr algn="l"/>
            <a:r>
              <a:rPr lang="en-US" b="1" dirty="0"/>
              <a:t>Access to Health Care: </a:t>
            </a:r>
            <a:r>
              <a:rPr lang="en-US" dirty="0"/>
              <a:t>Caregivers may have access to healthcare through the Civilian Health and Medical Program of the Department of Veterans Affairs (CHAMPVA) if they are not already covered by a health care plan. </a:t>
            </a:r>
          </a:p>
          <a:p>
            <a:pPr algn="l"/>
            <a:r>
              <a:rPr lang="en-US" b="1" dirty="0"/>
              <a:t>Training and Education: </a:t>
            </a:r>
            <a:r>
              <a:rPr lang="en-US" dirty="0"/>
              <a:t>Caregivers can access training and education programs to enhance their caregiving skills and better support the veteran. </a:t>
            </a:r>
          </a:p>
          <a:p>
            <a:pPr algn="l"/>
            <a:r>
              <a:rPr lang="en-US" b="1" dirty="0"/>
              <a:t>Mental Health Support: </a:t>
            </a:r>
            <a:r>
              <a:rPr lang="en-US" dirty="0"/>
              <a:t>Both caregivers and veterans may be eligible for mental health services, including counseling and other resources. </a:t>
            </a:r>
          </a:p>
        </p:txBody>
      </p:sp>
    </p:spTree>
    <p:extLst>
      <p:ext uri="{BB962C8B-B14F-4D97-AF65-F5344CB8AC3E}">
        <p14:creationId xmlns:p14="http://schemas.microsoft.com/office/powerpoint/2010/main" val="70555976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B47BBA7-64AC-4717-6B04-890B41AD01FC}"/>
              </a:ext>
            </a:extLst>
          </p:cNvPr>
          <p:cNvSpPr>
            <a:spLocks noGrp="1"/>
          </p:cNvSpPr>
          <p:nvPr>
            <p:ph type="subTitle" idx="1"/>
          </p:nvPr>
        </p:nvSpPr>
        <p:spPr>
          <a:xfrm>
            <a:off x="180391" y="2059378"/>
            <a:ext cx="11831217" cy="1655762"/>
          </a:xfrm>
        </p:spPr>
        <p:txBody>
          <a:bodyPr/>
          <a:lstStyle/>
          <a:p>
            <a:pPr algn="l"/>
            <a:r>
              <a:rPr lang="en-US" b="1" dirty="0"/>
              <a:t>Benefits of the Caregiver Support Program may include: </a:t>
            </a:r>
            <a:endParaRPr lang="en-US" dirty="0"/>
          </a:p>
          <a:p>
            <a:pPr algn="l"/>
            <a:endParaRPr lang="en-US" b="1" dirty="0"/>
          </a:p>
          <a:p>
            <a:pPr algn="l"/>
            <a:r>
              <a:rPr lang="en-US" b="1" dirty="0"/>
              <a:t>Respite Care: </a:t>
            </a:r>
            <a:r>
              <a:rPr lang="en-US" dirty="0"/>
              <a:t>Caregivers may receive respite care, which provides temporary relief from their caregiving duties, allowing them to rest and recharge. </a:t>
            </a:r>
          </a:p>
          <a:p>
            <a:pPr algn="l"/>
            <a:r>
              <a:rPr lang="en-US" b="1" dirty="0"/>
              <a:t>IMPORTANT NOTE: </a:t>
            </a:r>
            <a:r>
              <a:rPr lang="en-US" dirty="0"/>
              <a:t>Eligibility criteria and program details can change, so it is recommended to visit the official VA Caregiver Support website or contact the VA Caregiver Support Line for the most current information. </a:t>
            </a:r>
          </a:p>
          <a:p>
            <a:r>
              <a:rPr lang="en-US" dirty="0"/>
              <a:t>More information can be found by visiting: </a:t>
            </a:r>
            <a:r>
              <a:rPr lang="en-US" b="1" u="sng" dirty="0">
                <a:solidFill>
                  <a:srgbClr val="0070C0"/>
                </a:solidFill>
              </a:rPr>
              <a:t>https://www.caregiver.va.gov/Care_Caregivers.asp </a:t>
            </a:r>
            <a:r>
              <a:rPr lang="en-US" dirty="0"/>
              <a:t>or </a:t>
            </a:r>
            <a:r>
              <a:rPr lang="en-US" b="1" u="sng" dirty="0">
                <a:solidFill>
                  <a:srgbClr val="0070C0"/>
                </a:solidFill>
              </a:rPr>
              <a:t>https://www.va.gov/family-member-benefits/comprehensive-assistance-for-family-caregivers/ </a:t>
            </a:r>
          </a:p>
          <a:p>
            <a:r>
              <a:rPr lang="en-US" dirty="0"/>
              <a:t>Veterans can also receive information by contacting the Caregiver Support Line at </a:t>
            </a:r>
            <a:r>
              <a:rPr lang="en-US" dirty="0">
                <a:solidFill>
                  <a:srgbClr val="0070C0"/>
                </a:solidFill>
              </a:rPr>
              <a:t>855-260-3274</a:t>
            </a:r>
            <a:r>
              <a:rPr lang="en-US" dirty="0"/>
              <a:t>. </a:t>
            </a:r>
          </a:p>
        </p:txBody>
      </p:sp>
    </p:spTree>
    <p:extLst>
      <p:ext uri="{BB962C8B-B14F-4D97-AF65-F5344CB8AC3E}">
        <p14:creationId xmlns:p14="http://schemas.microsoft.com/office/powerpoint/2010/main" val="35724323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AED12AB-8D67-31E7-2752-7CA060EC0705}"/>
              </a:ext>
            </a:extLst>
          </p:cNvPr>
          <p:cNvSpPr>
            <a:spLocks noGrp="1"/>
          </p:cNvSpPr>
          <p:nvPr>
            <p:ph type="subTitle" idx="1"/>
          </p:nvPr>
        </p:nvSpPr>
        <p:spPr>
          <a:xfrm>
            <a:off x="528735" y="2121581"/>
            <a:ext cx="11128309" cy="1655762"/>
          </a:xfrm>
        </p:spPr>
        <p:txBody>
          <a:bodyPr/>
          <a:lstStyle/>
          <a:p>
            <a:r>
              <a:rPr lang="en-US" sz="4000" b="1" dirty="0"/>
              <a:t>Service Dogs </a:t>
            </a:r>
            <a:endParaRPr lang="en-US" sz="4000" dirty="0"/>
          </a:p>
          <a:p>
            <a:pPr algn="l"/>
            <a:r>
              <a:rPr lang="en-US" dirty="0"/>
              <a:t>The VA recognizes the potential benefits of service dogs for veterans with disabilities, including those with physical disabilities or mental health conditions. Service dogs can provide assistance, support, and companionship to veterans, enhancing their overall well-being. The process of obtaining and utilizing a service dog through the VA involves several steps: </a:t>
            </a:r>
          </a:p>
          <a:p>
            <a:pPr algn="l"/>
            <a:r>
              <a:rPr lang="en-US" b="1" dirty="0"/>
              <a:t>Eligibility: </a:t>
            </a:r>
            <a:r>
              <a:rPr lang="en-US" dirty="0"/>
              <a:t>Veterans with service connected disabilities may be eligible for a service dog provided by the VA. The disability can be physical, mental, or a combination of both. </a:t>
            </a:r>
          </a:p>
        </p:txBody>
      </p:sp>
    </p:spTree>
    <p:extLst>
      <p:ext uri="{BB962C8B-B14F-4D97-AF65-F5344CB8AC3E}">
        <p14:creationId xmlns:p14="http://schemas.microsoft.com/office/powerpoint/2010/main" val="3364518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CC73583A-1FE5-8384-5CA3-389928667A59}"/>
              </a:ext>
            </a:extLst>
          </p:cNvPr>
          <p:cNvSpPr>
            <a:spLocks noGrp="1"/>
          </p:cNvSpPr>
          <p:nvPr>
            <p:ph type="subTitle" idx="1"/>
          </p:nvPr>
        </p:nvSpPr>
        <p:spPr>
          <a:xfrm>
            <a:off x="528735" y="2221108"/>
            <a:ext cx="11028783" cy="1655762"/>
          </a:xfrm>
        </p:spPr>
        <p:txBody>
          <a:bodyPr/>
          <a:lstStyle/>
          <a:p>
            <a:r>
              <a:rPr lang="en-US" sz="4000" b="1" dirty="0"/>
              <a:t>Service Dogs </a:t>
            </a:r>
            <a:endParaRPr lang="en-US" sz="4000" dirty="0"/>
          </a:p>
          <a:p>
            <a:pPr algn="l"/>
            <a:r>
              <a:rPr lang="en-US" b="1" dirty="0"/>
              <a:t>Types of Service Dogs: </a:t>
            </a:r>
            <a:r>
              <a:rPr lang="en-US" dirty="0"/>
              <a:t>The VA supports the use of various types of service dogs, including guide dogs, mobility dogs, and psychiatric service dogs. Psychiatric service dogs can assist veterans with conditions such as post-traumatic stress disorder (PTSD). </a:t>
            </a:r>
          </a:p>
          <a:p>
            <a:pPr algn="l"/>
            <a:r>
              <a:rPr lang="en-US" b="1" dirty="0"/>
              <a:t>Training and Certification: </a:t>
            </a:r>
            <a:r>
              <a:rPr lang="en-US" dirty="0"/>
              <a:t>Service dogs must be trained to perform specific tasks related to the veteran’s disability. The dog and veteran must have successfully completed a training program offered by an organization accredited by Assistance Dogs International or the International Guide Dog Federation, or both (for dogs that perform both service and guide dog assistance). </a:t>
            </a:r>
          </a:p>
        </p:txBody>
      </p:sp>
    </p:spTree>
    <p:extLst>
      <p:ext uri="{BB962C8B-B14F-4D97-AF65-F5344CB8AC3E}">
        <p14:creationId xmlns:p14="http://schemas.microsoft.com/office/powerpoint/2010/main" val="34543692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8CC8F2DE-1F60-1A1F-6EB1-BCB3E686A95C}"/>
              </a:ext>
            </a:extLst>
          </p:cNvPr>
          <p:cNvSpPr>
            <a:spLocks noGrp="1"/>
          </p:cNvSpPr>
          <p:nvPr>
            <p:ph type="subTitle" idx="1"/>
          </p:nvPr>
        </p:nvSpPr>
        <p:spPr>
          <a:xfrm>
            <a:off x="367004" y="2053157"/>
            <a:ext cx="11277600" cy="1655762"/>
          </a:xfrm>
        </p:spPr>
        <p:txBody>
          <a:bodyPr/>
          <a:lstStyle/>
          <a:p>
            <a:r>
              <a:rPr lang="en-US" sz="4000" b="1" dirty="0"/>
              <a:t>Service Dogs </a:t>
            </a:r>
            <a:endParaRPr lang="en-US" sz="4000" dirty="0"/>
          </a:p>
          <a:p>
            <a:r>
              <a:rPr lang="en-US" b="1" dirty="0"/>
              <a:t>Application Process: </a:t>
            </a:r>
            <a:endParaRPr lang="en-US" dirty="0"/>
          </a:p>
          <a:p>
            <a:pPr marL="342900" indent="-342900" algn="l">
              <a:buFont typeface="Arial" panose="020B0604020202020204" pitchFamily="34" charset="0"/>
              <a:buChar char="•"/>
            </a:pPr>
            <a:r>
              <a:rPr lang="en-US" b="1" dirty="0"/>
              <a:t>Clinical Evaluation: </a:t>
            </a:r>
            <a:r>
              <a:rPr lang="en-US" dirty="0"/>
              <a:t>Veterans can start the process of obtaining a service dog by discussing the option with their VA healthcare provider. A clinical evaluation is conducted to determine if a service dog would be beneficial for the veteran’s specific needs. </a:t>
            </a:r>
          </a:p>
          <a:p>
            <a:pPr marL="342900" indent="-342900" algn="l">
              <a:buFont typeface="Arial" panose="020B0604020202020204" pitchFamily="34" charset="0"/>
              <a:buChar char="•"/>
            </a:pPr>
            <a:r>
              <a:rPr lang="en-US" b="1" dirty="0"/>
              <a:t>Referral to VA Prosthetics and Sensory Aids Service (PSAS): </a:t>
            </a:r>
            <a:r>
              <a:rPr lang="en-US" dirty="0"/>
              <a:t>If the healthcare provider determines that a service dog would be beneficial, they will make a referral to the VA Prosthetics and Sensory Aids Service (PSAS). PSAS coordinates the provision of service dogs and related services. </a:t>
            </a:r>
          </a:p>
        </p:txBody>
      </p:sp>
    </p:spTree>
    <p:extLst>
      <p:ext uri="{BB962C8B-B14F-4D97-AF65-F5344CB8AC3E}">
        <p14:creationId xmlns:p14="http://schemas.microsoft.com/office/powerpoint/2010/main" val="123398230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592E7B1-5D13-11A0-DDB3-186A75D8E799}"/>
              </a:ext>
            </a:extLst>
          </p:cNvPr>
          <p:cNvSpPr>
            <a:spLocks noGrp="1"/>
          </p:cNvSpPr>
          <p:nvPr>
            <p:ph type="subTitle" idx="1"/>
          </p:nvPr>
        </p:nvSpPr>
        <p:spPr>
          <a:xfrm>
            <a:off x="301689" y="1910090"/>
            <a:ext cx="11588621" cy="1655762"/>
          </a:xfrm>
        </p:spPr>
        <p:txBody>
          <a:bodyPr/>
          <a:lstStyle/>
          <a:p>
            <a:r>
              <a:rPr lang="en-US" sz="4000" b="1" dirty="0"/>
              <a:t>Service Dogs </a:t>
            </a:r>
            <a:endParaRPr lang="en-US" sz="4000" dirty="0"/>
          </a:p>
          <a:p>
            <a:pPr algn="l"/>
            <a:r>
              <a:rPr lang="en-US" dirty="0"/>
              <a:t>• </a:t>
            </a:r>
            <a:r>
              <a:rPr lang="en-US" b="1" dirty="0"/>
              <a:t>Application to Prosthetics and Sensory Aids Service: </a:t>
            </a:r>
            <a:r>
              <a:rPr lang="en-US" dirty="0"/>
              <a:t>Veterans will need to submit an application to the PSAS, which includes information about their disability, living situation, and the tasks they need assistance with. The application process can vary by VA medical center. </a:t>
            </a:r>
          </a:p>
          <a:p>
            <a:pPr algn="l"/>
            <a:r>
              <a:rPr lang="en-US" dirty="0"/>
              <a:t>• </a:t>
            </a:r>
            <a:r>
              <a:rPr lang="en-US" b="1" dirty="0"/>
              <a:t>Assessment and Matching: </a:t>
            </a:r>
            <a:r>
              <a:rPr lang="en-US" dirty="0"/>
              <a:t>Once the application is received, PSAS works to assess the veteran's needs and match them with a suitable service dog. The matching process considers the veteran’s disability, lifestyle, and the tasks the service dog is trained to perform. </a:t>
            </a:r>
          </a:p>
          <a:p>
            <a:pPr algn="l"/>
            <a:r>
              <a:rPr lang="en-US" dirty="0"/>
              <a:t>• </a:t>
            </a:r>
            <a:r>
              <a:rPr lang="en-US" b="1" dirty="0"/>
              <a:t>Training and Placement: </a:t>
            </a:r>
            <a:r>
              <a:rPr lang="en-US" dirty="0"/>
              <a:t>If a suitable match is found, the service dog and veteran undergo training together. The training may take place at a specialized facility or through a program recognized by the VA. Once trained, the service dog is placed with the veteran. </a:t>
            </a:r>
          </a:p>
          <a:p>
            <a:endParaRPr lang="en-US" dirty="0"/>
          </a:p>
        </p:txBody>
      </p:sp>
    </p:spTree>
    <p:extLst>
      <p:ext uri="{BB962C8B-B14F-4D97-AF65-F5344CB8AC3E}">
        <p14:creationId xmlns:p14="http://schemas.microsoft.com/office/powerpoint/2010/main" val="427892532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282BD66-21C5-7303-B164-A72950E1169C}"/>
              </a:ext>
            </a:extLst>
          </p:cNvPr>
          <p:cNvSpPr>
            <a:spLocks noGrp="1"/>
          </p:cNvSpPr>
          <p:nvPr>
            <p:ph type="subTitle" idx="1"/>
          </p:nvPr>
        </p:nvSpPr>
        <p:spPr>
          <a:xfrm>
            <a:off x="118185" y="2090478"/>
            <a:ext cx="11837437" cy="1655762"/>
          </a:xfrm>
        </p:spPr>
        <p:txBody>
          <a:bodyPr/>
          <a:lstStyle/>
          <a:p>
            <a:r>
              <a:rPr lang="en-US" sz="3200" b="1" dirty="0"/>
              <a:t>Service Dogs</a:t>
            </a:r>
          </a:p>
          <a:p>
            <a:pPr algn="l"/>
            <a:r>
              <a:rPr lang="en-US" b="1" dirty="0"/>
              <a:t>Follow-Up and Support: </a:t>
            </a:r>
            <a:r>
              <a:rPr lang="en-US" dirty="0"/>
              <a:t>The VA provides ongoing support and follow-up to ensure the success of the service dog placement. This may include periodic check-ins, additional training if needed, and assistance with any issues that arise. </a:t>
            </a:r>
          </a:p>
          <a:p>
            <a:pPr algn="l"/>
            <a:r>
              <a:rPr lang="en-US" b="1" dirty="0"/>
              <a:t>Responsibilities of the Veteran: </a:t>
            </a:r>
            <a:r>
              <a:rPr lang="en-US" dirty="0"/>
              <a:t>Veterans receiving a service dog should be prepared to take on the responsibilities of caring for and working with the dog. This includes daily care, ongoing training reinforcement, and ensuring the dog's well-being. </a:t>
            </a:r>
          </a:p>
          <a:p>
            <a:r>
              <a:rPr lang="en-US" b="1" dirty="0"/>
              <a:t>Important Note: </a:t>
            </a:r>
            <a:r>
              <a:rPr lang="en-US" dirty="0"/>
              <a:t>It is important for veterans to work closely with their VA healthcare providers and the Prosthetics and Sensory Aids Service to navigate the application process and ensure that the service dog meets their specific needs. </a:t>
            </a:r>
          </a:p>
          <a:p>
            <a:pPr algn="l"/>
            <a:r>
              <a:rPr lang="en-US" b="1" dirty="0"/>
              <a:t>For More Information: </a:t>
            </a:r>
            <a:r>
              <a:rPr lang="en-US" b="1" u="sng" dirty="0">
                <a:solidFill>
                  <a:srgbClr val="0070C0"/>
                </a:solidFill>
              </a:rPr>
              <a:t>https://www.prosthetics.va.gov/ServiceAndGuideDogs.asp </a:t>
            </a:r>
          </a:p>
        </p:txBody>
      </p:sp>
    </p:spTree>
    <p:extLst>
      <p:ext uri="{BB962C8B-B14F-4D97-AF65-F5344CB8AC3E}">
        <p14:creationId xmlns:p14="http://schemas.microsoft.com/office/powerpoint/2010/main" val="108925046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5BDF703-1669-7FA2-D112-41C5B465DB10}"/>
              </a:ext>
            </a:extLst>
          </p:cNvPr>
          <p:cNvSpPr>
            <a:spLocks noGrp="1"/>
          </p:cNvSpPr>
          <p:nvPr>
            <p:ph type="subTitle" idx="1"/>
          </p:nvPr>
        </p:nvSpPr>
        <p:spPr>
          <a:xfrm>
            <a:off x="628261" y="2277091"/>
            <a:ext cx="10972800" cy="1655762"/>
          </a:xfrm>
        </p:spPr>
        <p:txBody>
          <a:bodyPr/>
          <a:lstStyle/>
          <a:p>
            <a:r>
              <a:rPr lang="en-US" sz="4000" b="1" dirty="0"/>
              <a:t>Ancillary Benefits </a:t>
            </a:r>
            <a:endParaRPr lang="en-US" sz="4000" dirty="0"/>
          </a:p>
          <a:p>
            <a:pPr algn="l"/>
            <a:r>
              <a:rPr lang="en-US" b="1" dirty="0"/>
              <a:t>Ancillary Benefits: </a:t>
            </a:r>
            <a:r>
              <a:rPr lang="en-US" dirty="0"/>
              <a:t>Additional benefits that are beyond standard medical care and disability compensation. These benefits are dependent on a veteran’s eligibility for compensation or a survivor’s eligibility to dependency indemnity compensation. </a:t>
            </a:r>
          </a:p>
          <a:p>
            <a:pPr algn="l"/>
            <a:r>
              <a:rPr lang="en-US" b="1" dirty="0"/>
              <a:t>Automobile Allowance: </a:t>
            </a:r>
            <a:r>
              <a:rPr lang="en-US" dirty="0"/>
              <a:t>The VA provides an Automobile Allowance for veterans with certain service-connected disabilities that affect their mobility. This benefit assists eligible veterans in purchasing an automobile or adaptive equipment to accommodate their disability. Veterans may receive a grant every ten years for the purchase of a specially adapted vehicle or for modifying an existing vehicle. </a:t>
            </a:r>
          </a:p>
        </p:txBody>
      </p:sp>
    </p:spTree>
    <p:extLst>
      <p:ext uri="{BB962C8B-B14F-4D97-AF65-F5344CB8AC3E}">
        <p14:creationId xmlns:p14="http://schemas.microsoft.com/office/powerpoint/2010/main" val="130998224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9DD134AF-7914-77A4-EF2F-8C6A0278E252}"/>
              </a:ext>
            </a:extLst>
          </p:cNvPr>
          <p:cNvSpPr>
            <a:spLocks noGrp="1"/>
          </p:cNvSpPr>
          <p:nvPr>
            <p:ph type="subTitle" idx="1"/>
          </p:nvPr>
        </p:nvSpPr>
        <p:spPr>
          <a:xfrm>
            <a:off x="534955" y="2277091"/>
            <a:ext cx="11066106" cy="1655762"/>
          </a:xfrm>
        </p:spPr>
        <p:txBody>
          <a:bodyPr/>
          <a:lstStyle/>
          <a:p>
            <a:r>
              <a:rPr lang="en-US" sz="4000" b="1" dirty="0"/>
              <a:t>Ancillary Benefits </a:t>
            </a:r>
            <a:endParaRPr lang="en-US" sz="4000" dirty="0"/>
          </a:p>
          <a:p>
            <a:pPr algn="l"/>
            <a:r>
              <a:rPr lang="en-US" b="1" dirty="0"/>
              <a:t>Special Home Adaptations: </a:t>
            </a:r>
            <a:r>
              <a:rPr lang="en-US" dirty="0"/>
              <a:t>Veterans with service-connected disabilities that limit their mobility within their homes may qualify for Special Home Adaptations. This benefit helps eligible veterans make necessary modifications to their residences, such as installing ramps, widening doorways, or making other changes to improve accessibility and accommodate their disabilities. </a:t>
            </a:r>
          </a:p>
          <a:p>
            <a:pPr algn="l"/>
            <a:r>
              <a:rPr lang="en-US" b="1" dirty="0"/>
              <a:t>Specially Adapted Housing (SAH) Grant: </a:t>
            </a:r>
            <a:r>
              <a:rPr lang="en-US" dirty="0"/>
              <a:t>The Specially Adapted Housing (SAH) Grant is available to veterans with severe service-connected disabilities to assist in building, buying, or adapting homes to suit their needs. The grant amount is intended to cover the cost of necessary modifications or construction, providing veterans with a specially adapted home. </a:t>
            </a:r>
          </a:p>
        </p:txBody>
      </p:sp>
    </p:spTree>
    <p:extLst>
      <p:ext uri="{BB962C8B-B14F-4D97-AF65-F5344CB8AC3E}">
        <p14:creationId xmlns:p14="http://schemas.microsoft.com/office/powerpoint/2010/main" val="242981707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CCC04468-73C1-1ABF-ED54-2E51A375DDCA}"/>
              </a:ext>
            </a:extLst>
          </p:cNvPr>
          <p:cNvSpPr>
            <a:spLocks noGrp="1"/>
          </p:cNvSpPr>
          <p:nvPr>
            <p:ph type="subTitle" idx="1"/>
          </p:nvPr>
        </p:nvSpPr>
        <p:spPr>
          <a:xfrm>
            <a:off x="562947" y="2158903"/>
            <a:ext cx="11066106" cy="1655762"/>
          </a:xfrm>
        </p:spPr>
        <p:txBody>
          <a:bodyPr/>
          <a:lstStyle/>
          <a:p>
            <a:r>
              <a:rPr lang="en-US" sz="4000" b="1" dirty="0"/>
              <a:t>Ancillary Benefits </a:t>
            </a:r>
            <a:endParaRPr lang="en-US" sz="4000" dirty="0"/>
          </a:p>
          <a:p>
            <a:pPr algn="l"/>
            <a:r>
              <a:rPr lang="en-US" b="1" dirty="0"/>
              <a:t>Home Improvements and Structural Alterations (HISA): </a:t>
            </a:r>
            <a:r>
              <a:rPr lang="en-US" dirty="0"/>
              <a:t>The Home Improvements and Structural Alterations (HISA) program provides grants to veterans with service-connected disabilities for home improvements that are necessary for their continued treatment or for disability access to the home. This includes modifications such as bathroom renovations, wheelchair ramps, and other adaptations to improve the safety and accessibility of the home. </a:t>
            </a:r>
          </a:p>
          <a:p>
            <a:pPr algn="l"/>
            <a:r>
              <a:rPr lang="en-US" b="1" dirty="0"/>
              <a:t>Clothing Allowance: </a:t>
            </a:r>
            <a:r>
              <a:rPr lang="en-US" dirty="0"/>
              <a:t>Veterans with service-connected disabilities that require the use of prosthetic or orthopedic devices, or certain skin conditions due to prescribed medications, may be eligible for a VA Clothing Allowance. This annual benefit provides financial assistance to help offset the costs of clothing and maintenance of specialized clothing. </a:t>
            </a:r>
          </a:p>
        </p:txBody>
      </p:sp>
    </p:spTree>
    <p:extLst>
      <p:ext uri="{BB962C8B-B14F-4D97-AF65-F5344CB8AC3E}">
        <p14:creationId xmlns:p14="http://schemas.microsoft.com/office/powerpoint/2010/main" val="195149630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B9372A6E-62B4-7B69-EDD0-EB7A464A0F50}"/>
              </a:ext>
            </a:extLst>
          </p:cNvPr>
          <p:cNvSpPr>
            <a:spLocks noGrp="1"/>
          </p:cNvSpPr>
          <p:nvPr>
            <p:ph type="subTitle" idx="1"/>
          </p:nvPr>
        </p:nvSpPr>
        <p:spPr>
          <a:xfrm>
            <a:off x="562947" y="2158903"/>
            <a:ext cx="11066106" cy="1655762"/>
          </a:xfrm>
        </p:spPr>
        <p:txBody>
          <a:bodyPr/>
          <a:lstStyle/>
          <a:p>
            <a:r>
              <a:rPr lang="en-US" sz="4000" b="1" dirty="0"/>
              <a:t>Ancillary Benefits </a:t>
            </a:r>
            <a:endParaRPr lang="en-US" sz="4000" dirty="0"/>
          </a:p>
          <a:p>
            <a:pPr algn="l"/>
            <a:r>
              <a:rPr lang="en-US" b="1" dirty="0"/>
              <a:t>Home Loan Guaranty: </a:t>
            </a:r>
            <a:r>
              <a:rPr lang="en-US" dirty="0"/>
              <a:t>VA offers a home loan guarantee program to assist eligible veterans, service members, and certain surviving spouses in obtaining home financing. The VA home loan program aims to make homeownership more accessible by providing favorable terms and conditions for qualified individuals, most notably a guarantee for lenders by VA. </a:t>
            </a:r>
          </a:p>
          <a:p>
            <a:r>
              <a:rPr lang="en-US" b="1" dirty="0"/>
              <a:t>Important items to consider: </a:t>
            </a:r>
            <a:endParaRPr lang="en-US" dirty="0"/>
          </a:p>
          <a:p>
            <a:pPr algn="l"/>
            <a:r>
              <a:rPr lang="en-US" dirty="0"/>
              <a:t>• The SAH maximum grant can be no more than 50 percent of the cost of a specially adapted house. The current maximum rate can be found at https://www.va.gov/housing-assistance/disability-housing-grants/ </a:t>
            </a:r>
          </a:p>
          <a:p>
            <a:pPr algn="l"/>
            <a:endParaRPr lang="en-US" dirty="0"/>
          </a:p>
        </p:txBody>
      </p:sp>
    </p:spTree>
    <p:extLst>
      <p:ext uri="{BB962C8B-B14F-4D97-AF65-F5344CB8AC3E}">
        <p14:creationId xmlns:p14="http://schemas.microsoft.com/office/powerpoint/2010/main" val="319424194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FDF11777-27C1-6D51-7F20-1F431158D1F6}"/>
              </a:ext>
            </a:extLst>
          </p:cNvPr>
          <p:cNvSpPr>
            <a:spLocks noGrp="1"/>
          </p:cNvSpPr>
          <p:nvPr>
            <p:ph type="subTitle" idx="1"/>
          </p:nvPr>
        </p:nvSpPr>
        <p:spPr>
          <a:xfrm>
            <a:off x="562947" y="2158903"/>
            <a:ext cx="11066106" cy="1655762"/>
          </a:xfrm>
        </p:spPr>
        <p:txBody>
          <a:bodyPr/>
          <a:lstStyle/>
          <a:p>
            <a:r>
              <a:rPr lang="en-US" sz="4000" b="1" dirty="0"/>
              <a:t>Ancillary Benefits </a:t>
            </a:r>
            <a:endParaRPr lang="en-US" sz="4000" dirty="0"/>
          </a:p>
          <a:p>
            <a:r>
              <a:rPr lang="en-US" b="1" dirty="0"/>
              <a:t>Important items to consider: </a:t>
            </a:r>
            <a:endParaRPr lang="en-US" dirty="0"/>
          </a:p>
          <a:p>
            <a:pPr algn="l"/>
            <a:r>
              <a:rPr lang="en-US" dirty="0"/>
              <a:t>• More information on the automobile allowance and adaptive equipment can be found at: https://www.va.gov/disability/eligibility/special-claims/automobile-allowance-adaptive-equipment/ </a:t>
            </a:r>
          </a:p>
          <a:p>
            <a:pPr algn="l"/>
            <a:r>
              <a:rPr lang="en-US" dirty="0"/>
              <a:t>• Honorably discharged veterans may shop the online exchange: https://www.shopmyexchange.com/account/register </a:t>
            </a:r>
          </a:p>
          <a:p>
            <a:pPr algn="l"/>
            <a:r>
              <a:rPr lang="en-US" dirty="0"/>
              <a:t>• VA Home Loan Guarantee funding fees may be waived if the veteran has a compensable rating. </a:t>
            </a:r>
          </a:p>
          <a:p>
            <a:pPr algn="l"/>
            <a:r>
              <a:rPr lang="en-US" dirty="0"/>
              <a:t>• VA Home Loans webpage can be found at https://www.benefits.va.gov/homeloans/ </a:t>
            </a:r>
          </a:p>
          <a:p>
            <a:pPr algn="l"/>
            <a:endParaRPr lang="en-US" dirty="0"/>
          </a:p>
        </p:txBody>
      </p:sp>
    </p:spTree>
    <p:extLst>
      <p:ext uri="{BB962C8B-B14F-4D97-AF65-F5344CB8AC3E}">
        <p14:creationId xmlns:p14="http://schemas.microsoft.com/office/powerpoint/2010/main" val="18056418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4F5A70E-E7E3-E4C0-5171-D3D392B9626D}"/>
              </a:ext>
            </a:extLst>
          </p:cNvPr>
          <p:cNvSpPr txBox="1"/>
          <p:nvPr/>
        </p:nvSpPr>
        <p:spPr>
          <a:xfrm>
            <a:off x="1430917" y="2570042"/>
            <a:ext cx="9330165" cy="1754326"/>
          </a:xfrm>
          <a:prstGeom prst="rect">
            <a:avLst/>
          </a:prstGeom>
          <a:noFill/>
        </p:spPr>
        <p:txBody>
          <a:bodyPr wrap="square" rtlCol="0">
            <a:spAutoFit/>
          </a:bodyPr>
          <a:lstStyle/>
          <a:p>
            <a:pPr algn="ctr"/>
            <a:r>
              <a:rPr lang="en-US" sz="5400" b="1" dirty="0"/>
              <a:t>Read the VFW Post Benefits Advisor Guide</a:t>
            </a:r>
          </a:p>
        </p:txBody>
      </p:sp>
    </p:spTree>
    <p:extLst>
      <p:ext uri="{BB962C8B-B14F-4D97-AF65-F5344CB8AC3E}">
        <p14:creationId xmlns:p14="http://schemas.microsoft.com/office/powerpoint/2010/main" val="373558583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77D2A0B-3729-E315-20B2-A67E092DEC60}"/>
              </a:ext>
            </a:extLst>
          </p:cNvPr>
          <p:cNvSpPr txBox="1"/>
          <p:nvPr/>
        </p:nvSpPr>
        <p:spPr>
          <a:xfrm>
            <a:off x="2471057" y="3429000"/>
            <a:ext cx="7249886" cy="1200329"/>
          </a:xfrm>
          <a:prstGeom prst="rect">
            <a:avLst/>
          </a:prstGeom>
          <a:noFill/>
        </p:spPr>
        <p:txBody>
          <a:bodyPr wrap="square" rtlCol="0">
            <a:spAutoFit/>
          </a:bodyPr>
          <a:lstStyle/>
          <a:p>
            <a:pPr algn="ctr"/>
            <a:r>
              <a:rPr lang="en-US" sz="7200" b="1" dirty="0"/>
              <a:t>Questions????</a:t>
            </a:r>
          </a:p>
        </p:txBody>
      </p:sp>
    </p:spTree>
    <p:extLst>
      <p:ext uri="{BB962C8B-B14F-4D97-AF65-F5344CB8AC3E}">
        <p14:creationId xmlns:p14="http://schemas.microsoft.com/office/powerpoint/2010/main" val="25592915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90714df-e79a-4ef3-aa3f-b7f860196f2e">
      <Terms xmlns="http://schemas.microsoft.com/office/infopath/2007/PartnerControls"/>
    </lcf76f155ced4ddcb4097134ff3c332f>
    <TaxCatchAll xmlns="1cbc2358-1452-4882-96bf-62c1355d989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2B86F49821CEC44805C5212D665CAC4" ma:contentTypeVersion="11" ma:contentTypeDescription="Create a new document." ma:contentTypeScope="" ma:versionID="0fc4173b8c42cb77839e8b5fc7a6c5fe">
  <xsd:schema xmlns:xsd="http://www.w3.org/2001/XMLSchema" xmlns:xs="http://www.w3.org/2001/XMLSchema" xmlns:p="http://schemas.microsoft.com/office/2006/metadata/properties" xmlns:ns2="d90714df-e79a-4ef3-aa3f-b7f860196f2e" xmlns:ns3="1cbc2358-1452-4882-96bf-62c1355d989b" targetNamespace="http://schemas.microsoft.com/office/2006/metadata/properties" ma:root="true" ma:fieldsID="87aa7e5cb73f75f12b8f723ee05624fc" ns2:_="" ns3:_="">
    <xsd:import namespace="d90714df-e79a-4ef3-aa3f-b7f860196f2e"/>
    <xsd:import namespace="1cbc2358-1452-4882-96bf-62c1355d989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0714df-e79a-4ef3-aa3f-b7f860196f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fieldId="{5cf76f15-5ced-4ddc-b409-7134ff3c332f}" ma:taxonomyMulti="true" ma:sspId="00000000-0000-0000-0000-000000000000" ma:termSetId="00000000-0000-0000-0000-000000000000" ma:anchorId="00000000-0000-0000-0000-000000000000" ma:open="fals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cbc2358-1452-4882-96bf-62c1355d989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7132d49-9838-4f2d-9ece-0b58abb51372}" ma:internalName="TaxCatchAll" ma:showField="CatchAllData" ma:web="1cbc2358-1452-4882-96bf-62c1355d989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930C67C-C99B-4190-B86E-120444396203}">
  <ds:schemaRefs>
    <ds:schemaRef ds:uri="http://schemas.microsoft.com/sharepoint/v3/contenttype/forms"/>
  </ds:schemaRefs>
</ds:datastoreItem>
</file>

<file path=customXml/itemProps2.xml><?xml version="1.0" encoding="utf-8"?>
<ds:datastoreItem xmlns:ds="http://schemas.openxmlformats.org/officeDocument/2006/customXml" ds:itemID="{55F1BD92-F73A-42AF-BB8E-650BE4F3BB03}">
  <ds:schemaRefs>
    <ds:schemaRef ds:uri="http://schemas.microsoft.com/office/2006/metadata/properties"/>
    <ds:schemaRef ds:uri="http://schemas.microsoft.com/office/infopath/2007/PartnerControls"/>
    <ds:schemaRef ds:uri="d90714df-e79a-4ef3-aa3f-b7f860196f2e"/>
    <ds:schemaRef ds:uri="1cbc2358-1452-4882-96bf-62c1355d989b"/>
  </ds:schemaRefs>
</ds:datastoreItem>
</file>

<file path=customXml/itemProps3.xml><?xml version="1.0" encoding="utf-8"?>
<ds:datastoreItem xmlns:ds="http://schemas.openxmlformats.org/officeDocument/2006/customXml" ds:itemID="{75B7FA71-1374-47FF-8B11-05708689EF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90714df-e79a-4ef3-aa3f-b7f860196f2e"/>
    <ds:schemaRef ds:uri="1cbc2358-1452-4882-96bf-62c1355d989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346</TotalTime>
  <Words>9829</Words>
  <Application>Microsoft Office PowerPoint</Application>
  <PresentationFormat>Widescreen</PresentationFormat>
  <Paragraphs>469</Paragraphs>
  <Slides>110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110</vt:i4>
      </vt:variant>
    </vt:vector>
  </HeadingPairs>
  <TitlesOfParts>
    <vt:vector size="115" baseType="lpstr">
      <vt:lpstr>Aptos</vt:lpstr>
      <vt:lpstr>Arial</vt:lpstr>
      <vt:lpstr>Arial Black</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Healthcare Services</vt:lpstr>
      <vt:lpstr>Compensation and Pension Benefits:</vt:lpstr>
      <vt:lpstr>Education and Training Benefits</vt:lpstr>
      <vt:lpstr>Home Loan Guaranty Program</vt:lpstr>
      <vt:lpstr>Veteran Readiness and Employment (VR&amp;E):</vt:lpstr>
      <vt:lpstr>Life Insurance Programs</vt:lpstr>
      <vt:lpstr>Dependents and Survivors Benefits</vt:lpstr>
      <vt:lpstr>Burial and Memorial Benefits</vt:lpstr>
      <vt:lpstr>Adapted Housing Grants</vt:lpstr>
      <vt:lpstr> Characters of Discharge &amp; VA Representation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Presumptive</vt:lpstr>
      <vt:lpstr>PowerPoint Presentation</vt:lpstr>
      <vt:lpstr>Veteran Dependents </vt:lpstr>
      <vt:lpstr>Eligible dependents include</vt:lpstr>
      <vt:lpstr>Eligible dependents include</vt:lpstr>
      <vt:lpstr>Eligible dependents include</vt:lpstr>
      <vt:lpstr>VA benefits that dependents may be entitled to: </vt:lpstr>
      <vt:lpstr>VA benefits that dependents may be entitled to: </vt:lpstr>
      <vt:lpstr>VA benefits that dependents may be entitled to: </vt:lpstr>
      <vt:lpstr>VA benefits that dependents may be entitled to: </vt:lpstr>
      <vt:lpstr>VA benefits that dependents may be entitled to: </vt:lpstr>
      <vt:lpstr>VA benefits that dependents may be entitled to: </vt:lpstr>
      <vt:lpstr>Survivor Benefits </vt:lpstr>
      <vt:lpstr>Who Is Eligible For Survivor Benefits: </vt:lpstr>
      <vt:lpstr>Who Is Eligible For Survivor Benefits: </vt:lpstr>
      <vt:lpstr>Survivor Benefit Programs</vt:lpstr>
      <vt:lpstr>Survivor Benefit Programs</vt:lpstr>
      <vt:lpstr>Survivor Benefit Programs</vt:lpstr>
      <vt:lpstr>Survivor Benefit Programs</vt:lpstr>
      <vt:lpstr>Survivor Benefit Programs</vt:lpstr>
      <vt:lpstr>Survivor Benefit Programs</vt:lpstr>
      <vt:lpstr>Survivor Benefit Programs</vt:lpstr>
      <vt:lpstr>Other benefits available to survivors based on eligibility include: </vt:lpstr>
      <vt:lpstr>Other benefits available to survivors based on eligibility include: </vt:lpstr>
      <vt:lpstr>VA Healthcare System </vt:lpstr>
      <vt:lpstr>VA Healthcare System </vt:lpstr>
      <vt:lpstr>VA Healthcare System </vt:lpstr>
      <vt:lpstr>VA Healthcare System </vt:lpstr>
      <vt:lpstr>VA Healthcare System </vt:lpstr>
      <vt:lpstr>VA Priority Groups</vt:lpstr>
      <vt:lpstr>VA Priority Groups</vt:lpstr>
      <vt:lpstr>VA Healthcare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Laurie Kirkman Michael</dc:creator>
  <cp:lastModifiedBy>Ken Michael</cp:lastModifiedBy>
  <cp:revision>6</cp:revision>
  <dcterms:created xsi:type="dcterms:W3CDTF">2026-03-03T02:32:06Z</dcterms:created>
  <dcterms:modified xsi:type="dcterms:W3CDTF">2026-08-14T01:36:59Z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0x010100C2B86F49821CEC44805C5212D665CAC4</vt:lpwstr>
  </property>
  <property fmtid="{D5CDD505-2E9C-101B-9397-08002B2CF9AE}" pid="3" name="MediaServiceImageTags">
    <vt:lpwstr/>
  </property>
</Properties>
</file>