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6" r:id="rId6"/>
    <p:sldId id="258" r:id="rId7"/>
    <p:sldId id="259" r:id="rId8"/>
    <p:sldId id="260" r:id="rId9"/>
    <p:sldId id="261" r:id="rId10"/>
    <p:sldId id="262" r:id="rId11"/>
    <p:sldId id="263" r:id="rId12"/>
    <p:sldId id="376" r:id="rId13"/>
    <p:sldId id="366" r:id="rId14"/>
    <p:sldId id="362" r:id="rId15"/>
    <p:sldId id="363" r:id="rId16"/>
    <p:sldId id="365" r:id="rId17"/>
    <p:sldId id="367" r:id="rId18"/>
    <p:sldId id="359" r:id="rId19"/>
    <p:sldId id="360" r:id="rId20"/>
    <p:sldId id="364" r:id="rId21"/>
    <p:sldId id="369" r:id="rId22"/>
    <p:sldId id="370" r:id="rId23"/>
    <p:sldId id="371" r:id="rId24"/>
    <p:sldId id="372" r:id="rId25"/>
    <p:sldId id="368" r:id="rId26"/>
    <p:sldId id="361" r:id="rId27"/>
    <p:sldId id="373" r:id="rId28"/>
    <p:sldId id="374" r:id="rId29"/>
    <p:sldId id="37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406097-05C9-4EDD-8899-3FB57D7ABC4F}" v="3" dt="2026-04-01T15:24:49.0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94660"/>
  </p:normalViewPr>
  <p:slideViewPr>
    <p:cSldViewPr snapToGrid="0">
      <p:cViewPr varScale="1">
        <p:scale>
          <a:sx n="105" d="100"/>
          <a:sy n="105" d="100"/>
        </p:scale>
        <p:origin x="72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5/10/relationships/revisionInfo" Target="revisionInfo.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C05FC-473B-DBD4-5829-D5971BCC234B}"/>
              </a:ext>
            </a:extLst>
          </p:cNvPr>
          <p:cNvSpPr>
            <a:spLocks noGrp="1"/>
          </p:cNvSpPr>
          <p:nvPr>
            <p:ph type="ctrTitle"/>
          </p:nvPr>
        </p:nvSpPr>
        <p:spPr>
          <a:xfrm>
            <a:off x="1524000" y="1126263"/>
            <a:ext cx="9144000" cy="2387600"/>
          </a:xfrm>
        </p:spPr>
        <p:txBody>
          <a:bodyPr anchor="b"/>
          <a:lstStyle>
            <a:lvl1pPr algn="ctr">
              <a:defRPr sz="4000">
                <a:latin typeface="Arial Black" panose="020B0A040201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98D8369-15A8-5B8B-0A39-3BFCEA97C1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CDDA5F-FE44-F505-620B-E1533F42B2F9}"/>
              </a:ext>
            </a:extLst>
          </p:cNvPr>
          <p:cNvSpPr>
            <a:spLocks noGrp="1"/>
          </p:cNvSpPr>
          <p:nvPr>
            <p:ph type="dt" sz="half" idx="10"/>
          </p:nvPr>
        </p:nvSpPr>
        <p:spPr/>
        <p:txBody>
          <a:bodyPr/>
          <a:lstStyle/>
          <a:p>
            <a:fld id="{C6BE780E-EB96-4C98-A208-7834BD47B61C}" type="datetimeFigureOut">
              <a:rPr lang="en-US" smtClean="0"/>
              <a:t>6/23/2026</a:t>
            </a:fld>
            <a:endParaRPr lang="en-US"/>
          </a:p>
        </p:txBody>
      </p:sp>
      <p:sp>
        <p:nvSpPr>
          <p:cNvPr id="5" name="Footer Placeholder 4">
            <a:extLst>
              <a:ext uri="{FF2B5EF4-FFF2-40B4-BE49-F238E27FC236}">
                <a16:creationId xmlns:a16="http://schemas.microsoft.com/office/drawing/2014/main" id="{21F1A848-1CF5-E917-B4E8-4B3636AD0F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749D3-3221-68B5-D3BC-DBE2E5CB0DAD}"/>
              </a:ext>
            </a:extLst>
          </p:cNvPr>
          <p:cNvSpPr>
            <a:spLocks noGrp="1"/>
          </p:cNvSpPr>
          <p:nvPr>
            <p:ph type="sldNum" sz="quarter" idx="12"/>
          </p:nvPr>
        </p:nvSpPr>
        <p:spPr/>
        <p:txBody>
          <a:bodyPr/>
          <a:lstStyle/>
          <a:p>
            <a:fld id="{0F285C70-B168-43CA-98D8-6CB9AB9D47FB}" type="slidenum">
              <a:rPr lang="en-US" smtClean="0"/>
              <a:t>‹#›</a:t>
            </a:fld>
            <a:endParaRPr lang="en-US"/>
          </a:p>
        </p:txBody>
      </p:sp>
      <p:pic>
        <p:nvPicPr>
          <p:cNvPr id="7" name="Picture 6">
            <a:extLst>
              <a:ext uri="{FF2B5EF4-FFF2-40B4-BE49-F238E27FC236}">
                <a16:creationId xmlns:a16="http://schemas.microsoft.com/office/drawing/2014/main" id="{E69B610F-44EE-265D-D389-1F3C000CFB31}"/>
              </a:ext>
            </a:extLst>
          </p:cNvPr>
          <p:cNvPicPr>
            <a:picLocks noChangeAspect="1"/>
          </p:cNvPicPr>
          <p:nvPr userDrawn="1"/>
        </p:nvPicPr>
        <p:blipFill>
          <a:blip r:embed="rId2"/>
          <a:stretch>
            <a:fillRect/>
          </a:stretch>
        </p:blipFill>
        <p:spPr>
          <a:xfrm>
            <a:off x="3750129" y="97219"/>
            <a:ext cx="4403271" cy="2114488"/>
          </a:xfrm>
          <a:prstGeom prst="rect">
            <a:avLst/>
          </a:prstGeom>
        </p:spPr>
      </p:pic>
      <p:pic>
        <p:nvPicPr>
          <p:cNvPr id="8" name="Picture 7">
            <a:extLst>
              <a:ext uri="{FF2B5EF4-FFF2-40B4-BE49-F238E27FC236}">
                <a16:creationId xmlns:a16="http://schemas.microsoft.com/office/drawing/2014/main" id="{A146AB88-7F2C-E502-5BD2-8460154BDE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6738" y="718725"/>
            <a:ext cx="4763165" cy="2138110"/>
          </a:xfrm>
          <a:prstGeom prst="rect">
            <a:avLst/>
          </a:prstGeom>
        </p:spPr>
      </p:pic>
      <p:pic>
        <p:nvPicPr>
          <p:cNvPr id="9" name="Picture 8">
            <a:extLst>
              <a:ext uri="{FF2B5EF4-FFF2-40B4-BE49-F238E27FC236}">
                <a16:creationId xmlns:a16="http://schemas.microsoft.com/office/drawing/2014/main" id="{6A5B6C03-CD83-8CBB-D2C6-BA988956CC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16612" y="718725"/>
            <a:ext cx="4763165" cy="2138110"/>
          </a:xfrm>
          <a:prstGeom prst="rect">
            <a:avLst/>
          </a:prstGeom>
        </p:spPr>
      </p:pic>
      <p:pic>
        <p:nvPicPr>
          <p:cNvPr id="10" name="Picture 9">
            <a:extLst>
              <a:ext uri="{FF2B5EF4-FFF2-40B4-BE49-F238E27FC236}">
                <a16:creationId xmlns:a16="http://schemas.microsoft.com/office/drawing/2014/main" id="{D3C3F7AC-7902-A4F4-9A07-9C68D79A69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6737" y="482395"/>
            <a:ext cx="4763165" cy="2138110"/>
          </a:xfrm>
          <a:prstGeom prst="rect">
            <a:avLst/>
          </a:prstGeom>
        </p:spPr>
      </p:pic>
      <p:pic>
        <p:nvPicPr>
          <p:cNvPr id="12" name="Picture 11">
            <a:extLst>
              <a:ext uri="{FF2B5EF4-FFF2-40B4-BE49-F238E27FC236}">
                <a16:creationId xmlns:a16="http://schemas.microsoft.com/office/drawing/2014/main" id="{E68988A7-5F0D-3F15-6C02-B5EB8B68F04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6000" y="-882614"/>
            <a:ext cx="3202677" cy="3202677"/>
          </a:xfrm>
          <a:prstGeom prst="rect">
            <a:avLst/>
          </a:prstGeom>
        </p:spPr>
      </p:pic>
    </p:spTree>
    <p:extLst>
      <p:ext uri="{BB962C8B-B14F-4D97-AF65-F5344CB8AC3E}">
        <p14:creationId xmlns:p14="http://schemas.microsoft.com/office/powerpoint/2010/main" val="2984779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1071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5BB177-025B-F1E5-7F04-95201BC1F5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89B034-93D9-7686-4EC9-3D6E524BB1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8F4D166-0121-D8EF-8AC3-EA5939E67A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6BE780E-EB96-4C98-A208-7834BD47B61C}" type="datetimeFigureOut">
              <a:rPr lang="en-US" smtClean="0"/>
              <a:t>6/23/2026</a:t>
            </a:fld>
            <a:endParaRPr lang="en-US"/>
          </a:p>
        </p:txBody>
      </p:sp>
      <p:sp>
        <p:nvSpPr>
          <p:cNvPr id="5" name="Footer Placeholder 4">
            <a:extLst>
              <a:ext uri="{FF2B5EF4-FFF2-40B4-BE49-F238E27FC236}">
                <a16:creationId xmlns:a16="http://schemas.microsoft.com/office/drawing/2014/main" id="{D4FB425A-C7D2-3108-45B5-14942C56CC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14CED24-5567-6625-191E-DD08A0904C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285C70-B168-43CA-98D8-6CB9AB9D47FB}" type="slidenum">
              <a:rPr lang="en-US" smtClean="0"/>
              <a:t>‹#›</a:t>
            </a:fld>
            <a:endParaRPr lang="en-US"/>
          </a:p>
        </p:txBody>
      </p:sp>
      <p:pic>
        <p:nvPicPr>
          <p:cNvPr id="7" name="Picture 6">
            <a:extLst>
              <a:ext uri="{FF2B5EF4-FFF2-40B4-BE49-F238E27FC236}">
                <a16:creationId xmlns:a16="http://schemas.microsoft.com/office/drawing/2014/main" id="{96D953A2-1691-EEAA-FFE8-D6FF7024FAE2}"/>
              </a:ext>
            </a:extLst>
          </p:cNvPr>
          <p:cNvPicPr>
            <a:picLocks noChangeAspect="1"/>
          </p:cNvPicPr>
          <p:nvPr userDrawn="1"/>
        </p:nvPicPr>
        <p:blipFill>
          <a:blip r:embed="rId4"/>
          <a:stretch>
            <a:fillRect/>
          </a:stretch>
        </p:blipFill>
        <p:spPr>
          <a:xfrm>
            <a:off x="3750129" y="97219"/>
            <a:ext cx="4403271" cy="2114488"/>
          </a:xfrm>
          <a:prstGeom prst="rect">
            <a:avLst/>
          </a:prstGeom>
        </p:spPr>
      </p:pic>
      <p:pic>
        <p:nvPicPr>
          <p:cNvPr id="8" name="Picture 7">
            <a:extLst>
              <a:ext uri="{FF2B5EF4-FFF2-40B4-BE49-F238E27FC236}">
                <a16:creationId xmlns:a16="http://schemas.microsoft.com/office/drawing/2014/main" id="{BA2C9BBD-F31E-2DA8-8234-72A0BD27613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6738" y="718725"/>
            <a:ext cx="4763165" cy="2138110"/>
          </a:xfrm>
          <a:prstGeom prst="rect">
            <a:avLst/>
          </a:prstGeom>
        </p:spPr>
      </p:pic>
      <p:pic>
        <p:nvPicPr>
          <p:cNvPr id="9" name="Picture 8">
            <a:extLst>
              <a:ext uri="{FF2B5EF4-FFF2-40B4-BE49-F238E27FC236}">
                <a16:creationId xmlns:a16="http://schemas.microsoft.com/office/drawing/2014/main" id="{89F87A0B-9FFB-263A-A6A1-8FE7AD4861E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16612" y="718725"/>
            <a:ext cx="4763165" cy="2138110"/>
          </a:xfrm>
          <a:prstGeom prst="rect">
            <a:avLst/>
          </a:prstGeom>
        </p:spPr>
      </p:pic>
      <p:pic>
        <p:nvPicPr>
          <p:cNvPr id="10" name="Picture 9">
            <a:extLst>
              <a:ext uri="{FF2B5EF4-FFF2-40B4-BE49-F238E27FC236}">
                <a16:creationId xmlns:a16="http://schemas.microsoft.com/office/drawing/2014/main" id="{690D6FE1-08F6-F9FA-C4EA-EABBC42F4AF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6737" y="482395"/>
            <a:ext cx="4763165" cy="2138110"/>
          </a:xfrm>
          <a:prstGeom prst="rect">
            <a:avLst/>
          </a:prstGeom>
        </p:spPr>
      </p:pic>
      <p:pic>
        <p:nvPicPr>
          <p:cNvPr id="11" name="Picture 10">
            <a:extLst>
              <a:ext uri="{FF2B5EF4-FFF2-40B4-BE49-F238E27FC236}">
                <a16:creationId xmlns:a16="http://schemas.microsoft.com/office/drawing/2014/main" id="{CA912CDC-84E2-9FD0-DF24-6C5001C8B40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16611" y="482395"/>
            <a:ext cx="4763165" cy="2138110"/>
          </a:xfrm>
          <a:prstGeom prst="rect">
            <a:avLst/>
          </a:prstGeom>
        </p:spPr>
      </p:pic>
      <p:pic>
        <p:nvPicPr>
          <p:cNvPr id="12" name="Picture 11">
            <a:extLst>
              <a:ext uri="{FF2B5EF4-FFF2-40B4-BE49-F238E27FC236}">
                <a16:creationId xmlns:a16="http://schemas.microsoft.com/office/drawing/2014/main" id="{E1E995B0-D26C-E0E8-71A4-B590DDC835A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6000" y="-882614"/>
            <a:ext cx="3202677" cy="3202677"/>
          </a:xfrm>
          <a:prstGeom prst="rect">
            <a:avLst/>
          </a:prstGeom>
        </p:spPr>
      </p:pic>
      <p:pic>
        <p:nvPicPr>
          <p:cNvPr id="14" name="Picture 13">
            <a:extLst>
              <a:ext uri="{FF2B5EF4-FFF2-40B4-BE49-F238E27FC236}">
                <a16:creationId xmlns:a16="http://schemas.microsoft.com/office/drawing/2014/main" id="{41D0032D-FDC1-6778-E778-4243E2FFECD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812626" y="-25878"/>
            <a:ext cx="1847443" cy="1847443"/>
          </a:xfrm>
          <a:prstGeom prst="rect">
            <a:avLst/>
          </a:prstGeom>
        </p:spPr>
      </p:pic>
    </p:spTree>
    <p:extLst>
      <p:ext uri="{BB962C8B-B14F-4D97-AF65-F5344CB8AC3E}">
        <p14:creationId xmlns:p14="http://schemas.microsoft.com/office/powerpoint/2010/main" val="378990266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FF416-EC5E-B49D-1B13-D4F5BE4CD3D0}"/>
              </a:ext>
            </a:extLst>
          </p:cNvPr>
          <p:cNvSpPr>
            <a:spLocks noGrp="1"/>
          </p:cNvSpPr>
          <p:nvPr>
            <p:ph type="ctrTitle"/>
          </p:nvPr>
        </p:nvSpPr>
        <p:spPr>
          <a:xfrm>
            <a:off x="1524000" y="1694434"/>
            <a:ext cx="9144000" cy="2387600"/>
          </a:xfrm>
        </p:spPr>
        <p:txBody>
          <a:bodyPr>
            <a:normAutofit/>
          </a:bodyPr>
          <a:lstStyle/>
          <a:p>
            <a:r>
              <a:rPr lang="en-US" sz="6000" dirty="0"/>
              <a:t>Quarterly Audit</a:t>
            </a:r>
          </a:p>
        </p:txBody>
      </p:sp>
    </p:spTree>
    <p:extLst>
      <p:ext uri="{BB962C8B-B14F-4D97-AF65-F5344CB8AC3E}">
        <p14:creationId xmlns:p14="http://schemas.microsoft.com/office/powerpoint/2010/main" val="2435950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57401-D3E2-8387-C3DF-6861E440FA9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8DC2F60-5FBA-2335-D5D3-9B037F991A8C}"/>
              </a:ext>
            </a:extLst>
          </p:cNvPr>
          <p:cNvPicPr>
            <a:picLocks noChangeAspect="1"/>
          </p:cNvPicPr>
          <p:nvPr/>
        </p:nvPicPr>
        <p:blipFill>
          <a:blip r:embed="rId2"/>
          <a:stretch>
            <a:fillRect/>
          </a:stretch>
        </p:blipFill>
        <p:spPr>
          <a:xfrm>
            <a:off x="-72338" y="141515"/>
            <a:ext cx="12562100" cy="6716486"/>
          </a:xfrm>
          <a:prstGeom prst="rect">
            <a:avLst/>
          </a:prstGeom>
        </p:spPr>
      </p:pic>
    </p:spTree>
    <p:extLst>
      <p:ext uri="{BB962C8B-B14F-4D97-AF65-F5344CB8AC3E}">
        <p14:creationId xmlns:p14="http://schemas.microsoft.com/office/powerpoint/2010/main" val="704043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BCC0C5-DCEC-E4B1-8B0D-2052D7411B35}"/>
              </a:ext>
            </a:extLst>
          </p:cNvPr>
          <p:cNvSpPr txBox="1"/>
          <p:nvPr/>
        </p:nvSpPr>
        <p:spPr>
          <a:xfrm>
            <a:off x="304800" y="2227564"/>
            <a:ext cx="11636829" cy="3539430"/>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Lines #1-8 FUNDS (Liquid Assets) Listed are those funds most likely to be carried by a VFW Post and District. Any special funds may be added in the blank spaces. A “fund” is an account which normally has both income and expenditures. In most cases, just about all of your miscellaneous expenditures (community service, youth activities, expenses, etc.) are chargeable to your general fund and most miscellaneous income (proceeds from fundraising activities, dues, etc.) are credited to your general fund. Item</a:t>
            </a:r>
          </a:p>
        </p:txBody>
      </p:sp>
    </p:spTree>
    <p:extLst>
      <p:ext uri="{BB962C8B-B14F-4D97-AF65-F5344CB8AC3E}">
        <p14:creationId xmlns:p14="http://schemas.microsoft.com/office/powerpoint/2010/main" val="845377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355720-FEF7-B3F8-8486-1F7F893CD79C}"/>
              </a:ext>
            </a:extLst>
          </p:cNvPr>
          <p:cNvSpPr txBox="1"/>
          <p:nvPr/>
        </p:nvSpPr>
        <p:spPr>
          <a:xfrm>
            <a:off x="370114" y="2025908"/>
            <a:ext cx="11609972" cy="4832092"/>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Line #9 CASH ON HAND (TO INCLUDE ATMS): </a:t>
            </a:r>
            <a:r>
              <a:rPr lang="en-US" sz="2800" dirty="0">
                <a:latin typeface="Arial" panose="020B0604020202020204" pitchFamily="34" charset="0"/>
                <a:cs typeface="Arial" panose="020B0604020202020204" pitchFamily="34" charset="0"/>
              </a:rPr>
              <a:t>Some posts own/operate ATMs, jukeboxes, gaming machines or other cash machines that that are not included in Item #4 above that require cash on hand to operate daily. </a:t>
            </a:r>
          </a:p>
          <a:p>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Line #10 BONDS, STOCKS, MUTUAL FUNDS AND OTHER LIQUID ASSETS NOT INCLUDED ABOVE </a:t>
            </a:r>
            <a:r>
              <a:rPr lang="en-US" sz="2800" dirty="0">
                <a:latin typeface="Arial" panose="020B0604020202020204" pitchFamily="34" charset="0"/>
                <a:cs typeface="Arial" panose="020B0604020202020204" pitchFamily="34" charset="0"/>
              </a:rPr>
              <a:t>This includes any financial instruments not previously included in any funds listed in Item #1-8 that can be liquidated without penalty by the financial institution. A loss in value of the account or processing fee charged by the financial institution to process the transaction does not equate to a penalty</a:t>
            </a:r>
            <a:r>
              <a:rPr lang="en-US" sz="28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18513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895F90-0827-9E75-FB14-778EC4A3D9E2}"/>
              </a:ext>
            </a:extLst>
          </p:cNvPr>
          <p:cNvSpPr txBox="1"/>
          <p:nvPr/>
        </p:nvSpPr>
        <p:spPr>
          <a:xfrm>
            <a:off x="277586" y="2277445"/>
            <a:ext cx="11636828" cy="4401205"/>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Column</a:t>
            </a:r>
            <a:r>
              <a:rPr lang="en-US" sz="2800"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#11 NET CASH BALANCES AT BEGINNING OF QUARTER </a:t>
            </a:r>
            <a:r>
              <a:rPr lang="en-US" sz="2800" dirty="0">
                <a:latin typeface="Arial" panose="020B0604020202020204" pitchFamily="34" charset="0"/>
                <a:cs typeface="Arial" panose="020B0604020202020204" pitchFamily="34" charset="0"/>
              </a:rPr>
              <a:t>The figures in this column are obtained from different funds as listed in your ledger. The individual items in this column as well as the total at the bottom of the column should be the same as the ending balances of the previous quarterly audit. </a:t>
            </a:r>
          </a:p>
          <a:p>
            <a:endParaRPr lang="en-US" sz="28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Column #12 RECEIPTS DURING QUARTER </a:t>
            </a:r>
            <a:r>
              <a:rPr lang="en-US" sz="2800" dirty="0">
                <a:latin typeface="Arial" panose="020B0604020202020204" pitchFamily="34" charset="0"/>
                <a:cs typeface="Arial" panose="020B0604020202020204" pitchFamily="34" charset="0"/>
              </a:rPr>
              <a:t>The figures in this column are obtained by adding the amount shown in your ledger for the three months. This should include items transferred into a fund from another fund during the quarter. </a:t>
            </a:r>
          </a:p>
        </p:txBody>
      </p:sp>
    </p:spTree>
    <p:extLst>
      <p:ext uri="{BB962C8B-B14F-4D97-AF65-F5344CB8AC3E}">
        <p14:creationId xmlns:p14="http://schemas.microsoft.com/office/powerpoint/2010/main" val="1452512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DB07D2-40B9-A570-D1C9-6DABBE52991B}"/>
              </a:ext>
            </a:extLst>
          </p:cNvPr>
          <p:cNvSpPr txBox="1"/>
          <p:nvPr/>
        </p:nvSpPr>
        <p:spPr>
          <a:xfrm>
            <a:off x="293913" y="2037549"/>
            <a:ext cx="11636829" cy="4832092"/>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Column #13 EXPENDITURES DURING QUARTER </a:t>
            </a:r>
            <a:r>
              <a:rPr lang="en-US" sz="2800" dirty="0">
                <a:latin typeface="Arial" panose="020B0604020202020204" pitchFamily="34" charset="0"/>
                <a:cs typeface="Arial" panose="020B0604020202020204" pitchFamily="34" charset="0"/>
              </a:rPr>
              <a:t>The figures in this column are obtained by adding the expenditures for the three months. Include items transferred out of another fund during the quarter. </a:t>
            </a:r>
          </a:p>
          <a:p>
            <a:endParaRPr lang="en-US" sz="28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Column #14 NET CASH BALANCE AT END OF QUARTER </a:t>
            </a:r>
            <a:r>
              <a:rPr lang="en-US" sz="2800" dirty="0">
                <a:latin typeface="Arial" panose="020B0604020202020204" pitchFamily="34" charset="0"/>
                <a:cs typeface="Arial" panose="020B0604020202020204" pitchFamily="34" charset="0"/>
              </a:rPr>
              <a:t>The figures in this column are obtained by adding items 11 &amp; 12 and subtracting items 13. </a:t>
            </a:r>
          </a:p>
          <a:p>
            <a:endParaRPr lang="en-US" sz="28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Line #15 TOTALS </a:t>
            </a:r>
            <a:r>
              <a:rPr lang="en-US" sz="2800" dirty="0">
                <a:latin typeface="Arial" panose="020B0604020202020204" pitchFamily="34" charset="0"/>
                <a:cs typeface="Arial" panose="020B0604020202020204" pitchFamily="34" charset="0"/>
              </a:rPr>
              <a:t>The figures in this line are obtained by adding the totals of items 11&amp; 12 and subtracting item 13 – you should arrive at the same by adding item 14. </a:t>
            </a:r>
          </a:p>
        </p:txBody>
      </p:sp>
    </p:spTree>
    <p:extLst>
      <p:ext uri="{BB962C8B-B14F-4D97-AF65-F5344CB8AC3E}">
        <p14:creationId xmlns:p14="http://schemas.microsoft.com/office/powerpoint/2010/main" val="1435851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577579-991A-E99C-F100-0EDF25397ECF}"/>
              </a:ext>
            </a:extLst>
          </p:cNvPr>
          <p:cNvPicPr>
            <a:picLocks noChangeAspect="1"/>
          </p:cNvPicPr>
          <p:nvPr/>
        </p:nvPicPr>
        <p:blipFill>
          <a:blip r:embed="rId2"/>
          <a:stretch>
            <a:fillRect/>
          </a:stretch>
        </p:blipFill>
        <p:spPr>
          <a:xfrm>
            <a:off x="0" y="119743"/>
            <a:ext cx="12394736" cy="6738257"/>
          </a:xfrm>
          <a:prstGeom prst="rect">
            <a:avLst/>
          </a:prstGeom>
        </p:spPr>
      </p:pic>
    </p:spTree>
    <p:extLst>
      <p:ext uri="{BB962C8B-B14F-4D97-AF65-F5344CB8AC3E}">
        <p14:creationId xmlns:p14="http://schemas.microsoft.com/office/powerpoint/2010/main" val="2291273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DD9E36-3277-4C7D-EE07-B0E19E15330B}"/>
              </a:ext>
            </a:extLst>
          </p:cNvPr>
          <p:cNvPicPr>
            <a:picLocks noChangeAspect="1"/>
          </p:cNvPicPr>
          <p:nvPr/>
        </p:nvPicPr>
        <p:blipFill>
          <a:blip r:embed="rId2"/>
          <a:stretch>
            <a:fillRect/>
          </a:stretch>
        </p:blipFill>
        <p:spPr>
          <a:xfrm>
            <a:off x="-85206" y="2449286"/>
            <a:ext cx="12362411" cy="4278086"/>
          </a:xfrm>
          <a:prstGeom prst="rect">
            <a:avLst/>
          </a:prstGeom>
        </p:spPr>
      </p:pic>
    </p:spTree>
    <p:extLst>
      <p:ext uri="{BB962C8B-B14F-4D97-AF65-F5344CB8AC3E}">
        <p14:creationId xmlns:p14="http://schemas.microsoft.com/office/powerpoint/2010/main" val="3231029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1838B9-6104-1BD7-234A-DBCFDBBF0A0E}"/>
              </a:ext>
            </a:extLst>
          </p:cNvPr>
          <p:cNvSpPr txBox="1"/>
          <p:nvPr/>
        </p:nvSpPr>
        <p:spPr>
          <a:xfrm>
            <a:off x="370114" y="2248829"/>
            <a:ext cx="11462331" cy="3539430"/>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Section #16 OPERATIONS </a:t>
            </a:r>
            <a:r>
              <a:rPr lang="en-US" sz="2800" dirty="0">
                <a:latin typeface="Arial" panose="020B0604020202020204" pitchFamily="34" charset="0"/>
                <a:cs typeface="Arial" panose="020B0604020202020204" pitchFamily="34" charset="0"/>
              </a:rPr>
              <a:t>Answer questions as applicable. Non-liquid assets are types of assets that cannot be easily converted into cash within a short period without harsh penalties for early withdrawals. Trusts are a typical example. However, Certificate of Deposits less than $65,000 in value are typically non-liquid assets. Certificate of Deposits greater than $65,000 can be liquid assets. It is best to check with your banking institution on the type of CD and retain the information with the Post Financial Documents.</a:t>
            </a:r>
          </a:p>
        </p:txBody>
      </p:sp>
    </p:spTree>
    <p:extLst>
      <p:ext uri="{BB962C8B-B14F-4D97-AF65-F5344CB8AC3E}">
        <p14:creationId xmlns:p14="http://schemas.microsoft.com/office/powerpoint/2010/main" val="1280476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9D9A78-E020-2F35-6E7C-8F75C7A01296}"/>
              </a:ext>
            </a:extLst>
          </p:cNvPr>
          <p:cNvSpPr txBox="1"/>
          <p:nvPr/>
        </p:nvSpPr>
        <p:spPr>
          <a:xfrm>
            <a:off x="1502229" y="2164791"/>
            <a:ext cx="9339942" cy="1077218"/>
          </a:xfrm>
          <a:prstGeom prst="rect">
            <a:avLst/>
          </a:prstGeom>
          <a:noFill/>
        </p:spPr>
        <p:txBody>
          <a:bodyPr wrap="square">
            <a:spAutoFit/>
          </a:bodyPr>
          <a:lstStyle/>
          <a:p>
            <a:r>
              <a:rPr lang="en-US" sz="3200" b="1" dirty="0">
                <a:latin typeface="Arial" panose="020B0604020202020204" pitchFamily="34" charset="0"/>
                <a:cs typeface="Arial" panose="020B0604020202020204" pitchFamily="34" charset="0"/>
              </a:rPr>
              <a:t>#17 RECONCILIATION OF FUND BALANCES:</a:t>
            </a:r>
          </a:p>
          <a:p>
            <a:r>
              <a:rPr lang="en-US" sz="3200" b="1" dirty="0">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FE817028-30F2-2ECE-2EAB-2C694756942A}"/>
              </a:ext>
            </a:extLst>
          </p:cNvPr>
          <p:cNvSpPr txBox="1"/>
          <p:nvPr/>
        </p:nvSpPr>
        <p:spPr>
          <a:xfrm>
            <a:off x="272143" y="2979655"/>
            <a:ext cx="11800114" cy="3108543"/>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All Checking Account Balances</a:t>
            </a:r>
          </a:p>
          <a:p>
            <a:pPr algn="ctr"/>
            <a:r>
              <a:rPr lang="en-US" sz="2800" dirty="0">
                <a:latin typeface="Arial" panose="020B0604020202020204" pitchFamily="34" charset="0"/>
                <a:cs typeface="Arial" panose="020B0604020202020204" pitchFamily="34" charset="0"/>
              </a:rPr>
              <a:t> Enter ending balance shown on bank statement. If more than one checking account, total ending balances for all accounts.</a:t>
            </a:r>
          </a:p>
          <a:p>
            <a:r>
              <a:rPr lang="en-US" sz="2800" b="1" dirty="0">
                <a:latin typeface="Arial" panose="020B0604020202020204" pitchFamily="34" charset="0"/>
                <a:cs typeface="Arial" panose="020B0604020202020204" pitchFamily="34" charset="0"/>
              </a:rPr>
              <a:t>Less Outstanding Checks</a:t>
            </a:r>
          </a:p>
          <a:p>
            <a:pPr algn="ctr"/>
            <a:r>
              <a:rPr lang="en-US" sz="2800" dirty="0">
                <a:latin typeface="Arial" panose="020B0604020202020204" pitchFamily="34" charset="0"/>
                <a:cs typeface="Arial" panose="020B0604020202020204" pitchFamily="34" charset="0"/>
              </a:rPr>
              <a:t>Total checks written on or before the date of the last bank statement of the quarter that do not appear on the statement. If more than one checking account, total all outstanding checks.</a:t>
            </a:r>
          </a:p>
        </p:txBody>
      </p:sp>
    </p:spTree>
    <p:extLst>
      <p:ext uri="{BB962C8B-B14F-4D97-AF65-F5344CB8AC3E}">
        <p14:creationId xmlns:p14="http://schemas.microsoft.com/office/powerpoint/2010/main" val="2051967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4AFEE4-D673-F93D-6BE4-39A1EB37D028}"/>
              </a:ext>
            </a:extLst>
          </p:cNvPr>
          <p:cNvSpPr txBox="1"/>
          <p:nvPr/>
        </p:nvSpPr>
        <p:spPr>
          <a:xfrm>
            <a:off x="1436099" y="2236884"/>
            <a:ext cx="9287143" cy="954107"/>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#17 RECONCILIATION OF FUND BALANCES: (Cont.)</a:t>
            </a:r>
          </a:p>
          <a:p>
            <a:r>
              <a:rPr lang="en-US" sz="2800" b="1" dirty="0">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4FB43672-33DD-F1D8-3B28-4EFEA3F4E330}"/>
              </a:ext>
            </a:extLst>
          </p:cNvPr>
          <p:cNvSpPr txBox="1"/>
          <p:nvPr/>
        </p:nvSpPr>
        <p:spPr>
          <a:xfrm>
            <a:off x="359229" y="3054063"/>
            <a:ext cx="11440885" cy="3539430"/>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Account Balance</a:t>
            </a:r>
          </a:p>
          <a:p>
            <a:pPr algn="ctr"/>
            <a:r>
              <a:rPr lang="en-US" sz="2800" dirty="0">
                <a:latin typeface="Arial" panose="020B0604020202020204" pitchFamily="34" charset="0"/>
                <a:cs typeface="Arial" panose="020B0604020202020204" pitchFamily="34" charset="0"/>
              </a:rPr>
              <a:t>Subtract " Less Outstanding Checks" from "All Checking Account Balances. Add any deposits in transit that do not appear on bank statements. This should agree with the balance in your checkbook/ledger. </a:t>
            </a:r>
          </a:p>
          <a:p>
            <a:pPr algn="ctr"/>
            <a:endParaRPr lang="en-US" sz="28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Savings Account Balance</a:t>
            </a:r>
          </a:p>
          <a:p>
            <a:pPr algn="ctr"/>
            <a:r>
              <a:rPr lang="en-US" sz="2800" dirty="0">
                <a:latin typeface="Arial" panose="020B0604020202020204" pitchFamily="34" charset="0"/>
                <a:cs typeface="Arial" panose="020B0604020202020204" pitchFamily="34" charset="0"/>
              </a:rPr>
              <a:t>Enter balances of any savings accounts. </a:t>
            </a:r>
          </a:p>
        </p:txBody>
      </p:sp>
    </p:spTree>
    <p:extLst>
      <p:ext uri="{BB962C8B-B14F-4D97-AF65-F5344CB8AC3E}">
        <p14:creationId xmlns:p14="http://schemas.microsoft.com/office/powerpoint/2010/main" val="2587831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11CE22-F49A-E12F-1CAE-FEE2D67D9450}"/>
              </a:ext>
            </a:extLst>
          </p:cNvPr>
          <p:cNvSpPr txBox="1"/>
          <p:nvPr/>
        </p:nvSpPr>
        <p:spPr>
          <a:xfrm>
            <a:off x="343270" y="2128785"/>
            <a:ext cx="11505460" cy="4462760"/>
          </a:xfrm>
          <a:prstGeom prst="rect">
            <a:avLst/>
          </a:prstGeom>
          <a:noFill/>
        </p:spPr>
        <p:txBody>
          <a:bodyPr wrap="square">
            <a:spAutoFit/>
          </a:bodyPr>
          <a:lstStyle/>
          <a:p>
            <a:pPr algn="ctr">
              <a:buNone/>
            </a:pPr>
            <a:r>
              <a:rPr lang="en-US" sz="3200" b="1" dirty="0">
                <a:latin typeface="Arial" panose="020B0604020202020204" pitchFamily="34" charset="0"/>
                <a:cs typeface="Arial" panose="020B0604020202020204" pitchFamily="34" charset="0"/>
              </a:rPr>
              <a:t>Why the Audit Matters (The "So What?")</a:t>
            </a:r>
          </a:p>
          <a:p>
            <a:pPr>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800" b="1" dirty="0">
                <a:latin typeface="Arial" panose="020B0604020202020204" pitchFamily="34" charset="0"/>
                <a:cs typeface="Arial" panose="020B0604020202020204" pitchFamily="34" charset="0"/>
              </a:rPr>
              <a:t>The Legal Shield:</a:t>
            </a:r>
            <a:r>
              <a:rPr lang="en-US" sz="2800" dirty="0">
                <a:latin typeface="Arial" panose="020B0604020202020204" pitchFamily="34" charset="0"/>
                <a:cs typeface="Arial" panose="020B0604020202020204" pitchFamily="34" charset="0"/>
              </a:rPr>
              <a:t> Protects the Post from fraud, theft, and mismanagement.</a:t>
            </a:r>
          </a:p>
          <a:p>
            <a:pPr>
              <a:buFont typeface="Arial" panose="020B0604020202020204" pitchFamily="34" charset="0"/>
              <a:buChar char="•"/>
            </a:pPr>
            <a:r>
              <a:rPr lang="en-US" sz="2800" b="1" dirty="0">
                <a:latin typeface="Arial" panose="020B0604020202020204" pitchFamily="34" charset="0"/>
                <a:cs typeface="Arial" panose="020B0604020202020204" pitchFamily="34" charset="0"/>
              </a:rPr>
              <a:t>National Requirement:</a:t>
            </a:r>
            <a:r>
              <a:rPr lang="en-US" sz="2800" dirty="0">
                <a:latin typeface="Arial" panose="020B0604020202020204" pitchFamily="34" charset="0"/>
                <a:cs typeface="Arial" panose="020B0604020202020204" pitchFamily="34" charset="0"/>
              </a:rPr>
              <a:t> Per </a:t>
            </a:r>
            <a:r>
              <a:rPr lang="en-US" sz="2800" b="1" dirty="0">
                <a:latin typeface="Arial" panose="020B0604020202020204" pitchFamily="34" charset="0"/>
                <a:cs typeface="Arial" panose="020B0604020202020204" pitchFamily="34" charset="0"/>
              </a:rPr>
              <a:t>Section 218</a:t>
            </a:r>
            <a:r>
              <a:rPr lang="en-US" sz="2800" dirty="0">
                <a:latin typeface="Arial" panose="020B0604020202020204" pitchFamily="34" charset="0"/>
                <a:cs typeface="Arial" panose="020B0604020202020204" pitchFamily="34" charset="0"/>
              </a:rPr>
              <a:t> of the Manual of Procedure, audits must be submitted quarterly.</a:t>
            </a:r>
          </a:p>
          <a:p>
            <a:pPr>
              <a:buFont typeface="Arial" panose="020B0604020202020204" pitchFamily="34" charset="0"/>
              <a:buChar char="•"/>
            </a:pPr>
            <a:r>
              <a:rPr lang="en-US" sz="2800" b="1" dirty="0">
                <a:latin typeface="Arial" panose="020B0604020202020204" pitchFamily="34" charset="0"/>
                <a:cs typeface="Arial" panose="020B0604020202020204" pitchFamily="34" charset="0"/>
              </a:rPr>
              <a:t>Bonding Protection:</a:t>
            </a:r>
            <a:r>
              <a:rPr lang="en-US" sz="2800" dirty="0">
                <a:latin typeface="Arial" panose="020B0604020202020204" pitchFamily="34" charset="0"/>
                <a:cs typeface="Arial" panose="020B0604020202020204" pitchFamily="34" charset="0"/>
              </a:rPr>
              <a:t> If a Post is not audited correctly and money goes missing, the </a:t>
            </a:r>
            <a:r>
              <a:rPr lang="en-US" sz="2800" b="1" dirty="0">
                <a:latin typeface="Arial" panose="020B0604020202020204" pitchFamily="34" charset="0"/>
                <a:cs typeface="Arial" panose="020B0604020202020204" pitchFamily="34" charset="0"/>
              </a:rPr>
              <a:t>Bonding Company</a:t>
            </a:r>
            <a:r>
              <a:rPr lang="en-US" sz="2800" dirty="0">
                <a:latin typeface="Arial" panose="020B0604020202020204" pitchFamily="34" charset="0"/>
                <a:cs typeface="Arial" panose="020B0604020202020204" pitchFamily="34" charset="0"/>
              </a:rPr>
              <a:t> may refuse to pay the claim.</a:t>
            </a:r>
          </a:p>
          <a:p>
            <a:pPr>
              <a:buFont typeface="Arial" panose="020B0604020202020204" pitchFamily="34" charset="0"/>
              <a:buChar char="•"/>
            </a:pPr>
            <a:r>
              <a:rPr lang="en-US" sz="2800" b="1" dirty="0">
                <a:latin typeface="Arial" panose="020B0604020202020204" pitchFamily="34" charset="0"/>
                <a:cs typeface="Arial" panose="020B0604020202020204" pitchFamily="34" charset="0"/>
              </a:rPr>
              <a:t>"All-State" Requirement:</a:t>
            </a:r>
            <a:r>
              <a:rPr lang="en-US" sz="2800" dirty="0">
                <a:latin typeface="Arial" panose="020B0604020202020204" pitchFamily="34" charset="0"/>
                <a:cs typeface="Arial" panose="020B0604020202020204" pitchFamily="34" charset="0"/>
              </a:rPr>
              <a:t> You cannot achieve All-State or All-American status without four consecutive, on-time audits.</a:t>
            </a:r>
          </a:p>
        </p:txBody>
      </p:sp>
    </p:spTree>
    <p:extLst>
      <p:ext uri="{BB962C8B-B14F-4D97-AF65-F5344CB8AC3E}">
        <p14:creationId xmlns:p14="http://schemas.microsoft.com/office/powerpoint/2010/main" val="726366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BDC88C-5F4C-FBB3-DC31-7A025B3AB213}"/>
              </a:ext>
            </a:extLst>
          </p:cNvPr>
          <p:cNvSpPr txBox="1"/>
          <p:nvPr/>
        </p:nvSpPr>
        <p:spPr>
          <a:xfrm>
            <a:off x="496515" y="2138912"/>
            <a:ext cx="11292713" cy="1077218"/>
          </a:xfrm>
          <a:prstGeom prst="rect">
            <a:avLst/>
          </a:prstGeom>
          <a:noFill/>
        </p:spPr>
        <p:txBody>
          <a:bodyPr wrap="square">
            <a:spAutoFit/>
          </a:bodyPr>
          <a:lstStyle/>
          <a:p>
            <a:pPr algn="ctr"/>
            <a:r>
              <a:rPr lang="en-US" sz="3200" b="1" dirty="0"/>
              <a:t>#17 RECONCILIATION OF FUND BALANCES: (Cont.)</a:t>
            </a:r>
          </a:p>
          <a:p>
            <a:pPr algn="ctr"/>
            <a:r>
              <a:rPr lang="en-US" sz="3200" b="1" dirty="0"/>
              <a:t> </a:t>
            </a:r>
          </a:p>
        </p:txBody>
      </p:sp>
      <p:sp>
        <p:nvSpPr>
          <p:cNvPr id="4" name="TextBox 3">
            <a:extLst>
              <a:ext uri="{FF2B5EF4-FFF2-40B4-BE49-F238E27FC236}">
                <a16:creationId xmlns:a16="http://schemas.microsoft.com/office/drawing/2014/main" id="{C1B350B8-5612-4E37-A221-4B7D0EB43AF1}"/>
              </a:ext>
            </a:extLst>
          </p:cNvPr>
          <p:cNvSpPr txBox="1"/>
          <p:nvPr/>
        </p:nvSpPr>
        <p:spPr>
          <a:xfrm>
            <a:off x="402772" y="2874872"/>
            <a:ext cx="11549742" cy="3416320"/>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Cash on Hand</a:t>
            </a:r>
          </a:p>
          <a:p>
            <a:pPr algn="ctr"/>
            <a:r>
              <a:rPr lang="en-US" sz="2400" dirty="0">
                <a:latin typeface="Arial" panose="020B0604020202020204" pitchFamily="34" charset="0"/>
                <a:cs typeface="Arial" panose="020B0604020202020204" pitchFamily="34" charset="0"/>
              </a:rPr>
              <a:t>Amount of money on hand that has not been included in “Outstanding Deposits” above.</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Total </a:t>
            </a:r>
          </a:p>
          <a:p>
            <a:pPr algn="ctr"/>
            <a:r>
              <a:rPr lang="en-US" sz="2400" dirty="0">
                <a:latin typeface="Arial" panose="020B0604020202020204" pitchFamily="34" charset="0"/>
                <a:cs typeface="Arial" panose="020B0604020202020204" pitchFamily="34" charset="0"/>
              </a:rPr>
              <a:t>Add "Account Balance" line, "Savings Account Balance", </a:t>
            </a:r>
            <a:r>
              <a:rPr lang="en-US" sz="2400" dirty="0" err="1">
                <a:latin typeface="Arial" panose="020B0604020202020204" pitchFamily="34" charset="0"/>
                <a:cs typeface="Arial" panose="020B0604020202020204" pitchFamily="34" charset="0"/>
              </a:rPr>
              <a:t>and"Cash</a:t>
            </a:r>
            <a:r>
              <a:rPr lang="en-US" sz="2400" dirty="0">
                <a:latin typeface="Arial" panose="020B0604020202020204" pitchFamily="34" charset="0"/>
                <a:cs typeface="Arial" panose="020B0604020202020204" pitchFamily="34" charset="0"/>
              </a:rPr>
              <a:t> on Hand" Line.</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Bonds, Stocks and Other Liquid Assets</a:t>
            </a:r>
          </a:p>
          <a:p>
            <a:pPr algn="ctr"/>
            <a:r>
              <a:rPr lang="en-US" sz="2400" dirty="0">
                <a:latin typeface="Arial" panose="020B0604020202020204" pitchFamily="34" charset="0"/>
                <a:cs typeface="Arial" panose="020B0604020202020204" pitchFamily="34" charset="0"/>
              </a:rPr>
              <a:t>Enter current value of all bonds, stocks, and other liquid assets.</a:t>
            </a:r>
          </a:p>
        </p:txBody>
      </p:sp>
    </p:spTree>
    <p:extLst>
      <p:ext uri="{BB962C8B-B14F-4D97-AF65-F5344CB8AC3E}">
        <p14:creationId xmlns:p14="http://schemas.microsoft.com/office/powerpoint/2010/main" val="1589347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E2D3E-5FE6-B56E-E8A3-2F7006CED500}"/>
              </a:ext>
            </a:extLst>
          </p:cNvPr>
          <p:cNvSpPr txBox="1"/>
          <p:nvPr/>
        </p:nvSpPr>
        <p:spPr>
          <a:xfrm>
            <a:off x="1561285" y="2358898"/>
            <a:ext cx="9069429" cy="954107"/>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#17 RECONCILIATION OF FUND BALANCES: (Cont.)</a:t>
            </a:r>
          </a:p>
          <a:p>
            <a:r>
              <a:rPr lang="en-US" sz="2800" b="1" dirty="0">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B344651C-CC6C-079B-A156-CDDD840C0326}"/>
              </a:ext>
            </a:extLst>
          </p:cNvPr>
          <p:cNvSpPr txBox="1"/>
          <p:nvPr/>
        </p:nvSpPr>
        <p:spPr>
          <a:xfrm>
            <a:off x="337457" y="3313005"/>
            <a:ext cx="11517086" cy="2246769"/>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Grand Total (Minimum Amount of QM Bond)</a:t>
            </a:r>
          </a:p>
          <a:p>
            <a:pPr algn="ctr"/>
            <a:r>
              <a:rPr lang="en-US" sz="2800" dirty="0">
                <a:latin typeface="Arial" panose="020B0604020202020204" pitchFamily="34" charset="0"/>
                <a:cs typeface="Arial" panose="020B0604020202020204" pitchFamily="34" charset="0"/>
              </a:rPr>
              <a:t> Add "Total Cash" line to "Bonds &amp; Other Liquid Assets" line. Total in Item #15 Net Cash Balance at end of Quarter should equal Grand Total in Item #17. This is the minimum amount of QM Bond. Verify in #18, QM bond equal to or above this amount.</a:t>
            </a:r>
          </a:p>
        </p:txBody>
      </p:sp>
    </p:spTree>
    <p:extLst>
      <p:ext uri="{BB962C8B-B14F-4D97-AF65-F5344CB8AC3E}">
        <p14:creationId xmlns:p14="http://schemas.microsoft.com/office/powerpoint/2010/main" val="1276081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C372C-BAAF-789D-A5AF-5FBDE09C230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297D6BE-9F0C-0D39-4516-A7E8B8BDBD2A}"/>
              </a:ext>
            </a:extLst>
          </p:cNvPr>
          <p:cNvPicPr>
            <a:picLocks noChangeAspect="1"/>
          </p:cNvPicPr>
          <p:nvPr/>
        </p:nvPicPr>
        <p:blipFill>
          <a:blip r:embed="rId2"/>
          <a:stretch>
            <a:fillRect/>
          </a:stretch>
        </p:blipFill>
        <p:spPr>
          <a:xfrm>
            <a:off x="-99039" y="2438400"/>
            <a:ext cx="12352051" cy="4274501"/>
          </a:xfrm>
          <a:prstGeom prst="rect">
            <a:avLst/>
          </a:prstGeom>
        </p:spPr>
      </p:pic>
    </p:spTree>
    <p:extLst>
      <p:ext uri="{BB962C8B-B14F-4D97-AF65-F5344CB8AC3E}">
        <p14:creationId xmlns:p14="http://schemas.microsoft.com/office/powerpoint/2010/main" val="2166979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FC7ED0-F04D-E0E1-2D60-41075501D721}"/>
              </a:ext>
            </a:extLst>
          </p:cNvPr>
          <p:cNvPicPr>
            <a:picLocks noChangeAspect="1"/>
          </p:cNvPicPr>
          <p:nvPr/>
        </p:nvPicPr>
        <p:blipFill>
          <a:blip r:embed="rId2"/>
          <a:stretch>
            <a:fillRect/>
          </a:stretch>
        </p:blipFill>
        <p:spPr>
          <a:xfrm>
            <a:off x="-102883" y="0"/>
            <a:ext cx="12583615" cy="5689839"/>
          </a:xfrm>
          <a:prstGeom prst="rect">
            <a:avLst/>
          </a:prstGeom>
        </p:spPr>
      </p:pic>
    </p:spTree>
    <p:extLst>
      <p:ext uri="{BB962C8B-B14F-4D97-AF65-F5344CB8AC3E}">
        <p14:creationId xmlns:p14="http://schemas.microsoft.com/office/powerpoint/2010/main" val="484204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4EF75D-230A-8443-2302-A1445F26AA13}"/>
              </a:ext>
            </a:extLst>
          </p:cNvPr>
          <p:cNvSpPr txBox="1"/>
          <p:nvPr/>
        </p:nvSpPr>
        <p:spPr>
          <a:xfrm>
            <a:off x="304800" y="2225314"/>
            <a:ext cx="11713811" cy="4154984"/>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#18 TRUSTEES’ AND COMMANDER’S CERTIFICATE OF AUDIT: </a:t>
            </a:r>
          </a:p>
          <a:p>
            <a:r>
              <a:rPr lang="en-US" sz="2400" dirty="0">
                <a:latin typeface="Arial" panose="020B0604020202020204" pitchFamily="34" charset="0"/>
                <a:cs typeface="Arial" panose="020B0604020202020204" pitchFamily="34" charset="0"/>
              </a:rPr>
              <a:t>Enter the date the audit is prepared, the Post name and number and the quarter for which the audit is prepared. The Post Commander and Trustees must sign the audit prior to submittal to the Department.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Enter the name of the Post Quartermaster, the name of the bonding company, the amount of the bond (verify in #17 Total that amount equal to or exceeds Total and the expiration date of the bond.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Remember, it is the duty of the Post Trustees to conduct the quarterly audits. It is the duty of the Commander to see that audits are made. </a:t>
            </a:r>
          </a:p>
        </p:txBody>
      </p:sp>
    </p:spTree>
    <p:extLst>
      <p:ext uri="{BB962C8B-B14F-4D97-AF65-F5344CB8AC3E}">
        <p14:creationId xmlns:p14="http://schemas.microsoft.com/office/powerpoint/2010/main" val="2826239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A397AE-ACFE-7A72-B037-B91248BD1A08}"/>
              </a:ext>
            </a:extLst>
          </p:cNvPr>
          <p:cNvSpPr txBox="1"/>
          <p:nvPr/>
        </p:nvSpPr>
        <p:spPr>
          <a:xfrm>
            <a:off x="272143" y="2549343"/>
            <a:ext cx="11812173" cy="3539430"/>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#18 TRUSTEES’ AND COMMANDER’S CERTIFICATE OF AUDIT: (Cont.)</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 completed form, with the signature of the Post Trustees to attest to its accuracy, together with the signature of the Post Commander, should be forwarded to the Department Quartermaster. The Post Trustees should also sign the General Ledger at the ending point of the current audit period. </a:t>
            </a:r>
          </a:p>
        </p:txBody>
      </p:sp>
    </p:spTree>
    <p:extLst>
      <p:ext uri="{BB962C8B-B14F-4D97-AF65-F5344CB8AC3E}">
        <p14:creationId xmlns:p14="http://schemas.microsoft.com/office/powerpoint/2010/main" val="2649089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5CF5B-E971-DDC4-BED3-C569BF0D345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20464C8-9ED2-CABF-EF97-8E79089CCCAD}"/>
              </a:ext>
            </a:extLst>
          </p:cNvPr>
          <p:cNvPicPr>
            <a:picLocks noChangeAspect="1"/>
          </p:cNvPicPr>
          <p:nvPr/>
        </p:nvPicPr>
        <p:blipFill>
          <a:blip r:embed="rId2"/>
          <a:stretch>
            <a:fillRect/>
          </a:stretch>
        </p:blipFill>
        <p:spPr>
          <a:xfrm>
            <a:off x="-102883" y="0"/>
            <a:ext cx="12583615" cy="5689839"/>
          </a:xfrm>
          <a:prstGeom prst="rect">
            <a:avLst/>
          </a:prstGeom>
        </p:spPr>
      </p:pic>
    </p:spTree>
    <p:extLst>
      <p:ext uri="{BB962C8B-B14F-4D97-AF65-F5344CB8AC3E}">
        <p14:creationId xmlns:p14="http://schemas.microsoft.com/office/powerpoint/2010/main" val="49361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2944ED-47C2-D396-5E6D-A9636BA18681}"/>
              </a:ext>
            </a:extLst>
          </p:cNvPr>
          <p:cNvSpPr txBox="1"/>
          <p:nvPr/>
        </p:nvSpPr>
        <p:spPr>
          <a:xfrm>
            <a:off x="329953" y="2111029"/>
            <a:ext cx="11532094" cy="4524315"/>
          </a:xfrm>
          <a:prstGeom prst="rect">
            <a:avLst/>
          </a:prstGeom>
          <a:noFill/>
        </p:spPr>
        <p:txBody>
          <a:bodyPr wrap="square">
            <a:spAutoFit/>
          </a:bodyPr>
          <a:lstStyle/>
          <a:p>
            <a:pPr algn="ctr">
              <a:buNone/>
            </a:pPr>
            <a:r>
              <a:rPr lang="en-US" sz="3600" b="1" dirty="0">
                <a:latin typeface="Arial" panose="020B0604020202020204" pitchFamily="34" charset="0"/>
                <a:cs typeface="Arial" panose="020B0604020202020204" pitchFamily="34" charset="0"/>
              </a:rPr>
              <a:t>Who Performs the Audit?</a:t>
            </a:r>
          </a:p>
          <a:p>
            <a:pPr>
              <a:buFont typeface="Arial" panose="020B0604020202020204" pitchFamily="34" charset="0"/>
              <a:buChar char="•"/>
            </a:pPr>
            <a:r>
              <a:rPr lang="en-US" sz="2800" b="1" dirty="0"/>
              <a:t>The Trustees:</a:t>
            </a:r>
            <a:r>
              <a:rPr lang="en-US" sz="2800" dirty="0"/>
              <a:t> The three elected Trustees are the </a:t>
            </a:r>
            <a:r>
              <a:rPr lang="en-US" sz="2800" i="1" dirty="0"/>
              <a:t>only</a:t>
            </a:r>
            <a:r>
              <a:rPr lang="en-US" sz="2800" dirty="0"/>
              <a:t> ones responsible for the audit.</a:t>
            </a:r>
          </a:p>
          <a:p>
            <a:pPr>
              <a:buFont typeface="Arial" panose="020B0604020202020204" pitchFamily="34" charset="0"/>
              <a:buChar char="•"/>
            </a:pPr>
            <a:r>
              <a:rPr lang="en-US" sz="2800" b="1" dirty="0"/>
              <a:t>The Commander’s Role:</a:t>
            </a:r>
            <a:r>
              <a:rPr lang="en-US" sz="2800" dirty="0"/>
              <a:t> The Commander must ensure the audit happens, but they do not perform it.</a:t>
            </a:r>
          </a:p>
          <a:p>
            <a:pPr>
              <a:buFont typeface="Arial" panose="020B0604020202020204" pitchFamily="34" charset="0"/>
              <a:buChar char="•"/>
            </a:pPr>
            <a:r>
              <a:rPr lang="en-US" sz="2800" b="1" dirty="0"/>
              <a:t>The Quartermaster’s Role:</a:t>
            </a:r>
            <a:r>
              <a:rPr lang="en-US" sz="2800" dirty="0"/>
              <a:t> The Quartermaster must provide all books and records but </a:t>
            </a:r>
            <a:r>
              <a:rPr lang="en-US" sz="2800" b="1" dirty="0"/>
              <a:t>cannot</a:t>
            </a:r>
            <a:r>
              <a:rPr lang="en-US" sz="2800" dirty="0"/>
              <a:t> participate in the actual auditing process (to avoid a conflict of interest).</a:t>
            </a:r>
          </a:p>
          <a:p>
            <a:pPr>
              <a:buFont typeface="Arial" panose="020B0604020202020204" pitchFamily="34" charset="0"/>
              <a:buChar char="•"/>
            </a:pPr>
            <a:r>
              <a:rPr lang="en-US" sz="2800" b="1" dirty="0"/>
              <a:t>The Adjutant’s Role:</a:t>
            </a:r>
            <a:r>
              <a:rPr lang="en-US" sz="2800" dirty="0"/>
              <a:t> The Adjutant should provide the minutes to verify that expenditures were actually approved by the Post.</a:t>
            </a:r>
          </a:p>
        </p:txBody>
      </p:sp>
    </p:spTree>
    <p:extLst>
      <p:ext uri="{BB962C8B-B14F-4D97-AF65-F5344CB8AC3E}">
        <p14:creationId xmlns:p14="http://schemas.microsoft.com/office/powerpoint/2010/main" val="2552458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FBF3B8-D4B7-4D1E-3D6F-3909DE76AD9C}"/>
              </a:ext>
            </a:extLst>
          </p:cNvPr>
          <p:cNvSpPr txBox="1"/>
          <p:nvPr/>
        </p:nvSpPr>
        <p:spPr>
          <a:xfrm>
            <a:off x="365464" y="1964353"/>
            <a:ext cx="11461072" cy="4893647"/>
          </a:xfrm>
          <a:prstGeom prst="rect">
            <a:avLst/>
          </a:prstGeom>
          <a:noFill/>
        </p:spPr>
        <p:txBody>
          <a:bodyPr wrap="square">
            <a:spAutoFit/>
          </a:bodyPr>
          <a:lstStyle/>
          <a:p>
            <a:pPr algn="ctr">
              <a:buNone/>
            </a:pPr>
            <a:r>
              <a:rPr lang="en-US" sz="3200" b="1" dirty="0">
                <a:latin typeface="Arial" panose="020B0604020202020204" pitchFamily="34" charset="0"/>
                <a:cs typeface="Arial" panose="020B0604020202020204" pitchFamily="34" charset="0"/>
              </a:rPr>
              <a:t>How to Prepare (The "Quartermaster’s Homework")</a:t>
            </a:r>
          </a:p>
          <a:p>
            <a:pPr>
              <a:buNone/>
            </a:pPr>
            <a:r>
              <a:rPr lang="en-US" sz="2800" i="1" dirty="0">
                <a:latin typeface="Arial" panose="020B0604020202020204" pitchFamily="34" charset="0"/>
                <a:cs typeface="Arial" panose="020B0604020202020204" pitchFamily="34" charset="0"/>
              </a:rPr>
              <a:t>The Quartermaster should have these items organized in a binder before the Trustees arrive:</a:t>
            </a:r>
            <a:endParaRPr lang="en-US" sz="28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800" b="1" dirty="0">
                <a:latin typeface="Arial" panose="020B0604020202020204" pitchFamily="34" charset="0"/>
                <a:cs typeface="Arial" panose="020B0604020202020204" pitchFamily="34" charset="0"/>
              </a:rPr>
              <a:t>Bank Statements:</a:t>
            </a:r>
            <a:r>
              <a:rPr lang="en-US" sz="2800" dirty="0">
                <a:latin typeface="Arial" panose="020B0604020202020204" pitchFamily="34" charset="0"/>
                <a:cs typeface="Arial" panose="020B0604020202020204" pitchFamily="34" charset="0"/>
              </a:rPr>
              <a:t> All pages for every account (Checking, Savings, Post Relief, Canteen).</a:t>
            </a:r>
          </a:p>
          <a:p>
            <a:pPr>
              <a:buFont typeface="Arial" panose="020B0604020202020204" pitchFamily="34" charset="0"/>
              <a:buChar char="•"/>
            </a:pPr>
            <a:r>
              <a:rPr lang="en-US" sz="2800" b="1" dirty="0">
                <a:latin typeface="Arial" panose="020B0604020202020204" pitchFamily="34" charset="0"/>
                <a:cs typeface="Arial" panose="020B0604020202020204" pitchFamily="34" charset="0"/>
              </a:rPr>
              <a:t>Canceled Checks/Digital Images:</a:t>
            </a:r>
            <a:r>
              <a:rPr lang="en-US" sz="2800" dirty="0">
                <a:latin typeface="Arial" panose="020B0604020202020204" pitchFamily="34" charset="0"/>
                <a:cs typeface="Arial" panose="020B0604020202020204" pitchFamily="34" charset="0"/>
              </a:rPr>
              <a:t> To verify who the money went to.</a:t>
            </a:r>
          </a:p>
          <a:p>
            <a:pPr>
              <a:buFont typeface="Arial" panose="020B0604020202020204" pitchFamily="34" charset="0"/>
              <a:buChar char="•"/>
            </a:pPr>
            <a:r>
              <a:rPr lang="en-US" sz="2800" b="1" dirty="0">
                <a:latin typeface="Arial" panose="020B0604020202020204" pitchFamily="34" charset="0"/>
                <a:cs typeface="Arial" panose="020B0604020202020204" pitchFamily="34" charset="0"/>
              </a:rPr>
              <a:t>Receipts &amp; Invoices:</a:t>
            </a:r>
            <a:r>
              <a:rPr lang="en-US" sz="2800" dirty="0">
                <a:latin typeface="Arial" panose="020B0604020202020204" pitchFamily="34" charset="0"/>
                <a:cs typeface="Arial" panose="020B0604020202020204" pitchFamily="34" charset="0"/>
              </a:rPr>
              <a:t> Every dime spent must have a paper trail.</a:t>
            </a:r>
          </a:p>
          <a:p>
            <a:pPr>
              <a:buFont typeface="Arial" panose="020B0604020202020204" pitchFamily="34" charset="0"/>
              <a:buChar char="•"/>
            </a:pPr>
            <a:r>
              <a:rPr lang="en-US" sz="2800" b="1" dirty="0">
                <a:latin typeface="Arial" panose="020B0604020202020204" pitchFamily="34" charset="0"/>
                <a:cs typeface="Arial" panose="020B0604020202020204" pitchFamily="34" charset="0"/>
              </a:rPr>
              <a:t>Meeting Minutes:</a:t>
            </a:r>
            <a:r>
              <a:rPr lang="en-US" sz="2800" dirty="0">
                <a:latin typeface="Arial" panose="020B0604020202020204" pitchFamily="34" charset="0"/>
                <a:cs typeface="Arial" panose="020B0604020202020204" pitchFamily="34" charset="0"/>
              </a:rPr>
              <a:t> To prove the membership voted to spend the money.</a:t>
            </a:r>
          </a:p>
          <a:p>
            <a:pPr>
              <a:buFont typeface="Arial" panose="020B0604020202020204" pitchFamily="34" charset="0"/>
              <a:buChar char="•"/>
            </a:pPr>
            <a:r>
              <a:rPr lang="en-US" sz="2800" b="1" dirty="0">
                <a:latin typeface="Arial" panose="020B0604020202020204" pitchFamily="34" charset="0"/>
                <a:cs typeface="Arial" panose="020B0604020202020204" pitchFamily="34" charset="0"/>
              </a:rPr>
              <a:t>The Previous Audit:</a:t>
            </a:r>
            <a:r>
              <a:rPr lang="en-US" sz="2800" dirty="0">
                <a:latin typeface="Arial" panose="020B0604020202020204" pitchFamily="34" charset="0"/>
                <a:cs typeface="Arial" panose="020B0604020202020204" pitchFamily="34" charset="0"/>
              </a:rPr>
              <a:t> To ensure the "Ending Balance" of the last audit matches the "Beginning Balance" of this one.</a:t>
            </a:r>
          </a:p>
        </p:txBody>
      </p:sp>
    </p:spTree>
    <p:extLst>
      <p:ext uri="{BB962C8B-B14F-4D97-AF65-F5344CB8AC3E}">
        <p14:creationId xmlns:p14="http://schemas.microsoft.com/office/powerpoint/2010/main" val="2723338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568F5C-52A0-6185-EF19-315E16927A22}"/>
              </a:ext>
            </a:extLst>
          </p:cNvPr>
          <p:cNvSpPr txBox="1"/>
          <p:nvPr/>
        </p:nvSpPr>
        <p:spPr>
          <a:xfrm>
            <a:off x="179772" y="1902797"/>
            <a:ext cx="11832455" cy="4955203"/>
          </a:xfrm>
          <a:prstGeom prst="rect">
            <a:avLst/>
          </a:prstGeom>
          <a:noFill/>
        </p:spPr>
        <p:txBody>
          <a:bodyPr wrap="square">
            <a:spAutoFit/>
          </a:bodyPr>
          <a:lstStyle/>
          <a:p>
            <a:pPr algn="ctr">
              <a:buNone/>
            </a:pPr>
            <a:r>
              <a:rPr lang="en-US" sz="3600" b="1" dirty="0">
                <a:latin typeface="Arial" panose="020B0604020202020204" pitchFamily="34" charset="0"/>
                <a:cs typeface="Arial" panose="020B0604020202020204" pitchFamily="34" charset="0"/>
              </a:rPr>
              <a:t>The Step-by-Step Process</a:t>
            </a:r>
          </a:p>
          <a:p>
            <a:pPr>
              <a:buFont typeface="+mj-lt"/>
              <a:buAutoNum type="arabicPeriod"/>
            </a:pPr>
            <a:r>
              <a:rPr lang="en-US" sz="2800" b="1" dirty="0">
                <a:latin typeface="Arial" panose="020B0604020202020204" pitchFamily="34" charset="0"/>
                <a:cs typeface="Arial" panose="020B0604020202020204" pitchFamily="34" charset="0"/>
              </a:rPr>
              <a:t>Verify the "Beginning Balance":</a:t>
            </a:r>
            <a:r>
              <a:rPr lang="en-US" sz="2800" dirty="0">
                <a:latin typeface="Arial" panose="020B0604020202020204" pitchFamily="34" charset="0"/>
                <a:cs typeface="Arial" panose="020B0604020202020204" pitchFamily="34" charset="0"/>
              </a:rPr>
              <a:t> Does it match the last audit exactly?</a:t>
            </a:r>
          </a:p>
          <a:p>
            <a:pPr>
              <a:buFont typeface="+mj-lt"/>
              <a:buAutoNum type="arabicPeriod"/>
            </a:pPr>
            <a:r>
              <a:rPr lang="en-US" sz="2800" b="1" dirty="0">
                <a:latin typeface="Arial" panose="020B0604020202020204" pitchFamily="34" charset="0"/>
                <a:cs typeface="Arial" panose="020B0604020202020204" pitchFamily="34" charset="0"/>
              </a:rPr>
              <a:t>Total the Income:</a:t>
            </a:r>
            <a:r>
              <a:rPr lang="en-US" sz="2800" dirty="0">
                <a:latin typeface="Arial" panose="020B0604020202020204" pitchFamily="34" charset="0"/>
                <a:cs typeface="Arial" panose="020B0604020202020204" pitchFamily="34" charset="0"/>
              </a:rPr>
              <a:t> Add up all dues, donations, hall rentals, and fundraisers.</a:t>
            </a:r>
          </a:p>
          <a:p>
            <a:pPr>
              <a:buFont typeface="+mj-lt"/>
              <a:buAutoNum type="arabicPeriod"/>
            </a:pPr>
            <a:r>
              <a:rPr lang="en-US" sz="2800" b="1" dirty="0">
                <a:latin typeface="Arial" panose="020B0604020202020204" pitchFamily="34" charset="0"/>
                <a:cs typeface="Arial" panose="020B0604020202020204" pitchFamily="34" charset="0"/>
              </a:rPr>
              <a:t>Total the Expenses:</a:t>
            </a:r>
            <a:r>
              <a:rPr lang="en-US" sz="2800" dirty="0">
                <a:latin typeface="Arial" panose="020B0604020202020204" pitchFamily="34" charset="0"/>
                <a:cs typeface="Arial" panose="020B0604020202020204" pitchFamily="34" charset="0"/>
              </a:rPr>
              <a:t> Subtract all checks written and electronic debits.</a:t>
            </a:r>
          </a:p>
          <a:p>
            <a:pPr>
              <a:buFont typeface="+mj-lt"/>
              <a:buAutoNum type="arabicPeriod"/>
            </a:pPr>
            <a:r>
              <a:rPr lang="en-US" sz="2800" b="1" dirty="0">
                <a:latin typeface="Arial" panose="020B0604020202020204" pitchFamily="34" charset="0"/>
                <a:cs typeface="Arial" panose="020B0604020202020204" pitchFamily="34" charset="0"/>
              </a:rPr>
              <a:t>The "Checkbook vs. Bank" Test:</a:t>
            </a:r>
            <a:r>
              <a:rPr lang="en-US" sz="2800" dirty="0">
                <a:latin typeface="Arial" panose="020B0604020202020204" pitchFamily="34" charset="0"/>
                <a:cs typeface="Arial" panose="020B0604020202020204" pitchFamily="34" charset="0"/>
              </a:rPr>
              <a:t> Does the Quartermaster’s ledger match the Bank Statement exactly (after accounting for outstanding checks)?</a:t>
            </a:r>
          </a:p>
          <a:p>
            <a:pPr>
              <a:buFont typeface="+mj-lt"/>
              <a:buAutoNum type="arabicPeriod"/>
            </a:pPr>
            <a:r>
              <a:rPr lang="en-US" sz="2800" b="1" dirty="0">
                <a:latin typeface="Arial" panose="020B0604020202020204" pitchFamily="34" charset="0"/>
                <a:cs typeface="Arial" panose="020B0604020202020204" pitchFamily="34" charset="0"/>
              </a:rPr>
              <a:t>Inspect the "Relief Fund":</a:t>
            </a:r>
            <a:r>
              <a:rPr lang="en-US" sz="2800" dirty="0">
                <a:latin typeface="Arial" panose="020B0604020202020204" pitchFamily="34" charset="0"/>
                <a:cs typeface="Arial" panose="020B0604020202020204" pitchFamily="34" charset="0"/>
              </a:rPr>
              <a:t> Ensure that money in the Relief Fund was </a:t>
            </a:r>
            <a:r>
              <a:rPr lang="en-US" sz="2800" b="1" dirty="0">
                <a:latin typeface="Arial" panose="020B0604020202020204" pitchFamily="34" charset="0"/>
                <a:cs typeface="Arial" panose="020B0604020202020204" pitchFamily="34" charset="0"/>
              </a:rPr>
              <a:t>only</a:t>
            </a:r>
            <a:r>
              <a:rPr lang="en-US" sz="2800" dirty="0">
                <a:latin typeface="Arial" panose="020B0604020202020204" pitchFamily="34" charset="0"/>
                <a:cs typeface="Arial" panose="020B0604020202020204" pitchFamily="34" charset="0"/>
              </a:rPr>
              <a:t> spent on veterans in need, not Post utility bills (this is a common failure point).</a:t>
            </a:r>
          </a:p>
        </p:txBody>
      </p:sp>
    </p:spTree>
    <p:extLst>
      <p:ext uri="{BB962C8B-B14F-4D97-AF65-F5344CB8AC3E}">
        <p14:creationId xmlns:p14="http://schemas.microsoft.com/office/powerpoint/2010/main" val="1493958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CD16F7-F196-6734-219C-2775246CB0EC}"/>
              </a:ext>
            </a:extLst>
          </p:cNvPr>
          <p:cNvSpPr txBox="1"/>
          <p:nvPr/>
        </p:nvSpPr>
        <p:spPr>
          <a:xfrm>
            <a:off x="329953" y="1993829"/>
            <a:ext cx="11532094" cy="4647426"/>
          </a:xfrm>
          <a:prstGeom prst="rect">
            <a:avLst/>
          </a:prstGeom>
          <a:noFill/>
        </p:spPr>
        <p:txBody>
          <a:bodyPr wrap="square">
            <a:spAutoFit/>
          </a:bodyPr>
          <a:lstStyle/>
          <a:p>
            <a:pPr algn="ctr">
              <a:buNone/>
            </a:pPr>
            <a:r>
              <a:rPr lang="en-US" sz="3600" b="1" dirty="0"/>
              <a:t>How to Pass (The "Trustee’s Checklist")</a:t>
            </a:r>
          </a:p>
          <a:p>
            <a:pPr>
              <a:buFont typeface="Arial" panose="020B0604020202020204" pitchFamily="34" charset="0"/>
              <a:buChar char="•"/>
            </a:pPr>
            <a:r>
              <a:rPr lang="en-US" sz="2600" b="1" dirty="0">
                <a:latin typeface="Arial" panose="020B0604020202020204" pitchFamily="34" charset="0"/>
                <a:cs typeface="Arial" panose="020B0604020202020204" pitchFamily="34" charset="0"/>
              </a:rPr>
              <a:t>The "Penny" Rule:</a:t>
            </a:r>
            <a:r>
              <a:rPr lang="en-US" sz="2600" dirty="0">
                <a:latin typeface="Arial" panose="020B0604020202020204" pitchFamily="34" charset="0"/>
                <a:cs typeface="Arial" panose="020B0604020202020204" pitchFamily="34" charset="0"/>
              </a:rPr>
              <a:t> If the books are off by even $0.01, the audit is not finished. Find the error.</a:t>
            </a:r>
          </a:p>
          <a:p>
            <a:pPr>
              <a:buFont typeface="Arial" panose="020B0604020202020204" pitchFamily="34" charset="0"/>
              <a:buChar char="•"/>
            </a:pPr>
            <a:r>
              <a:rPr lang="en-US" sz="2600" b="1" dirty="0">
                <a:latin typeface="Arial" panose="020B0604020202020204" pitchFamily="34" charset="0"/>
                <a:cs typeface="Arial" panose="020B0604020202020204" pitchFamily="34" charset="0"/>
              </a:rPr>
              <a:t>Actual Cash on Hand:</a:t>
            </a:r>
            <a:r>
              <a:rPr lang="en-US" sz="2600" dirty="0">
                <a:latin typeface="Arial" panose="020B0604020202020204" pitchFamily="34" charset="0"/>
                <a:cs typeface="Arial" panose="020B0604020202020204" pitchFamily="34" charset="0"/>
              </a:rPr>
              <a:t> Physically count any "Petty Cash" or "Canteen Till" money.</a:t>
            </a:r>
          </a:p>
          <a:p>
            <a:pPr>
              <a:buFont typeface="Arial" panose="020B0604020202020204" pitchFamily="34" charset="0"/>
              <a:buChar char="•"/>
            </a:pPr>
            <a:r>
              <a:rPr lang="en-US" sz="2600" b="1" dirty="0">
                <a:latin typeface="Arial" panose="020B0604020202020204" pitchFamily="34" charset="0"/>
                <a:cs typeface="Arial" panose="020B0604020202020204" pitchFamily="34" charset="0"/>
              </a:rPr>
              <a:t>Signatures:</a:t>
            </a:r>
            <a:r>
              <a:rPr lang="en-US" sz="2600" dirty="0">
                <a:latin typeface="Arial" panose="020B0604020202020204" pitchFamily="34" charset="0"/>
                <a:cs typeface="Arial" panose="020B0604020202020204" pitchFamily="34" charset="0"/>
              </a:rPr>
              <a:t> All three Trustees </a:t>
            </a:r>
            <a:r>
              <a:rPr lang="en-US" sz="2600" b="1" dirty="0">
                <a:latin typeface="Arial" panose="020B0604020202020204" pitchFamily="34" charset="0"/>
                <a:cs typeface="Arial" panose="020B0604020202020204" pitchFamily="34" charset="0"/>
              </a:rPr>
              <a:t>and</a:t>
            </a:r>
            <a:r>
              <a:rPr lang="en-US" sz="2600" dirty="0">
                <a:latin typeface="Arial" panose="020B0604020202020204" pitchFamily="34" charset="0"/>
                <a:cs typeface="Arial" panose="020B0604020202020204" pitchFamily="34" charset="0"/>
              </a:rPr>
              <a:t> the Commander must sign the report.</a:t>
            </a:r>
          </a:p>
          <a:p>
            <a:pPr>
              <a:buFont typeface="Arial" panose="020B0604020202020204" pitchFamily="34" charset="0"/>
              <a:buChar char="•"/>
            </a:pPr>
            <a:r>
              <a:rPr lang="en-US" sz="2600" b="1" dirty="0">
                <a:latin typeface="Arial" panose="020B0604020202020204" pitchFamily="34" charset="0"/>
                <a:cs typeface="Arial" panose="020B0604020202020204" pitchFamily="34" charset="0"/>
              </a:rPr>
              <a:t>The Vote:</a:t>
            </a:r>
            <a:r>
              <a:rPr lang="en-US" sz="2600" dirty="0">
                <a:latin typeface="Arial" panose="020B0604020202020204" pitchFamily="34" charset="0"/>
                <a:cs typeface="Arial" panose="020B0604020202020204" pitchFamily="34" charset="0"/>
              </a:rPr>
              <a:t> The audit must be read at the next Post meeting and approved by a vote of the membership.</a:t>
            </a:r>
          </a:p>
          <a:p>
            <a:pPr>
              <a:buFont typeface="Arial" panose="020B0604020202020204" pitchFamily="34" charset="0"/>
              <a:buChar char="•"/>
            </a:pPr>
            <a:r>
              <a:rPr lang="en-US" sz="2600" b="1" dirty="0">
                <a:latin typeface="Arial" panose="020B0604020202020204" pitchFamily="34" charset="0"/>
                <a:cs typeface="Arial" panose="020B0604020202020204" pitchFamily="34" charset="0"/>
              </a:rPr>
              <a:t>Submission:</a:t>
            </a:r>
            <a:r>
              <a:rPr lang="en-US" sz="2600" dirty="0">
                <a:latin typeface="Arial" panose="020B0604020202020204" pitchFamily="34" charset="0"/>
                <a:cs typeface="Arial" panose="020B0604020202020204" pitchFamily="34" charset="0"/>
              </a:rPr>
              <a:t> The Quartermaster must mail or upload the audit to the </a:t>
            </a:r>
            <a:r>
              <a:rPr lang="en-US" sz="2600" b="1" dirty="0">
                <a:latin typeface="Arial" panose="020B0604020202020204" pitchFamily="34" charset="0"/>
                <a:cs typeface="Arial" panose="020B0604020202020204" pitchFamily="34" charset="0"/>
              </a:rPr>
              <a:t>Department (State) Quartermaster</a:t>
            </a:r>
            <a:r>
              <a:rPr lang="en-US" sz="2600" dirty="0">
                <a:latin typeface="Arial" panose="020B0604020202020204" pitchFamily="34" charset="0"/>
                <a:cs typeface="Arial" panose="020B0604020202020204" pitchFamily="34" charset="0"/>
              </a:rPr>
              <a:t> by the deadline (usually the end of the month following the quarter).</a:t>
            </a:r>
          </a:p>
        </p:txBody>
      </p:sp>
    </p:spTree>
    <p:extLst>
      <p:ext uri="{BB962C8B-B14F-4D97-AF65-F5344CB8AC3E}">
        <p14:creationId xmlns:p14="http://schemas.microsoft.com/office/powerpoint/2010/main" val="3407658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1CD20D-93B4-5655-8EF4-68D08629C4FD}"/>
              </a:ext>
            </a:extLst>
          </p:cNvPr>
          <p:cNvSpPr txBox="1"/>
          <p:nvPr/>
        </p:nvSpPr>
        <p:spPr>
          <a:xfrm>
            <a:off x="294442" y="2382694"/>
            <a:ext cx="11603115" cy="4031873"/>
          </a:xfrm>
          <a:prstGeom prst="rect">
            <a:avLst/>
          </a:prstGeom>
          <a:noFill/>
        </p:spPr>
        <p:txBody>
          <a:bodyPr wrap="square">
            <a:spAutoFit/>
          </a:bodyPr>
          <a:lstStyle/>
          <a:p>
            <a:pPr algn="ctr">
              <a:buNone/>
            </a:pPr>
            <a:r>
              <a:rPr lang="en-US" sz="3200" b="1" dirty="0">
                <a:latin typeface="Arial" panose="020B0604020202020204" pitchFamily="34" charset="0"/>
                <a:cs typeface="Arial" panose="020B0604020202020204" pitchFamily="34" charset="0"/>
              </a:rPr>
              <a:t>Common Red Flags to Watch For</a:t>
            </a:r>
          </a:p>
          <a:p>
            <a:pPr>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Missing Receipts:</a:t>
            </a:r>
            <a:r>
              <a:rPr lang="en-US" sz="2800" dirty="0">
                <a:latin typeface="Arial" panose="020B0604020202020204" pitchFamily="34" charset="0"/>
                <a:cs typeface="Arial" panose="020B0604020202020204" pitchFamily="34" charset="0"/>
              </a:rPr>
              <a:t> "I lost the receipt, but I remember buying the paint" is not acceptable.</a:t>
            </a: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Checks Made to "Cash":</a:t>
            </a:r>
            <a:r>
              <a:rPr lang="en-US" sz="2800" dirty="0">
                <a:latin typeface="Arial" panose="020B0604020202020204" pitchFamily="34" charset="0"/>
                <a:cs typeface="Arial" panose="020B0604020202020204" pitchFamily="34" charset="0"/>
              </a:rPr>
              <a:t> This is a major violation of VFW policy.</a:t>
            </a: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Borrowing from Relief:</a:t>
            </a:r>
            <a:r>
              <a:rPr lang="en-US" sz="2800" dirty="0">
                <a:latin typeface="Arial" panose="020B0604020202020204" pitchFamily="34" charset="0"/>
                <a:cs typeface="Arial" panose="020B0604020202020204" pitchFamily="34" charset="0"/>
              </a:rPr>
              <a:t> Using the Relief Fund to pay the electric bill is a "misappropriation of funds."</a:t>
            </a: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One-Person Show:</a:t>
            </a:r>
            <a:r>
              <a:rPr lang="en-US" sz="2800" dirty="0">
                <a:latin typeface="Arial" panose="020B0604020202020204" pitchFamily="34" charset="0"/>
                <a:cs typeface="Arial" panose="020B0604020202020204" pitchFamily="34" charset="0"/>
              </a:rPr>
              <a:t> If only one Trustee shows up to do the audit, it is invalid. You need a quorum of Trustees.</a:t>
            </a:r>
          </a:p>
        </p:txBody>
      </p:sp>
    </p:spTree>
    <p:extLst>
      <p:ext uri="{BB962C8B-B14F-4D97-AF65-F5344CB8AC3E}">
        <p14:creationId xmlns:p14="http://schemas.microsoft.com/office/powerpoint/2010/main" val="36291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6484B6-085F-EDEE-6095-7AB24B5A32CB}"/>
              </a:ext>
            </a:extLst>
          </p:cNvPr>
          <p:cNvSpPr txBox="1"/>
          <p:nvPr/>
        </p:nvSpPr>
        <p:spPr>
          <a:xfrm>
            <a:off x="1883545" y="2732505"/>
            <a:ext cx="8424909" cy="2246769"/>
          </a:xfrm>
          <a:prstGeom prst="rect">
            <a:avLst/>
          </a:prstGeom>
          <a:noFill/>
        </p:spPr>
        <p:txBody>
          <a:bodyPr wrap="square">
            <a:spAutoFit/>
          </a:bodyPr>
          <a:lstStyle/>
          <a:p>
            <a:pPr>
              <a:buNone/>
            </a:pPr>
            <a:r>
              <a:rPr lang="en-US" sz="2800" b="1" dirty="0">
                <a:latin typeface="Arial Black" panose="020B0A04020102020204" pitchFamily="34" charset="0"/>
                <a:cs typeface="Arial" panose="020B0604020202020204" pitchFamily="34" charset="0"/>
              </a:rPr>
              <a:t>Important Dates:</a:t>
            </a:r>
          </a:p>
          <a:p>
            <a:pPr>
              <a:buFont typeface="Arial" panose="020B0604020202020204" pitchFamily="34" charset="0"/>
              <a:buChar char="•"/>
            </a:pPr>
            <a:r>
              <a:rPr lang="en-US" sz="2800" b="1" dirty="0">
                <a:latin typeface="Arial Black" panose="020B0A04020102020204" pitchFamily="34" charset="0"/>
                <a:cs typeface="Arial" panose="020B0604020202020204" pitchFamily="34" charset="0"/>
              </a:rPr>
              <a:t>1st </a:t>
            </a:r>
            <a:r>
              <a:rPr lang="en-US" sz="2800" b="1" dirty="0" err="1">
                <a:latin typeface="Arial Black" panose="020B0A04020102020204" pitchFamily="34" charset="0"/>
                <a:cs typeface="Arial" panose="020B0604020202020204" pitchFamily="34" charset="0"/>
              </a:rPr>
              <a:t>Qtr</a:t>
            </a:r>
            <a:r>
              <a:rPr lang="en-US" sz="2800" b="1" dirty="0">
                <a:latin typeface="Arial Black" panose="020B0A04020102020204" pitchFamily="34" charset="0"/>
                <a:cs typeface="Arial" panose="020B0604020202020204" pitchFamily="34" charset="0"/>
              </a:rPr>
              <a:t>: Due Oct 31 (covers July–Sept)</a:t>
            </a:r>
          </a:p>
          <a:p>
            <a:pPr>
              <a:buFont typeface="Arial" panose="020B0604020202020204" pitchFamily="34" charset="0"/>
              <a:buChar char="•"/>
            </a:pPr>
            <a:r>
              <a:rPr lang="en-US" sz="2800" b="1" dirty="0">
                <a:latin typeface="Arial Black" panose="020B0A04020102020204" pitchFamily="34" charset="0"/>
                <a:cs typeface="Arial" panose="020B0604020202020204" pitchFamily="34" charset="0"/>
              </a:rPr>
              <a:t>2nd </a:t>
            </a:r>
            <a:r>
              <a:rPr lang="en-US" sz="2800" b="1" dirty="0" err="1">
                <a:latin typeface="Arial Black" panose="020B0A04020102020204" pitchFamily="34" charset="0"/>
                <a:cs typeface="Arial" panose="020B0604020202020204" pitchFamily="34" charset="0"/>
              </a:rPr>
              <a:t>Qtr</a:t>
            </a:r>
            <a:r>
              <a:rPr lang="en-US" sz="2800" b="1" dirty="0">
                <a:latin typeface="Arial Black" panose="020B0A04020102020204" pitchFamily="34" charset="0"/>
                <a:cs typeface="Arial" panose="020B0604020202020204" pitchFamily="34" charset="0"/>
              </a:rPr>
              <a:t>: Due Jan 31 (covers Oct–Dec)</a:t>
            </a:r>
          </a:p>
          <a:p>
            <a:pPr>
              <a:buFont typeface="Arial" panose="020B0604020202020204" pitchFamily="34" charset="0"/>
              <a:buChar char="•"/>
            </a:pPr>
            <a:r>
              <a:rPr lang="en-US" sz="2800" b="1" dirty="0">
                <a:latin typeface="Arial Black" panose="020B0A04020102020204" pitchFamily="34" charset="0"/>
                <a:cs typeface="Arial" panose="020B0604020202020204" pitchFamily="34" charset="0"/>
              </a:rPr>
              <a:t>3rd </a:t>
            </a:r>
            <a:r>
              <a:rPr lang="en-US" sz="2800" b="1" dirty="0" err="1">
                <a:latin typeface="Arial Black" panose="020B0A04020102020204" pitchFamily="34" charset="0"/>
                <a:cs typeface="Arial" panose="020B0604020202020204" pitchFamily="34" charset="0"/>
              </a:rPr>
              <a:t>Qtr</a:t>
            </a:r>
            <a:r>
              <a:rPr lang="en-US" sz="2800" b="1" dirty="0">
                <a:latin typeface="Arial Black" panose="020B0A04020102020204" pitchFamily="34" charset="0"/>
                <a:cs typeface="Arial" panose="020B0604020202020204" pitchFamily="34" charset="0"/>
              </a:rPr>
              <a:t>: Due April 30 (covers Jan–March)</a:t>
            </a:r>
          </a:p>
          <a:p>
            <a:pPr>
              <a:buFont typeface="Arial" panose="020B0604020202020204" pitchFamily="34" charset="0"/>
              <a:buChar char="•"/>
            </a:pPr>
            <a:r>
              <a:rPr lang="en-US" sz="2800" b="1" dirty="0">
                <a:latin typeface="Arial Black" panose="020B0A04020102020204" pitchFamily="34" charset="0"/>
                <a:cs typeface="Arial" panose="020B0604020202020204" pitchFamily="34" charset="0"/>
              </a:rPr>
              <a:t>4th </a:t>
            </a:r>
            <a:r>
              <a:rPr lang="en-US" sz="2800" b="1" dirty="0" err="1">
                <a:latin typeface="Arial Black" panose="020B0A04020102020204" pitchFamily="34" charset="0"/>
                <a:cs typeface="Arial" panose="020B0604020202020204" pitchFamily="34" charset="0"/>
              </a:rPr>
              <a:t>Qtr</a:t>
            </a:r>
            <a:r>
              <a:rPr lang="en-US" sz="2800" b="1" dirty="0">
                <a:latin typeface="Arial Black" panose="020B0A04020102020204" pitchFamily="34" charset="0"/>
                <a:cs typeface="Arial" panose="020B0604020202020204" pitchFamily="34" charset="0"/>
              </a:rPr>
              <a:t>: Due July 31 (covers April–June)</a:t>
            </a:r>
          </a:p>
        </p:txBody>
      </p:sp>
    </p:spTree>
    <p:extLst>
      <p:ext uri="{BB962C8B-B14F-4D97-AF65-F5344CB8AC3E}">
        <p14:creationId xmlns:p14="http://schemas.microsoft.com/office/powerpoint/2010/main" val="170751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45BD76-5D3A-A8CE-F6DB-2BE341702C05}"/>
              </a:ext>
            </a:extLst>
          </p:cNvPr>
          <p:cNvSpPr txBox="1"/>
          <p:nvPr/>
        </p:nvSpPr>
        <p:spPr>
          <a:xfrm>
            <a:off x="887767" y="2253111"/>
            <a:ext cx="10431262" cy="3785652"/>
          </a:xfrm>
          <a:prstGeom prst="rect">
            <a:avLst/>
          </a:prstGeom>
          <a:noFill/>
        </p:spPr>
        <p:txBody>
          <a:bodyPr wrap="square">
            <a:spAutoFit/>
          </a:bodyPr>
          <a:lstStyle/>
          <a:p>
            <a:pPr>
              <a:buNone/>
            </a:pPr>
            <a:r>
              <a:rPr lang="en-US" sz="4000" b="1" dirty="0">
                <a:latin typeface="Arial" panose="020B0604020202020204" pitchFamily="34" charset="0"/>
                <a:cs typeface="Arial" panose="020B0604020202020204" pitchFamily="34" charset="0"/>
              </a:rPr>
              <a:t>Pro-Tip:</a:t>
            </a:r>
          </a:p>
          <a:p>
            <a:pPr>
              <a:buNone/>
            </a:pPr>
            <a:r>
              <a:rPr lang="en-US" sz="4000" b="1" dirty="0">
                <a:latin typeface="Arial" panose="020B0604020202020204" pitchFamily="34" charset="0"/>
                <a:cs typeface="Arial" panose="020B0604020202020204" pitchFamily="34" charset="0"/>
              </a:rPr>
              <a:t>"An audit is not an accusation."</a:t>
            </a:r>
            <a:r>
              <a:rPr lang="en-US" sz="4000" dirty="0">
                <a:latin typeface="Arial" panose="020B0604020202020204" pitchFamily="34" charset="0"/>
                <a:cs typeface="Arial" panose="020B0604020202020204" pitchFamily="34" charset="0"/>
              </a:rPr>
              <a:t> It is a tool to prove that the Quartermaster is doing a great job and that the Post's money is safe. A clean audit is the best sleep aid a Commander can have.</a:t>
            </a:r>
          </a:p>
        </p:txBody>
      </p:sp>
    </p:spTree>
    <p:extLst>
      <p:ext uri="{BB962C8B-B14F-4D97-AF65-F5344CB8AC3E}">
        <p14:creationId xmlns:p14="http://schemas.microsoft.com/office/powerpoint/2010/main" val="1053282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90714df-e79a-4ef3-aa3f-b7f860196f2e">
      <Terms xmlns="http://schemas.microsoft.com/office/infopath/2007/PartnerControls"/>
    </lcf76f155ced4ddcb4097134ff3c332f>
    <TaxCatchAll xmlns="1cbc2358-1452-4882-96bf-62c1355d989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2B86F49821CEC44805C5212D665CAC4" ma:contentTypeVersion="10" ma:contentTypeDescription="Create a new document." ma:contentTypeScope="" ma:versionID="a579914521d1693eeb93650205728161">
  <xsd:schema xmlns:xsd="http://www.w3.org/2001/XMLSchema" xmlns:xs="http://www.w3.org/2001/XMLSchema" xmlns:p="http://schemas.microsoft.com/office/2006/metadata/properties" xmlns:ns2="d90714df-e79a-4ef3-aa3f-b7f860196f2e" xmlns:ns3="1cbc2358-1452-4882-96bf-62c1355d989b" targetNamespace="http://schemas.microsoft.com/office/2006/metadata/properties" ma:root="true" ma:fieldsID="405544255b35e29a5b37f5bb38fe83d9" ns2:_="" ns3:_="">
    <xsd:import namespace="d90714df-e79a-4ef3-aa3f-b7f860196f2e"/>
    <xsd:import namespace="1cbc2358-1452-4882-96bf-62c1355d989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0714df-e79a-4ef3-aa3f-b7f860196f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fieldId="{5cf76f15-5ced-4ddc-b409-7134ff3c332f}"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bc2358-1452-4882-96bf-62c1355d989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7132d49-9838-4f2d-9ece-0b58abb51372}" ma:internalName="TaxCatchAll" ma:showField="CatchAllData" ma:web="1cbc2358-1452-4882-96bf-62c1355d98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F0827E-A10B-451B-BA5D-EAAC4D973073}">
  <ds:schemaRefs>
    <ds:schemaRef ds:uri="http://schemas.microsoft.com/sharepoint/v3/contenttype/forms"/>
  </ds:schemaRefs>
</ds:datastoreItem>
</file>

<file path=customXml/itemProps2.xml><?xml version="1.0" encoding="utf-8"?>
<ds:datastoreItem xmlns:ds="http://schemas.openxmlformats.org/officeDocument/2006/customXml" ds:itemID="{405C5740-40B8-40B5-97A2-318C3B89B53E}">
  <ds:schemaRefs>
    <ds:schemaRef ds:uri="http://schemas.microsoft.com/office/2006/metadata/properties"/>
    <ds:schemaRef ds:uri="http://schemas.microsoft.com/office/infopath/2007/PartnerControls"/>
    <ds:schemaRef ds:uri="d90714df-e79a-4ef3-aa3f-b7f860196f2e"/>
    <ds:schemaRef ds:uri="1cbc2358-1452-4882-96bf-62c1355d989b"/>
  </ds:schemaRefs>
</ds:datastoreItem>
</file>

<file path=customXml/itemProps3.xml><?xml version="1.0" encoding="utf-8"?>
<ds:datastoreItem xmlns:ds="http://schemas.openxmlformats.org/officeDocument/2006/customXml" ds:itemID="{D1483329-979A-43B6-A6FB-1DC680121F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0714df-e79a-4ef3-aa3f-b7f860196f2e"/>
    <ds:schemaRef ds:uri="1cbc2358-1452-4882-96bf-62c1355d98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TotalTime>
  <Words>1666</Words>
  <Application>Microsoft Office PowerPoint</Application>
  <PresentationFormat>Widescreen</PresentationFormat>
  <Paragraphs>93</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Aptos</vt:lpstr>
      <vt:lpstr>Aptos Display</vt:lpstr>
      <vt:lpstr>Arial</vt:lpstr>
      <vt:lpstr>Arial Black</vt:lpstr>
      <vt:lpstr>Office Theme</vt:lpstr>
      <vt:lpstr>Quarterly Audit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Laurie Kirkman Michael</dc:creator>
  <cp:lastModifiedBy>Rosalie</cp:lastModifiedBy>
  <cp:revision>3</cp:revision>
  <dcterms:created xsi:type="dcterms:W3CDTF">2026-03-04T19:04:48Z</dcterms:created>
  <dcterms:modified xsi:type="dcterms:W3CDTF">2026-06-23T12:56:43Z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0x010100C2B86F49821CEC44805C5212D665CAC4</vt:lpwstr>
  </property>
  <property fmtid="{D5CDD505-2E9C-101B-9397-08002B2CF9AE}" pid="3" name="MediaServiceImageTags">
    <vt:lpwstr/>
  </property>
</Properties>
</file>