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411" r:id="rId9"/>
    <p:sldId id="270" r:id="rId10"/>
    <p:sldId id="260" r:id="rId11"/>
    <p:sldId id="261" r:id="rId12"/>
    <p:sldId id="262" r:id="rId13"/>
    <p:sldId id="269" r:id="rId14"/>
    <p:sldId id="271" r:id="rId15"/>
    <p:sldId id="263" r:id="rId16"/>
    <p:sldId id="265" r:id="rId17"/>
    <p:sldId id="267" r:id="rId18"/>
    <p:sldId id="268" r:id="rId19"/>
    <p:sldId id="266" r:id="rId20"/>
    <p:sldId id="272" r:id="rId21"/>
    <p:sldId id="273" r:id="rId22"/>
    <p:sldId id="274" r:id="rId23"/>
    <p:sldId id="275" r:id="rId24"/>
    <p:sldId id="402" r:id="rId25"/>
    <p:sldId id="40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E2F55E-9075-4CED-818E-C877A6F1B9CC}" v="1" dt="2026-08-07T02:51:50.4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6" autoAdjust="0"/>
    <p:restoredTop sz="94660"/>
  </p:normalViewPr>
  <p:slideViewPr>
    <p:cSldViewPr snapToGrid="0">
      <p:cViewPr>
        <p:scale>
          <a:sx n="103" d="100"/>
          <a:sy n="103" d="100"/>
        </p:scale>
        <p:origin x="4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 Michael" userId="854b71d0-5cc1-4cd7-9442-61e2c47d9ff2" providerId="ADAL" clId="{476FF265-D0B7-4BBC-91EE-110BEC7B71FA}"/>
    <pc:docChg chg="undo custSel addSld modSld">
      <pc:chgData name="Ken Michael" userId="854b71d0-5cc1-4cd7-9442-61e2c47d9ff2" providerId="ADAL" clId="{476FF265-D0B7-4BBC-91EE-110BEC7B71FA}" dt="2026-08-07T02:54:02.416" v="538" actId="113"/>
      <pc:docMkLst>
        <pc:docMk/>
      </pc:docMkLst>
      <pc:sldChg chg="modSp mod">
        <pc:chgData name="Ken Michael" userId="854b71d0-5cc1-4cd7-9442-61e2c47d9ff2" providerId="ADAL" clId="{476FF265-D0B7-4BBC-91EE-110BEC7B71FA}" dt="2026-08-07T02:54:02.416" v="538" actId="113"/>
        <pc:sldMkLst>
          <pc:docMk/>
          <pc:sldMk cId="2177861434" sldId="262"/>
        </pc:sldMkLst>
        <pc:spChg chg="mod">
          <ac:chgData name="Ken Michael" userId="854b71d0-5cc1-4cd7-9442-61e2c47d9ff2" providerId="ADAL" clId="{476FF265-D0B7-4BBC-91EE-110BEC7B71FA}" dt="2026-08-07T02:54:02.416" v="538" actId="113"/>
          <ac:spMkLst>
            <pc:docMk/>
            <pc:sldMk cId="2177861434" sldId="262"/>
            <ac:spMk id="3" creationId="{9EBAE748-EEA3-4D16-2EF5-36839561FD31}"/>
          </ac:spMkLst>
        </pc:spChg>
      </pc:sldChg>
      <pc:sldChg chg="add">
        <pc:chgData name="Ken Michael" userId="854b71d0-5cc1-4cd7-9442-61e2c47d9ff2" providerId="ADAL" clId="{476FF265-D0B7-4BBC-91EE-110BEC7B71FA}" dt="2026-08-07T02:51:50.465" v="521"/>
        <pc:sldMkLst>
          <pc:docMk/>
          <pc:sldMk cId="4044831918" sldId="41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C05FC-473B-DBD4-5829-D5971BCC2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6263"/>
            <a:ext cx="9144000" cy="2387600"/>
          </a:xfrm>
        </p:spPr>
        <p:txBody>
          <a:bodyPr anchor="b"/>
          <a:lstStyle>
            <a:lvl1pPr algn="ctr">
              <a:defRPr sz="4000"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8D8369-15A8-5B8B-0A39-3BFCEA97C1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DDA5F-FE44-F505-620B-E1533F42B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E780E-EB96-4C98-A208-7834BD47B61C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1A848-1CF5-E917-B4E8-4B3636AD0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4749D3-3221-68B5-D3BC-DBE2E5CB0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85C70-B168-43CA-98D8-6CB9AB9D47F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9B610F-44EE-265D-D389-1F3C000CFB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50129" y="97219"/>
            <a:ext cx="4403271" cy="21144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46AB88-7F2C-E502-5BD2-8460154BDE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38" y="718725"/>
            <a:ext cx="4763165" cy="21381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5B6C03-CD83-8CBB-D2C6-BA988956CC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612" y="718725"/>
            <a:ext cx="4763165" cy="21381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C3F7AC-7902-A4F4-9A07-9C68D79A69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37" y="482395"/>
            <a:ext cx="4763165" cy="21381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68988A7-5F0D-3F15-6C02-B5EB8B68F04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0" y="-882614"/>
            <a:ext cx="3202677" cy="320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779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3883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5BB177-025B-F1E5-7F04-95201BC1F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89B034-93D9-7686-4EC9-3D6E524BB1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F4D166-0121-D8EF-8AC3-EA5939E67A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BE780E-EB96-4C98-A208-7834BD47B61C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B425A-C7D2-3108-45B5-14942C56CC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4CED24-5567-6625-191E-DD08A0904C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285C70-B168-43CA-98D8-6CB9AB9D47F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D953A2-1691-EEAA-FFE8-D6FF7024FAE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750129" y="97219"/>
            <a:ext cx="4403271" cy="21144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2C9BBD-F31E-2DA8-8234-72A0BD2761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38" y="718725"/>
            <a:ext cx="4763165" cy="21381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F87A0B-9FFB-263A-A6A1-8FE7AD4861E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612" y="718725"/>
            <a:ext cx="4763165" cy="21381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90D6FE1-08F6-F9FA-C4EA-EABBC42F4A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37" y="482395"/>
            <a:ext cx="4763165" cy="21381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912CDC-84E2-9FD0-DF24-6C5001C8B40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611" y="482395"/>
            <a:ext cx="4763165" cy="21381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1E995B0-D26C-E0E8-71A4-B590DDC835A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0" y="-882614"/>
            <a:ext cx="3202677" cy="32026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1D0032D-FDC1-6778-E778-4243E2FFECD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866" y="-72035"/>
            <a:ext cx="1847443" cy="184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902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vfwfl.org/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2BF9D-96A2-AD51-050A-CEB7FF9FF9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3899" y="2693518"/>
            <a:ext cx="9144000" cy="2387600"/>
          </a:xfrm>
        </p:spPr>
        <p:txBody>
          <a:bodyPr/>
          <a:lstStyle/>
          <a:p>
            <a:r>
              <a:rPr lang="en-US" dirty="0"/>
              <a:t>All-State Requirements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366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6DCDD-F4B4-B40D-364C-19CB149819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71355"/>
            <a:ext cx="9144000" cy="2387600"/>
          </a:xfrm>
        </p:spPr>
        <p:txBody>
          <a:bodyPr/>
          <a:lstStyle/>
          <a:p>
            <a:r>
              <a:rPr lang="en-US" dirty="0"/>
              <a:t>Post Visitations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954138-E311-5AFC-0511-124CC2FA5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7670" y="3095411"/>
            <a:ext cx="10136659" cy="1655762"/>
          </a:xfrm>
        </p:spPr>
        <p:txBody>
          <a:bodyPr>
            <a:noAutofit/>
          </a:bodyPr>
          <a:lstStyle/>
          <a:p>
            <a:r>
              <a:rPr lang="en-US" sz="2800" dirty="0"/>
              <a:t>District Commanders shall ensure at least 3 visits to each post in the District.</a:t>
            </a:r>
          </a:p>
          <a:p>
            <a:pPr marL="457200" indent="-457200" algn="l">
              <a:buAutoNum type="arabicPeriod"/>
            </a:pPr>
            <a:r>
              <a:rPr lang="en-US" sz="2800" dirty="0"/>
              <a:t>1 Must be a meeting</a:t>
            </a:r>
          </a:p>
          <a:p>
            <a:pPr marL="457200" indent="-457200" algn="l">
              <a:buAutoNum type="arabicPeriod"/>
            </a:pPr>
            <a:r>
              <a:rPr lang="en-US" sz="2800" dirty="0"/>
              <a:t>1 Should be a social visit</a:t>
            </a:r>
          </a:p>
          <a:p>
            <a:pPr marL="457200" indent="-457200" algn="l">
              <a:buAutoNum type="arabicPeriod"/>
            </a:pPr>
            <a:r>
              <a:rPr lang="en-US" sz="2800" dirty="0"/>
              <a:t>Last one is visit by a Line Officer who is not the District Commander (Sr Vice, Jr Vice, Chief of Staff)</a:t>
            </a:r>
          </a:p>
        </p:txBody>
      </p:sp>
    </p:spTree>
    <p:extLst>
      <p:ext uri="{BB962C8B-B14F-4D97-AF65-F5344CB8AC3E}">
        <p14:creationId xmlns:p14="http://schemas.microsoft.com/office/powerpoint/2010/main" val="4149578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B3569-67A1-BA54-CDEF-B743907C1B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1290"/>
            <a:ext cx="9144000" cy="2387600"/>
          </a:xfrm>
        </p:spPr>
        <p:txBody>
          <a:bodyPr/>
          <a:lstStyle/>
          <a:p>
            <a:r>
              <a:rPr lang="en-US" dirty="0"/>
              <a:t>Others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57F538-B5F2-4F2A-5FBA-F2FA436744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6764" y="2962846"/>
            <a:ext cx="11238471" cy="1655762"/>
          </a:xfrm>
        </p:spPr>
        <p:txBody>
          <a:bodyPr>
            <a:no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en-US" sz="2800" dirty="0"/>
              <a:t>District attendance to QM School, Department SOI and District SOI must have been satisfactory attended by all the posts in the district.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2800" dirty="0"/>
              <a:t>District attendance to the District meetings by the posts in a satisfactory manner.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sz="2800" dirty="0"/>
              <a:t>Chairman Form turned in by the District and ALL posts in the District.</a:t>
            </a:r>
          </a:p>
        </p:txBody>
      </p:sp>
    </p:spTree>
    <p:extLst>
      <p:ext uri="{BB962C8B-B14F-4D97-AF65-F5344CB8AC3E}">
        <p14:creationId xmlns:p14="http://schemas.microsoft.com/office/powerpoint/2010/main" val="3320524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A0BE6C0-77AD-4D66-AF04-91B198D5DA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481315"/>
              </p:ext>
            </p:extLst>
          </p:nvPr>
        </p:nvGraphicFramePr>
        <p:xfrm>
          <a:off x="845352" y="2541219"/>
          <a:ext cx="10501294" cy="4206240"/>
        </p:xfrm>
        <a:graphic>
          <a:graphicData uri="http://schemas.openxmlformats.org/drawingml/2006/table">
            <a:tbl>
              <a:tblPr/>
              <a:tblGrid>
                <a:gridCol w="5250647">
                  <a:extLst>
                    <a:ext uri="{9D8B030D-6E8A-4147-A177-3AD203B41FA5}">
                      <a16:colId xmlns:a16="http://schemas.microsoft.com/office/drawing/2014/main" val="2936417922"/>
                    </a:ext>
                  </a:extLst>
                </a:gridCol>
                <a:gridCol w="5250647">
                  <a:extLst>
                    <a:ext uri="{9D8B030D-6E8A-4147-A177-3AD203B41FA5}">
                      <a16:colId xmlns:a16="http://schemas.microsoft.com/office/drawing/2014/main" val="1250142479"/>
                    </a:ext>
                  </a:extLst>
                </a:gridCol>
              </a:tblGrid>
              <a:tr h="3369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 b="1" dirty="0">
                          <a:effectLst/>
                          <a:latin typeface="Google Sans Text"/>
                        </a:rPr>
                        <a:t>Requirement</a:t>
                      </a:r>
                      <a:endParaRPr lang="en-US" sz="3600" dirty="0">
                        <a:effectLst/>
                        <a:latin typeface="Google Sans Text"/>
                      </a:endParaRP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 b="1" dirty="0">
                          <a:effectLst/>
                          <a:latin typeface="Google Sans Text"/>
                        </a:rPr>
                        <a:t>Deadline</a:t>
                      </a:r>
                      <a:endParaRPr lang="en-US" sz="3600" dirty="0">
                        <a:effectLst/>
                        <a:latin typeface="Google Sans Text"/>
                      </a:endParaRP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5394234"/>
                  </a:ext>
                </a:extLst>
              </a:tr>
              <a:tr h="3369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>
                          <a:effectLst/>
                          <a:latin typeface="Google Sans Text"/>
                        </a:rPr>
                        <a:t>QM Bonding</a:t>
                      </a: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>
                          <a:effectLst/>
                          <a:latin typeface="Google Sans Text"/>
                        </a:rPr>
                        <a:t>August 31, 2026</a:t>
                      </a: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7329071"/>
                  </a:ext>
                </a:extLst>
              </a:tr>
              <a:tr h="3369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>
                          <a:effectLst/>
                          <a:latin typeface="Google Sans Text"/>
                        </a:rPr>
                        <a:t>VOD/Patriot’s Pen Entries</a:t>
                      </a: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>
                          <a:effectLst/>
                          <a:latin typeface="Google Sans Text"/>
                        </a:rPr>
                        <a:t>December 15th, 2026 (to Dept) VIA SA</a:t>
                      </a: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7367313"/>
                  </a:ext>
                </a:extLst>
              </a:tr>
              <a:tr h="3369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>
                          <a:effectLst/>
                          <a:latin typeface="Google Sans Text"/>
                        </a:rPr>
                        <a:t>District Inspections</a:t>
                      </a: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>
                          <a:effectLst/>
                          <a:latin typeface="Google Sans Text"/>
                        </a:rPr>
                        <a:t>February 15, 2027</a:t>
                      </a: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7194269"/>
                  </a:ext>
                </a:extLst>
              </a:tr>
              <a:tr h="3369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>
                          <a:effectLst/>
                          <a:latin typeface="Google Sans Text"/>
                        </a:rPr>
                        <a:t>All-State Entry Form</a:t>
                      </a:r>
                      <a:endParaRPr lang="en-US" sz="2400" dirty="0">
                        <a:effectLst/>
                        <a:latin typeface="Google Sans Text"/>
                      </a:endParaRP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>
                          <a:effectLst/>
                          <a:latin typeface="Google Sans Text"/>
                        </a:rPr>
                        <a:t>April 1, 2027</a:t>
                      </a:r>
                      <a:endParaRPr lang="en-US" sz="2400" dirty="0">
                        <a:effectLst/>
                        <a:latin typeface="Google Sans Text"/>
                      </a:endParaRP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5984064"/>
                  </a:ext>
                </a:extLst>
              </a:tr>
              <a:tr h="3369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>
                          <a:effectLst/>
                          <a:latin typeface="Google Sans Text"/>
                        </a:rPr>
                        <a:t>All Audits Received</a:t>
                      </a: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>
                          <a:effectLst/>
                          <a:latin typeface="Google Sans Text"/>
                        </a:rPr>
                        <a:t>April 30, 2027</a:t>
                      </a: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0301213"/>
                  </a:ext>
                </a:extLst>
              </a:tr>
              <a:tr h="3369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>
                          <a:effectLst/>
                          <a:latin typeface="Google Sans Text"/>
                        </a:rPr>
                        <a:t>101% Membership (for Convention recognition)</a:t>
                      </a: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>
                          <a:effectLst/>
                          <a:latin typeface="Google Sans Text"/>
                        </a:rPr>
                        <a:t>April 30, 2027</a:t>
                      </a: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9743309"/>
                  </a:ext>
                </a:extLst>
              </a:tr>
              <a:tr h="3369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>
                          <a:effectLst/>
                          <a:latin typeface="Google Sans Text"/>
                        </a:rPr>
                        <a:t>Final Membership Deadline</a:t>
                      </a: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>
                          <a:effectLst/>
                          <a:latin typeface="Google Sans Text"/>
                        </a:rPr>
                        <a:t>June 30, 2027</a:t>
                      </a:r>
                    </a:p>
                  </a:txBody>
                  <a:tcPr anchor="ctr">
                    <a:lnL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3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058712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2CDA722E-8AB4-C274-5AE4-9D88BE19541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530219" y="1971612"/>
            <a:ext cx="913155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Key Deadlines Summary</a:t>
            </a:r>
          </a:p>
        </p:txBody>
      </p:sp>
    </p:spTree>
    <p:extLst>
      <p:ext uri="{BB962C8B-B14F-4D97-AF65-F5344CB8AC3E}">
        <p14:creationId xmlns:p14="http://schemas.microsoft.com/office/powerpoint/2010/main" val="930328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ED9B8-7AFD-E025-0C1C-46AF4EA58D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C7DEBA-3B49-24FF-DF84-636974C6CE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5C5944-1C6E-F9A4-DC10-8B995ED7E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75476"/>
            <a:ext cx="12192000" cy="470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670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41FDC-4682-245B-0669-ED7D357FD1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33D917-9F06-F003-6FC4-7351C14C9D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F02E36-DEDF-E0C8-5C06-7701D0114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676" y="0"/>
            <a:ext cx="11916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6825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4FF32-6499-51CA-DC36-BFD4524E75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F2A448-DEDF-74E6-89B3-FAE75159E1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2B72B9-ADC1-E5BB-FC4C-FB49F6FD6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363"/>
            <a:ext cx="12055151" cy="675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679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0102B-5B2A-A469-8D0E-7F9022CD2F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355A84-E193-9983-EA29-E569DE684D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B01CB2-E972-D1F4-E02B-65EDC34B4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7086" y="140788"/>
            <a:ext cx="12204441" cy="671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7314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334FA66-9190-A35F-31B5-D3D7626DCF55}"/>
              </a:ext>
            </a:extLst>
          </p:cNvPr>
          <p:cNvSpPr txBox="1">
            <a:spLocks/>
          </p:cNvSpPr>
          <p:nvPr/>
        </p:nvSpPr>
        <p:spPr>
          <a:xfrm>
            <a:off x="1603899" y="2693518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All-American Requirements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507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E9688-9F19-B436-56E2-3FE2DD776F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6400"/>
            <a:ext cx="9144000" cy="2387600"/>
          </a:xfrm>
        </p:spPr>
        <p:txBody>
          <a:bodyPr/>
          <a:lstStyle/>
          <a:p>
            <a:r>
              <a:rPr lang="en-US" dirty="0"/>
              <a:t>All-American Requirements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5BCF83-047D-D567-0C33-113B180394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61336"/>
            <a:ext cx="9144000" cy="1655762"/>
          </a:xfrm>
        </p:spPr>
        <p:txBody>
          <a:bodyPr>
            <a:noAutofit/>
          </a:bodyPr>
          <a:lstStyle/>
          <a:p>
            <a:r>
              <a:rPr lang="en-US" sz="2800" dirty="0"/>
              <a:t>Achieving All-American status in the </a:t>
            </a:r>
            <a:r>
              <a:rPr lang="en-US" sz="2800" b="1" dirty="0"/>
              <a:t>VFW </a:t>
            </a:r>
            <a:r>
              <a:rPr lang="en-US" sz="2800" dirty="0"/>
              <a:t>for the 2026–2027 program year is a comprehensive </a:t>
            </a:r>
            <a:r>
              <a:rPr lang="en-US" sz="2800" b="1" dirty="0"/>
              <a:t>"health check" </a:t>
            </a:r>
            <a:r>
              <a:rPr lang="en-US" sz="2800" dirty="0"/>
              <a:t>for a District. It requires meeting specific benchmarks in </a:t>
            </a:r>
            <a:r>
              <a:rPr lang="en-US" sz="2800" b="1" dirty="0"/>
              <a:t>membership, community service, and community programs</a:t>
            </a:r>
            <a:r>
              <a:rPr lang="en-US" sz="2800" dirty="0"/>
              <a:t>.</a:t>
            </a:r>
          </a:p>
          <a:p>
            <a:r>
              <a:rPr lang="en-US" sz="2800" dirty="0"/>
              <a:t>The following breakdown is based on the National 2026–2027 requirements under Commander-in-Chief Cory Geisler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781851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ADF08-A5C6-9A56-4DCD-83DE8371C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D881CC16-9920-2C0B-3604-ABAAB3E9CF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784" y="1990952"/>
            <a:ext cx="11302481" cy="1655762"/>
          </a:xfrm>
        </p:spPr>
        <p:txBody>
          <a:bodyPr>
            <a:noAutofit/>
          </a:bodyPr>
          <a:lstStyle/>
          <a:p>
            <a:pPr algn="l"/>
            <a:r>
              <a:rPr lang="en-US" b="1" dirty="0"/>
              <a:t>1. Membership Benchmarks</a:t>
            </a:r>
          </a:p>
          <a:p>
            <a:pPr algn="l"/>
            <a:r>
              <a:rPr lang="en-US" dirty="0"/>
              <a:t>Membership is the primary driver. To be eligible for All-American, a District must achieve: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/>
              <a:t>100%+1 </a:t>
            </a:r>
            <a:r>
              <a:rPr lang="en-US" b="1" dirty="0"/>
              <a:t>in Total Membership, 80% Retention:</a:t>
            </a:r>
            <a:r>
              <a:rPr lang="en-US" dirty="0"/>
              <a:t> This goal must be reached by </a:t>
            </a:r>
            <a:r>
              <a:rPr lang="en-US" b="1" dirty="0"/>
              <a:t>June 30, 2027</a:t>
            </a:r>
            <a:r>
              <a:rPr lang="en-US" dirty="0"/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Recruiting Events:</a:t>
            </a:r>
            <a:r>
              <a:rPr lang="en-US" dirty="0"/>
              <a:t> Should attend at least </a:t>
            </a:r>
            <a:r>
              <a:rPr lang="en-US" b="1" dirty="0"/>
              <a:t>two (2) recruiting drives</a:t>
            </a:r>
            <a:r>
              <a:rPr lang="en-US" dirty="0"/>
              <a:t> by posts in the district and submit report to Department.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To </a:t>
            </a:r>
            <a:r>
              <a:rPr lang="en-US" b="1" dirty="0"/>
              <a:t>receive your All-American cap at National</a:t>
            </a:r>
            <a:r>
              <a:rPr lang="en-US" dirty="0"/>
              <a:t>, you must be in the top </a:t>
            </a:r>
            <a:r>
              <a:rPr lang="en-US" b="1" dirty="0"/>
              <a:t>10 </a:t>
            </a:r>
            <a:r>
              <a:rPr lang="en-US" dirty="0"/>
              <a:t>in the </a:t>
            </a:r>
            <a:r>
              <a:rPr lang="en-US" b="1" dirty="0"/>
              <a:t>nation in your division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886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E9688-9F19-B436-56E2-3FE2DD776F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6400"/>
            <a:ext cx="9144000" cy="2387600"/>
          </a:xfrm>
        </p:spPr>
        <p:txBody>
          <a:bodyPr/>
          <a:lstStyle/>
          <a:p>
            <a:r>
              <a:rPr lang="en-US" dirty="0"/>
              <a:t>All-State Requirements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5BCF83-047D-D567-0C33-113B180394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61336"/>
            <a:ext cx="9144000" cy="1655762"/>
          </a:xfrm>
        </p:spPr>
        <p:txBody>
          <a:bodyPr>
            <a:noAutofit/>
          </a:bodyPr>
          <a:lstStyle/>
          <a:p>
            <a:r>
              <a:rPr lang="en-US" sz="2800" dirty="0"/>
              <a:t>Achieving All-State status in the </a:t>
            </a:r>
            <a:r>
              <a:rPr lang="en-US" sz="2800" b="1" dirty="0"/>
              <a:t>VFW Department of Florida</a:t>
            </a:r>
            <a:r>
              <a:rPr lang="en-US" sz="2800" dirty="0"/>
              <a:t> for the 2026–2027 program year is a comprehensive </a:t>
            </a:r>
            <a:r>
              <a:rPr lang="en-US" sz="2800" b="1" dirty="0"/>
              <a:t>"health check" </a:t>
            </a:r>
            <a:r>
              <a:rPr lang="en-US" sz="2800" dirty="0"/>
              <a:t>for a District. It requires meeting specific benchmarks in </a:t>
            </a:r>
            <a:r>
              <a:rPr lang="en-US" sz="2800" b="1" dirty="0"/>
              <a:t>membership, financial compliance, and community programs</a:t>
            </a:r>
            <a:r>
              <a:rPr lang="en-US" sz="2800" dirty="0"/>
              <a:t>.</a:t>
            </a:r>
          </a:p>
          <a:p>
            <a:r>
              <a:rPr lang="en-US" sz="2800" dirty="0"/>
              <a:t>The following breakdown is based on the Department of Florida's 2026–2027 requirements under State Commander </a:t>
            </a:r>
            <a:r>
              <a:rPr lang="en-US" sz="2800" b="1" dirty="0"/>
              <a:t>Randy Cash</a:t>
            </a:r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84449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746CE-2C1C-11BA-2B06-D35DF2147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63DC1D9-7CFB-3CCA-C020-6356DD543F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232" y="2457483"/>
            <a:ext cx="11501535" cy="1655762"/>
          </a:xfrm>
        </p:spPr>
        <p:txBody>
          <a:bodyPr>
            <a:noAutofit/>
          </a:bodyPr>
          <a:lstStyle/>
          <a:p>
            <a:pPr algn="l"/>
            <a:r>
              <a:rPr lang="en-US" b="1" dirty="0"/>
              <a:t>Donations</a:t>
            </a:r>
          </a:p>
          <a:p>
            <a:pPr algn="l"/>
            <a:r>
              <a:rPr lang="en-US" dirty="0"/>
              <a:t>The District must make the following minimum financial contributions: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National VMS and National Home:</a:t>
            </a:r>
            <a:r>
              <a:rPr lang="en-US" dirty="0"/>
              <a:t> Minimum </a:t>
            </a:r>
            <a:r>
              <a:rPr lang="en-US" b="1" dirty="0"/>
              <a:t>$300</a:t>
            </a:r>
            <a:r>
              <a:rPr lang="en-US" dirty="0"/>
              <a:t> donation to Veterans &amp; Military Support Services.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DPAA Support:</a:t>
            </a:r>
            <a:r>
              <a:rPr lang="en-US" dirty="0"/>
              <a:t> The District is required to make a minimum restricted donation of </a:t>
            </a:r>
            <a:r>
              <a:rPr lang="en-US" b="1" dirty="0"/>
              <a:t>$100 </a:t>
            </a:r>
            <a:r>
              <a:rPr lang="en-US" dirty="0"/>
              <a:t>to National in support of the Defense Personnel POW/MIA Accounting Agency.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1485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E408BF2-2C48-AE9E-3043-7E2C0B4A08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698" y="2264649"/>
            <a:ext cx="11918302" cy="1655762"/>
          </a:xfrm>
        </p:spPr>
        <p:txBody>
          <a:bodyPr>
            <a:noAutofit/>
          </a:bodyPr>
          <a:lstStyle/>
          <a:p>
            <a:pPr algn="l"/>
            <a:r>
              <a:rPr lang="en-US" b="1" dirty="0"/>
              <a:t>Mandatory Program Participation</a:t>
            </a:r>
          </a:p>
          <a:p>
            <a:pPr algn="l"/>
            <a:r>
              <a:rPr lang="en-US" dirty="0"/>
              <a:t>Posts must demonstrate they are active in the VFW's core missions and submissions must be completed by January 31</a:t>
            </a:r>
            <a:r>
              <a:rPr lang="en-US" baseline="30000" dirty="0"/>
              <a:t>st</a:t>
            </a:r>
            <a:r>
              <a:rPr lang="en-US" dirty="0"/>
              <a:t> 2027: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Voice of Democracy (VOD):</a:t>
            </a:r>
            <a:r>
              <a:rPr lang="en-US" dirty="0"/>
              <a:t> Submit at least one entry to the Department for judging.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Patriot’s Pen:</a:t>
            </a:r>
            <a:r>
              <a:rPr lang="en-US" dirty="0"/>
              <a:t> Submit at least one entry to the Department for judging.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National Citizenship Education Teachers Award:</a:t>
            </a:r>
            <a:r>
              <a:rPr lang="en-US" dirty="0"/>
              <a:t> must advance a teacher to Department for judging.</a:t>
            </a:r>
          </a:p>
        </p:txBody>
      </p:sp>
    </p:spTree>
    <p:extLst>
      <p:ext uri="{BB962C8B-B14F-4D97-AF65-F5344CB8AC3E}">
        <p14:creationId xmlns:p14="http://schemas.microsoft.com/office/powerpoint/2010/main" val="18506975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468026A-96ED-6B2A-6A8C-627CD1CEEAFF}"/>
              </a:ext>
            </a:extLst>
          </p:cNvPr>
          <p:cNvSpPr txBox="1"/>
          <p:nvPr/>
        </p:nvSpPr>
        <p:spPr>
          <a:xfrm>
            <a:off x="207146" y="2034595"/>
            <a:ext cx="11647503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All-American District Awards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All Districts that meet the listed criteria will receive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 All-American District Streamer, an All-American District Commander’s Citation, and recognition in the VFW Magazine.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addition,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the top 10 Districts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each membership division will receive: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All-American District Commander’s Cap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All-American District Commander’s Badge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 All-American District Commander’s lapel pin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These awards for the top 10 District Commanders will be presented on stage at the 128h National Convention. The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top two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District Commanders in each division will receive a $1,000 award to recognize their leadership.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Commanders must attend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128th National Convention in order to receive this award</a:t>
            </a:r>
          </a:p>
        </p:txBody>
      </p:sp>
    </p:spTree>
    <p:extLst>
      <p:ext uri="{BB962C8B-B14F-4D97-AF65-F5344CB8AC3E}">
        <p14:creationId xmlns:p14="http://schemas.microsoft.com/office/powerpoint/2010/main" val="3209057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556D5AC5-7C0D-5CDA-B9F3-B16FE1B6AC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784" y="1990952"/>
            <a:ext cx="11302481" cy="1655762"/>
          </a:xfrm>
        </p:spPr>
        <p:txBody>
          <a:bodyPr>
            <a:noAutofit/>
          </a:bodyPr>
          <a:lstStyle/>
          <a:p>
            <a:pPr algn="l"/>
            <a:r>
              <a:rPr lang="en-US" b="1" dirty="0"/>
              <a:t>1. Membership Benchmarks</a:t>
            </a:r>
          </a:p>
          <a:p>
            <a:pPr algn="l"/>
            <a:r>
              <a:rPr lang="en-US" dirty="0"/>
              <a:t>Membership is the primary driver. To be eligible for All-State, a District must achieve: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/>
              <a:t>101% </a:t>
            </a:r>
            <a:r>
              <a:rPr lang="en-US" b="1" dirty="0"/>
              <a:t>in Total Membership, 85% Retention and 1 Legacy Life (new/upgrade) for each post in the District:</a:t>
            </a:r>
            <a:r>
              <a:rPr lang="en-US" dirty="0"/>
              <a:t> This goal must be reached by </a:t>
            </a:r>
            <a:r>
              <a:rPr lang="en-US" b="1" dirty="0"/>
              <a:t>APRIL 30, 2027</a:t>
            </a:r>
            <a:r>
              <a:rPr lang="en-US" dirty="0"/>
              <a:t>. FOR 1</a:t>
            </a:r>
            <a:r>
              <a:rPr lang="en-US" baseline="30000" dirty="0"/>
              <a:t>ST</a:t>
            </a:r>
            <a:r>
              <a:rPr lang="en-US" dirty="0"/>
              <a:t> ROUND JUNE 30</a:t>
            </a:r>
            <a:r>
              <a:rPr lang="en-US" baseline="30000" dirty="0"/>
              <a:t>TH</a:t>
            </a:r>
            <a:r>
              <a:rPr lang="en-US" dirty="0"/>
              <a:t> FOR SECOND ROUND MEMBERSHIP ONLY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i="1" dirty="0"/>
              <a:t>Note:</a:t>
            </a:r>
            <a:r>
              <a:rPr lang="en-US" sz="2400" dirty="0"/>
              <a:t> To receive your All-State cap at the State Convention, you must hit this number by </a:t>
            </a:r>
            <a:r>
              <a:rPr lang="en-US" sz="2400" b="1" dirty="0"/>
              <a:t>April 18, 2027</a:t>
            </a:r>
            <a:r>
              <a:rPr lang="en-US" sz="2400" dirty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Recruiting Events:</a:t>
            </a:r>
            <a:r>
              <a:rPr lang="en-US" dirty="0"/>
              <a:t> Should attend at least </a:t>
            </a:r>
            <a:r>
              <a:rPr lang="en-US" b="1" dirty="0"/>
              <a:t>two (2) recruiting drives</a:t>
            </a:r>
            <a:r>
              <a:rPr lang="en-US" dirty="0"/>
              <a:t> by posts in the district and submit report to Department.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635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35DD571-6FFA-725F-1C37-921575CE56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391" y="2046935"/>
            <a:ext cx="11843657" cy="1655762"/>
          </a:xfrm>
        </p:spPr>
        <p:txBody>
          <a:bodyPr>
            <a:noAutofit/>
          </a:bodyPr>
          <a:lstStyle/>
          <a:p>
            <a:pPr algn="l"/>
            <a:r>
              <a:rPr lang="en-US" b="1" dirty="0"/>
              <a:t>2. Financial &amp; Administrative Compliance</a:t>
            </a:r>
          </a:p>
          <a:p>
            <a:pPr algn="l"/>
            <a:r>
              <a:rPr lang="en-US" dirty="0"/>
              <a:t>A District cannot be "All-State" if its house isn't in order.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Quartermaster Bonding:</a:t>
            </a:r>
            <a:r>
              <a:rPr lang="en-US" dirty="0"/>
              <a:t> All accountable officers must be bonded by </a:t>
            </a:r>
            <a:r>
              <a:rPr lang="en-US" b="1" dirty="0"/>
              <a:t>August 31, 2026</a:t>
            </a:r>
            <a:r>
              <a:rPr lang="en-US" dirty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Quarterly Audits:</a:t>
            </a:r>
            <a:r>
              <a:rPr lang="en-US" dirty="0"/>
              <a:t> All four quarterly Trustee Audits must be submitted to Department HQ and received by </a:t>
            </a:r>
            <a:r>
              <a:rPr lang="en-US" b="1" dirty="0"/>
              <a:t>April 18, 2027</a:t>
            </a:r>
            <a:r>
              <a:rPr lang="en-US" dirty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District Inspection:</a:t>
            </a:r>
            <a:r>
              <a:rPr lang="en-US" dirty="0"/>
              <a:t> Must have a "clean" inspection report on file with no uncorrected deficiencies.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No Arrearages:</a:t>
            </a:r>
            <a:r>
              <a:rPr lang="en-US" dirty="0"/>
              <a:t> The District must not owe any money to Department, or National (this includes delegate dues).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Election Report:</a:t>
            </a:r>
            <a:r>
              <a:rPr lang="en-US" dirty="0"/>
              <a:t> The 2027–2028 Post Election Report must be submitted by </a:t>
            </a:r>
            <a:r>
              <a:rPr lang="en-US" b="1" dirty="0"/>
              <a:t>June 1, 2027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571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07F4221-DDDE-B215-B1A8-2C967D4326CC}"/>
              </a:ext>
            </a:extLst>
          </p:cNvPr>
          <p:cNvSpPr txBox="1"/>
          <p:nvPr/>
        </p:nvSpPr>
        <p:spPr>
          <a:xfrm>
            <a:off x="184108" y="2024652"/>
            <a:ext cx="1183810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8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Bonding Requirements Overview</a:t>
            </a:r>
          </a:p>
          <a:p>
            <a:pPr>
              <a:buNone/>
            </a:pPr>
            <a:r>
              <a:rPr lang="en-US" sz="20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Bonding Periods:</a:t>
            </a:r>
            <a:endParaRPr lang="en-US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Officer Positions:</a:t>
            </a:r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September 1 – August 31 (annually)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Position Positions:</a:t>
            </a:r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October 1 – September 30 (annually)</a:t>
            </a:r>
          </a:p>
          <a:p>
            <a:pPr>
              <a:buNone/>
            </a:pPr>
            <a:r>
              <a:rPr lang="en-US" sz="20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Bonding Costs:</a:t>
            </a:r>
            <a:endParaRPr lang="en-US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Officer Bonding:</a:t>
            </a:r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>
                <a:effectLst/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$5</a:t>
            </a:r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per $1,000	Example $40,000 bond is $200 per officer bonded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Position Bonding:</a:t>
            </a:r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>
                <a:effectLst/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$8</a:t>
            </a:r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per $1,000	Example $20,000 bond for Canteen Manager is $160</a:t>
            </a:r>
          </a:p>
          <a:p>
            <a:pPr>
              <a:buNone/>
            </a:pPr>
            <a:r>
              <a:rPr lang="en-US" sz="20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Procedures:</a:t>
            </a:r>
            <a:endParaRPr lang="en-US" sz="20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Bonding forms are available on the Department website (see Reports and Forms section).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entire form </a:t>
            </a:r>
            <a:r>
              <a:rPr lang="en-US" sz="2000" b="0" i="0" dirty="0">
                <a:effectLst/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must be completed and signed by the individual named on the form</a:t>
            </a:r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endParaRPr lang="en-US" sz="2000" dirty="0">
              <a:highlight>
                <a:srgbClr val="00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0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When increasing the bond amount, you must fill out the original bond form again along with the bond increase form and submit both of them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en-US" sz="2000" b="0" i="1" dirty="0">
                <a:effectLst/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000" b="0" i="0" dirty="0">
                <a:effectLst/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If increasing from $100,000 to $150,000, pay only for the $50,000 increase</a:t>
            </a:r>
            <a:r>
              <a:rPr lang="en-US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4831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D985F-CC0E-F491-C2D4-CFC581235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E8BF538-266C-33A5-8DE7-AF2BD734A2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3958" y="2065470"/>
            <a:ext cx="11843657" cy="1655762"/>
          </a:xfrm>
        </p:spPr>
        <p:txBody>
          <a:bodyPr>
            <a:noAutofit/>
          </a:bodyPr>
          <a:lstStyle/>
          <a:p>
            <a:pPr algn="l"/>
            <a:r>
              <a:rPr lang="en-US" b="1" dirty="0"/>
              <a:t>2. Financial &amp; Administrative Compliance (Cont.)</a:t>
            </a:r>
          </a:p>
          <a:p>
            <a:pPr algn="l"/>
            <a:r>
              <a:rPr lang="en-US" dirty="0"/>
              <a:t>A District cannot be "All-State" if its house isn't in order.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990s must be turned in by 11/15/2026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All post insurance Liquor Liability/Liability/Workers Comp must be up to date and on file with Department.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Department Raffle tickets purchased by the District and posts in the District.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588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E408BF2-2C48-AE9E-3043-7E2C0B4A08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698" y="2264649"/>
            <a:ext cx="11918302" cy="1655762"/>
          </a:xfrm>
        </p:spPr>
        <p:txBody>
          <a:bodyPr>
            <a:noAutofit/>
          </a:bodyPr>
          <a:lstStyle/>
          <a:p>
            <a:pPr algn="l"/>
            <a:r>
              <a:rPr lang="en-US" b="1" dirty="0"/>
              <a:t>3. Mandatory Program Participation</a:t>
            </a:r>
          </a:p>
          <a:p>
            <a:pPr algn="l"/>
            <a:r>
              <a:rPr lang="en-US" dirty="0"/>
              <a:t>Districts and posts must demonstrate they are active in the VFW's core missions: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Voice of Democracy (VOD):</a:t>
            </a:r>
            <a:r>
              <a:rPr lang="en-US" dirty="0"/>
              <a:t> Submit at least one entry to the District for judging.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Patriot’s Pen:</a:t>
            </a:r>
            <a:r>
              <a:rPr lang="en-US" dirty="0"/>
              <a:t> Submit at least one entry to the District for judging.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Public Servant Awards:</a:t>
            </a:r>
            <a:r>
              <a:rPr lang="en-US" dirty="0"/>
              <a:t> Submit at least one entry (Police, Fire, EMT, or 911 Dispatcher) to the Department Chairman.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VFW Member of the Year:</a:t>
            </a:r>
            <a:r>
              <a:rPr lang="en-US" dirty="0"/>
              <a:t> Submit one nomination to the Department.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pPr algn="l"/>
            <a:r>
              <a:rPr lang="en-US" dirty="0"/>
              <a:t>Note: Posts and Districts will be required to use the Scholars app for all VoD/PP submissions.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551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E58A987-0870-C752-B62D-1B448F24F3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0073" y="2370397"/>
            <a:ext cx="11346025" cy="1655762"/>
          </a:xfrm>
        </p:spPr>
        <p:txBody>
          <a:bodyPr>
            <a:noAutofit/>
          </a:bodyPr>
          <a:lstStyle/>
          <a:p>
            <a:pPr algn="l"/>
            <a:r>
              <a:rPr lang="en-US" b="1" dirty="0"/>
              <a:t>4. Community Service &amp; Reporting</a:t>
            </a:r>
          </a:p>
          <a:p>
            <a:pPr algn="l"/>
            <a:r>
              <a:rPr lang="en-US" dirty="0"/>
              <a:t>All activity must be documented on the </a:t>
            </a:r>
            <a:r>
              <a:rPr lang="en-US" b="1" dirty="0"/>
              <a:t>Department Online Reporting System</a:t>
            </a:r>
            <a:r>
              <a:rPr lang="en-US" dirty="0"/>
              <a:t> at </a:t>
            </a:r>
            <a:r>
              <a:rPr lang="en-US" dirty="0">
                <a:hlinkClick r:id="rId2"/>
              </a:rPr>
              <a:t>vfwfl.org</a:t>
            </a:r>
            <a:r>
              <a:rPr lang="en-US" dirty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Quarterly Reporting:</a:t>
            </a:r>
            <a:r>
              <a:rPr lang="en-US" dirty="0"/>
              <a:t> Community service reports (10) must be submitted for each post in the District every quarter: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July–Sept | Oct–Dec | Jan–March | April–June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Department Attendance:</a:t>
            </a:r>
            <a:r>
              <a:rPr lang="en-US" dirty="0"/>
              <a:t> 100% attendance at all Department meetings (in person/virtual) by at least one District representative.(CMDR/SVC/JVC)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Legislative Reporting</a:t>
            </a:r>
            <a:r>
              <a:rPr lang="en-US" dirty="0"/>
              <a:t>: 1 Per Quarter per District</a:t>
            </a:r>
          </a:p>
          <a:p>
            <a:pPr algn="l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592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EBAE748-EEA3-4D16-2EF5-36839561FD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232" y="2457483"/>
            <a:ext cx="11501535" cy="1655762"/>
          </a:xfrm>
        </p:spPr>
        <p:txBody>
          <a:bodyPr>
            <a:noAutofit/>
          </a:bodyPr>
          <a:lstStyle/>
          <a:p>
            <a:pPr algn="l"/>
            <a:r>
              <a:rPr lang="en-US" b="1" dirty="0"/>
              <a:t>5. Donations</a:t>
            </a:r>
          </a:p>
          <a:p>
            <a:pPr algn="l"/>
            <a:r>
              <a:rPr lang="en-US" dirty="0"/>
              <a:t>The District must make sure 75% of all posts in the District make the following minimum financial contributions: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Department Funds:</a:t>
            </a:r>
            <a:r>
              <a:rPr lang="en-US" dirty="0"/>
              <a:t> Minimum </a:t>
            </a:r>
            <a:r>
              <a:rPr lang="en-US" b="1" dirty="0"/>
              <a:t>$100-$300 depending on the size of the post</a:t>
            </a:r>
            <a:r>
              <a:rPr lang="en-US" dirty="0"/>
              <a:t> to (Commander’s Project, Unmet Needs, or Disaster Relief, VAVS, Village Donation, Because We Care).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National VMS, DPAA and National Home:</a:t>
            </a:r>
            <a:r>
              <a:rPr lang="en-US" dirty="0"/>
              <a:t> Minimum </a:t>
            </a:r>
            <a:r>
              <a:rPr lang="en-US" b="1" dirty="0"/>
              <a:t>$150</a:t>
            </a:r>
            <a:r>
              <a:rPr lang="en-US" dirty="0"/>
              <a:t> and </a:t>
            </a:r>
            <a:r>
              <a:rPr lang="en-US" b="1" dirty="0"/>
              <a:t>$75 </a:t>
            </a:r>
            <a:r>
              <a:rPr lang="en-US" dirty="0"/>
              <a:t>donation</a:t>
            </a:r>
            <a:r>
              <a:rPr lang="en-US" b="1" dirty="0"/>
              <a:t>(including District must donate $300)</a:t>
            </a:r>
            <a:r>
              <a:rPr lang="en-US" dirty="0"/>
              <a:t> to Veterans &amp; Military Support Services.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National Home minimum $100-$300 depending on the size of the Post.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861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E57A08C5-CB55-45B7-B45C-B352EB5BC5C8}" vid="{15B42641-25F8-4305-9403-E3960CBCCCB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90714df-e79a-4ef3-aa3f-b7f860196f2e">
      <Terms xmlns="http://schemas.microsoft.com/office/infopath/2007/PartnerControls"/>
    </lcf76f155ced4ddcb4097134ff3c332f>
    <TaxCatchAll xmlns="1cbc2358-1452-4882-96bf-62c1355d989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B86F49821CEC44805C5212D665CAC4" ma:contentTypeVersion="11" ma:contentTypeDescription="Create a new document." ma:contentTypeScope="" ma:versionID="0fc4173b8c42cb77839e8b5fc7a6c5fe">
  <xsd:schema xmlns:xsd="http://www.w3.org/2001/XMLSchema" xmlns:xs="http://www.w3.org/2001/XMLSchema" xmlns:p="http://schemas.microsoft.com/office/2006/metadata/properties" xmlns:ns2="d90714df-e79a-4ef3-aa3f-b7f860196f2e" xmlns:ns3="1cbc2358-1452-4882-96bf-62c1355d989b" targetNamespace="http://schemas.microsoft.com/office/2006/metadata/properties" ma:root="true" ma:fieldsID="87aa7e5cb73f75f12b8f723ee05624fc" ns2:_="" ns3:_="">
    <xsd:import namespace="d90714df-e79a-4ef3-aa3f-b7f860196f2e"/>
    <xsd:import namespace="1cbc2358-1452-4882-96bf-62c1355d98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0714df-e79a-4ef3-aa3f-b7f860196f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fieldId="{5cf76f15-5ced-4ddc-b409-7134ff3c332f}" ma:taxonomyMulti="true" ma:sspId="00000000-0000-0000-0000-000000000000" ma:termSetId="00000000-0000-0000-0000-0000000000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bc2358-1452-4882-96bf-62c1355d989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7132d49-9838-4f2d-9ece-0b58abb51372}" ma:internalName="TaxCatchAll" ma:showField="CatchAllData" ma:web="1cbc2358-1452-4882-96bf-62c1355d98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72564E8-E2D5-4FCA-9842-996945797485}">
  <ds:schemaRefs>
    <ds:schemaRef ds:uri="http://schemas.microsoft.com/office/2006/metadata/properties"/>
    <ds:schemaRef ds:uri="http://schemas.microsoft.com/office/infopath/2007/PartnerControls"/>
    <ds:schemaRef ds:uri="d90714df-e79a-4ef3-aa3f-b7f860196f2e"/>
    <ds:schemaRef ds:uri="1cbc2358-1452-4882-96bf-62c1355d989b"/>
  </ds:schemaRefs>
</ds:datastoreItem>
</file>

<file path=customXml/itemProps2.xml><?xml version="1.0" encoding="utf-8"?>
<ds:datastoreItem xmlns:ds="http://schemas.openxmlformats.org/officeDocument/2006/customXml" ds:itemID="{3D1AE2F1-D9A2-486D-A118-EC28A52765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0714df-e79a-4ef3-aa3f-b7f860196f2e"/>
    <ds:schemaRef ds:uri="1cbc2358-1452-4882-96bf-62c1355d98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1480041-C542-4D67-8B35-03F75734566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All-State Requirements</Template>
  <TotalTime>165</TotalTime>
  <Words>1365</Words>
  <Application>Microsoft Office PowerPoint</Application>
  <PresentationFormat>Widescreen</PresentationFormat>
  <Paragraphs>104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Aptos</vt:lpstr>
      <vt:lpstr>Aptos Display</vt:lpstr>
      <vt:lpstr>Arial</vt:lpstr>
      <vt:lpstr>Arial Black</vt:lpstr>
      <vt:lpstr>Google Sans Text</vt:lpstr>
      <vt:lpstr>Office Theme</vt:lpstr>
      <vt:lpstr>All-State Requirements  </vt:lpstr>
      <vt:lpstr>All-State Requirements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Post Visitations</vt:lpstr>
      <vt:lpstr>Others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All-American Requirements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Laurie Kirkman Michael</dc:creator>
  <cp:lastModifiedBy>Ken Michael</cp:lastModifiedBy>
  <cp:revision>7</cp:revision>
  <dcterms:created xsi:type="dcterms:W3CDTF">2026-03-04T23:57:52Z</dcterms:created>
  <dcterms:modified xsi:type="dcterms:W3CDTF">2026-08-07T02:54:09Z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0x010100C2B86F49821CEC44805C5212D665CAC4</vt:lpwstr>
  </property>
  <property fmtid="{D5CDD505-2E9C-101B-9397-08002B2CF9AE}" pid="3" name="MediaServiceImageTags">
    <vt:lpwstr/>
  </property>
</Properties>
</file>