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402" r:id="rId8"/>
    <p:sldId id="259" r:id="rId9"/>
    <p:sldId id="411" r:id="rId10"/>
    <p:sldId id="260" r:id="rId11"/>
    <p:sldId id="261" r:id="rId12"/>
    <p:sldId id="262" r:id="rId13"/>
    <p:sldId id="271" r:id="rId14"/>
    <p:sldId id="272" r:id="rId15"/>
    <p:sldId id="264" r:id="rId16"/>
    <p:sldId id="265" r:id="rId17"/>
    <p:sldId id="267" r:id="rId18"/>
    <p:sldId id="403" r:id="rId19"/>
    <p:sldId id="404" r:id="rId20"/>
    <p:sldId id="405" r:id="rId21"/>
    <p:sldId id="406" r:id="rId22"/>
    <p:sldId id="400" r:id="rId23"/>
    <p:sldId id="407" r:id="rId24"/>
    <p:sldId id="408" r:id="rId25"/>
    <p:sldId id="401" r:id="rId26"/>
    <p:sldId id="409" r:id="rId27"/>
    <p:sldId id="41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>
        <p:scale>
          <a:sx n="103" d="100"/>
          <a:sy n="103" d="100"/>
        </p:scale>
        <p:origin x="-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 Michael" userId="854b71d0-5cc1-4cd7-9442-61e2c47d9ff2" providerId="ADAL" clId="{476FF265-D0B7-4BBC-91EE-110BEC7B71FA}"/>
    <pc:docChg chg="custSel addSld modSld">
      <pc:chgData name="Ken Michael" userId="854b71d0-5cc1-4cd7-9442-61e2c47d9ff2" providerId="ADAL" clId="{476FF265-D0B7-4BBC-91EE-110BEC7B71FA}" dt="2026-08-07T02:50:42.827" v="299" actId="1036"/>
      <pc:docMkLst>
        <pc:docMk/>
      </pc:docMkLst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2156566871" sldId="400"/>
        </pc:sldMkLst>
      </pc:sldChg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1531723085" sldId="401"/>
        </pc:sldMkLst>
      </pc:sldChg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2709884511" sldId="403"/>
        </pc:sldMkLst>
      </pc:sldChg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1766428952" sldId="404"/>
        </pc:sldMkLst>
      </pc:sldChg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1746749539" sldId="405"/>
        </pc:sldMkLst>
      </pc:sldChg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1384042317" sldId="406"/>
        </pc:sldMkLst>
      </pc:sldChg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1850697552" sldId="407"/>
        </pc:sldMkLst>
      </pc:sldChg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2028457846" sldId="408"/>
        </pc:sldMkLst>
      </pc:sldChg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1269864508" sldId="409"/>
        </pc:sldMkLst>
      </pc:sldChg>
      <pc:sldChg chg="add">
        <pc:chgData name="Ken Michael" userId="854b71d0-5cc1-4cd7-9442-61e2c47d9ff2" providerId="ADAL" clId="{476FF265-D0B7-4BBC-91EE-110BEC7B71FA}" dt="2026-08-02T03:44:08.532" v="0"/>
        <pc:sldMkLst>
          <pc:docMk/>
          <pc:sldMk cId="3717891658" sldId="410"/>
        </pc:sldMkLst>
      </pc:sldChg>
      <pc:sldChg chg="addSp delSp modSp new mod">
        <pc:chgData name="Ken Michael" userId="854b71d0-5cc1-4cd7-9442-61e2c47d9ff2" providerId="ADAL" clId="{476FF265-D0B7-4BBC-91EE-110BEC7B71FA}" dt="2026-08-07T02:50:42.827" v="299" actId="1036"/>
        <pc:sldMkLst>
          <pc:docMk/>
          <pc:sldMk cId="4044831918" sldId="411"/>
        </pc:sldMkLst>
        <pc:spChg chg="add del">
          <ac:chgData name="Ken Michael" userId="854b71d0-5cc1-4cd7-9442-61e2c47d9ff2" providerId="ADAL" clId="{476FF265-D0B7-4BBC-91EE-110BEC7B71FA}" dt="2026-08-07T02:41:07.650" v="5" actId="478"/>
          <ac:spMkLst>
            <pc:docMk/>
            <pc:sldMk cId="4044831918" sldId="411"/>
            <ac:spMk id="3" creationId="{83ABCE30-1858-0E10-F702-D69D1A7C5D4A}"/>
          </ac:spMkLst>
        </pc:spChg>
        <pc:spChg chg="add mod">
          <ac:chgData name="Ken Michael" userId="854b71d0-5cc1-4cd7-9442-61e2c47d9ff2" providerId="ADAL" clId="{476FF265-D0B7-4BBC-91EE-110BEC7B71FA}" dt="2026-08-07T02:50:42.827" v="299" actId="1036"/>
          <ac:spMkLst>
            <pc:docMk/>
            <pc:sldMk cId="4044831918" sldId="411"/>
            <ac:spMk id="5" creationId="{D07F4221-DDDE-B215-B1A8-2C967D4326C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C05FC-473B-DBD4-5829-D5971BCC2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6263"/>
            <a:ext cx="9144000" cy="2387600"/>
          </a:xfrm>
        </p:spPr>
        <p:txBody>
          <a:bodyPr anchor="b"/>
          <a:lstStyle>
            <a:lvl1pPr algn="ctr">
              <a:defRPr sz="4000"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D8369-15A8-5B8B-0A39-3BFCEA97C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DDA5F-FE44-F505-620B-E1533F42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780E-EB96-4C98-A208-7834BD47B61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1A848-1CF5-E917-B4E8-4B3636AD0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749D3-3221-68B5-D3BC-DBE2E5CB0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9B610F-44EE-265D-D389-1F3C000CF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46AB88-7F2C-E502-5BD2-8460154BDE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5B6C03-CD83-8CBB-D2C6-BA988956CC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C3F7AC-7902-A4F4-9A07-9C68D79A69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988A7-5F0D-3F15-6C02-B5EB8B68F0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7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06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5BB177-025B-F1E5-7F04-95201BC1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9B034-93D9-7686-4EC9-3D6E524BB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4D166-0121-D8EF-8AC3-EA5939E67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BE780E-EB96-4C98-A208-7834BD47B61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B425A-C7D2-3108-45B5-14942C56C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CED24-5567-6625-191E-DD08A0904C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D953A2-1691-EEAA-FFE8-D6FF7024FA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2C9BBD-F31E-2DA8-8234-72A0BD276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F87A0B-9FFB-263A-A6A1-8FE7AD4861E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0D6FE1-08F6-F9FA-C4EA-EABBC42F4A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912CDC-84E2-9FD0-DF24-6C5001C8B4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1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E995B0-D26C-E0E8-71A4-B590DDC835A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D0032D-FDC1-6778-E778-4243E2FFECD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878" y="-32494"/>
            <a:ext cx="1847443" cy="184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0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vfwfl.org/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todaysvfw.org/day-of-service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vfwfl.org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2BF9D-96A2-AD51-050A-CEB7FF9FF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3899" y="2681244"/>
            <a:ext cx="9144000" cy="2387600"/>
          </a:xfrm>
        </p:spPr>
        <p:txBody>
          <a:bodyPr/>
          <a:lstStyle/>
          <a:p>
            <a:r>
              <a:rPr lang="en-US" dirty="0"/>
              <a:t>All-State Requirements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366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3569-67A1-BA54-CDEF-B743907C1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1290"/>
            <a:ext cx="9144000" cy="2387600"/>
          </a:xfrm>
        </p:spPr>
        <p:txBody>
          <a:bodyPr/>
          <a:lstStyle/>
          <a:p>
            <a:r>
              <a:rPr lang="en-US" dirty="0"/>
              <a:t>Others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57F538-B5F2-4F2A-5FBA-F2FA436744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905" y="2877882"/>
            <a:ext cx="11494189" cy="1655762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en-US" sz="2800" dirty="0"/>
              <a:t>Attendance to QM School, Department SOI and District SOI must have been satisfactory attended the posts.</a:t>
            </a:r>
          </a:p>
          <a:p>
            <a:pPr marL="457200" indent="-457200" algn="l">
              <a:buAutoNum type="arabicPeriod"/>
            </a:pPr>
            <a:endParaRPr lang="en-US" sz="2800" dirty="0"/>
          </a:p>
          <a:p>
            <a:pPr marL="457200" indent="-457200" algn="l">
              <a:buAutoNum type="arabicPeriod"/>
            </a:pPr>
            <a:r>
              <a:rPr lang="en-US" sz="2800" dirty="0"/>
              <a:t>Attendance to the District meetings by the post in a satisfactory manner.</a:t>
            </a:r>
          </a:p>
          <a:p>
            <a:pPr marL="457200" indent="-457200" algn="l">
              <a:buAutoNum type="arabicPeriod"/>
            </a:pPr>
            <a:endParaRPr lang="en-US" sz="2800" dirty="0"/>
          </a:p>
          <a:p>
            <a:pPr marL="457200" indent="-457200" algn="l">
              <a:buAutoNum type="arabicPeriod"/>
            </a:pPr>
            <a:r>
              <a:rPr lang="en-US" sz="2800" dirty="0"/>
              <a:t>Chairman Form turned in by the posts.</a:t>
            </a:r>
          </a:p>
        </p:txBody>
      </p:sp>
    </p:spTree>
    <p:extLst>
      <p:ext uri="{BB962C8B-B14F-4D97-AF65-F5344CB8AC3E}">
        <p14:creationId xmlns:p14="http://schemas.microsoft.com/office/powerpoint/2010/main" val="3320524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0BE6C0-77AD-4D66-AF04-91B198D5DA81}"/>
              </a:ext>
            </a:extLst>
          </p:cNvPr>
          <p:cNvGraphicFramePr>
            <a:graphicFrameLocks noGrp="1"/>
          </p:cNvGraphicFramePr>
          <p:nvPr/>
        </p:nvGraphicFramePr>
        <p:xfrm>
          <a:off x="2076062" y="2905206"/>
          <a:ext cx="10501294" cy="3169920"/>
        </p:xfrm>
        <a:graphic>
          <a:graphicData uri="http://schemas.openxmlformats.org/drawingml/2006/table">
            <a:tbl>
              <a:tblPr/>
              <a:tblGrid>
                <a:gridCol w="5250647">
                  <a:extLst>
                    <a:ext uri="{9D8B030D-6E8A-4147-A177-3AD203B41FA5}">
                      <a16:colId xmlns:a16="http://schemas.microsoft.com/office/drawing/2014/main" val="2936417922"/>
                    </a:ext>
                  </a:extLst>
                </a:gridCol>
                <a:gridCol w="5250647">
                  <a:extLst>
                    <a:ext uri="{9D8B030D-6E8A-4147-A177-3AD203B41FA5}">
                      <a16:colId xmlns:a16="http://schemas.microsoft.com/office/drawing/2014/main" val="1250142479"/>
                    </a:ext>
                  </a:extLst>
                </a:gridCol>
              </a:tblGrid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>
                          <a:effectLst/>
                          <a:latin typeface="Google Sans Text"/>
                        </a:rPr>
                        <a:t>Requirement</a:t>
                      </a:r>
                      <a:endParaRPr lang="en-US" sz="20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>
                          <a:effectLst/>
                          <a:latin typeface="Google Sans Text"/>
                        </a:rPr>
                        <a:t>Deadline</a:t>
                      </a:r>
                      <a:endParaRPr lang="en-US" sz="2000">
                        <a:effectLst/>
                        <a:latin typeface="Google Sans Text"/>
                      </a:endParaRP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394234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effectLst/>
                          <a:latin typeface="Google Sans Text"/>
                        </a:rPr>
                        <a:t>QM Bonding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effectLst/>
                          <a:latin typeface="Google Sans Text"/>
                        </a:rPr>
                        <a:t>August 31, 2026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7329071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effectLst/>
                          <a:latin typeface="Google Sans Text"/>
                        </a:rPr>
                        <a:t>VOD/Patriot’s Pen Entries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effectLst/>
                          <a:latin typeface="Google Sans Text"/>
                        </a:rPr>
                        <a:t>October 31, 2026 (to Post)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7367313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effectLst/>
                          <a:latin typeface="Google Sans Text"/>
                        </a:rPr>
                        <a:t>Post Inspections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effectLst/>
                          <a:latin typeface="Google Sans Text"/>
                        </a:rPr>
                        <a:t>February 15, 2027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7194269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>
                          <a:effectLst/>
                          <a:latin typeface="Google Sans Text"/>
                        </a:rPr>
                        <a:t>All-State Entry Form</a:t>
                      </a:r>
                      <a:endParaRPr lang="en-US" sz="2000">
                        <a:effectLst/>
                        <a:latin typeface="Google Sans Text"/>
                      </a:endParaRP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>
                          <a:effectLst/>
                          <a:latin typeface="Google Sans Text"/>
                        </a:rPr>
                        <a:t>April 1, 2027</a:t>
                      </a:r>
                      <a:endParaRPr lang="en-US" sz="20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984064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effectLst/>
                          <a:latin typeface="Google Sans Text"/>
                        </a:rPr>
                        <a:t>All Audits Received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effectLst/>
                          <a:latin typeface="Google Sans Text"/>
                        </a:rPr>
                        <a:t>April 30, 2027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301213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effectLst/>
                          <a:latin typeface="Google Sans Text"/>
                        </a:rPr>
                        <a:t>101% Membership (for Convention recognition)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effectLst/>
                          <a:latin typeface="Google Sans Text"/>
                        </a:rPr>
                        <a:t>April 30, </a:t>
                      </a:r>
                      <a:r>
                        <a:rPr lang="en-US" sz="2000" dirty="0">
                          <a:effectLst/>
                          <a:latin typeface="Google Sans Text"/>
                        </a:rPr>
                        <a:t>2027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9743309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effectLst/>
                          <a:latin typeface="Google Sans Text"/>
                        </a:rPr>
                        <a:t>Final Membership Deadline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effectLst/>
                          <a:latin typeface="Google Sans Text"/>
                        </a:rPr>
                        <a:t>June 30, 2027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58712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CDA722E-8AB4-C274-5AE4-9D88BE19541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30220" y="2046777"/>
            <a:ext cx="913155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Key Deadlines Summary</a:t>
            </a:r>
          </a:p>
        </p:txBody>
      </p:sp>
    </p:spTree>
    <p:extLst>
      <p:ext uri="{BB962C8B-B14F-4D97-AF65-F5344CB8AC3E}">
        <p14:creationId xmlns:p14="http://schemas.microsoft.com/office/powerpoint/2010/main" val="1178120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C14A027-449D-88D6-76AD-C71ABB314D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Pro Tip:</a:t>
            </a:r>
            <a:r>
              <a:rPr lang="en-US" dirty="0"/>
              <a:t> The </a:t>
            </a:r>
            <a:r>
              <a:rPr lang="en-US" b="1" dirty="0"/>
              <a:t>All-State Entry Form</a:t>
            </a:r>
            <a:r>
              <a:rPr lang="en-US" dirty="0"/>
              <a:t> is mandatory if you want to be judged. It is found on the Florida VFW website under "Resources &gt; Reports and Forms."</a:t>
            </a:r>
          </a:p>
        </p:txBody>
      </p:sp>
    </p:spTree>
    <p:extLst>
      <p:ext uri="{BB962C8B-B14F-4D97-AF65-F5344CB8AC3E}">
        <p14:creationId xmlns:p14="http://schemas.microsoft.com/office/powerpoint/2010/main" val="2061903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D9B8-7AFD-E025-0C1C-46AF4EA58D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C7DEBA-3B49-24FF-DF84-636974C6CE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3FCB5-3946-28A0-1D7E-E235BCDCE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9" y="2163745"/>
            <a:ext cx="12078321" cy="444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70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41FDC-4682-245B-0669-ED7D357FD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33D917-9F06-F003-6FC4-7351C14C9D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F118E-90CF-879D-C5A1-4AD573154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536" y="1857099"/>
            <a:ext cx="9656927" cy="603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82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2BF9D-96A2-AD51-050A-CEB7FF9FF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3899" y="2681244"/>
            <a:ext cx="9144000" cy="2387600"/>
          </a:xfrm>
        </p:spPr>
        <p:txBody>
          <a:bodyPr/>
          <a:lstStyle/>
          <a:p>
            <a:r>
              <a:rPr lang="en-US" dirty="0"/>
              <a:t>All-American Requirements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884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E9688-9F19-B436-56E2-3FE2DD776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/>
          <a:lstStyle/>
          <a:p>
            <a:r>
              <a:rPr lang="en-US" dirty="0"/>
              <a:t>All-American Requirements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5BCF83-047D-D567-0C33-113B18039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61336"/>
            <a:ext cx="9144000" cy="1655762"/>
          </a:xfrm>
        </p:spPr>
        <p:txBody>
          <a:bodyPr>
            <a:noAutofit/>
          </a:bodyPr>
          <a:lstStyle/>
          <a:p>
            <a:r>
              <a:rPr lang="en-US" sz="2800" dirty="0"/>
              <a:t>Achieving All-American status in the </a:t>
            </a:r>
            <a:r>
              <a:rPr lang="en-US" sz="2800" b="1" dirty="0"/>
              <a:t>VFW </a:t>
            </a:r>
            <a:r>
              <a:rPr lang="en-US" sz="2800" dirty="0"/>
              <a:t>for the 2026–2027 program year is a comprehensive </a:t>
            </a:r>
            <a:r>
              <a:rPr lang="en-US" sz="2800" b="1" dirty="0"/>
              <a:t>"health check" </a:t>
            </a:r>
            <a:r>
              <a:rPr lang="en-US" sz="2800" dirty="0"/>
              <a:t>for a Post. It requires meeting specific benchmarks in </a:t>
            </a:r>
            <a:r>
              <a:rPr lang="en-US" sz="2800" b="1" dirty="0"/>
              <a:t>membership, community service, and community programs</a:t>
            </a:r>
            <a:r>
              <a:rPr lang="en-US" sz="2800" dirty="0"/>
              <a:t>.</a:t>
            </a:r>
          </a:p>
          <a:p>
            <a:r>
              <a:rPr lang="en-US" sz="2800" dirty="0"/>
              <a:t>The following breakdown is based on the National 2026–2027 requirements under Commander-in-Chief Cory Geisler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6428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556D5AC5-7C0D-5CDA-B9F3-B16FE1B6A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84" y="1990952"/>
            <a:ext cx="11302481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1. Membership Benchmarks</a:t>
            </a:r>
          </a:p>
          <a:p>
            <a:pPr algn="l"/>
            <a:r>
              <a:rPr lang="en-US" dirty="0"/>
              <a:t>Membership is the primary driver. To be eligible for All-American, a Post must achieve: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103%-13%(depending on Division) in Total Membership, 80% Retention </a:t>
            </a:r>
            <a:r>
              <a:rPr lang="en-US" dirty="0"/>
              <a:t>This goal must be reached by </a:t>
            </a:r>
            <a:r>
              <a:rPr lang="en-US" b="1" dirty="0"/>
              <a:t>June 30, 2027</a:t>
            </a:r>
            <a:r>
              <a:rPr lang="en-US" dirty="0"/>
              <a:t>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i="1" dirty="0"/>
              <a:t>Note:</a:t>
            </a:r>
            <a:r>
              <a:rPr lang="en-US" sz="2400" dirty="0"/>
              <a:t> To receive your All-American cap at the National Convention, you must hit this number by </a:t>
            </a:r>
            <a:r>
              <a:rPr lang="en-US" sz="2400" b="1" dirty="0"/>
              <a:t>April 30, 2027, and be in the top 20 in your division Nation-wide</a:t>
            </a:r>
            <a:r>
              <a:rPr lang="en-US" sz="24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Recruiting Events:</a:t>
            </a:r>
            <a:r>
              <a:rPr lang="en-US" dirty="0"/>
              <a:t> Conduct at least </a:t>
            </a:r>
            <a:r>
              <a:rPr lang="en-US" b="1" dirty="0"/>
              <a:t>two (2) recruiting drives</a:t>
            </a:r>
            <a:r>
              <a:rPr lang="en-US" dirty="0"/>
              <a:t> and post them to the National Dashboard (or Department reporting system).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749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91B8CD-7870-C0F6-1C8F-1FAC5549D205}"/>
              </a:ext>
            </a:extLst>
          </p:cNvPr>
          <p:cNvSpPr txBox="1"/>
          <p:nvPr/>
        </p:nvSpPr>
        <p:spPr>
          <a:xfrm>
            <a:off x="276687" y="1869462"/>
            <a:ext cx="1163862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All-American Post Award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All Posts that meet the listed criteria will receive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An All-American Post Streamer, a Post Home Citation, and will be recognized in the VFW Magazine.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addition,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 top 20 Posts in each membership division will be awarded on stage at the National Convention and receive: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All-American Post Commander’s Citation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All-American Post Commander’s Cap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All-American Post Commander’s Badge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All-American Post Commander’s lapel pin</a:t>
            </a:r>
          </a:p>
          <a:p>
            <a:pPr marL="342900" indent="-342900">
              <a:buFontTx/>
              <a:buChar char="-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Top five Post Commanders in each division will receive a $1,000 award to recognize their leadership. Commanders must attend the 128th National Convention in order to receive this award</a:t>
            </a:r>
          </a:p>
        </p:txBody>
      </p:sp>
    </p:spTree>
    <p:extLst>
      <p:ext uri="{BB962C8B-B14F-4D97-AF65-F5344CB8AC3E}">
        <p14:creationId xmlns:p14="http://schemas.microsoft.com/office/powerpoint/2010/main" val="1384042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D29F3-F476-C20C-B21D-D5CD4715E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704983-4B90-0DC4-95A0-A8BE11C03525}"/>
              </a:ext>
            </a:extLst>
          </p:cNvPr>
          <p:cNvSpPr txBox="1"/>
          <p:nvPr/>
        </p:nvSpPr>
        <p:spPr>
          <a:xfrm>
            <a:off x="2009652" y="1810003"/>
            <a:ext cx="8172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 Black" panose="020B0A04020102020204" pitchFamily="34" charset="0"/>
              </a:rPr>
              <a:t>National Membership Goals</a:t>
            </a:r>
          </a:p>
          <a:p>
            <a:pPr algn="ctr"/>
            <a:endParaRPr lang="en-US" sz="2400" dirty="0">
              <a:latin typeface="Arial Black" panose="020B0A040201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006005C-851B-F940-960E-D99F18543182}"/>
              </a:ext>
            </a:extLst>
          </p:cNvPr>
          <p:cNvGraphicFramePr>
            <a:graphicFrameLocks noGrp="1"/>
          </p:cNvGraphicFramePr>
          <p:nvPr/>
        </p:nvGraphicFramePr>
        <p:xfrm>
          <a:off x="1198288" y="2404046"/>
          <a:ext cx="9795424" cy="4379664"/>
        </p:xfrm>
        <a:graphic>
          <a:graphicData uri="http://schemas.openxmlformats.org/drawingml/2006/table">
            <a:tbl>
              <a:tblPr/>
              <a:tblGrid>
                <a:gridCol w="3178200">
                  <a:extLst>
                    <a:ext uri="{9D8B030D-6E8A-4147-A177-3AD203B41FA5}">
                      <a16:colId xmlns:a16="http://schemas.microsoft.com/office/drawing/2014/main" val="400813582"/>
                    </a:ext>
                  </a:extLst>
                </a:gridCol>
                <a:gridCol w="3178200">
                  <a:extLst>
                    <a:ext uri="{9D8B030D-6E8A-4147-A177-3AD203B41FA5}">
                      <a16:colId xmlns:a16="http://schemas.microsoft.com/office/drawing/2014/main" val="4131375053"/>
                    </a:ext>
                  </a:extLst>
                </a:gridCol>
                <a:gridCol w="1788195">
                  <a:extLst>
                    <a:ext uri="{9D8B030D-6E8A-4147-A177-3AD203B41FA5}">
                      <a16:colId xmlns:a16="http://schemas.microsoft.com/office/drawing/2014/main" val="1275986245"/>
                    </a:ext>
                  </a:extLst>
                </a:gridCol>
                <a:gridCol w="1650829">
                  <a:extLst>
                    <a:ext uri="{9D8B030D-6E8A-4147-A177-3AD203B41FA5}">
                      <a16:colId xmlns:a16="http://schemas.microsoft.com/office/drawing/2014/main" val="3898173326"/>
                    </a:ext>
                  </a:extLst>
                </a:gridCol>
              </a:tblGrid>
              <a:tr h="26334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National Division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91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Membership Size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91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National Quota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91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Retention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91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579986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1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91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501 – UP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91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103%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91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dirty="0">
                          <a:effectLst/>
                        </a:rPr>
                        <a:t>80%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91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367463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2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351 – 500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104%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011361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3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246 – 350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105%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112461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4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190 – 245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106%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28197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5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150 – 189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107%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090861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6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125 – 149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108%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176565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7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105 – 124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109%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158232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8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90 – 104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110%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291106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9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dirty="0">
                          <a:effectLst/>
                        </a:rPr>
                        <a:t>70 – 89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111%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34954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10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50 – 69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112%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993207"/>
                  </a:ext>
                </a:extLst>
              </a:tr>
              <a:tr h="29909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Division 11</a:t>
                      </a:r>
                      <a:endParaRPr lang="en-US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10 – 49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113%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DE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206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566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E9688-9F19-B436-56E2-3FE2DD776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/>
          <a:lstStyle/>
          <a:p>
            <a:r>
              <a:rPr lang="en-US" dirty="0"/>
              <a:t>All-State Requirements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5BCF83-047D-D567-0C33-113B18039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61336"/>
            <a:ext cx="9144000" cy="1655762"/>
          </a:xfrm>
        </p:spPr>
        <p:txBody>
          <a:bodyPr>
            <a:noAutofit/>
          </a:bodyPr>
          <a:lstStyle/>
          <a:p>
            <a:r>
              <a:rPr lang="en-US" sz="2800" dirty="0"/>
              <a:t>Achieving All-State status in the </a:t>
            </a:r>
            <a:r>
              <a:rPr lang="en-US" sz="2800" b="1" dirty="0"/>
              <a:t>VFW Department of Florida</a:t>
            </a:r>
            <a:r>
              <a:rPr lang="en-US" sz="2800" dirty="0"/>
              <a:t> for the 2026–2027 program year is a comprehensive </a:t>
            </a:r>
            <a:r>
              <a:rPr lang="en-US" sz="2800" b="1" dirty="0"/>
              <a:t>"health check" </a:t>
            </a:r>
            <a:r>
              <a:rPr lang="en-US" sz="2800" dirty="0"/>
              <a:t>for a Post. It requires meeting specific benchmarks in </a:t>
            </a:r>
            <a:r>
              <a:rPr lang="en-US" sz="2800" b="1" dirty="0"/>
              <a:t>membership, financial compliance, and community programs</a:t>
            </a:r>
            <a:r>
              <a:rPr lang="en-US" sz="2800" dirty="0"/>
              <a:t>.</a:t>
            </a:r>
          </a:p>
          <a:p>
            <a:r>
              <a:rPr lang="en-US" sz="2800" dirty="0"/>
              <a:t>The following breakdown is based on the Department of Florida's 2026–2027 requirements under State Commander </a:t>
            </a:r>
            <a:r>
              <a:rPr lang="en-US" sz="2800" b="1" dirty="0"/>
              <a:t>Randy Cash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4449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E408BF2-2C48-AE9E-3043-7E2C0B4A0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98" y="2264649"/>
            <a:ext cx="11918302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2. Mandatory Program Participation</a:t>
            </a:r>
          </a:p>
          <a:p>
            <a:pPr algn="l"/>
            <a:r>
              <a:rPr lang="en-US" dirty="0"/>
              <a:t>Posts must demonstrate they are active in the VFW's core missions and submissions must be completed by January 31</a:t>
            </a:r>
            <a:r>
              <a:rPr lang="en-US" baseline="30000" dirty="0"/>
              <a:t>st</a:t>
            </a:r>
            <a:r>
              <a:rPr lang="en-US" dirty="0"/>
              <a:t> 2027: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Voice of Democracy (VOD):</a:t>
            </a:r>
            <a:r>
              <a:rPr lang="en-US" dirty="0"/>
              <a:t> Submit at least one entry to the District for judging.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Patriot’s Pen:</a:t>
            </a:r>
            <a:r>
              <a:rPr lang="en-US" dirty="0"/>
              <a:t> Submit at least one entry to the District for judging.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National Citizenship Education Teachers Award </a:t>
            </a:r>
            <a:r>
              <a:rPr lang="en-US" dirty="0"/>
              <a:t>–Post must advance a teacher to District; if no District judging applies then advance to Department for judging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697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E58A987-0870-C752-B62D-1B448F24F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073" y="2370397"/>
            <a:ext cx="11346025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3. Community Service &amp; Reporting</a:t>
            </a:r>
          </a:p>
          <a:p>
            <a:pPr algn="l"/>
            <a:r>
              <a:rPr lang="en-US" dirty="0"/>
              <a:t>All activity must be documented on the </a:t>
            </a:r>
            <a:r>
              <a:rPr lang="en-US" b="1" dirty="0"/>
              <a:t>Department Online Reporting System</a:t>
            </a:r>
            <a:r>
              <a:rPr lang="en-US" dirty="0"/>
              <a:t> at </a:t>
            </a:r>
            <a:r>
              <a:rPr lang="en-US" dirty="0">
                <a:hlinkClick r:id="rId2"/>
              </a:rPr>
              <a:t>vfwfl.org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Quarterly Reporting:</a:t>
            </a:r>
            <a:r>
              <a:rPr lang="en-US" dirty="0"/>
              <a:t> 10 Community service reports must be submitted for every quarter: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July–Sept | Oct–Dec | Jan–March | April–June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VFW Day of Service:</a:t>
            </a:r>
            <a:r>
              <a:rPr lang="en-US" dirty="0"/>
              <a:t> Participate in a "Day of Service" event in </a:t>
            </a:r>
            <a:r>
              <a:rPr lang="en-US" b="1" dirty="0"/>
              <a:t>May</a:t>
            </a:r>
            <a:r>
              <a:rPr lang="en-US" dirty="0"/>
              <a:t> and register it through the national portal.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57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D6766D-C427-6F81-B202-D5A67A582DB1}"/>
              </a:ext>
            </a:extLst>
          </p:cNvPr>
          <p:cNvSpPr txBox="1"/>
          <p:nvPr/>
        </p:nvSpPr>
        <p:spPr>
          <a:xfrm>
            <a:off x="2009652" y="2049700"/>
            <a:ext cx="8172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 Black" panose="020B0A04020102020204" pitchFamily="34" charset="0"/>
              </a:rPr>
              <a:t>VFW Day of Service</a:t>
            </a:r>
          </a:p>
          <a:p>
            <a:pPr algn="ctr"/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4511C0-F658-968F-F246-0DD98B059212}"/>
              </a:ext>
            </a:extLst>
          </p:cNvPr>
          <p:cNvSpPr txBox="1">
            <a:spLocks/>
          </p:cNvSpPr>
          <p:nvPr/>
        </p:nvSpPr>
        <p:spPr>
          <a:xfrm>
            <a:off x="581094" y="2503562"/>
            <a:ext cx="11346025" cy="165576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How it works:</a:t>
            </a:r>
          </a:p>
          <a:p>
            <a:pPr marL="514350" indent="-514350">
              <a:buAutoNum type="arabicPeriod"/>
            </a:pPr>
            <a:r>
              <a:rPr lang="en-US" dirty="0"/>
              <a:t>Post must find a community service event in the month of May 2027. It must take place in the month of May…no exceptions. It is highly recommended that you partner with your Auxiliary.</a:t>
            </a:r>
          </a:p>
          <a:p>
            <a:pPr marL="514350" indent="-514350">
              <a:buAutoNum type="arabicPeriod"/>
            </a:pPr>
            <a:r>
              <a:rPr lang="en-US" dirty="0"/>
              <a:t>Post must register the event at </a:t>
            </a:r>
            <a:r>
              <a:rPr lang="en-US" dirty="0">
                <a:hlinkClick r:id="rId2"/>
              </a:rPr>
              <a:t>https://todaysvfw.org/day-of-service/</a:t>
            </a:r>
            <a:r>
              <a:rPr lang="en-US" dirty="0"/>
              <a:t> </a:t>
            </a:r>
          </a:p>
          <a:p>
            <a:pPr marL="514350" indent="-514350">
              <a:buAutoNum type="arabicPeriod"/>
            </a:pPr>
            <a:r>
              <a:rPr lang="en-US" dirty="0"/>
              <a:t>Post completes the event.</a:t>
            </a:r>
          </a:p>
          <a:p>
            <a:pPr marL="514350" indent="-514350">
              <a:buAutoNum type="arabicPeriod"/>
            </a:pPr>
            <a:r>
              <a:rPr lang="en-US" dirty="0"/>
              <a:t>Post reports the event on the VFW Dept of Florida reporting system under community service then Day of Service option.</a:t>
            </a:r>
          </a:p>
          <a:p>
            <a:pPr marL="514350" indent="-514350">
              <a:buAutoNum type="arabicPeriod"/>
            </a:pPr>
            <a:r>
              <a:rPr lang="en-US" dirty="0"/>
              <a:t>Day of Service on National Dashboard turns green in a few days.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723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BAE748-EEA3-4D16-2EF5-36839561F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232" y="2457483"/>
            <a:ext cx="11501535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4. Donations</a:t>
            </a:r>
          </a:p>
          <a:p>
            <a:pPr algn="l"/>
            <a:r>
              <a:rPr lang="en-US" dirty="0"/>
              <a:t>The Post must make the following minimum financial contributions:</a:t>
            </a:r>
          </a:p>
          <a:p>
            <a:pPr algn="l"/>
            <a:r>
              <a:rPr lang="en-US" dirty="0"/>
              <a:t>Donations must be processed through the National Programs Dashboard.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National VMS:</a:t>
            </a:r>
            <a:r>
              <a:rPr lang="en-US" dirty="0"/>
              <a:t> Minimum </a:t>
            </a:r>
            <a:r>
              <a:rPr lang="en-US" b="1" dirty="0"/>
              <a:t>$125 </a:t>
            </a:r>
            <a:r>
              <a:rPr lang="en-US" dirty="0"/>
              <a:t>donation to Veterans &amp; Military Support Services.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DPAA Support:</a:t>
            </a:r>
            <a:r>
              <a:rPr lang="en-US" dirty="0"/>
              <a:t> The Post is required to make a minimum restricted donation of </a:t>
            </a:r>
            <a:r>
              <a:rPr lang="en-US" b="1" dirty="0"/>
              <a:t>$75 </a:t>
            </a:r>
            <a:r>
              <a:rPr lang="en-US" dirty="0"/>
              <a:t>to National in support of the Defense Personnel POW/MIA Accounting Agency.</a:t>
            </a:r>
          </a:p>
          <a:p>
            <a:pPr algn="l"/>
            <a:r>
              <a:rPr lang="en-US" dirty="0"/>
              <a:t>The following donation must be done with the </a:t>
            </a:r>
            <a:r>
              <a:rPr lang="en-US" b="1" dirty="0"/>
              <a:t>order forms </a:t>
            </a:r>
            <a:r>
              <a:rPr lang="en-US" dirty="0"/>
              <a:t>through </a:t>
            </a:r>
            <a:r>
              <a:rPr lang="en-US" b="1" dirty="0"/>
              <a:t>Department: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Buddy Poppy:</a:t>
            </a:r>
            <a:r>
              <a:rPr lang="en-US" dirty="0"/>
              <a:t> Purchase at least </a:t>
            </a:r>
            <a:r>
              <a:rPr lang="en-US" b="1" dirty="0"/>
              <a:t>5 </a:t>
            </a:r>
            <a:r>
              <a:rPr lang="en-US" dirty="0"/>
              <a:t>Buddy Poppies per member, with a </a:t>
            </a:r>
            <a:r>
              <a:rPr lang="en-US" b="1" dirty="0"/>
              <a:t>minimum overall purchase of 500. 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864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3569-67A1-BA54-CDEF-B743907C1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1290"/>
            <a:ext cx="9144000" cy="2387600"/>
          </a:xfrm>
        </p:spPr>
        <p:txBody>
          <a:bodyPr/>
          <a:lstStyle/>
          <a:p>
            <a:r>
              <a:rPr lang="en-US" dirty="0"/>
              <a:t>Others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57F538-B5F2-4F2A-5FBA-F2FA436744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905" y="2648890"/>
            <a:ext cx="11494189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Post Standing &amp; Restrictions</a:t>
            </a:r>
          </a:p>
          <a:p>
            <a:pPr algn="l"/>
            <a:r>
              <a:rPr lang="en-US" b="1" dirty="0"/>
              <a:t>Charter Age:</a:t>
            </a:r>
            <a:r>
              <a:rPr lang="en-US" dirty="0"/>
              <a:t> The Post must have been chartered for at least a full calendar year by July 1 of the award year.</a:t>
            </a:r>
          </a:p>
          <a:p>
            <a:pPr algn="l"/>
            <a:r>
              <a:rPr lang="en-US" b="1" dirty="0"/>
              <a:t>Awards &amp; Stipends:</a:t>
            </a:r>
            <a:r>
              <a:rPr lang="en-US" dirty="0"/>
              <a:t> Posts that qualify receive All-American recognition and stipends to assist Post Commanders/Quartermasters with travel and lodging to the VFW National Convention. </a:t>
            </a:r>
          </a:p>
          <a:p>
            <a:pPr algn="l"/>
            <a:r>
              <a:rPr lang="en-US" b="1" dirty="0"/>
              <a:t>Election Report: </a:t>
            </a:r>
            <a:r>
              <a:rPr lang="en-US" dirty="0"/>
              <a:t>Ensure the 2027-2028 election report is submitted to National Headquarters within 30 days of election. National must also have an accurate and current copy of the 2026-2027 report during the year. This means if anything changes in your election report during the year, you must update the election report anytime there is a change.</a:t>
            </a:r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7891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556D5AC5-7C0D-5CDA-B9F3-B16FE1B6A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84" y="1990952"/>
            <a:ext cx="11302481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1. Membership Benchmarks</a:t>
            </a:r>
          </a:p>
          <a:p>
            <a:pPr algn="l"/>
            <a:r>
              <a:rPr lang="en-US" dirty="0"/>
              <a:t>Membership is the primary driver. To be eligible for All-State, a Post must achieve: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/>
              <a:t>102</a:t>
            </a:r>
            <a:r>
              <a:rPr lang="en-US" b="1" dirty="0"/>
              <a:t>%-8%(depending on Division) in Total Membership, 80% Retention and 1 Legacy Life (new/upgrade):</a:t>
            </a:r>
            <a:r>
              <a:rPr lang="en-US" dirty="0"/>
              <a:t> This goal must be reached by </a:t>
            </a:r>
            <a:r>
              <a:rPr lang="en-US" b="1" dirty="0"/>
              <a:t>June 30, 2027</a:t>
            </a:r>
            <a:r>
              <a:rPr lang="en-US" dirty="0"/>
              <a:t>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i="1" dirty="0"/>
              <a:t>Note:</a:t>
            </a:r>
            <a:r>
              <a:rPr lang="en-US" sz="2400" dirty="0"/>
              <a:t> To receive your All-State cap at the State Convention, you must hit this number by </a:t>
            </a:r>
            <a:r>
              <a:rPr lang="en-US" sz="2400" b="1" dirty="0"/>
              <a:t>April 18, 2027</a:t>
            </a:r>
            <a:r>
              <a:rPr lang="en-US" sz="24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Recruiting Events:</a:t>
            </a:r>
            <a:r>
              <a:rPr lang="en-US" dirty="0"/>
              <a:t> Conduct at least </a:t>
            </a:r>
            <a:r>
              <a:rPr lang="en-US" b="1" dirty="0"/>
              <a:t>two (2) recruiting drives</a:t>
            </a:r>
            <a:r>
              <a:rPr lang="en-US" dirty="0"/>
              <a:t> and post them to the National Dashboard (or Department reporting system).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635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3FFE9-0EBE-C9D0-AFB2-8B6229146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7BB9A0C-5A24-C12D-634E-6E3FC4322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16490CD-4427-1887-8778-1D68854DA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413" y="1639077"/>
            <a:ext cx="3936773" cy="2874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4766B2-516E-64FE-4880-93D10E464891}"/>
              </a:ext>
            </a:extLst>
          </p:cNvPr>
          <p:cNvSpPr txBox="1"/>
          <p:nvPr/>
        </p:nvSpPr>
        <p:spPr>
          <a:xfrm>
            <a:off x="607554" y="1887614"/>
            <a:ext cx="1104940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</a:rPr>
              <a:t>Department Commander’s Expectations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91F7E7-0978-CAF8-C87A-B9B9445E4633}"/>
              </a:ext>
            </a:extLst>
          </p:cNvPr>
          <p:cNvSpPr txBox="1"/>
          <p:nvPr/>
        </p:nvSpPr>
        <p:spPr>
          <a:xfrm>
            <a:off x="1386698" y="5691456"/>
            <a:ext cx="96091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Arial Black" panose="020B0A04020102020204" pitchFamily="34" charset="0"/>
              </a:rPr>
              <a:t>Plus 1 New Legacy Life member or Legacy Life Upgrade</a:t>
            </a:r>
          </a:p>
          <a:p>
            <a:pPr algn="ctr"/>
            <a:r>
              <a:rPr lang="en-US" sz="2400" dirty="0">
                <a:latin typeface="Arial Black" panose="020B0A04020102020204" pitchFamily="34" charset="0"/>
              </a:rPr>
              <a:t>And 80% Retention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A7736D-151E-9B53-AC38-96272AA5C98E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518556"/>
          <a:ext cx="10515600" cy="31425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625384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40037226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2857531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Division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Division Size (2026-2027)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Proposed All-State Quota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385870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Division 1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501 – UP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102%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52787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Division 2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351 – 500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102%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7969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Division 3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246 – 350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102%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75886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Division 4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190 – 245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103%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65047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Division 5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150 – 189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104%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42403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Division 6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125 – 149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105%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65049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Division 7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105 – 124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106%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6166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Division 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90 – 104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107%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68256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</a:rPr>
                        <a:t>Division 9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70 – 89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107.5%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91754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Division 10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10-69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</a:rPr>
                        <a:t>108%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9792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979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5DD571-6FFA-725F-1C37-921575CE5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391" y="2046935"/>
            <a:ext cx="11843657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2. Financial &amp; Administrative Compliance</a:t>
            </a:r>
          </a:p>
          <a:p>
            <a:pPr algn="l"/>
            <a:r>
              <a:rPr lang="en-US" dirty="0"/>
              <a:t>A Post cannot be "All-State" if its house isn't in order.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Quartermaster Bonding:</a:t>
            </a:r>
            <a:r>
              <a:rPr lang="en-US" dirty="0"/>
              <a:t> All accountable officers must be bonded by </a:t>
            </a:r>
            <a:r>
              <a:rPr lang="en-US" b="1" dirty="0"/>
              <a:t>August 31, 2026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Quarterly Audits:</a:t>
            </a:r>
            <a:r>
              <a:rPr lang="en-US" dirty="0"/>
              <a:t> All four quarterly Trustee Audits must be submitted to Department HQ and received by </a:t>
            </a:r>
            <a:r>
              <a:rPr lang="en-US" b="1" dirty="0"/>
              <a:t>April 18, 2027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Post Inspection:</a:t>
            </a:r>
            <a:r>
              <a:rPr lang="en-US" dirty="0"/>
              <a:t> Must have a "clean" inspection report on file with no uncorrected deficiencies.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No Arrearages:</a:t>
            </a:r>
            <a:r>
              <a:rPr lang="en-US" dirty="0"/>
              <a:t> The Post must not owe any money to District, Department, or National (this includes delegate dues).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Election Report:</a:t>
            </a:r>
            <a:r>
              <a:rPr lang="en-US" dirty="0"/>
              <a:t> The 2027–2028 Post Election Report must be submitted by </a:t>
            </a:r>
            <a:r>
              <a:rPr lang="en-US" b="1" dirty="0"/>
              <a:t>June 1, 2027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571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7F4221-DDDE-B215-B1A8-2C967D4326CC}"/>
              </a:ext>
            </a:extLst>
          </p:cNvPr>
          <p:cNvSpPr txBox="1"/>
          <p:nvPr/>
        </p:nvSpPr>
        <p:spPr>
          <a:xfrm>
            <a:off x="184108" y="2024652"/>
            <a:ext cx="1183810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Bonding Requirements Overview</a:t>
            </a:r>
          </a:p>
          <a:p>
            <a:pPr>
              <a:buNone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Bonding Periods:</a:t>
            </a:r>
            <a:endParaRPr lang="en-US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Officer Positions: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September 1 – August 31 (annually)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Position Positions: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October 1 – September 30 (annually)</a:t>
            </a:r>
          </a:p>
          <a:p>
            <a:pPr>
              <a:buNone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Bonding Costs:</a:t>
            </a:r>
            <a:endParaRPr lang="en-US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Officer Bonding: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$5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per $1,000	Example $40,000 bond is $200 per officer bonded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Position Bonding: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$8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per $1,000	Example $20,000 bond for Canteen Manager is $160</a:t>
            </a:r>
          </a:p>
          <a:p>
            <a:pPr>
              <a:buNone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Procedures:</a:t>
            </a:r>
            <a:endParaRPr lang="en-US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Bonding forms are available on the Department website (see Reports and Forms section).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entire form </a:t>
            </a:r>
            <a:r>
              <a:rPr lang="en-US" sz="2000" b="0" i="0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must be completed and signed by the individual named on the form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en-US" sz="2000" dirty="0"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When increasing the bond amount, you must fill out the original bond form again along with the bond increase form and submit both of them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000" b="0" i="1" dirty="0">
                <a:effectLst/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b="0" i="0" dirty="0">
                <a:effectLst/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If increasing from $100,000 to $150,000, pay only for the $50,000 increase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4831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E408BF2-2C48-AE9E-3043-7E2C0B4A0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98" y="2264649"/>
            <a:ext cx="11918302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3. Mandatory Program Participation</a:t>
            </a:r>
          </a:p>
          <a:p>
            <a:pPr algn="l"/>
            <a:r>
              <a:rPr lang="en-US" dirty="0"/>
              <a:t>Posts must demonstrate they are active in the VFW's core missions: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Voice of Democracy (VOD):</a:t>
            </a:r>
            <a:r>
              <a:rPr lang="en-US" dirty="0"/>
              <a:t> Submit at least one entry to the District for judging.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Patriot’s Pen:</a:t>
            </a:r>
            <a:r>
              <a:rPr lang="en-US" dirty="0"/>
              <a:t> Submit at least one entry to the District for judging.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Public Servant Awards:</a:t>
            </a:r>
            <a:r>
              <a:rPr lang="en-US" dirty="0"/>
              <a:t> Submit at least one entry (Police, Fire, EMT, or 911 Dispatcher) to the Department Chairman.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VFW Member of the Year:</a:t>
            </a:r>
            <a:r>
              <a:rPr lang="en-US" dirty="0"/>
              <a:t> Submit one nomination to the District.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Buddy Poppy:</a:t>
            </a:r>
            <a:r>
              <a:rPr lang="en-US" dirty="0"/>
              <a:t> Purchase a minimum of </a:t>
            </a:r>
            <a:r>
              <a:rPr lang="en-US" b="1" dirty="0"/>
              <a:t>500 poppies</a:t>
            </a:r>
            <a:r>
              <a:rPr lang="en-US" dirty="0"/>
              <a:t> and conduct at least </a:t>
            </a:r>
            <a:r>
              <a:rPr lang="en-US" b="1" dirty="0"/>
              <a:t>two (2) Buddy Poppy drives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551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E58A987-0870-C752-B62D-1B448F24F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073" y="2370397"/>
            <a:ext cx="11346025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4. Community Service &amp; Reporting</a:t>
            </a:r>
          </a:p>
          <a:p>
            <a:pPr algn="l"/>
            <a:r>
              <a:rPr lang="en-US" dirty="0"/>
              <a:t>All activity must be documented on the </a:t>
            </a:r>
            <a:r>
              <a:rPr lang="en-US" b="1" dirty="0"/>
              <a:t>Department Online Reporting System</a:t>
            </a:r>
            <a:r>
              <a:rPr lang="en-US" dirty="0"/>
              <a:t> at </a:t>
            </a:r>
            <a:r>
              <a:rPr lang="en-US" dirty="0">
                <a:hlinkClick r:id="rId2"/>
              </a:rPr>
              <a:t>vfwfl.org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Quarterly Reporting</a:t>
            </a:r>
            <a:r>
              <a:rPr lang="en-US" b="1"/>
              <a:t>:</a:t>
            </a:r>
            <a:r>
              <a:rPr lang="en-US"/>
              <a:t> 10 Community </a:t>
            </a:r>
            <a:r>
              <a:rPr lang="en-US" dirty="0"/>
              <a:t>service reports must be submitted for every quarter: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July–Sept | Oct–Dec | Jan–March | April–June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VFW Day of Service:</a:t>
            </a:r>
            <a:r>
              <a:rPr lang="en-US" dirty="0"/>
              <a:t> Participate in a "Day of Service" event in </a:t>
            </a:r>
            <a:r>
              <a:rPr lang="en-US" b="1" dirty="0"/>
              <a:t>May</a:t>
            </a:r>
            <a:r>
              <a:rPr lang="en-US" dirty="0"/>
              <a:t> and register it through the national portal.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District Attendance:</a:t>
            </a:r>
            <a:r>
              <a:rPr lang="en-US" dirty="0"/>
              <a:t> 100% attendance at all District meetings by at least one Post representative.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59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BAE748-EEA3-4D16-2EF5-36839561F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232" y="2457483"/>
            <a:ext cx="11501535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5. Donations</a:t>
            </a:r>
          </a:p>
          <a:p>
            <a:pPr algn="l"/>
            <a:r>
              <a:rPr lang="en-US" dirty="0"/>
              <a:t>The Post must make the following minimum financial contributions: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Department Funds:</a:t>
            </a:r>
            <a:r>
              <a:rPr lang="en-US" dirty="0"/>
              <a:t> Minimum </a:t>
            </a:r>
            <a:r>
              <a:rPr lang="en-US" b="1" dirty="0"/>
              <a:t>$75</a:t>
            </a:r>
            <a:r>
              <a:rPr lang="en-US" dirty="0"/>
              <a:t> to at least one (Commander’s Project, State VOD, Unmet Needs, or Disaster Relief).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National VMS:</a:t>
            </a:r>
            <a:r>
              <a:rPr lang="en-US" dirty="0"/>
              <a:t> Minimum </a:t>
            </a:r>
            <a:r>
              <a:rPr lang="en-US" b="1" dirty="0"/>
              <a:t>$50</a:t>
            </a:r>
            <a:r>
              <a:rPr lang="en-US" dirty="0"/>
              <a:t> donation to Veterans &amp; Military Support Services.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i="1" dirty="0"/>
              <a:t>Note:</a:t>
            </a:r>
            <a:r>
              <a:rPr lang="en-US" sz="2400" dirty="0"/>
              <a:t> If you are also aiming for </a:t>
            </a:r>
            <a:r>
              <a:rPr lang="en-US" sz="2400" b="1" dirty="0"/>
              <a:t>All-American</a:t>
            </a:r>
            <a:r>
              <a:rPr lang="en-US" sz="2400" dirty="0"/>
              <a:t>, this donation must be at least </a:t>
            </a:r>
            <a:r>
              <a:rPr lang="en-US" sz="2400" b="1" dirty="0"/>
              <a:t>$125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861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E57A08C5-CB55-45B7-B45C-B352EB5BC5C8}" vid="{15B42641-25F8-4305-9403-E3960CBCCC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B86F49821CEC44805C5212D665CAC4" ma:contentTypeVersion="11" ma:contentTypeDescription="Create a new document." ma:contentTypeScope="" ma:versionID="0fc4173b8c42cb77839e8b5fc7a6c5fe">
  <xsd:schema xmlns:xsd="http://www.w3.org/2001/XMLSchema" xmlns:xs="http://www.w3.org/2001/XMLSchema" xmlns:p="http://schemas.microsoft.com/office/2006/metadata/properties" xmlns:ns2="d90714df-e79a-4ef3-aa3f-b7f860196f2e" xmlns:ns3="1cbc2358-1452-4882-96bf-62c1355d989b" targetNamespace="http://schemas.microsoft.com/office/2006/metadata/properties" ma:root="true" ma:fieldsID="87aa7e5cb73f75f12b8f723ee05624fc" ns2:_="" ns3:_="">
    <xsd:import namespace="d90714df-e79a-4ef3-aa3f-b7f860196f2e"/>
    <xsd:import namespace="1cbc2358-1452-4882-96bf-62c1355d9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714df-e79a-4ef3-aa3f-b7f860196f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bc2358-1452-4882-96bf-62c1355d989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132d49-9838-4f2d-9ece-0b58abb51372}" ma:internalName="TaxCatchAll" ma:showField="CatchAllData" ma:web="1cbc2358-1452-4882-96bf-62c1355d9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0714df-e79a-4ef3-aa3f-b7f860196f2e">
      <Terms xmlns="http://schemas.microsoft.com/office/infopath/2007/PartnerControls"/>
    </lcf76f155ced4ddcb4097134ff3c332f>
    <TaxCatchAll xmlns="1cbc2358-1452-4882-96bf-62c1355d989b" xsi:nil="true"/>
  </documentManagement>
</p:properties>
</file>

<file path=customXml/itemProps1.xml><?xml version="1.0" encoding="utf-8"?>
<ds:datastoreItem xmlns:ds="http://schemas.openxmlformats.org/officeDocument/2006/customXml" ds:itemID="{D27F77D3-5B9C-4FDE-B50D-B7D20AC524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0714df-e79a-4ef3-aa3f-b7f860196f2e"/>
    <ds:schemaRef ds:uri="1cbc2358-1452-4882-96bf-62c1355d98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1480041-C542-4D67-8B35-03F7573456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2564E8-E2D5-4FCA-9842-996945797485}">
  <ds:schemaRefs>
    <ds:schemaRef ds:uri="http://schemas.microsoft.com/office/2006/metadata/properties"/>
    <ds:schemaRef ds:uri="http://schemas.microsoft.com/office/infopath/2007/PartnerControls"/>
    <ds:schemaRef ds:uri="d90714df-e79a-4ef3-aa3f-b7f860196f2e"/>
    <ds:schemaRef ds:uri="1cbc2358-1452-4882-96bf-62c1355d98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All-State Requirements</Template>
  <TotalTime>92</TotalTime>
  <Words>1783</Words>
  <Application>Microsoft Office PowerPoint</Application>
  <PresentationFormat>Widescreen</PresentationFormat>
  <Paragraphs>203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Arial Black</vt:lpstr>
      <vt:lpstr>Calibri</vt:lpstr>
      <vt:lpstr>Google Sans Text</vt:lpstr>
      <vt:lpstr>Office Theme</vt:lpstr>
      <vt:lpstr>All-State Requirements  </vt:lpstr>
      <vt:lpstr>All-State Requirements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Others</vt:lpstr>
      <vt:lpstr>PowerPoint Presentation</vt:lpstr>
      <vt:lpstr>PowerPoint Presentation</vt:lpstr>
      <vt:lpstr>PowerPoint Presentation</vt:lpstr>
      <vt:lpstr>PowerPoint Presentation</vt:lpstr>
      <vt:lpstr>All-American Requirements  </vt:lpstr>
      <vt:lpstr>All-American Requirements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Laurie Kirkman Michael</dc:creator>
  <cp:lastModifiedBy>Ken Michael</cp:lastModifiedBy>
  <cp:revision>5</cp:revision>
  <dcterms:created xsi:type="dcterms:W3CDTF">2026-03-04T23:57:52Z</dcterms:created>
  <dcterms:modified xsi:type="dcterms:W3CDTF">2026-08-07T02:50:51Z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0x010100C2B86F49821CEC44805C5212D665CAC4</vt:lpwstr>
  </property>
  <property fmtid="{D5CDD505-2E9C-101B-9397-08002B2CF9AE}" pid="3" name="MediaServiceImageTags">
    <vt:lpwstr/>
  </property>
</Properties>
</file>