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 id="2147483753" r:id="rId5"/>
    <p:sldMasterId id="2147483769" r:id="rId6"/>
    <p:sldMasterId id="2147483781" r:id="rId7"/>
    <p:sldMasterId id="2147483794" r:id="rId8"/>
    <p:sldMasterId id="2147483806" r:id="rId9"/>
  </p:sldMasterIdLst>
  <p:notesMasterIdLst>
    <p:notesMasterId r:id="rId85"/>
  </p:notesMasterIdLst>
  <p:sldIdLst>
    <p:sldId id="256" r:id="rId10"/>
    <p:sldId id="257" r:id="rId11"/>
    <p:sldId id="258" r:id="rId12"/>
    <p:sldId id="259" r:id="rId13"/>
    <p:sldId id="260" r:id="rId14"/>
    <p:sldId id="261" r:id="rId15"/>
    <p:sldId id="277" r:id="rId16"/>
    <p:sldId id="278" r:id="rId17"/>
    <p:sldId id="294" r:id="rId18"/>
    <p:sldId id="295" r:id="rId19"/>
    <p:sldId id="308" r:id="rId20"/>
    <p:sldId id="297" r:id="rId21"/>
    <p:sldId id="299" r:id="rId22"/>
    <p:sldId id="315" r:id="rId23"/>
    <p:sldId id="312" r:id="rId24"/>
    <p:sldId id="311" r:id="rId25"/>
    <p:sldId id="314" r:id="rId26"/>
    <p:sldId id="316" r:id="rId27"/>
    <p:sldId id="317" r:id="rId28"/>
    <p:sldId id="318" r:id="rId29"/>
    <p:sldId id="319" r:id="rId30"/>
    <p:sldId id="320" r:id="rId31"/>
    <p:sldId id="321" r:id="rId32"/>
    <p:sldId id="322" r:id="rId33"/>
    <p:sldId id="323" r:id="rId34"/>
    <p:sldId id="313" r:id="rId35"/>
    <p:sldId id="310" r:id="rId36"/>
    <p:sldId id="309" r:id="rId37"/>
    <p:sldId id="324" r:id="rId38"/>
    <p:sldId id="325" r:id="rId39"/>
    <p:sldId id="326" r:id="rId40"/>
    <p:sldId id="327" r:id="rId41"/>
    <p:sldId id="328" r:id="rId42"/>
    <p:sldId id="329" r:id="rId43"/>
    <p:sldId id="330" r:id="rId44"/>
    <p:sldId id="289" r:id="rId45"/>
    <p:sldId id="331" r:id="rId46"/>
    <p:sldId id="262" r:id="rId47"/>
    <p:sldId id="263" r:id="rId48"/>
    <p:sldId id="264" r:id="rId49"/>
    <p:sldId id="267" r:id="rId50"/>
    <p:sldId id="265" r:id="rId51"/>
    <p:sldId id="266" r:id="rId52"/>
    <p:sldId id="268" r:id="rId53"/>
    <p:sldId id="269" r:id="rId54"/>
    <p:sldId id="270" r:id="rId55"/>
    <p:sldId id="271" r:id="rId56"/>
    <p:sldId id="272" r:id="rId57"/>
    <p:sldId id="273" r:id="rId58"/>
    <p:sldId id="472" r:id="rId59"/>
    <p:sldId id="432" r:id="rId60"/>
    <p:sldId id="483" r:id="rId61"/>
    <p:sldId id="473" r:id="rId62"/>
    <p:sldId id="481" r:id="rId63"/>
    <p:sldId id="474" r:id="rId64"/>
    <p:sldId id="477" r:id="rId65"/>
    <p:sldId id="478" r:id="rId66"/>
    <p:sldId id="479" r:id="rId67"/>
    <p:sldId id="486" r:id="rId68"/>
    <p:sldId id="480" r:id="rId69"/>
    <p:sldId id="487" r:id="rId70"/>
    <p:sldId id="482" r:id="rId71"/>
    <p:sldId id="485" r:id="rId72"/>
    <p:sldId id="484" r:id="rId73"/>
    <p:sldId id="274" r:id="rId74"/>
    <p:sldId id="275" r:id="rId75"/>
    <p:sldId id="332" r:id="rId76"/>
    <p:sldId id="333" r:id="rId77"/>
    <p:sldId id="334" r:id="rId78"/>
    <p:sldId id="335" r:id="rId79"/>
    <p:sldId id="336" r:id="rId80"/>
    <p:sldId id="279" r:id="rId81"/>
    <p:sldId id="281" r:id="rId82"/>
    <p:sldId id="282" r:id="rId83"/>
    <p:sldId id="280" r:id="rId8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0D8CE7-D782-4549-AF1A-80A4339728E7}" v="2" dt="2025-08-02T16:17:27.6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8" d="100"/>
          <a:sy n="68" d="100"/>
        </p:scale>
        <p:origin x="9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tableStyles" Target="tableStyles.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2.xml"/><Relationship Id="rId90" Type="http://schemas.microsoft.com/office/2015/10/relationships/revisionInfo" Target="revisionInfo.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4.xml"/><Relationship Id="rId71" Type="http://schemas.openxmlformats.org/officeDocument/2006/relationships/slide" Target="slides/slide62.xml"/><Relationship Id="rId2" Type="http://schemas.openxmlformats.org/officeDocument/2006/relationships/customXml" Target="../customXml/item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viewProps" Target="viewProps.xml"/><Relationship Id="rId61" Type="http://schemas.openxmlformats.org/officeDocument/2006/relationships/slide" Target="slides/slide52.xml"/><Relationship Id="rId82" Type="http://schemas.openxmlformats.org/officeDocument/2006/relationships/slide" Target="slides/slide73.xml"/><Relationship Id="rId1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99A3BE-6780-4CDB-9968-FB91015B0A43}" type="datetimeFigureOut">
              <a:rPr lang="en-US" smtClean="0"/>
              <a:t>8/4/2025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197263-0440-4D51-9725-E56CE8995BAF}" type="slidenum">
              <a:rPr lang="en-US" smtClean="0"/>
              <a:t>‹#›</a:t>
            </a:fld>
            <a:endParaRPr lang="en-US"/>
          </a:p>
        </p:txBody>
      </p:sp>
    </p:spTree>
    <p:extLst>
      <p:ext uri="{BB962C8B-B14F-4D97-AF65-F5344CB8AC3E}">
        <p14:creationId xmlns:p14="http://schemas.microsoft.com/office/powerpoint/2010/main" val="2801727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87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2988" y="525463"/>
            <a:ext cx="4683125" cy="26352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F4C5CEEB-1921-4563-B96E-96317E162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72035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6350" y="525463"/>
            <a:ext cx="4216400" cy="26352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F4C5CEEB-1921-4563-B96E-96317E162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6413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6088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2665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562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0018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005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983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2251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7777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7C6589-6D48-4313-B51D-9CAFA356DAEF}"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BEA9D-FE23-46CC-B85B-E5A319470244}"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2002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887C6589-6D48-4313-B51D-9CAFA356DAEF}" type="datetimeFigureOut">
              <a:rPr lang="en-US" smtClean="0"/>
              <a:t>8/4/2025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ABEA9D-FE23-46CC-B85B-E5A319470244}" type="slidenum">
              <a:rPr lang="en-US" smtClean="0"/>
              <a:t>‹#›</a:t>
            </a:fld>
            <a:endParaRPr lang="en-US"/>
          </a:p>
        </p:txBody>
      </p:sp>
    </p:spTree>
    <p:extLst>
      <p:ext uri="{BB962C8B-B14F-4D97-AF65-F5344CB8AC3E}">
        <p14:creationId xmlns:p14="http://schemas.microsoft.com/office/powerpoint/2010/main" val="841307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7C6589-6D48-4313-B51D-9CAFA356DAEF}"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BEA9D-FE23-46CC-B85B-E5A319470244}" type="slidenum">
              <a:rPr lang="en-US" smtClean="0"/>
              <a:t>‹#›</a:t>
            </a:fld>
            <a:endParaRPr lang="en-US"/>
          </a:p>
        </p:txBody>
      </p:sp>
    </p:spTree>
    <p:extLst>
      <p:ext uri="{BB962C8B-B14F-4D97-AF65-F5344CB8AC3E}">
        <p14:creationId xmlns:p14="http://schemas.microsoft.com/office/powerpoint/2010/main" val="2744155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7C6589-6D48-4313-B51D-9CAFA356DAEF}"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BEA9D-FE23-46CC-B85B-E5A319470244}"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105412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7C6589-6D48-4313-B51D-9CAFA356DAEF}"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BEA9D-FE23-46CC-B85B-E5A319470244}" type="slidenum">
              <a:rPr lang="en-US" smtClean="0"/>
              <a:t>‹#›</a:t>
            </a:fld>
            <a:endParaRPr lang="en-US"/>
          </a:p>
        </p:txBody>
      </p:sp>
    </p:spTree>
    <p:extLst>
      <p:ext uri="{BB962C8B-B14F-4D97-AF65-F5344CB8AC3E}">
        <p14:creationId xmlns:p14="http://schemas.microsoft.com/office/powerpoint/2010/main" val="771287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7C6589-6D48-4313-B51D-9CAFA356DAEF}"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BEA9D-FE23-46CC-B85B-E5A319470244}"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847151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7C6589-6D48-4313-B51D-9CAFA356DAEF}"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BEA9D-FE23-46CC-B85B-E5A319470244}" type="slidenum">
              <a:rPr lang="en-US" smtClean="0"/>
              <a:t>‹#›</a:t>
            </a:fld>
            <a:endParaRPr lang="en-US"/>
          </a:p>
        </p:txBody>
      </p:sp>
    </p:spTree>
    <p:extLst>
      <p:ext uri="{BB962C8B-B14F-4D97-AF65-F5344CB8AC3E}">
        <p14:creationId xmlns:p14="http://schemas.microsoft.com/office/powerpoint/2010/main" val="1520834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7C6589-6D48-4313-B51D-9CAFA356DAEF}"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BEA9D-FE23-46CC-B85B-E5A319470244}" type="slidenum">
              <a:rPr lang="en-US" smtClean="0"/>
              <a:t>‹#›</a:t>
            </a:fld>
            <a:endParaRPr lang="en-US"/>
          </a:p>
        </p:txBody>
      </p:sp>
    </p:spTree>
    <p:extLst>
      <p:ext uri="{BB962C8B-B14F-4D97-AF65-F5344CB8AC3E}">
        <p14:creationId xmlns:p14="http://schemas.microsoft.com/office/powerpoint/2010/main" val="1618159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7C6589-6D48-4313-B51D-9CAFA356DAEF}"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BEA9D-FE23-46CC-B85B-E5A319470244}" type="slidenum">
              <a:rPr lang="en-US" smtClean="0"/>
              <a:t>‹#›</a:t>
            </a:fld>
            <a:endParaRPr lang="en-US"/>
          </a:p>
        </p:txBody>
      </p:sp>
    </p:spTree>
    <p:extLst>
      <p:ext uri="{BB962C8B-B14F-4D97-AF65-F5344CB8AC3E}">
        <p14:creationId xmlns:p14="http://schemas.microsoft.com/office/powerpoint/2010/main" val="1333492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3513849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01459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7C6589-6D48-4313-B51D-9CAFA356DAEF}"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BEA9D-FE23-46CC-B85B-E5A319470244}" type="slidenum">
              <a:rPr lang="en-US" smtClean="0"/>
              <a:t>‹#›</a:t>
            </a:fld>
            <a:endParaRPr lang="en-US"/>
          </a:p>
        </p:txBody>
      </p:sp>
    </p:spTree>
    <p:extLst>
      <p:ext uri="{BB962C8B-B14F-4D97-AF65-F5344CB8AC3E}">
        <p14:creationId xmlns:p14="http://schemas.microsoft.com/office/powerpoint/2010/main" val="2313786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553440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058458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66108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1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DFA"/>
          </a:solidFill>
          <a:ln/>
        </p:spPr>
      </p:sp>
      <p:pic>
        <p:nvPicPr>
          <p:cNvPr id="4" name="Image 1" descr="preencoded.png">
            <a:hlinkClick r:id="rId3"/>
          </p:cNvPr>
          <p:cNvPicPr>
            <a:picLocks noChangeAspect="1"/>
          </p:cNvPicPr>
          <p:nvPr/>
        </p:nvPicPr>
        <p:blipFill>
          <a:blip r:embed="rId4"/>
          <a:stretch>
            <a:fillRect/>
          </a:stretch>
        </p:blipFill>
        <p:spPr>
          <a:xfrm>
            <a:off x="10699347" y="6457950"/>
            <a:ext cx="1435504" cy="342900"/>
          </a:xfrm>
          <a:prstGeom prst="rect">
            <a:avLst/>
          </a:prstGeom>
        </p:spPr>
      </p:pic>
    </p:spTree>
    <p:extLst>
      <p:ext uri="{BB962C8B-B14F-4D97-AF65-F5344CB8AC3E}">
        <p14:creationId xmlns:p14="http://schemas.microsoft.com/office/powerpoint/2010/main" val="4193358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2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DFA"/>
          </a:solidFill>
          <a:ln/>
        </p:spPr>
      </p:sp>
      <p:pic>
        <p:nvPicPr>
          <p:cNvPr id="4" name="Image 1" descr="preencoded.png">
            <a:hlinkClick r:id="rId3"/>
          </p:cNvPr>
          <p:cNvPicPr>
            <a:picLocks noChangeAspect="1"/>
          </p:cNvPicPr>
          <p:nvPr/>
        </p:nvPicPr>
        <p:blipFill>
          <a:blip r:embed="rId4"/>
          <a:stretch>
            <a:fillRect/>
          </a:stretch>
        </p:blipFill>
        <p:spPr>
          <a:xfrm>
            <a:off x="10699347" y="6457950"/>
            <a:ext cx="1435504" cy="342900"/>
          </a:xfrm>
          <a:prstGeom prst="rect">
            <a:avLst/>
          </a:prstGeom>
        </p:spPr>
      </p:pic>
    </p:spTree>
    <p:extLst>
      <p:ext uri="{BB962C8B-B14F-4D97-AF65-F5344CB8AC3E}">
        <p14:creationId xmlns:p14="http://schemas.microsoft.com/office/powerpoint/2010/main" val="9730128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3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DFA"/>
          </a:solidFill>
          <a:ln/>
        </p:spPr>
      </p:sp>
      <p:pic>
        <p:nvPicPr>
          <p:cNvPr id="4" name="Image 1" descr="preencoded.png">
            <a:hlinkClick r:id="rId3"/>
          </p:cNvPr>
          <p:cNvPicPr>
            <a:picLocks noChangeAspect="1"/>
          </p:cNvPicPr>
          <p:nvPr/>
        </p:nvPicPr>
        <p:blipFill>
          <a:blip r:embed="rId4"/>
          <a:stretch>
            <a:fillRect/>
          </a:stretch>
        </p:blipFill>
        <p:spPr>
          <a:xfrm>
            <a:off x="10699347" y="6457950"/>
            <a:ext cx="1435504" cy="342900"/>
          </a:xfrm>
          <a:prstGeom prst="rect">
            <a:avLst/>
          </a:prstGeom>
        </p:spPr>
      </p:pic>
    </p:spTree>
    <p:extLst>
      <p:ext uri="{BB962C8B-B14F-4D97-AF65-F5344CB8AC3E}">
        <p14:creationId xmlns:p14="http://schemas.microsoft.com/office/powerpoint/2010/main" val="17038613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4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DFA"/>
          </a:solidFill>
          <a:ln/>
        </p:spPr>
      </p:sp>
      <p:pic>
        <p:nvPicPr>
          <p:cNvPr id="4" name="Image 1" descr="preencoded.png">
            <a:hlinkClick r:id="rId3"/>
          </p:cNvPr>
          <p:cNvPicPr>
            <a:picLocks noChangeAspect="1"/>
          </p:cNvPicPr>
          <p:nvPr/>
        </p:nvPicPr>
        <p:blipFill>
          <a:blip r:embed="rId4"/>
          <a:stretch>
            <a:fillRect/>
          </a:stretch>
        </p:blipFill>
        <p:spPr>
          <a:xfrm>
            <a:off x="10699347" y="6457950"/>
            <a:ext cx="1435504" cy="342900"/>
          </a:xfrm>
          <a:prstGeom prst="rect">
            <a:avLst/>
          </a:prstGeom>
        </p:spPr>
      </p:pic>
    </p:spTree>
    <p:extLst>
      <p:ext uri="{BB962C8B-B14F-4D97-AF65-F5344CB8AC3E}">
        <p14:creationId xmlns:p14="http://schemas.microsoft.com/office/powerpoint/2010/main" val="4446828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5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DFA"/>
          </a:solidFill>
          <a:ln/>
        </p:spPr>
      </p:sp>
      <p:pic>
        <p:nvPicPr>
          <p:cNvPr id="4" name="Image 1" descr="preencoded.png">
            <a:hlinkClick r:id="rId3"/>
          </p:cNvPr>
          <p:cNvPicPr>
            <a:picLocks noChangeAspect="1"/>
          </p:cNvPicPr>
          <p:nvPr/>
        </p:nvPicPr>
        <p:blipFill>
          <a:blip r:embed="rId4"/>
          <a:stretch>
            <a:fillRect/>
          </a:stretch>
        </p:blipFill>
        <p:spPr>
          <a:xfrm>
            <a:off x="10699347" y="6457950"/>
            <a:ext cx="1435504" cy="342900"/>
          </a:xfrm>
          <a:prstGeom prst="rect">
            <a:avLst/>
          </a:prstGeom>
        </p:spPr>
      </p:pic>
    </p:spTree>
    <p:extLst>
      <p:ext uri="{BB962C8B-B14F-4D97-AF65-F5344CB8AC3E}">
        <p14:creationId xmlns:p14="http://schemas.microsoft.com/office/powerpoint/2010/main" val="23720406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lide 6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DFA"/>
          </a:solidFill>
          <a:ln/>
        </p:spPr>
      </p:sp>
      <p:pic>
        <p:nvPicPr>
          <p:cNvPr id="4" name="Image 1" descr="preencoded.png">
            <a:hlinkClick r:id="rId3"/>
          </p:cNvPr>
          <p:cNvPicPr>
            <a:picLocks noChangeAspect="1"/>
          </p:cNvPicPr>
          <p:nvPr/>
        </p:nvPicPr>
        <p:blipFill>
          <a:blip r:embed="rId4"/>
          <a:stretch>
            <a:fillRect/>
          </a:stretch>
        </p:blipFill>
        <p:spPr>
          <a:xfrm>
            <a:off x="10699347" y="6457950"/>
            <a:ext cx="1435504" cy="342900"/>
          </a:xfrm>
          <a:prstGeom prst="rect">
            <a:avLst/>
          </a:prstGeom>
        </p:spPr>
      </p:pic>
    </p:spTree>
    <p:extLst>
      <p:ext uri="{BB962C8B-B14F-4D97-AF65-F5344CB8AC3E}">
        <p14:creationId xmlns:p14="http://schemas.microsoft.com/office/powerpoint/2010/main" val="30155817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lide 7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DFA"/>
          </a:solidFill>
          <a:ln/>
        </p:spPr>
      </p:sp>
      <p:pic>
        <p:nvPicPr>
          <p:cNvPr id="4" name="Image 1" descr="preencoded.png">
            <a:hlinkClick r:id="rId3"/>
          </p:cNvPr>
          <p:cNvPicPr>
            <a:picLocks noChangeAspect="1"/>
          </p:cNvPicPr>
          <p:nvPr/>
        </p:nvPicPr>
        <p:blipFill>
          <a:blip r:embed="rId4"/>
          <a:stretch>
            <a:fillRect/>
          </a:stretch>
        </p:blipFill>
        <p:spPr>
          <a:xfrm>
            <a:off x="10699347" y="6457950"/>
            <a:ext cx="1435504" cy="342900"/>
          </a:xfrm>
          <a:prstGeom prst="rect">
            <a:avLst/>
          </a:prstGeom>
        </p:spPr>
      </p:pic>
    </p:spTree>
    <p:extLst>
      <p:ext uri="{BB962C8B-B14F-4D97-AF65-F5344CB8AC3E}">
        <p14:creationId xmlns:p14="http://schemas.microsoft.com/office/powerpoint/2010/main" val="1410692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7C6589-6D48-4313-B51D-9CAFA356DAEF}"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ABEA9D-FE23-46CC-B85B-E5A319470244}" type="slidenum">
              <a:rPr lang="en-US" smtClean="0"/>
              <a:t>‹#›</a:t>
            </a:fld>
            <a:endParaRPr lang="en-US"/>
          </a:p>
        </p:txBody>
      </p:sp>
    </p:spTree>
    <p:extLst>
      <p:ext uri="{BB962C8B-B14F-4D97-AF65-F5344CB8AC3E}">
        <p14:creationId xmlns:p14="http://schemas.microsoft.com/office/powerpoint/2010/main" val="22557255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lide 8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DFA"/>
          </a:solidFill>
          <a:ln/>
        </p:spPr>
      </p:sp>
      <p:pic>
        <p:nvPicPr>
          <p:cNvPr id="4" name="Image 1" descr="preencoded.png">
            <a:hlinkClick r:id="rId3"/>
          </p:cNvPr>
          <p:cNvPicPr>
            <a:picLocks noChangeAspect="1"/>
          </p:cNvPicPr>
          <p:nvPr/>
        </p:nvPicPr>
        <p:blipFill>
          <a:blip r:embed="rId4"/>
          <a:stretch>
            <a:fillRect/>
          </a:stretch>
        </p:blipFill>
        <p:spPr>
          <a:xfrm>
            <a:off x="10699347" y="6457950"/>
            <a:ext cx="1435504" cy="342900"/>
          </a:xfrm>
          <a:prstGeom prst="rect">
            <a:avLst/>
          </a:prstGeom>
        </p:spPr>
      </p:pic>
    </p:spTree>
    <p:extLst>
      <p:ext uri="{BB962C8B-B14F-4D97-AF65-F5344CB8AC3E}">
        <p14:creationId xmlns:p14="http://schemas.microsoft.com/office/powerpoint/2010/main" val="37805451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lide 9 master">
    <p:bg>
      <p:bgPr>
        <a:solidFill>
          <a:srgbClr val="000000"/>
        </a:solidFill>
        <a:effectLst/>
      </p:bgPr>
    </p:bg>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2192000" cy="6858000"/>
          </a:xfrm>
          <a:prstGeom prst="rect">
            <a:avLst/>
          </a:prstGeom>
        </p:spPr>
      </p:pic>
      <p:sp>
        <p:nvSpPr>
          <p:cNvPr id="3" name="Shape 0"/>
          <p:cNvSpPr/>
          <p:nvPr/>
        </p:nvSpPr>
        <p:spPr>
          <a:xfrm>
            <a:off x="0" y="0"/>
            <a:ext cx="12192000" cy="6858000"/>
          </a:xfrm>
          <a:prstGeom prst="rect">
            <a:avLst/>
          </a:prstGeom>
          <a:solidFill>
            <a:srgbClr val="FFFDFA"/>
          </a:solidFill>
          <a:ln/>
        </p:spPr>
      </p:sp>
      <p:pic>
        <p:nvPicPr>
          <p:cNvPr id="4" name="Image 1" descr="preencoded.png">
            <a:hlinkClick r:id="rId3"/>
          </p:cNvPr>
          <p:cNvPicPr>
            <a:picLocks noChangeAspect="1"/>
          </p:cNvPicPr>
          <p:nvPr/>
        </p:nvPicPr>
        <p:blipFill>
          <a:blip r:embed="rId4"/>
          <a:stretch>
            <a:fillRect/>
          </a:stretch>
        </p:blipFill>
        <p:spPr>
          <a:xfrm>
            <a:off x="10699347" y="6457950"/>
            <a:ext cx="1435504" cy="342900"/>
          </a:xfrm>
          <a:prstGeom prst="rect">
            <a:avLst/>
          </a:prstGeom>
        </p:spPr>
      </p:pic>
    </p:spTree>
    <p:extLst>
      <p:ext uri="{BB962C8B-B14F-4D97-AF65-F5344CB8AC3E}">
        <p14:creationId xmlns:p14="http://schemas.microsoft.com/office/powerpoint/2010/main" val="16739591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49902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65B910DF-B555-4D30-B35E-2297D59E32D0}" type="datetime1">
              <a:rPr lang="en-US" smtClean="0"/>
              <a:t>8/4/2025</a:t>
            </a:fld>
            <a:endParaRPr lang="en-US" dirty="0"/>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1644642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2pPr marL="685800" indent="-228600">
              <a:buFont typeface="Courier New" panose="02070309020205020404" pitchFamily="49" charset="0"/>
              <a:buChar char="o"/>
              <a:defRPr/>
            </a:lvl2pPr>
            <a:lvl4pPr marL="1600200" indent="-228600">
              <a:buFont typeface="Courier New" panose="02070309020205020404" pitchFamily="49" charset="0"/>
              <a:buChar char="o"/>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0DF2F1F9-9322-493A-A9EE-BB75692CE5F5}" type="datetime1">
              <a:rPr lang="en-US" smtClean="0"/>
              <a:t>8/4/2025</a:t>
            </a:fld>
            <a:endParaRPr lang="en-US" dirty="0"/>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23068200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7858DE51-4D5E-4D23-8181-86A5B05D5351}" type="datetime1">
              <a:rPr lang="en-US" smtClean="0"/>
              <a:t>8/4/2025</a:t>
            </a:fld>
            <a:endParaRPr lang="en-US" dirty="0"/>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38899384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9C399FCA-87F3-427A-B1A2-15346103C68A}" type="datetime1">
              <a:rPr lang="en-US" smtClean="0"/>
              <a:t>8/4/2025</a:t>
            </a:fld>
            <a:endParaRPr lang="en-US" dirty="0"/>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33540114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693DF709-7E2D-49E6-A629-D8E3363D194F}" type="datetime1">
              <a:rPr lang="en-US" smtClean="0"/>
              <a:t>8/4/2025</a:t>
            </a:fld>
            <a:endParaRPr lang="en-US" dirty="0"/>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endParaRPr lang="en-US" dirty="0"/>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2413907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85D0A921-9375-4BAA-A7C2-7975528669FA}" type="datetime1">
              <a:rPr lang="en-US" smtClean="0"/>
              <a:t>8/4/2025</a:t>
            </a:fld>
            <a:endParaRPr lang="en-US" dirty="0"/>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endParaRPr lang="en-US" dirty="0"/>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9679972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A5D25425-F285-48AE-A409-A618E3EEA628}" type="datetime1">
              <a:rPr lang="en-US" smtClean="0"/>
              <a:t>8/4/2025</a:t>
            </a:fld>
            <a:endParaRPr lang="en-US" dirty="0"/>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endParaRPr lang="en-US" dirty="0"/>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2414909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7C6589-6D48-4313-B51D-9CAFA356DAEF}" type="datetimeFigureOut">
              <a:rPr lang="en-US" smtClean="0"/>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BEA9D-FE23-46CC-B85B-E5A319470244}" type="slidenum">
              <a:rPr lang="en-US" smtClean="0"/>
              <a:t>‹#›</a:t>
            </a:fld>
            <a:endParaRPr lang="en-US"/>
          </a:p>
        </p:txBody>
      </p:sp>
    </p:spTree>
    <p:extLst>
      <p:ext uri="{BB962C8B-B14F-4D97-AF65-F5344CB8AC3E}">
        <p14:creationId xmlns:p14="http://schemas.microsoft.com/office/powerpoint/2010/main" val="34196807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EB56A94D-7D6A-4378-93F6-A3A33186E34B}" type="datetime1">
              <a:rPr lang="en-US" smtClean="0"/>
              <a:t>8/4/2025</a:t>
            </a:fld>
            <a:endParaRPr lang="en-US" dirty="0"/>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39365974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285FC0F9-687B-4417-9D77-CE2D7AD8C321}" type="datetime1">
              <a:rPr lang="en-US" smtClean="0"/>
              <a:t>8/4/2025</a:t>
            </a:fld>
            <a:endParaRPr lang="en-US" dirty="0"/>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a:t>Sample Footer Text</a:t>
            </a:r>
            <a:endParaRPr lang="en-US" dirty="0"/>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15449750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29D1D79F-E600-4AC1-A639-0B9FB8286C38}" type="datetime1">
              <a:rPr lang="en-US" smtClean="0"/>
              <a:t>8/4/2025</a:t>
            </a:fld>
            <a:endParaRPr lang="en-US" dirty="0"/>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40849393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p:txBody>
          <a:bodyPr/>
          <a:lstStyle/>
          <a:p>
            <a:fld id="{390F5D60-A842-4D08-9D7D-A7A57AB501A2}" type="datetime1">
              <a:rPr lang="en-US" smtClean="0"/>
              <a:t>8/4/2025</a:t>
            </a:fld>
            <a:endParaRPr lang="en-US" dirty="0"/>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p:txBody>
          <a:bodyPr/>
          <a:lstStyle/>
          <a:p>
            <a:r>
              <a:rPr lang="en-US"/>
              <a:t>Sample Footer Text</a:t>
            </a:r>
            <a:endParaRPr lang="en-US" dirty="0"/>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29786360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74487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a:xfrm>
            <a:off x="7721600" y="6203951"/>
            <a:ext cx="3454400" cy="384175"/>
          </a:xfrm>
          <a:prstGeom prst="rect">
            <a:avLst/>
          </a:prstGeom>
        </p:spPr>
        <p:txBody>
          <a:bodyPr/>
          <a:lstStyle>
            <a:lvl1pPr>
              <a:defRPr/>
            </a:lvl1pPr>
          </a:lstStyle>
          <a:p>
            <a:pPr>
              <a:defRPr/>
            </a:pPr>
            <a:fld id="{4DA4DD43-8315-42C3-9790-F12A61C4CE97}" type="datetime1">
              <a:rPr lang="en-US" smtClean="0"/>
              <a:t>8/4/2025</a:t>
            </a:fld>
            <a:endParaRPr lang="en-US" dirty="0"/>
          </a:p>
        </p:txBody>
      </p:sp>
      <p:sp>
        <p:nvSpPr>
          <p:cNvPr id="3" name="Footer Placeholder 9"/>
          <p:cNvSpPr>
            <a:spLocks noGrp="1"/>
          </p:cNvSpPr>
          <p:nvPr>
            <p:ph type="ftr" sz="quarter" idx="11"/>
          </p:nvPr>
        </p:nvSpPr>
        <p:spPr>
          <a:xfrm>
            <a:off x="2844800" y="6203951"/>
            <a:ext cx="4775200" cy="384175"/>
          </a:xfrm>
          <a:prstGeom prst="rect">
            <a:avLst/>
          </a:prstGeom>
        </p:spPr>
        <p:txBody>
          <a:bodyPr/>
          <a:lstStyle>
            <a:lvl1pPr>
              <a:defRPr/>
            </a:lvl1pPr>
          </a:lstStyle>
          <a:p>
            <a:pPr>
              <a:defRPr/>
            </a:pPr>
            <a:endParaRPr lang="en-US"/>
          </a:p>
        </p:txBody>
      </p:sp>
      <p:sp>
        <p:nvSpPr>
          <p:cNvPr id="4" name="Slide Number Placeholder 21"/>
          <p:cNvSpPr>
            <a:spLocks noGrp="1"/>
          </p:cNvSpPr>
          <p:nvPr>
            <p:ph type="sldNum" sz="quarter" idx="12"/>
          </p:nvPr>
        </p:nvSpPr>
        <p:spPr/>
        <p:txBody>
          <a:bodyPr/>
          <a:lstStyle>
            <a:lvl1pPr>
              <a:defRPr/>
            </a:lvl1pPr>
          </a:lstStyle>
          <a:p>
            <a:pPr>
              <a:defRPr/>
            </a:pPr>
            <a:fld id="{050762EE-5645-4F74-8815-DE0417593C89}" type="slidenum">
              <a:rPr lang="en-US" altLang="en-US"/>
              <a:pPr>
                <a:defRPr/>
              </a:pPr>
              <a:t>‹#›</a:t>
            </a:fld>
            <a:endParaRPr lang="en-US" altLang="en-US"/>
          </a:p>
        </p:txBody>
      </p:sp>
    </p:spTree>
    <p:extLst>
      <p:ext uri="{BB962C8B-B14F-4D97-AF65-F5344CB8AC3E}">
        <p14:creationId xmlns:p14="http://schemas.microsoft.com/office/powerpoint/2010/main" val="5580657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640"/>
            </a:lvl1pPr>
          </a:lstStyle>
          <a:p>
            <a:r>
              <a:rPr lang="en-US"/>
              <a:t>Click to edit Master title style</a:t>
            </a:r>
          </a:p>
        </p:txBody>
      </p:sp>
      <p:sp>
        <p:nvSpPr>
          <p:cNvPr id="3" name="Subtitle 2"/>
          <p:cNvSpPr>
            <a:spLocks noGrp="1"/>
          </p:cNvSpPr>
          <p:nvPr>
            <p:ph type="subTitle" idx="1"/>
          </p:nvPr>
        </p:nvSpPr>
        <p:spPr>
          <a:xfrm>
            <a:off x="1524000" y="3602038"/>
            <a:ext cx="9144000" cy="1655764"/>
          </a:xfrm>
        </p:spPr>
        <p:txBody>
          <a:bodyPr/>
          <a:lstStyle>
            <a:lvl1pPr marL="0" indent="0" algn="ctr">
              <a:buNone/>
              <a:defRPr sz="2280"/>
            </a:lvl1pPr>
            <a:lvl2pPr marL="427939" indent="0" algn="ctr">
              <a:buNone/>
              <a:defRPr sz="1920"/>
            </a:lvl2pPr>
            <a:lvl3pPr marL="855878" indent="0" algn="ctr">
              <a:buNone/>
              <a:defRPr sz="1680"/>
            </a:lvl3pPr>
            <a:lvl4pPr marL="1283818" indent="0" algn="ctr">
              <a:buNone/>
              <a:defRPr sz="1440"/>
            </a:lvl4pPr>
            <a:lvl5pPr marL="1711757" indent="0" algn="ctr">
              <a:buNone/>
              <a:defRPr sz="1440"/>
            </a:lvl5pPr>
            <a:lvl6pPr marL="2139696" indent="0" algn="ctr">
              <a:buNone/>
              <a:defRPr sz="1440"/>
            </a:lvl6pPr>
            <a:lvl7pPr marL="2567635" indent="0" algn="ctr">
              <a:buNone/>
              <a:defRPr sz="1440"/>
            </a:lvl7pPr>
            <a:lvl8pPr marL="2995574" indent="0" algn="ctr">
              <a:buNone/>
              <a:defRPr sz="1440"/>
            </a:lvl8pPr>
            <a:lvl9pPr marL="3423514" indent="0" algn="ctr">
              <a:buNone/>
              <a:defRPr sz="1440"/>
            </a:lvl9pPr>
          </a:lstStyle>
          <a:p>
            <a:r>
              <a:rPr lang="en-US"/>
              <a:t>Click to edit Master subtitle style</a:t>
            </a:r>
          </a:p>
        </p:txBody>
      </p:sp>
      <p:sp>
        <p:nvSpPr>
          <p:cNvPr id="4" name="Date Placeholder 3"/>
          <p:cNvSpPr>
            <a:spLocks noGrp="1"/>
          </p:cNvSpPr>
          <p:nvPr>
            <p:ph type="dt" sz="half" idx="10"/>
          </p:nvPr>
        </p:nvSpPr>
        <p:spPr/>
        <p:txBody>
          <a:bodyPr/>
          <a:lstStyle/>
          <a:p>
            <a:fld id="{B680EB45-B35D-404E-9D89-7F498E85277C}" type="datetimeFigureOut">
              <a:rPr lang="en-US" smtClean="0"/>
              <a:pPr/>
              <a:t>8/4/2025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F91704-0F45-4608-AEED-DA875A125FD6}" type="slidenum">
              <a:rPr lang="en-US" smtClean="0"/>
              <a:pPr/>
              <a:t>‹#›</a:t>
            </a:fld>
            <a:endParaRPr lang="en-US" dirty="0"/>
          </a:p>
        </p:txBody>
      </p:sp>
    </p:spTree>
    <p:extLst>
      <p:ext uri="{BB962C8B-B14F-4D97-AF65-F5344CB8AC3E}">
        <p14:creationId xmlns:p14="http://schemas.microsoft.com/office/powerpoint/2010/main" val="34230627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80EB45-B35D-404E-9D89-7F498E85277C}" type="datetimeFigureOut">
              <a:rPr lang="en-US" smtClean="0"/>
              <a:pPr/>
              <a:t>8/4/2025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F91704-0F45-4608-AEED-DA875A125FD6}" type="slidenum">
              <a:rPr lang="en-US" smtClean="0"/>
              <a:pPr/>
              <a:t>‹#›</a:t>
            </a:fld>
            <a:endParaRPr lang="en-US" dirty="0"/>
          </a:p>
        </p:txBody>
      </p:sp>
    </p:spTree>
    <p:extLst>
      <p:ext uri="{BB962C8B-B14F-4D97-AF65-F5344CB8AC3E}">
        <p14:creationId xmlns:p14="http://schemas.microsoft.com/office/powerpoint/2010/main" val="38408363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5640"/>
            </a:lvl1pPr>
          </a:lstStyle>
          <a:p>
            <a:r>
              <a:rPr lang="en-US"/>
              <a:t>Click to edit Master title style</a:t>
            </a:r>
          </a:p>
        </p:txBody>
      </p:sp>
      <p:sp>
        <p:nvSpPr>
          <p:cNvPr id="3" name="Text Placeholder 2"/>
          <p:cNvSpPr>
            <a:spLocks noGrp="1"/>
          </p:cNvSpPr>
          <p:nvPr>
            <p:ph type="body" idx="1"/>
          </p:nvPr>
        </p:nvSpPr>
        <p:spPr>
          <a:xfrm>
            <a:off x="831851" y="4589466"/>
            <a:ext cx="10515600" cy="1500187"/>
          </a:xfrm>
        </p:spPr>
        <p:txBody>
          <a:bodyPr/>
          <a:lstStyle>
            <a:lvl1pPr marL="0" indent="0">
              <a:buNone/>
              <a:defRPr sz="2280">
                <a:solidFill>
                  <a:schemeClr val="tx1">
                    <a:tint val="75000"/>
                  </a:schemeClr>
                </a:solidFill>
              </a:defRPr>
            </a:lvl1pPr>
            <a:lvl2pPr marL="427939" indent="0">
              <a:buNone/>
              <a:defRPr sz="1920">
                <a:solidFill>
                  <a:schemeClr val="tx1">
                    <a:tint val="75000"/>
                  </a:schemeClr>
                </a:solidFill>
              </a:defRPr>
            </a:lvl2pPr>
            <a:lvl3pPr marL="855878" indent="0">
              <a:buNone/>
              <a:defRPr sz="1680">
                <a:solidFill>
                  <a:schemeClr val="tx1">
                    <a:tint val="75000"/>
                  </a:schemeClr>
                </a:solidFill>
              </a:defRPr>
            </a:lvl3pPr>
            <a:lvl4pPr marL="1283818" indent="0">
              <a:buNone/>
              <a:defRPr sz="1440">
                <a:solidFill>
                  <a:schemeClr val="tx1">
                    <a:tint val="75000"/>
                  </a:schemeClr>
                </a:solidFill>
              </a:defRPr>
            </a:lvl4pPr>
            <a:lvl5pPr marL="1711757" indent="0">
              <a:buNone/>
              <a:defRPr sz="1440">
                <a:solidFill>
                  <a:schemeClr val="tx1">
                    <a:tint val="75000"/>
                  </a:schemeClr>
                </a:solidFill>
              </a:defRPr>
            </a:lvl5pPr>
            <a:lvl6pPr marL="2139696" indent="0">
              <a:buNone/>
              <a:defRPr sz="1440">
                <a:solidFill>
                  <a:schemeClr val="tx1">
                    <a:tint val="75000"/>
                  </a:schemeClr>
                </a:solidFill>
              </a:defRPr>
            </a:lvl6pPr>
            <a:lvl7pPr marL="2567635" indent="0">
              <a:buNone/>
              <a:defRPr sz="1440">
                <a:solidFill>
                  <a:schemeClr val="tx1">
                    <a:tint val="75000"/>
                  </a:schemeClr>
                </a:solidFill>
              </a:defRPr>
            </a:lvl7pPr>
            <a:lvl8pPr marL="2995574" indent="0">
              <a:buNone/>
              <a:defRPr sz="1440">
                <a:solidFill>
                  <a:schemeClr val="tx1">
                    <a:tint val="75000"/>
                  </a:schemeClr>
                </a:solidFill>
              </a:defRPr>
            </a:lvl8pPr>
            <a:lvl9pPr marL="3423514"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80EB45-B35D-404E-9D89-7F498E85277C}" type="datetimeFigureOut">
              <a:rPr lang="en-US" smtClean="0"/>
              <a:pPr/>
              <a:t>8/4/2025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F91704-0F45-4608-AEED-DA875A125FD6}" type="slidenum">
              <a:rPr lang="en-US" smtClean="0"/>
              <a:pPr/>
              <a:t>‹#›</a:t>
            </a:fld>
            <a:endParaRPr lang="en-US" dirty="0"/>
          </a:p>
        </p:txBody>
      </p:sp>
    </p:spTree>
    <p:extLst>
      <p:ext uri="{BB962C8B-B14F-4D97-AF65-F5344CB8AC3E}">
        <p14:creationId xmlns:p14="http://schemas.microsoft.com/office/powerpoint/2010/main" val="29930814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80EB45-B35D-404E-9D89-7F498E85277C}" type="datetimeFigureOut">
              <a:rPr lang="en-US" smtClean="0"/>
              <a:pPr/>
              <a:t>8/4/2025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F91704-0F45-4608-AEED-DA875A125FD6}" type="slidenum">
              <a:rPr lang="en-US" smtClean="0"/>
              <a:pPr/>
              <a:t>‹#›</a:t>
            </a:fld>
            <a:endParaRPr lang="en-US" dirty="0"/>
          </a:p>
        </p:txBody>
      </p:sp>
    </p:spTree>
    <p:extLst>
      <p:ext uri="{BB962C8B-B14F-4D97-AF65-F5344CB8AC3E}">
        <p14:creationId xmlns:p14="http://schemas.microsoft.com/office/powerpoint/2010/main" val="3814486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7C6589-6D48-4313-B51D-9CAFA356DAEF}" type="datetimeFigureOut">
              <a:rPr lang="en-US" smtClean="0"/>
              <a:t>8/4/2025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ABEA9D-FE23-46CC-B85B-E5A319470244}" type="slidenum">
              <a:rPr lang="en-US" smtClean="0"/>
              <a:t>‹#›</a:t>
            </a:fld>
            <a:endParaRPr lang="en-US"/>
          </a:p>
        </p:txBody>
      </p:sp>
    </p:spTree>
    <p:extLst>
      <p:ext uri="{BB962C8B-B14F-4D97-AF65-F5344CB8AC3E}">
        <p14:creationId xmlns:p14="http://schemas.microsoft.com/office/powerpoint/2010/main" val="10544312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280" b="1"/>
            </a:lvl1pPr>
            <a:lvl2pPr marL="427939" indent="0">
              <a:buNone/>
              <a:defRPr sz="1920" b="1"/>
            </a:lvl2pPr>
            <a:lvl3pPr marL="855878" indent="0">
              <a:buNone/>
              <a:defRPr sz="1680" b="1"/>
            </a:lvl3pPr>
            <a:lvl4pPr marL="1283818" indent="0">
              <a:buNone/>
              <a:defRPr sz="1440" b="1"/>
            </a:lvl4pPr>
            <a:lvl5pPr marL="1711757" indent="0">
              <a:buNone/>
              <a:defRPr sz="1440" b="1"/>
            </a:lvl5pPr>
            <a:lvl6pPr marL="2139696" indent="0">
              <a:buNone/>
              <a:defRPr sz="1440" b="1"/>
            </a:lvl6pPr>
            <a:lvl7pPr marL="2567635" indent="0">
              <a:buNone/>
              <a:defRPr sz="1440" b="1"/>
            </a:lvl7pPr>
            <a:lvl8pPr marL="2995574" indent="0">
              <a:buNone/>
              <a:defRPr sz="1440" b="1"/>
            </a:lvl8pPr>
            <a:lvl9pPr marL="3423514" indent="0">
              <a:buNone/>
              <a:defRPr sz="1440" b="1"/>
            </a:lvl9pPr>
          </a:lstStyle>
          <a:p>
            <a:pPr lvl="0"/>
            <a:r>
              <a:rPr lang="en-US"/>
              <a:t>Click to edit Master text styles</a:t>
            </a:r>
          </a:p>
        </p:txBody>
      </p:sp>
      <p:sp>
        <p:nvSpPr>
          <p:cNvPr id="4" name="Content Placeholder 3"/>
          <p:cNvSpPr>
            <a:spLocks noGrp="1"/>
          </p:cNvSpPr>
          <p:nvPr>
            <p:ph sz="half" idx="2"/>
          </p:nvPr>
        </p:nvSpPr>
        <p:spPr>
          <a:xfrm>
            <a:off x="839789" y="250507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10" y="1681163"/>
            <a:ext cx="5183188" cy="823912"/>
          </a:xfrm>
        </p:spPr>
        <p:txBody>
          <a:bodyPr anchor="b"/>
          <a:lstStyle>
            <a:lvl1pPr marL="0" indent="0">
              <a:buNone/>
              <a:defRPr sz="2280" b="1"/>
            </a:lvl1pPr>
            <a:lvl2pPr marL="427939" indent="0">
              <a:buNone/>
              <a:defRPr sz="1920" b="1"/>
            </a:lvl2pPr>
            <a:lvl3pPr marL="855878" indent="0">
              <a:buNone/>
              <a:defRPr sz="1680" b="1"/>
            </a:lvl3pPr>
            <a:lvl4pPr marL="1283818" indent="0">
              <a:buNone/>
              <a:defRPr sz="1440" b="1"/>
            </a:lvl4pPr>
            <a:lvl5pPr marL="1711757" indent="0">
              <a:buNone/>
              <a:defRPr sz="1440" b="1"/>
            </a:lvl5pPr>
            <a:lvl6pPr marL="2139696" indent="0">
              <a:buNone/>
              <a:defRPr sz="1440" b="1"/>
            </a:lvl6pPr>
            <a:lvl7pPr marL="2567635" indent="0">
              <a:buNone/>
              <a:defRPr sz="1440" b="1"/>
            </a:lvl7pPr>
            <a:lvl8pPr marL="2995574" indent="0">
              <a:buNone/>
              <a:defRPr sz="1440" b="1"/>
            </a:lvl8pPr>
            <a:lvl9pPr marL="3423514" indent="0">
              <a:buNone/>
              <a:defRPr sz="1440" b="1"/>
            </a:lvl9pPr>
          </a:lstStyle>
          <a:p>
            <a:pPr lvl="0"/>
            <a:r>
              <a:rPr lang="en-US"/>
              <a:t>Click to edit Master text styles</a:t>
            </a:r>
          </a:p>
        </p:txBody>
      </p:sp>
      <p:sp>
        <p:nvSpPr>
          <p:cNvPr id="6" name="Content Placeholder 5"/>
          <p:cNvSpPr>
            <a:spLocks noGrp="1"/>
          </p:cNvSpPr>
          <p:nvPr>
            <p:ph sz="quarter" idx="4"/>
          </p:nvPr>
        </p:nvSpPr>
        <p:spPr>
          <a:xfrm>
            <a:off x="6172210" y="250507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80EB45-B35D-404E-9D89-7F498E85277C}" type="datetimeFigureOut">
              <a:rPr lang="en-US" smtClean="0"/>
              <a:pPr/>
              <a:t>8/4/2025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4F91704-0F45-4608-AEED-DA875A125FD6}" type="slidenum">
              <a:rPr lang="en-US" smtClean="0"/>
              <a:pPr/>
              <a:t>‹#›</a:t>
            </a:fld>
            <a:endParaRPr lang="en-US" dirty="0"/>
          </a:p>
        </p:txBody>
      </p:sp>
    </p:spTree>
    <p:extLst>
      <p:ext uri="{BB962C8B-B14F-4D97-AF65-F5344CB8AC3E}">
        <p14:creationId xmlns:p14="http://schemas.microsoft.com/office/powerpoint/2010/main" val="10698185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80EB45-B35D-404E-9D89-7F498E85277C}" type="datetimeFigureOut">
              <a:rPr lang="en-US" smtClean="0"/>
              <a:pPr/>
              <a:t>8/4/2025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4F91704-0F45-4608-AEED-DA875A125FD6}" type="slidenum">
              <a:rPr lang="en-US" smtClean="0"/>
              <a:pPr/>
              <a:t>‹#›</a:t>
            </a:fld>
            <a:endParaRPr lang="en-US" dirty="0"/>
          </a:p>
        </p:txBody>
      </p:sp>
    </p:spTree>
    <p:extLst>
      <p:ext uri="{BB962C8B-B14F-4D97-AF65-F5344CB8AC3E}">
        <p14:creationId xmlns:p14="http://schemas.microsoft.com/office/powerpoint/2010/main" val="33702569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0EB45-B35D-404E-9D89-7F498E85277C}" type="datetimeFigureOut">
              <a:rPr lang="en-US" smtClean="0"/>
              <a:pPr/>
              <a:t>8/4/2025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4F91704-0F45-4608-AEED-DA875A125FD6}" type="slidenum">
              <a:rPr lang="en-US" smtClean="0"/>
              <a:pPr/>
              <a:t>‹#›</a:t>
            </a:fld>
            <a:endParaRPr lang="en-US" dirty="0"/>
          </a:p>
        </p:txBody>
      </p:sp>
    </p:spTree>
    <p:extLst>
      <p:ext uri="{BB962C8B-B14F-4D97-AF65-F5344CB8AC3E}">
        <p14:creationId xmlns:p14="http://schemas.microsoft.com/office/powerpoint/2010/main" val="32753857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0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000"/>
            </a:lvl1pPr>
            <a:lvl2pPr>
              <a:defRPr sz="2640"/>
            </a:lvl2pPr>
            <a:lvl3pPr>
              <a:defRPr sz="228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4"/>
            <a:ext cx="3932237" cy="3811588"/>
          </a:xfrm>
        </p:spPr>
        <p:txBody>
          <a:bodyPr/>
          <a:lstStyle>
            <a:lvl1pPr marL="0" indent="0">
              <a:buNone/>
              <a:defRPr sz="1440"/>
            </a:lvl1pPr>
            <a:lvl2pPr marL="427939" indent="0">
              <a:buNone/>
              <a:defRPr sz="1320"/>
            </a:lvl2pPr>
            <a:lvl3pPr marL="855878" indent="0">
              <a:buNone/>
              <a:defRPr sz="1080"/>
            </a:lvl3pPr>
            <a:lvl4pPr marL="1283818" indent="0">
              <a:buNone/>
              <a:defRPr sz="960"/>
            </a:lvl4pPr>
            <a:lvl5pPr marL="1711757" indent="0">
              <a:buNone/>
              <a:defRPr sz="960"/>
            </a:lvl5pPr>
            <a:lvl6pPr marL="2139696" indent="0">
              <a:buNone/>
              <a:defRPr sz="960"/>
            </a:lvl6pPr>
            <a:lvl7pPr marL="2567635" indent="0">
              <a:buNone/>
              <a:defRPr sz="960"/>
            </a:lvl7pPr>
            <a:lvl8pPr marL="2995574" indent="0">
              <a:buNone/>
              <a:defRPr sz="960"/>
            </a:lvl8pPr>
            <a:lvl9pPr marL="3423514" indent="0">
              <a:buNone/>
              <a:defRPr sz="960"/>
            </a:lvl9pPr>
          </a:lstStyle>
          <a:p>
            <a:pPr lvl="0"/>
            <a:r>
              <a:rPr lang="en-US"/>
              <a:t>Click to edit Master text styles</a:t>
            </a:r>
          </a:p>
        </p:txBody>
      </p:sp>
      <p:sp>
        <p:nvSpPr>
          <p:cNvPr id="5" name="Date Placeholder 4"/>
          <p:cNvSpPr>
            <a:spLocks noGrp="1"/>
          </p:cNvSpPr>
          <p:nvPr>
            <p:ph type="dt" sz="half" idx="10"/>
          </p:nvPr>
        </p:nvSpPr>
        <p:spPr/>
        <p:txBody>
          <a:bodyPr/>
          <a:lstStyle/>
          <a:p>
            <a:fld id="{B680EB45-B35D-404E-9D89-7F498E85277C}" type="datetimeFigureOut">
              <a:rPr lang="en-US" smtClean="0"/>
              <a:pPr/>
              <a:t>8/4/2025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F91704-0F45-4608-AEED-DA875A125FD6}" type="slidenum">
              <a:rPr lang="en-US" smtClean="0"/>
              <a:pPr/>
              <a:t>‹#›</a:t>
            </a:fld>
            <a:endParaRPr lang="en-US" dirty="0"/>
          </a:p>
        </p:txBody>
      </p:sp>
    </p:spTree>
    <p:extLst>
      <p:ext uri="{BB962C8B-B14F-4D97-AF65-F5344CB8AC3E}">
        <p14:creationId xmlns:p14="http://schemas.microsoft.com/office/powerpoint/2010/main" val="2725395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0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000"/>
            </a:lvl1pPr>
            <a:lvl2pPr marL="427939" indent="0">
              <a:buNone/>
              <a:defRPr sz="2640"/>
            </a:lvl2pPr>
            <a:lvl3pPr marL="855878" indent="0">
              <a:buNone/>
              <a:defRPr sz="2280"/>
            </a:lvl3pPr>
            <a:lvl4pPr marL="1283818" indent="0">
              <a:buNone/>
              <a:defRPr sz="1920"/>
            </a:lvl4pPr>
            <a:lvl5pPr marL="1711757" indent="0">
              <a:buNone/>
              <a:defRPr sz="1920"/>
            </a:lvl5pPr>
            <a:lvl6pPr marL="2139696" indent="0">
              <a:buNone/>
              <a:defRPr sz="1920"/>
            </a:lvl6pPr>
            <a:lvl7pPr marL="2567635" indent="0">
              <a:buNone/>
              <a:defRPr sz="1920"/>
            </a:lvl7pPr>
            <a:lvl8pPr marL="2995574" indent="0">
              <a:buNone/>
              <a:defRPr sz="1920"/>
            </a:lvl8pPr>
            <a:lvl9pPr marL="3423514" indent="0">
              <a:buNone/>
              <a:defRPr sz="1920"/>
            </a:lvl9pPr>
          </a:lstStyle>
          <a:p>
            <a:endParaRPr lang="en-US" dirty="0"/>
          </a:p>
        </p:txBody>
      </p:sp>
      <p:sp>
        <p:nvSpPr>
          <p:cNvPr id="4" name="Text Placeholder 3"/>
          <p:cNvSpPr>
            <a:spLocks noGrp="1"/>
          </p:cNvSpPr>
          <p:nvPr>
            <p:ph type="body" sz="half" idx="2"/>
          </p:nvPr>
        </p:nvSpPr>
        <p:spPr>
          <a:xfrm>
            <a:off x="839788" y="2057404"/>
            <a:ext cx="3932237" cy="3811588"/>
          </a:xfrm>
        </p:spPr>
        <p:txBody>
          <a:bodyPr/>
          <a:lstStyle>
            <a:lvl1pPr marL="0" indent="0">
              <a:buNone/>
              <a:defRPr sz="1440"/>
            </a:lvl1pPr>
            <a:lvl2pPr marL="427939" indent="0">
              <a:buNone/>
              <a:defRPr sz="1320"/>
            </a:lvl2pPr>
            <a:lvl3pPr marL="855878" indent="0">
              <a:buNone/>
              <a:defRPr sz="1080"/>
            </a:lvl3pPr>
            <a:lvl4pPr marL="1283818" indent="0">
              <a:buNone/>
              <a:defRPr sz="960"/>
            </a:lvl4pPr>
            <a:lvl5pPr marL="1711757" indent="0">
              <a:buNone/>
              <a:defRPr sz="960"/>
            </a:lvl5pPr>
            <a:lvl6pPr marL="2139696" indent="0">
              <a:buNone/>
              <a:defRPr sz="960"/>
            </a:lvl6pPr>
            <a:lvl7pPr marL="2567635" indent="0">
              <a:buNone/>
              <a:defRPr sz="960"/>
            </a:lvl7pPr>
            <a:lvl8pPr marL="2995574" indent="0">
              <a:buNone/>
              <a:defRPr sz="960"/>
            </a:lvl8pPr>
            <a:lvl9pPr marL="3423514" indent="0">
              <a:buNone/>
              <a:defRPr sz="960"/>
            </a:lvl9pPr>
          </a:lstStyle>
          <a:p>
            <a:pPr lvl="0"/>
            <a:r>
              <a:rPr lang="en-US"/>
              <a:t>Click to edit Master text styles</a:t>
            </a:r>
          </a:p>
        </p:txBody>
      </p:sp>
      <p:sp>
        <p:nvSpPr>
          <p:cNvPr id="5" name="Date Placeholder 4"/>
          <p:cNvSpPr>
            <a:spLocks noGrp="1"/>
          </p:cNvSpPr>
          <p:nvPr>
            <p:ph type="dt" sz="half" idx="10"/>
          </p:nvPr>
        </p:nvSpPr>
        <p:spPr/>
        <p:txBody>
          <a:bodyPr/>
          <a:lstStyle/>
          <a:p>
            <a:fld id="{B680EB45-B35D-404E-9D89-7F498E85277C}" type="datetimeFigureOut">
              <a:rPr lang="en-US" smtClean="0"/>
              <a:pPr/>
              <a:t>8/4/2025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F91704-0F45-4608-AEED-DA875A125FD6}" type="slidenum">
              <a:rPr lang="en-US" smtClean="0"/>
              <a:pPr/>
              <a:t>‹#›</a:t>
            </a:fld>
            <a:endParaRPr lang="en-US" dirty="0"/>
          </a:p>
        </p:txBody>
      </p:sp>
    </p:spTree>
    <p:extLst>
      <p:ext uri="{BB962C8B-B14F-4D97-AF65-F5344CB8AC3E}">
        <p14:creationId xmlns:p14="http://schemas.microsoft.com/office/powerpoint/2010/main" val="9455194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80EB45-B35D-404E-9D89-7F498E85277C}" type="datetimeFigureOut">
              <a:rPr lang="en-US" smtClean="0"/>
              <a:pPr/>
              <a:t>8/4/2025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F91704-0F45-4608-AEED-DA875A125FD6}" type="slidenum">
              <a:rPr lang="en-US" smtClean="0"/>
              <a:pPr/>
              <a:t>‹#›</a:t>
            </a:fld>
            <a:endParaRPr lang="en-US" dirty="0"/>
          </a:p>
        </p:txBody>
      </p:sp>
    </p:spTree>
    <p:extLst>
      <p:ext uri="{BB962C8B-B14F-4D97-AF65-F5344CB8AC3E}">
        <p14:creationId xmlns:p14="http://schemas.microsoft.com/office/powerpoint/2010/main" val="36339619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6"/>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10" y="365126"/>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80EB45-B35D-404E-9D89-7F498E85277C}" type="datetimeFigureOut">
              <a:rPr lang="en-US" smtClean="0"/>
              <a:pPr/>
              <a:t>8/4/2025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F91704-0F45-4608-AEED-DA875A125FD6}" type="slidenum">
              <a:rPr lang="en-US" smtClean="0"/>
              <a:pPr/>
              <a:t>‹#›</a:t>
            </a:fld>
            <a:endParaRPr lang="en-US" dirty="0"/>
          </a:p>
        </p:txBody>
      </p:sp>
    </p:spTree>
    <p:extLst>
      <p:ext uri="{BB962C8B-B14F-4D97-AF65-F5344CB8AC3E}">
        <p14:creationId xmlns:p14="http://schemas.microsoft.com/office/powerpoint/2010/main" val="12402894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F2586B-D946-470A-A26B-9F1E3078CE6A}" type="datetimeFigureOut">
              <a:rPr lang="en-US" smtClean="0">
                <a:solidFill>
                  <a:prstClr val="black">
                    <a:tint val="75000"/>
                  </a:prstClr>
                </a:solidFill>
              </a:rPr>
              <a:pPr/>
              <a:t>8/4/2025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064195D-C97D-47F1-B418-FDCF98854E6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70716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F2586B-D946-470A-A26B-9F1E3078CE6A}" type="datetimeFigureOut">
              <a:rPr lang="en-US" smtClean="0">
                <a:solidFill>
                  <a:prstClr val="black">
                    <a:tint val="75000"/>
                  </a:prstClr>
                </a:solidFill>
              </a:rPr>
              <a:pPr/>
              <a:t>8/4/2025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064195D-C97D-47F1-B418-FDCF98854E6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01678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40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F2586B-D946-470A-A26B-9F1E3078CE6A}" type="datetimeFigureOut">
              <a:rPr lang="en-US" smtClean="0">
                <a:solidFill>
                  <a:prstClr val="black">
                    <a:tint val="75000"/>
                  </a:prstClr>
                </a:solidFill>
              </a:rPr>
              <a:pPr/>
              <a:t>8/4/2025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064195D-C97D-47F1-B418-FDCF98854E6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638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7C6589-6D48-4313-B51D-9CAFA356DAEF}" type="datetimeFigureOut">
              <a:rPr lang="en-US" smtClean="0"/>
              <a:t>8/4/2025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ABEA9D-FE23-46CC-B85B-E5A319470244}" type="slidenum">
              <a:rPr lang="en-US" smtClean="0"/>
              <a:t>‹#›</a:t>
            </a:fld>
            <a:endParaRPr lang="en-US"/>
          </a:p>
        </p:txBody>
      </p:sp>
    </p:spTree>
    <p:extLst>
      <p:ext uri="{BB962C8B-B14F-4D97-AF65-F5344CB8AC3E}">
        <p14:creationId xmlns:p14="http://schemas.microsoft.com/office/powerpoint/2010/main" val="34088205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360"/>
            </a:lvl1pPr>
            <a:lvl2pPr>
              <a:defRPr sz="2880"/>
            </a:lvl2pPr>
            <a:lvl3pPr>
              <a:defRPr sz="240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F2586B-D946-470A-A26B-9F1E3078CE6A}" type="datetimeFigureOut">
              <a:rPr lang="en-US" smtClean="0">
                <a:solidFill>
                  <a:prstClr val="black">
                    <a:tint val="75000"/>
                  </a:prstClr>
                </a:solidFill>
              </a:rPr>
              <a:pPr/>
              <a:t>8/4/2025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064195D-C97D-47F1-B418-FDCF98854E6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78743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7" y="1535113"/>
            <a:ext cx="5389033" cy="639763"/>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6193377" y="2174875"/>
            <a:ext cx="5389033" cy="3951288"/>
          </a:xfrm>
        </p:spPr>
        <p:txBody>
          <a:bodyPr/>
          <a:lstStyle>
            <a:lvl1pPr>
              <a:defRPr sz="2880"/>
            </a:lvl1pPr>
            <a:lvl2pPr>
              <a:defRPr sz="240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F2586B-D946-470A-A26B-9F1E3078CE6A}" type="datetimeFigureOut">
              <a:rPr lang="en-US" smtClean="0">
                <a:solidFill>
                  <a:prstClr val="black">
                    <a:tint val="75000"/>
                  </a:prstClr>
                </a:solidFill>
              </a:rPr>
              <a:pPr/>
              <a:t>8/4/2025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064195D-C97D-47F1-B418-FDCF98854E6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40857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F2586B-D946-470A-A26B-9F1E3078CE6A}" type="datetimeFigureOut">
              <a:rPr lang="en-US" smtClean="0">
                <a:solidFill>
                  <a:prstClr val="black">
                    <a:tint val="75000"/>
                  </a:prstClr>
                </a:solidFill>
              </a:rPr>
              <a:pPr/>
              <a:t>8/4/2025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064195D-C97D-47F1-B418-FDCF98854E6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20464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2586B-D946-470A-A26B-9F1E3078CE6A}" type="datetimeFigureOut">
              <a:rPr lang="en-US" smtClean="0">
                <a:solidFill>
                  <a:prstClr val="black">
                    <a:tint val="75000"/>
                  </a:prstClr>
                </a:solidFill>
              </a:rPr>
              <a:pPr/>
              <a:t>8/4/2025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064195D-C97D-47F1-B418-FDCF98854E6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88454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0" y="273049"/>
            <a:ext cx="4011084" cy="1162051"/>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0" y="1435104"/>
            <a:ext cx="4011084" cy="46910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01F2586B-D946-470A-A26B-9F1E3078CE6A}" type="datetimeFigureOut">
              <a:rPr lang="en-US" smtClean="0">
                <a:solidFill>
                  <a:prstClr val="black">
                    <a:tint val="75000"/>
                  </a:prstClr>
                </a:solidFill>
              </a:rPr>
              <a:pPr/>
              <a:t>8/4/2025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064195D-C97D-47F1-B418-FDCF98854E6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21840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40"/>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fld id="{01F2586B-D946-470A-A26B-9F1E3078CE6A}" type="datetimeFigureOut">
              <a:rPr lang="en-US" smtClean="0">
                <a:solidFill>
                  <a:prstClr val="black">
                    <a:tint val="75000"/>
                  </a:prstClr>
                </a:solidFill>
              </a:rPr>
              <a:pPr/>
              <a:t>8/4/2025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064195D-C97D-47F1-B418-FDCF98854E6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02738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F2586B-D946-470A-A26B-9F1E3078CE6A}" type="datetimeFigureOut">
              <a:rPr lang="en-US" smtClean="0">
                <a:solidFill>
                  <a:prstClr val="black">
                    <a:tint val="75000"/>
                  </a:prstClr>
                </a:solidFill>
              </a:rPr>
              <a:pPr/>
              <a:t>8/4/2025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064195D-C97D-47F1-B418-FDCF98854E6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93010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F2586B-D946-470A-A26B-9F1E3078CE6A}" type="datetimeFigureOut">
              <a:rPr lang="en-US" smtClean="0">
                <a:solidFill>
                  <a:prstClr val="black">
                    <a:tint val="75000"/>
                  </a:prstClr>
                </a:solidFill>
              </a:rPr>
              <a:pPr/>
              <a:t>8/4/2025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064195D-C97D-47F1-B418-FDCF98854E6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2181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C6589-6D48-4313-B51D-9CAFA356DAEF}" type="datetimeFigureOut">
              <a:rPr lang="en-US" smtClean="0"/>
              <a:t>8/4/2025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ABEA9D-FE23-46CC-B85B-E5A319470244}" type="slidenum">
              <a:rPr lang="en-US" smtClean="0"/>
              <a:t>‹#›</a:t>
            </a:fld>
            <a:endParaRPr lang="en-US"/>
          </a:p>
        </p:txBody>
      </p:sp>
    </p:spTree>
    <p:extLst>
      <p:ext uri="{BB962C8B-B14F-4D97-AF65-F5344CB8AC3E}">
        <p14:creationId xmlns:p14="http://schemas.microsoft.com/office/powerpoint/2010/main" val="1717635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7C6589-6D48-4313-B51D-9CAFA356DAEF}" type="datetimeFigureOut">
              <a:rPr lang="en-US" smtClean="0"/>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BEA9D-FE23-46CC-B85B-E5A319470244}" type="slidenum">
              <a:rPr lang="en-US" smtClean="0"/>
              <a:t>‹#›</a:t>
            </a:fld>
            <a:endParaRPr lang="en-US"/>
          </a:p>
        </p:txBody>
      </p:sp>
    </p:spTree>
    <p:extLst>
      <p:ext uri="{BB962C8B-B14F-4D97-AF65-F5344CB8AC3E}">
        <p14:creationId xmlns:p14="http://schemas.microsoft.com/office/powerpoint/2010/main" val="480757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7C6589-6D48-4313-B51D-9CAFA356DAEF}" type="datetimeFigureOut">
              <a:rPr lang="en-US" smtClean="0"/>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ABEA9D-FE23-46CC-B85B-E5A319470244}" type="slidenum">
              <a:rPr lang="en-US" smtClean="0"/>
              <a:t>‹#›</a:t>
            </a:fld>
            <a:endParaRPr lang="en-US"/>
          </a:p>
        </p:txBody>
      </p:sp>
    </p:spTree>
    <p:extLst>
      <p:ext uri="{BB962C8B-B14F-4D97-AF65-F5344CB8AC3E}">
        <p14:creationId xmlns:p14="http://schemas.microsoft.com/office/powerpoint/2010/main" val="2353351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1.png"/><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887C6589-6D48-4313-B51D-9CAFA356DAEF}" type="datetimeFigureOut">
              <a:rPr lang="en-US" smtClean="0"/>
              <a:t>8/4/2025</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E7ABEA9D-FE23-46CC-B85B-E5A319470244}" type="slidenum">
              <a:rPr lang="en-US" smtClean="0"/>
              <a:t>‹#›</a:t>
            </a:fld>
            <a:endParaRPr lang="en-US"/>
          </a:p>
        </p:txBody>
      </p:sp>
    </p:spTree>
    <p:extLst>
      <p:ext uri="{BB962C8B-B14F-4D97-AF65-F5344CB8AC3E}">
        <p14:creationId xmlns:p14="http://schemas.microsoft.com/office/powerpoint/2010/main" val="143582750"/>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4051201431"/>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 id="2147483793" r:id="rId15"/>
  </p:sldLayoutIdLst>
  <p:hf sldNum="0"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91916A1-FEE7-41E7-BEE3-2B4941A6F305}"/>
              </a:ext>
              <a:ext uri="{C183D7F6-B498-43B3-948B-1728B52AA6E4}">
                <adec:decorative xmlns:adec="http://schemas.microsoft.com/office/drawing/2017/decorative" val="1"/>
              </a:ext>
            </a:extLst>
          </p:cNvPr>
          <p:cNvGrpSpPr/>
          <p:nvPr/>
        </p:nvGrpSpPr>
        <p:grpSpPr>
          <a:xfrm>
            <a:off x="175990" y="62886"/>
            <a:ext cx="11708355" cy="6301715"/>
            <a:chOff x="175990" y="62886"/>
            <a:chExt cx="11708355" cy="6301715"/>
          </a:xfrm>
        </p:grpSpPr>
        <p:sp useBgFill="1">
          <p:nvSpPr>
            <p:cNvPr id="18" name="Graphic 10">
              <a:extLst>
                <a:ext uri="{FF2B5EF4-FFF2-40B4-BE49-F238E27FC236}">
                  <a16:creationId xmlns:a16="http://schemas.microsoft.com/office/drawing/2014/main" id="{EAFF5F08-677C-4873-9274-02B6FE751044}"/>
                </a:ext>
              </a:extLst>
            </p:cNvPr>
            <p:cNvSpPr/>
            <p:nvPr/>
          </p:nvSpPr>
          <p:spPr>
            <a:xfrm rot="2700000">
              <a:off x="175990" y="525742"/>
              <a:ext cx="1066799" cy="1066799"/>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19" name="Graphic 10">
              <a:extLst>
                <a:ext uri="{FF2B5EF4-FFF2-40B4-BE49-F238E27FC236}">
                  <a16:creationId xmlns:a16="http://schemas.microsoft.com/office/drawing/2014/main" id="{16514C65-F179-4953-B660-5FC657697957}"/>
                </a:ext>
              </a:extLst>
            </p:cNvPr>
            <p:cNvSpPr/>
            <p:nvPr/>
          </p:nvSpPr>
          <p:spPr>
            <a:xfrm rot="2700000">
              <a:off x="8482021" y="62886"/>
              <a:ext cx="2322574" cy="2322574"/>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20" name="Graphic 10">
              <a:extLst>
                <a:ext uri="{FF2B5EF4-FFF2-40B4-BE49-F238E27FC236}">
                  <a16:creationId xmlns:a16="http://schemas.microsoft.com/office/drawing/2014/main" id="{DF5DA89C-9FED-4AE0-8C36-20612E77FAC0}"/>
                </a:ext>
              </a:extLst>
            </p:cNvPr>
            <p:cNvSpPr/>
            <p:nvPr/>
          </p:nvSpPr>
          <p:spPr>
            <a:xfrm rot="2700000">
              <a:off x="10578627" y="5015941"/>
              <a:ext cx="925287" cy="925287"/>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sp useBgFill="1">
          <p:nvSpPr>
            <p:cNvPr id="21" name="Oval 20">
              <a:extLst>
                <a:ext uri="{FF2B5EF4-FFF2-40B4-BE49-F238E27FC236}">
                  <a16:creationId xmlns:a16="http://schemas.microsoft.com/office/drawing/2014/main" id="{FB98224C-F1DB-4F10-9B7F-93B86BA13F40}"/>
                </a:ext>
              </a:extLst>
            </p:cNvPr>
            <p:cNvSpPr/>
            <p:nvPr/>
          </p:nvSpPr>
          <p:spPr>
            <a:xfrm rot="10800000">
              <a:off x="11622685" y="6102941"/>
              <a:ext cx="261660" cy="261660"/>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a:p>
          </p:txBody>
        </p:sp>
        <p:sp useBgFill="1">
          <p:nvSpPr>
            <p:cNvPr id="22" name="Oval 21">
              <a:extLst>
                <a:ext uri="{FF2B5EF4-FFF2-40B4-BE49-F238E27FC236}">
                  <a16:creationId xmlns:a16="http://schemas.microsoft.com/office/drawing/2014/main" id="{9AE1FC9E-06C9-4A12-8BE7-766C3DA8B9AC}"/>
                </a:ext>
              </a:extLst>
            </p:cNvPr>
            <p:cNvSpPr/>
            <p:nvPr/>
          </p:nvSpPr>
          <p:spPr>
            <a:xfrm rot="10800000">
              <a:off x="11352354" y="406586"/>
              <a:ext cx="474023" cy="474023"/>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a:p>
          </p:txBody>
        </p:sp>
        <p:sp useBgFill="1">
          <p:nvSpPr>
            <p:cNvPr id="23" name="Oval 22">
              <a:extLst>
                <a:ext uri="{FF2B5EF4-FFF2-40B4-BE49-F238E27FC236}">
                  <a16:creationId xmlns:a16="http://schemas.microsoft.com/office/drawing/2014/main" id="{29954B75-D8C7-439C-A014-E644E3E2C0A5}"/>
                </a:ext>
              </a:extLst>
            </p:cNvPr>
            <p:cNvSpPr/>
            <p:nvPr/>
          </p:nvSpPr>
          <p:spPr>
            <a:xfrm rot="10800000">
              <a:off x="1678231" y="427615"/>
              <a:ext cx="334385" cy="334385"/>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endParaRPr lang="en-US" dirty="0"/>
            </a:p>
          </p:txBody>
        </p:sp>
      </p:gr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00800"/>
            <a:ext cx="2743200" cy="365125"/>
          </a:xfrm>
          <a:prstGeom prst="rect">
            <a:avLst/>
          </a:prstGeom>
        </p:spPr>
        <p:txBody>
          <a:bodyPr vert="horz" lIns="91440" tIns="45720" rIns="91440" bIns="45720" rtlCol="0" anchor="ctr"/>
          <a:lstStyle>
            <a:lvl1pPr algn="l">
              <a:defRPr sz="900" cap="all" spc="150" baseline="0">
                <a:solidFill>
                  <a:schemeClr val="tx1">
                    <a:tint val="75000"/>
                  </a:schemeClr>
                </a:solidFill>
              </a:defRPr>
            </a:lvl1pPr>
          </a:lstStyle>
          <a:p>
            <a:fld id="{B32DFD30-2122-4F4A-97B4-D0A849E36C5F}" type="datetime1">
              <a:rPr lang="en-US" smtClean="0"/>
              <a:t>8/4/2025</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00800"/>
            <a:ext cx="4114800" cy="365125"/>
          </a:xfrm>
          <a:prstGeom prst="rect">
            <a:avLst/>
          </a:prstGeom>
        </p:spPr>
        <p:txBody>
          <a:bodyPr vert="horz" lIns="91440" tIns="45720" rIns="91440" bIns="45720" rtlCol="0" anchor="ctr"/>
          <a:lstStyle>
            <a:lvl1pPr algn="ctr">
              <a:defRPr sz="900" cap="all" spc="150" baseline="0">
                <a:solidFill>
                  <a:schemeClr val="tx1">
                    <a:tint val="75000"/>
                  </a:schemeClr>
                </a:solidFill>
              </a:defRPr>
            </a:lvl1pPr>
          </a:lstStyle>
          <a:p>
            <a:r>
              <a:rPr lang="en-US"/>
              <a:t>Sample Footer Text</a:t>
            </a:r>
            <a:endParaRPr lang="en-US" dirty="0"/>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00800"/>
            <a:ext cx="2743200" cy="365125"/>
          </a:xfrm>
          <a:prstGeom prst="rect">
            <a:avLst/>
          </a:prstGeom>
        </p:spPr>
        <p:txBody>
          <a:bodyPr vert="horz" lIns="91440" tIns="45720" rIns="91440" bIns="45720" rtlCol="0" anchor="ctr"/>
          <a:lstStyle>
            <a:lvl1pPr algn="r">
              <a:defRPr sz="900" cap="all" spc="150" baseline="0">
                <a:solidFill>
                  <a:schemeClr val="tx1">
                    <a:tint val="75000"/>
                  </a:schemeClr>
                </a:solidFill>
              </a:defRPr>
            </a:lvl1pPr>
          </a:lstStyle>
          <a:p>
            <a:fld id="{DFA5D71E-5CDF-4C93-8A75-5B916FDC5BEA}" type="slidenum">
              <a:rPr lang="en-US" smtClean="0"/>
              <a:pPr/>
              <a:t>‹#›</a:t>
            </a:fld>
            <a:endParaRPr lang="en-US" dirty="0"/>
          </a:p>
        </p:txBody>
      </p:sp>
    </p:spTree>
    <p:extLst>
      <p:ext uri="{BB962C8B-B14F-4D97-AF65-F5344CB8AC3E}">
        <p14:creationId xmlns:p14="http://schemas.microsoft.com/office/powerpoint/2010/main" val="403076921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Segoe UI" panose="020B0502040204020203"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Segoe UI" panose="020B0502040204020203"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Courier New" panose="02070309020205020404" pitchFamily="49" charset="0"/>
        <a:buChar char="o"/>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Segoe UI" panose="020B0502040204020203"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userDrawn="1"/>
        </p:nvPicPr>
        <p:blipFill rotWithShape="1">
          <a:blip r:embed="rId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3069521838"/>
      </p:ext>
    </p:extLst>
  </p:cSld>
  <p:clrMap bg1="lt1" tx1="dk1" bg2="lt2" tx2="dk2" accent1="accent1" accent2="accent2" accent3="accent3" accent4="accent4" accent5="accent5" accent6="accent6" hlink="hlink" folHlink="folHlink"/>
  <p:sldLayoutIdLst>
    <p:sldLayoutId id="2147483782" r:id="rId1"/>
    <p:sldLayoutId id="2147483783"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71323" tIns="35662" rIns="71323" bIns="35662"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9"/>
          </a:xfrm>
          <a:prstGeom prst="rect">
            <a:avLst/>
          </a:prstGeom>
        </p:spPr>
        <p:txBody>
          <a:bodyPr vert="horz" lIns="71323" tIns="35662" rIns="71323" bIns="35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5"/>
            <a:ext cx="2743200" cy="365125"/>
          </a:xfrm>
          <a:prstGeom prst="rect">
            <a:avLst/>
          </a:prstGeom>
        </p:spPr>
        <p:txBody>
          <a:bodyPr vert="horz" lIns="71323" tIns="35662" rIns="71323" bIns="35662" rtlCol="0" anchor="ctr"/>
          <a:lstStyle>
            <a:lvl1pPr algn="l">
              <a:defRPr sz="1080">
                <a:solidFill>
                  <a:schemeClr val="tx1">
                    <a:tint val="75000"/>
                  </a:schemeClr>
                </a:solidFill>
              </a:defRPr>
            </a:lvl1pPr>
          </a:lstStyle>
          <a:p>
            <a:fld id="{B680EB45-B35D-404E-9D89-7F498E85277C}" type="datetimeFigureOut">
              <a:rPr lang="en-US" smtClean="0"/>
              <a:pPr/>
              <a:t>8/4/2025</a:t>
            </a:fld>
            <a:endParaRPr lang="en-US" dirty="0"/>
          </a:p>
        </p:txBody>
      </p:sp>
      <p:sp>
        <p:nvSpPr>
          <p:cNvPr id="5" name="Footer Placeholder 4"/>
          <p:cNvSpPr>
            <a:spLocks noGrp="1"/>
          </p:cNvSpPr>
          <p:nvPr>
            <p:ph type="ftr" sz="quarter" idx="3"/>
          </p:nvPr>
        </p:nvSpPr>
        <p:spPr>
          <a:xfrm>
            <a:off x="4038600" y="6356355"/>
            <a:ext cx="4114800" cy="365125"/>
          </a:xfrm>
          <a:prstGeom prst="rect">
            <a:avLst/>
          </a:prstGeom>
        </p:spPr>
        <p:txBody>
          <a:bodyPr vert="horz" lIns="71323" tIns="35662" rIns="71323" bIns="35662" rtlCol="0" anchor="ctr"/>
          <a:lstStyle>
            <a:lvl1pPr algn="ctr">
              <a:defRPr sz="10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5"/>
            <a:ext cx="2743200" cy="365125"/>
          </a:xfrm>
          <a:prstGeom prst="rect">
            <a:avLst/>
          </a:prstGeom>
        </p:spPr>
        <p:txBody>
          <a:bodyPr vert="horz" lIns="71323" tIns="35662" rIns="71323" bIns="35662" rtlCol="0" anchor="ctr"/>
          <a:lstStyle>
            <a:lvl1pPr algn="r">
              <a:defRPr sz="1080">
                <a:solidFill>
                  <a:schemeClr val="tx1">
                    <a:tint val="75000"/>
                  </a:schemeClr>
                </a:solidFill>
              </a:defRPr>
            </a:lvl1pPr>
          </a:lstStyle>
          <a:p>
            <a:fld id="{84F91704-0F45-4608-AEED-DA875A125FD6}" type="slidenum">
              <a:rPr lang="en-US" smtClean="0"/>
              <a:pPr/>
              <a:t>‹#›</a:t>
            </a:fld>
            <a:endParaRPr lang="en-US" dirty="0"/>
          </a:p>
        </p:txBody>
      </p:sp>
    </p:spTree>
    <p:extLst>
      <p:ext uri="{BB962C8B-B14F-4D97-AF65-F5344CB8AC3E}">
        <p14:creationId xmlns:p14="http://schemas.microsoft.com/office/powerpoint/2010/main" val="2859420819"/>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855878" rtl="0" eaLnBrk="1" latinLnBrk="0" hangingPunct="1">
        <a:lnSpc>
          <a:spcPct val="90000"/>
        </a:lnSpc>
        <a:spcBef>
          <a:spcPct val="0"/>
        </a:spcBef>
        <a:buNone/>
        <a:defRPr sz="4080" kern="1200">
          <a:solidFill>
            <a:schemeClr val="tx1"/>
          </a:solidFill>
          <a:latin typeface="+mj-lt"/>
          <a:ea typeface="+mj-ea"/>
          <a:cs typeface="+mj-cs"/>
        </a:defRPr>
      </a:lvl1pPr>
    </p:titleStyle>
    <p:bodyStyle>
      <a:lvl1pPr marL="213970" indent="-213970" algn="l" defTabSz="855878" rtl="0" eaLnBrk="1" latinLnBrk="0" hangingPunct="1">
        <a:lnSpc>
          <a:spcPct val="90000"/>
        </a:lnSpc>
        <a:spcBef>
          <a:spcPts val="936"/>
        </a:spcBef>
        <a:buFont typeface="Arial" panose="020B0604020202020204" pitchFamily="34" charset="0"/>
        <a:buChar char="•"/>
        <a:defRPr sz="2640" kern="1200">
          <a:solidFill>
            <a:schemeClr val="tx1"/>
          </a:solidFill>
          <a:latin typeface="+mn-lt"/>
          <a:ea typeface="+mn-ea"/>
          <a:cs typeface="+mn-cs"/>
        </a:defRPr>
      </a:lvl1pPr>
      <a:lvl2pPr marL="641909" indent="-213970" algn="l" defTabSz="855878" rtl="0" eaLnBrk="1" latinLnBrk="0" hangingPunct="1">
        <a:lnSpc>
          <a:spcPct val="90000"/>
        </a:lnSpc>
        <a:spcBef>
          <a:spcPts val="468"/>
        </a:spcBef>
        <a:buFont typeface="Arial" panose="020B0604020202020204" pitchFamily="34" charset="0"/>
        <a:buChar char="•"/>
        <a:defRPr sz="2280" kern="1200">
          <a:solidFill>
            <a:schemeClr val="tx1"/>
          </a:solidFill>
          <a:latin typeface="+mn-lt"/>
          <a:ea typeface="+mn-ea"/>
          <a:cs typeface="+mn-cs"/>
        </a:defRPr>
      </a:lvl2pPr>
      <a:lvl3pPr marL="1069848" indent="-213970" algn="l" defTabSz="855878" rtl="0" eaLnBrk="1" latinLnBrk="0" hangingPunct="1">
        <a:lnSpc>
          <a:spcPct val="90000"/>
        </a:lnSpc>
        <a:spcBef>
          <a:spcPts val="468"/>
        </a:spcBef>
        <a:buFont typeface="Arial" panose="020B0604020202020204" pitchFamily="34" charset="0"/>
        <a:buChar char="•"/>
        <a:defRPr sz="1920" kern="1200">
          <a:solidFill>
            <a:schemeClr val="tx1"/>
          </a:solidFill>
          <a:latin typeface="+mn-lt"/>
          <a:ea typeface="+mn-ea"/>
          <a:cs typeface="+mn-cs"/>
        </a:defRPr>
      </a:lvl3pPr>
      <a:lvl4pPr marL="1497787" indent="-213970" algn="l" defTabSz="855878" rtl="0" eaLnBrk="1" latinLnBrk="0" hangingPunct="1">
        <a:lnSpc>
          <a:spcPct val="90000"/>
        </a:lnSpc>
        <a:spcBef>
          <a:spcPts val="468"/>
        </a:spcBef>
        <a:buFont typeface="Arial" panose="020B0604020202020204" pitchFamily="34" charset="0"/>
        <a:buChar char="•"/>
        <a:defRPr sz="1680" kern="1200">
          <a:solidFill>
            <a:schemeClr val="tx1"/>
          </a:solidFill>
          <a:latin typeface="+mn-lt"/>
          <a:ea typeface="+mn-ea"/>
          <a:cs typeface="+mn-cs"/>
        </a:defRPr>
      </a:lvl4pPr>
      <a:lvl5pPr marL="1925726" indent="-213970" algn="l" defTabSz="855878" rtl="0" eaLnBrk="1" latinLnBrk="0" hangingPunct="1">
        <a:lnSpc>
          <a:spcPct val="90000"/>
        </a:lnSpc>
        <a:spcBef>
          <a:spcPts val="468"/>
        </a:spcBef>
        <a:buFont typeface="Arial" panose="020B0604020202020204" pitchFamily="34" charset="0"/>
        <a:buChar char="•"/>
        <a:defRPr sz="1680" kern="1200">
          <a:solidFill>
            <a:schemeClr val="tx1"/>
          </a:solidFill>
          <a:latin typeface="+mn-lt"/>
          <a:ea typeface="+mn-ea"/>
          <a:cs typeface="+mn-cs"/>
        </a:defRPr>
      </a:lvl5pPr>
      <a:lvl6pPr marL="2353666" indent="-213970" algn="l" defTabSz="855878" rtl="0" eaLnBrk="1" latinLnBrk="0" hangingPunct="1">
        <a:lnSpc>
          <a:spcPct val="90000"/>
        </a:lnSpc>
        <a:spcBef>
          <a:spcPts val="468"/>
        </a:spcBef>
        <a:buFont typeface="Arial" panose="020B0604020202020204" pitchFamily="34" charset="0"/>
        <a:buChar char="•"/>
        <a:defRPr sz="1680" kern="1200">
          <a:solidFill>
            <a:schemeClr val="tx1"/>
          </a:solidFill>
          <a:latin typeface="+mn-lt"/>
          <a:ea typeface="+mn-ea"/>
          <a:cs typeface="+mn-cs"/>
        </a:defRPr>
      </a:lvl6pPr>
      <a:lvl7pPr marL="2781605" indent="-213970" algn="l" defTabSz="855878" rtl="0" eaLnBrk="1" latinLnBrk="0" hangingPunct="1">
        <a:lnSpc>
          <a:spcPct val="90000"/>
        </a:lnSpc>
        <a:spcBef>
          <a:spcPts val="468"/>
        </a:spcBef>
        <a:buFont typeface="Arial" panose="020B0604020202020204" pitchFamily="34" charset="0"/>
        <a:buChar char="•"/>
        <a:defRPr sz="1680" kern="1200">
          <a:solidFill>
            <a:schemeClr val="tx1"/>
          </a:solidFill>
          <a:latin typeface="+mn-lt"/>
          <a:ea typeface="+mn-ea"/>
          <a:cs typeface="+mn-cs"/>
        </a:defRPr>
      </a:lvl7pPr>
      <a:lvl8pPr marL="3209544" indent="-213970" algn="l" defTabSz="855878" rtl="0" eaLnBrk="1" latinLnBrk="0" hangingPunct="1">
        <a:lnSpc>
          <a:spcPct val="90000"/>
        </a:lnSpc>
        <a:spcBef>
          <a:spcPts val="468"/>
        </a:spcBef>
        <a:buFont typeface="Arial" panose="020B0604020202020204" pitchFamily="34" charset="0"/>
        <a:buChar char="•"/>
        <a:defRPr sz="1680" kern="1200">
          <a:solidFill>
            <a:schemeClr val="tx1"/>
          </a:solidFill>
          <a:latin typeface="+mn-lt"/>
          <a:ea typeface="+mn-ea"/>
          <a:cs typeface="+mn-cs"/>
        </a:defRPr>
      </a:lvl8pPr>
      <a:lvl9pPr marL="3637483" indent="-213970" algn="l" defTabSz="855878" rtl="0" eaLnBrk="1" latinLnBrk="0" hangingPunct="1">
        <a:lnSpc>
          <a:spcPct val="90000"/>
        </a:lnSpc>
        <a:spcBef>
          <a:spcPts val="468"/>
        </a:spcBef>
        <a:buFont typeface="Arial" panose="020B0604020202020204" pitchFamily="34" charset="0"/>
        <a:buChar char="•"/>
        <a:defRPr sz="1680" kern="1200">
          <a:solidFill>
            <a:schemeClr val="tx1"/>
          </a:solidFill>
          <a:latin typeface="+mn-lt"/>
          <a:ea typeface="+mn-ea"/>
          <a:cs typeface="+mn-cs"/>
        </a:defRPr>
      </a:lvl9pPr>
    </p:bodyStyle>
    <p:otherStyle>
      <a:defPPr>
        <a:defRPr lang="en-US"/>
      </a:defPPr>
      <a:lvl1pPr marL="0" algn="l" defTabSz="855878" rtl="0" eaLnBrk="1" latinLnBrk="0" hangingPunct="1">
        <a:defRPr sz="1680" kern="1200">
          <a:solidFill>
            <a:schemeClr val="tx1"/>
          </a:solidFill>
          <a:latin typeface="+mn-lt"/>
          <a:ea typeface="+mn-ea"/>
          <a:cs typeface="+mn-cs"/>
        </a:defRPr>
      </a:lvl1pPr>
      <a:lvl2pPr marL="427939" algn="l" defTabSz="855878" rtl="0" eaLnBrk="1" latinLnBrk="0" hangingPunct="1">
        <a:defRPr sz="1680" kern="1200">
          <a:solidFill>
            <a:schemeClr val="tx1"/>
          </a:solidFill>
          <a:latin typeface="+mn-lt"/>
          <a:ea typeface="+mn-ea"/>
          <a:cs typeface="+mn-cs"/>
        </a:defRPr>
      </a:lvl2pPr>
      <a:lvl3pPr marL="855878" algn="l" defTabSz="855878" rtl="0" eaLnBrk="1" latinLnBrk="0" hangingPunct="1">
        <a:defRPr sz="1680" kern="1200">
          <a:solidFill>
            <a:schemeClr val="tx1"/>
          </a:solidFill>
          <a:latin typeface="+mn-lt"/>
          <a:ea typeface="+mn-ea"/>
          <a:cs typeface="+mn-cs"/>
        </a:defRPr>
      </a:lvl3pPr>
      <a:lvl4pPr marL="1283818" algn="l" defTabSz="855878" rtl="0" eaLnBrk="1" latinLnBrk="0" hangingPunct="1">
        <a:defRPr sz="1680" kern="1200">
          <a:solidFill>
            <a:schemeClr val="tx1"/>
          </a:solidFill>
          <a:latin typeface="+mn-lt"/>
          <a:ea typeface="+mn-ea"/>
          <a:cs typeface="+mn-cs"/>
        </a:defRPr>
      </a:lvl4pPr>
      <a:lvl5pPr marL="1711757" algn="l" defTabSz="855878" rtl="0" eaLnBrk="1" latinLnBrk="0" hangingPunct="1">
        <a:defRPr sz="1680" kern="1200">
          <a:solidFill>
            <a:schemeClr val="tx1"/>
          </a:solidFill>
          <a:latin typeface="+mn-lt"/>
          <a:ea typeface="+mn-ea"/>
          <a:cs typeface="+mn-cs"/>
        </a:defRPr>
      </a:lvl5pPr>
      <a:lvl6pPr marL="2139696" algn="l" defTabSz="855878" rtl="0" eaLnBrk="1" latinLnBrk="0" hangingPunct="1">
        <a:defRPr sz="1680" kern="1200">
          <a:solidFill>
            <a:schemeClr val="tx1"/>
          </a:solidFill>
          <a:latin typeface="+mn-lt"/>
          <a:ea typeface="+mn-ea"/>
          <a:cs typeface="+mn-cs"/>
        </a:defRPr>
      </a:lvl6pPr>
      <a:lvl7pPr marL="2567635" algn="l" defTabSz="855878" rtl="0" eaLnBrk="1" latinLnBrk="0" hangingPunct="1">
        <a:defRPr sz="1680" kern="1200">
          <a:solidFill>
            <a:schemeClr val="tx1"/>
          </a:solidFill>
          <a:latin typeface="+mn-lt"/>
          <a:ea typeface="+mn-ea"/>
          <a:cs typeface="+mn-cs"/>
        </a:defRPr>
      </a:lvl7pPr>
      <a:lvl8pPr marL="2995574" algn="l" defTabSz="855878" rtl="0" eaLnBrk="1" latinLnBrk="0" hangingPunct="1">
        <a:defRPr sz="1680" kern="1200">
          <a:solidFill>
            <a:schemeClr val="tx1"/>
          </a:solidFill>
          <a:latin typeface="+mn-lt"/>
          <a:ea typeface="+mn-ea"/>
          <a:cs typeface="+mn-cs"/>
        </a:defRPr>
      </a:lvl8pPr>
      <a:lvl9pPr marL="3423514" algn="l" defTabSz="855878" rtl="0" eaLnBrk="1" latinLnBrk="0" hangingPunct="1">
        <a:defRPr sz="168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440">
                <a:solidFill>
                  <a:schemeClr val="tx1">
                    <a:tint val="75000"/>
                  </a:schemeClr>
                </a:solidFill>
              </a:defRPr>
            </a:lvl1pPr>
          </a:lstStyle>
          <a:p>
            <a:pPr defTabSz="1097280"/>
            <a:fld id="{01F2586B-D946-470A-A26B-9F1E3078CE6A}" type="datetimeFigureOut">
              <a:rPr lang="en-US" smtClean="0">
                <a:solidFill>
                  <a:prstClr val="black">
                    <a:tint val="75000"/>
                  </a:prstClr>
                </a:solidFill>
              </a:rPr>
              <a:pPr defTabSz="1097280"/>
              <a:t>8/4/2025</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440">
                <a:solidFill>
                  <a:schemeClr val="tx1">
                    <a:tint val="75000"/>
                  </a:schemeClr>
                </a:solidFill>
              </a:defRPr>
            </a:lvl1pPr>
          </a:lstStyle>
          <a:p>
            <a:pPr defTabSz="1097280"/>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440">
                <a:solidFill>
                  <a:schemeClr val="tx1">
                    <a:tint val="75000"/>
                  </a:schemeClr>
                </a:solidFill>
              </a:defRPr>
            </a:lvl1pPr>
          </a:lstStyle>
          <a:p>
            <a:pPr defTabSz="1097280"/>
            <a:fld id="{B064195D-C97D-47F1-B418-FDCF98854E6C}" type="slidenum">
              <a:rPr lang="en-US" smtClean="0">
                <a:solidFill>
                  <a:prstClr val="black">
                    <a:tint val="75000"/>
                  </a:prstClr>
                </a:solidFill>
              </a:rPr>
              <a:pPr defTabSz="1097280"/>
              <a:t>‹#›</a:t>
            </a:fld>
            <a:endParaRPr lang="en-US" dirty="0">
              <a:solidFill>
                <a:prstClr val="black">
                  <a:tint val="75000"/>
                </a:prstClr>
              </a:solidFill>
            </a:endParaRPr>
          </a:p>
        </p:txBody>
      </p:sp>
    </p:spTree>
    <p:extLst>
      <p:ext uri="{BB962C8B-B14F-4D97-AF65-F5344CB8AC3E}">
        <p14:creationId xmlns:p14="http://schemas.microsoft.com/office/powerpoint/2010/main" val="1173750130"/>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ctr" defTabSz="1097280" rtl="0" eaLnBrk="1" latinLnBrk="0" hangingPunct="1">
        <a:spcBef>
          <a:spcPct val="0"/>
        </a:spcBef>
        <a:buNone/>
        <a:defRPr sz="5280" kern="1200">
          <a:solidFill>
            <a:schemeClr val="tx1"/>
          </a:solidFill>
          <a:latin typeface="+mj-lt"/>
          <a:ea typeface="+mj-ea"/>
          <a:cs typeface="+mj-cs"/>
        </a:defRPr>
      </a:lvl1pPr>
    </p:titleStyle>
    <p:bodyStyle>
      <a:lvl1pPr marL="411480" indent="-411480" algn="l" defTabSz="1097280" rtl="0" eaLnBrk="1" latinLnBrk="0" hangingPunct="1">
        <a:spcBef>
          <a:spcPct val="20000"/>
        </a:spcBef>
        <a:buFont typeface="Arial" pitchFamily="34" charset="0"/>
        <a:buChar char="•"/>
        <a:defRPr sz="3840" kern="1200">
          <a:solidFill>
            <a:schemeClr val="tx1"/>
          </a:solidFill>
          <a:latin typeface="+mn-lt"/>
          <a:ea typeface="+mn-ea"/>
          <a:cs typeface="+mn-cs"/>
        </a:defRPr>
      </a:lvl1pPr>
      <a:lvl2pPr marL="891540" indent="-342900" algn="l" defTabSz="1097280" rtl="0" eaLnBrk="1" latinLnBrk="0" hangingPunct="1">
        <a:spcBef>
          <a:spcPct val="20000"/>
        </a:spcBef>
        <a:buFont typeface="Arial" pitchFamily="34" charset="0"/>
        <a:buChar char="–"/>
        <a:defRPr sz="3360" kern="1200">
          <a:solidFill>
            <a:schemeClr val="tx1"/>
          </a:solidFill>
          <a:latin typeface="+mn-lt"/>
          <a:ea typeface="+mn-ea"/>
          <a:cs typeface="+mn-cs"/>
        </a:defRPr>
      </a:lvl2pPr>
      <a:lvl3pPr marL="1371600" indent="-274320" algn="l" defTabSz="1097280" rtl="0" eaLnBrk="1" latinLnBrk="0" hangingPunct="1">
        <a:spcBef>
          <a:spcPct val="20000"/>
        </a:spcBef>
        <a:buFont typeface="Arial" pitchFamily="34" charset="0"/>
        <a:buChar char="•"/>
        <a:defRPr sz="2880" kern="1200">
          <a:solidFill>
            <a:schemeClr val="tx1"/>
          </a:solidFill>
          <a:latin typeface="+mn-lt"/>
          <a:ea typeface="+mn-ea"/>
          <a:cs typeface="+mn-cs"/>
        </a:defRPr>
      </a:lvl3pPr>
      <a:lvl4pPr marL="19202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6888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1752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6616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1480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63440" indent="-274320" algn="l" defTabSz="109728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hyperlink" Target="https://www.vfw.org/my-vfw/vfw-training-and-support/community-service-youth-scholarships-and-activities" TargetMode="Externa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hyperlink" Target="https://vfw.org/GRANTS" TargetMode="External"/><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hyperlink" Target="mailto:mspencer@vfw.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hyperlink" Target="mailto:cjohnson@vfw.org" TargetMode="External"/><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hyperlink" Target="mailto:rfreiburghouse@vfw.org" TargetMode="External"/><Relationship Id="rId2" Type="http://schemas.openxmlformats.org/officeDocument/2006/relationships/notesSlide" Target="../notesSlides/notesSlide8.xml"/><Relationship Id="rId1" Type="http://schemas.openxmlformats.org/officeDocument/2006/relationships/slideLayout" Target="../slideLayouts/slideLayout30.xml"/><Relationship Id="rId5" Type="http://schemas.openxmlformats.org/officeDocument/2006/relationships/image" Target="../media/image15.sv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1.xml"/><Relationship Id="rId5" Type="http://schemas.openxmlformats.org/officeDocument/2006/relationships/image" Target="../media/image17.jpe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jcoleman@vfwfl.org" TargetMode="External"/><Relationship Id="rId1" Type="http://schemas.openxmlformats.org/officeDocument/2006/relationships/slideLayout" Target="../slideLayouts/slideLayout6.xml"/><Relationship Id="rId5" Type="http://schemas.openxmlformats.org/officeDocument/2006/relationships/image" Target="../media/image6.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mailto:SGOLDER@VFWFL.ORG"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mailto:SGOLDER@VFWFL.ORG"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mailto:SGOLDER@VFWFL.ORG"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hyperlink" Target="mailto:SGOLDER@VFWFL.ORG" TargetMode="External"/><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mailto:stateinsp@vfwfl.org" TargetMode="External"/><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6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3" Type="http://schemas.openxmlformats.org/officeDocument/2006/relationships/hyperlink" Target="mailto:LROLF@VFW.ORG"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2" Type="http://schemas.openxmlformats.org/officeDocument/2006/relationships/hyperlink" Target="mailto:mal@vfwfl.org" TargetMode="External"/><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5A29FA-8FA0-1B10-31D0-DDCCF51B6E96}"/>
              </a:ext>
            </a:extLst>
          </p:cNvPr>
          <p:cNvSpPr>
            <a:spLocks noGrp="1"/>
          </p:cNvSpPr>
          <p:nvPr>
            <p:ph type="title"/>
          </p:nvPr>
        </p:nvSpPr>
        <p:spPr>
          <a:xfrm>
            <a:off x="838200" y="365125"/>
            <a:ext cx="10515600" cy="1710563"/>
          </a:xfrm>
        </p:spPr>
        <p:txBody>
          <a:bodyPr>
            <a:normAutofit/>
          </a:bodyPr>
          <a:lstStyle/>
          <a:p>
            <a:pPr algn="ctr"/>
            <a:r>
              <a:rPr lang="en-US" sz="8800" dirty="0"/>
              <a:t>2025-2026  </a:t>
            </a:r>
          </a:p>
        </p:txBody>
      </p:sp>
      <p:sp>
        <p:nvSpPr>
          <p:cNvPr id="7" name="TextBox 6">
            <a:extLst>
              <a:ext uri="{FF2B5EF4-FFF2-40B4-BE49-F238E27FC236}">
                <a16:creationId xmlns:a16="http://schemas.microsoft.com/office/drawing/2014/main" id="{D481F8D3-38C1-BB59-ACF2-373BB77EAF67}"/>
              </a:ext>
            </a:extLst>
          </p:cNvPr>
          <p:cNvSpPr txBox="1"/>
          <p:nvPr/>
        </p:nvSpPr>
        <p:spPr>
          <a:xfrm>
            <a:off x="1304463" y="5065776"/>
            <a:ext cx="9960945" cy="1569660"/>
          </a:xfrm>
          <a:prstGeom prst="rect">
            <a:avLst/>
          </a:prstGeom>
          <a:noFill/>
        </p:spPr>
        <p:txBody>
          <a:bodyPr wrap="square" rtlCol="0">
            <a:spAutoFit/>
          </a:bodyPr>
          <a:lstStyle/>
          <a:p>
            <a:r>
              <a:rPr lang="en-US" sz="9600" dirty="0"/>
              <a:t>Department</a:t>
            </a:r>
            <a:r>
              <a:rPr lang="en-US" dirty="0"/>
              <a:t>  </a:t>
            </a:r>
            <a:r>
              <a:rPr lang="en-US" sz="9600" dirty="0"/>
              <a:t>SOI</a:t>
            </a:r>
            <a:r>
              <a:rPr lang="en-US" dirty="0"/>
              <a:t> </a:t>
            </a:r>
          </a:p>
        </p:txBody>
      </p:sp>
      <p:pic>
        <p:nvPicPr>
          <p:cNvPr id="9" name="Picture 8" descr="A badge with text and images&#10;&#10;AI-generated content may be incorrect.">
            <a:extLst>
              <a:ext uri="{FF2B5EF4-FFF2-40B4-BE49-F238E27FC236}">
                <a16:creationId xmlns:a16="http://schemas.microsoft.com/office/drawing/2014/main" id="{A28B88E4-41B5-90ED-3E84-1DDCD2355A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7370" y="1819958"/>
            <a:ext cx="3517259" cy="3218084"/>
          </a:xfrm>
          <a:prstGeom prst="rect">
            <a:avLst/>
          </a:prstGeom>
        </p:spPr>
      </p:pic>
    </p:spTree>
    <p:extLst>
      <p:ext uri="{BB962C8B-B14F-4D97-AF65-F5344CB8AC3E}">
        <p14:creationId xmlns:p14="http://schemas.microsoft.com/office/powerpoint/2010/main" val="641471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Voice of Democracy 79</a:t>
            </a:r>
            <a:r>
              <a:rPr lang="en-US" baseline="30000" dirty="0"/>
              <a:t>th</a:t>
            </a:r>
            <a:r>
              <a:rPr lang="en-US" dirty="0"/>
              <a:t> Year</a:t>
            </a:r>
          </a:p>
          <a:p>
            <a:pPr marL="0" indent="0">
              <a:buNone/>
            </a:pPr>
            <a:r>
              <a:rPr lang="en-US"/>
              <a:t>Theme </a:t>
            </a:r>
          </a:p>
          <a:p>
            <a:pPr marL="0" indent="0">
              <a:buNone/>
            </a:pPr>
            <a:br>
              <a:rPr lang="en-US" dirty="0"/>
            </a:br>
            <a:r>
              <a:rPr lang="en-US" dirty="0"/>
              <a:t>“</a:t>
            </a:r>
            <a:r>
              <a:rPr lang="en-US" b="1" i="0" dirty="0">
                <a:solidFill>
                  <a:srgbClr val="242424"/>
                </a:solidFill>
                <a:effectLst/>
                <a:latin typeface="Segoe UI" panose="020B0502040204020203" pitchFamily="34" charset="0"/>
              </a:rPr>
              <a:t>How are you showing patriotism and support for our country?”</a:t>
            </a:r>
          </a:p>
          <a:p>
            <a:pPr marL="0" indent="0">
              <a:buNone/>
            </a:pPr>
            <a:endParaRPr lang="en-US" b="1" dirty="0"/>
          </a:p>
          <a:p>
            <a:r>
              <a:rPr lang="en-US" dirty="0"/>
              <a:t>Patriots Pen Same</a:t>
            </a:r>
            <a:endParaRPr lang="en-US" b="1" dirty="0"/>
          </a:p>
          <a:p>
            <a:pPr marL="0" indent="0">
              <a:buNone/>
            </a:pPr>
            <a:endParaRPr lang="en-US" b="1" dirty="0"/>
          </a:p>
          <a:p>
            <a:pPr marL="0" indent="0">
              <a:buNone/>
            </a:pPr>
            <a:endParaRPr lang="en-US" dirty="0"/>
          </a:p>
        </p:txBody>
      </p:sp>
      <p:sp>
        <p:nvSpPr>
          <p:cNvPr id="2" name="Title 1"/>
          <p:cNvSpPr>
            <a:spLocks noGrp="1"/>
          </p:cNvSpPr>
          <p:nvPr>
            <p:ph type="title"/>
          </p:nvPr>
        </p:nvSpPr>
        <p:spPr/>
        <p:txBody>
          <a:bodyPr/>
          <a:lstStyle/>
          <a:p>
            <a:r>
              <a:rPr lang="en-US" dirty="0"/>
              <a:t>Youth Programs</a:t>
            </a:r>
          </a:p>
        </p:txBody>
      </p:sp>
    </p:spTree>
    <p:extLst>
      <p:ext uri="{BB962C8B-B14F-4D97-AF65-F5344CB8AC3E}">
        <p14:creationId xmlns:p14="http://schemas.microsoft.com/office/powerpoint/2010/main" val="1959330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3"/>
          <p:cNvSpPr>
            <a:spLocks noChangeArrowheads="1"/>
          </p:cNvSpPr>
          <p:nvPr/>
        </p:nvSpPr>
        <p:spPr bwMode="auto">
          <a:xfrm>
            <a:off x="1989889" y="2024199"/>
            <a:ext cx="8340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5C0C0C"/>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4B0808"/>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5C0C0C"/>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5C0C0C"/>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5C0C0C"/>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5C0C0C"/>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5C0C0C"/>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5C0C0C"/>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marL="533400" marR="0" lvl="0" indent="-533400" algn="ctr" defTabSz="914400" rtl="0" eaLnBrk="1" fontAlgn="auto" latinLnBrk="0" hangingPunct="1">
              <a:lnSpc>
                <a:spcPct val="100000"/>
              </a:lnSpc>
              <a:spcBef>
                <a:spcPct val="0"/>
              </a:spcBef>
              <a:spcAft>
                <a:spcPts val="0"/>
              </a:spcAft>
              <a:buClrTx/>
              <a:buSzTx/>
              <a:buFont typeface="Wingdings 2" panose="05020102010507070707" pitchFamily="18" charset="2"/>
              <a:buNone/>
              <a:tabLst/>
              <a:defRPr/>
            </a:pPr>
            <a:r>
              <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p:txBody>
      </p:sp>
      <p:sp>
        <p:nvSpPr>
          <p:cNvPr id="2" name="TextBox 1"/>
          <p:cNvSpPr txBox="1"/>
          <p:nvPr/>
        </p:nvSpPr>
        <p:spPr>
          <a:xfrm>
            <a:off x="1686963" y="1244686"/>
            <a:ext cx="8643651" cy="489364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Requirement for All American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Post must order</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Cost is $250 per 1000 Buddy Poppy (.25 per Buddy Poppy vs. .10 per Buddy Poppy) plus shipping </a:t>
            </a:r>
            <a:r>
              <a:rPr kumimoji="0" 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July 1 </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order form online for Department orders</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Faster delivery</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Higher quality</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Automatically updated on dashboard once invoiced nightly</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Reconciliation by Department</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Donations in lieu of receiving Buddy Poppies for same cost. Funds will be transferred to NVS.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itle 2"/>
          <p:cNvSpPr>
            <a:spLocks noGrp="1"/>
          </p:cNvSpPr>
          <p:nvPr>
            <p:ph type="title"/>
          </p:nvPr>
        </p:nvSpPr>
        <p:spPr/>
        <p:txBody>
          <a:bodyPr/>
          <a:lstStyle/>
          <a:p>
            <a:r>
              <a:rPr lang="en-US" dirty="0"/>
              <a:t>Buddy Poppy AA Requirement</a:t>
            </a:r>
          </a:p>
        </p:txBody>
      </p:sp>
    </p:spTree>
    <p:extLst>
      <p:ext uri="{BB962C8B-B14F-4D97-AF65-F5344CB8AC3E}">
        <p14:creationId xmlns:p14="http://schemas.microsoft.com/office/powerpoint/2010/main" val="2251412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3"/>
          <p:cNvSpPr>
            <a:spLocks noChangeArrowheads="1"/>
          </p:cNvSpPr>
          <p:nvPr/>
        </p:nvSpPr>
        <p:spPr bwMode="auto">
          <a:xfrm>
            <a:off x="1989889" y="2024199"/>
            <a:ext cx="8340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5C0C0C"/>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4B0808"/>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5C0C0C"/>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5C0C0C"/>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5C0C0C"/>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5C0C0C"/>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5C0C0C"/>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5C0C0C"/>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marL="533400" marR="0" lvl="0" indent="-533400" algn="ctr" defTabSz="914400" rtl="0" eaLnBrk="1" fontAlgn="auto" latinLnBrk="0" hangingPunct="1">
              <a:lnSpc>
                <a:spcPct val="100000"/>
              </a:lnSpc>
              <a:spcBef>
                <a:spcPct val="0"/>
              </a:spcBef>
              <a:spcAft>
                <a:spcPts val="0"/>
              </a:spcAft>
              <a:buClrTx/>
              <a:buSzTx/>
              <a:buFont typeface="Wingdings 2" panose="05020102010507070707" pitchFamily="18" charset="2"/>
              <a:buNone/>
              <a:tabLst/>
              <a:defRPr/>
            </a:pPr>
            <a:r>
              <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p:txBody>
      </p:sp>
      <p:sp>
        <p:nvSpPr>
          <p:cNvPr id="2" name="TextBox 1"/>
          <p:cNvSpPr txBox="1"/>
          <p:nvPr/>
        </p:nvSpPr>
        <p:spPr>
          <a:xfrm>
            <a:off x="1558462" y="1720841"/>
            <a:ext cx="8643651" cy="637097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Posts must submit at least 1 Community Service report within the 4 QTRs NLT June 30</a:t>
            </a:r>
            <a:r>
              <a:rPr kumimoji="0" lang="en-US" sz="24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th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Year does not end March 31</a:t>
            </a:r>
            <a:r>
              <a:rPr kumimoji="0" lang="en-US" sz="2400" b="0" i="0" u="none" strike="noStrike" kern="1200" cap="none" spc="0" normalizeH="0" baseline="3000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st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Jul-Sep, Oct-Dec, Jan-Mar, April-Jun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Strategic goal for all posts report during the event and 365 days a year (Roll up or summaries bad business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Departments and Posts on Website solution are automatically loaded into the tool daily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Those departments without will be able to use the dashboard tool to report CS from posts to department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itle 2"/>
          <p:cNvSpPr>
            <a:spLocks noGrp="1"/>
          </p:cNvSpPr>
          <p:nvPr>
            <p:ph type="title"/>
          </p:nvPr>
        </p:nvSpPr>
        <p:spPr/>
        <p:txBody>
          <a:bodyPr/>
          <a:lstStyle/>
          <a:p>
            <a:r>
              <a:rPr lang="en-US" dirty="0"/>
              <a:t>Community Service AA Requirement</a:t>
            </a:r>
          </a:p>
        </p:txBody>
      </p:sp>
    </p:spTree>
    <p:extLst>
      <p:ext uri="{BB962C8B-B14F-4D97-AF65-F5344CB8AC3E}">
        <p14:creationId xmlns:p14="http://schemas.microsoft.com/office/powerpoint/2010/main" val="3820469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3"/>
          <p:cNvSpPr>
            <a:spLocks noChangeArrowheads="1"/>
          </p:cNvSpPr>
          <p:nvPr/>
        </p:nvSpPr>
        <p:spPr bwMode="auto">
          <a:xfrm>
            <a:off x="1989889" y="2024199"/>
            <a:ext cx="8340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5C0C0C"/>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4B0808"/>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5C0C0C"/>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5C0C0C"/>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5C0C0C"/>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5C0C0C"/>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5C0C0C"/>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5C0C0C"/>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marL="533400" marR="0" lvl="0" indent="-533400" algn="ctr" defTabSz="914400" rtl="0" eaLnBrk="1" fontAlgn="auto" latinLnBrk="0" hangingPunct="1">
              <a:lnSpc>
                <a:spcPct val="100000"/>
              </a:lnSpc>
              <a:spcBef>
                <a:spcPct val="0"/>
              </a:spcBef>
              <a:spcAft>
                <a:spcPts val="0"/>
              </a:spcAft>
              <a:buClrTx/>
              <a:buSzTx/>
              <a:buFont typeface="Wingdings 2" panose="05020102010507070707" pitchFamily="18" charset="2"/>
              <a:buNone/>
              <a:tabLst/>
              <a:defRPr/>
            </a:pPr>
            <a:r>
              <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p:txBody>
      </p:sp>
      <p:sp>
        <p:nvSpPr>
          <p:cNvPr id="2" name="TextBox 1"/>
          <p:cNvSpPr txBox="1"/>
          <p:nvPr/>
        </p:nvSpPr>
        <p:spPr>
          <a:xfrm>
            <a:off x="1618809" y="1659285"/>
            <a:ext cx="8643651"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New Best practice guide available on training and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Lots of misinformation of what VFW CS is.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Protect ourselves from ourselves (IRS Audit)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t>https://www.vfw.org/my-vfw/vfw-training-and-support/community-service-youth-scholarships-and-activities</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itle 2"/>
          <p:cNvSpPr>
            <a:spLocks noGrp="1"/>
          </p:cNvSpPr>
          <p:nvPr>
            <p:ph type="title"/>
          </p:nvPr>
        </p:nvSpPr>
        <p:spPr/>
        <p:txBody>
          <a:bodyPr/>
          <a:lstStyle/>
          <a:p>
            <a:r>
              <a:rPr lang="en-US" dirty="0"/>
              <a:t>Community Service</a:t>
            </a:r>
          </a:p>
        </p:txBody>
      </p:sp>
    </p:spTree>
    <p:extLst>
      <p:ext uri="{BB962C8B-B14F-4D97-AF65-F5344CB8AC3E}">
        <p14:creationId xmlns:p14="http://schemas.microsoft.com/office/powerpoint/2010/main" val="313674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16F33-D564-BD72-1250-489E07FF6CEF}"/>
            </a:ext>
          </a:extLst>
        </p:cNvPr>
        <p:cNvGrpSpPr/>
        <p:nvPr/>
      </p:nvGrpSpPr>
      <p:grpSpPr>
        <a:xfrm>
          <a:off x="0" y="0"/>
          <a:ext cx="0" cy="0"/>
          <a:chOff x="0" y="0"/>
          <a:chExt cx="0" cy="0"/>
        </a:xfrm>
      </p:grpSpPr>
      <p:sp>
        <p:nvSpPr>
          <p:cNvPr id="11266" name="Rectangle 13">
            <a:extLst>
              <a:ext uri="{FF2B5EF4-FFF2-40B4-BE49-F238E27FC236}">
                <a16:creationId xmlns:a16="http://schemas.microsoft.com/office/drawing/2014/main" id="{B28C73B6-B70E-BBD3-09B4-A95000A87454}"/>
              </a:ext>
            </a:extLst>
          </p:cNvPr>
          <p:cNvSpPr>
            <a:spLocks noChangeArrowheads="1"/>
          </p:cNvSpPr>
          <p:nvPr/>
        </p:nvSpPr>
        <p:spPr bwMode="auto">
          <a:xfrm>
            <a:off x="1989889" y="2024199"/>
            <a:ext cx="8340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5C0C0C"/>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4B0808"/>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5C0C0C"/>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5C0C0C"/>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5C0C0C"/>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5C0C0C"/>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5C0C0C"/>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5C0C0C"/>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marL="533400" marR="0" lvl="0" indent="-533400" algn="ctr" defTabSz="914400" rtl="0" eaLnBrk="1" fontAlgn="auto" latinLnBrk="0" hangingPunct="1">
              <a:lnSpc>
                <a:spcPct val="100000"/>
              </a:lnSpc>
              <a:spcBef>
                <a:spcPct val="0"/>
              </a:spcBef>
              <a:spcAft>
                <a:spcPts val="0"/>
              </a:spcAft>
              <a:buClrTx/>
              <a:buSzTx/>
              <a:buFont typeface="Wingdings 2" panose="05020102010507070707" pitchFamily="18" charset="2"/>
              <a:buNone/>
              <a:tabLst/>
              <a:defRPr/>
            </a:pPr>
            <a:r>
              <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p:txBody>
      </p:sp>
      <p:sp>
        <p:nvSpPr>
          <p:cNvPr id="2" name="TextBox 1">
            <a:extLst>
              <a:ext uri="{FF2B5EF4-FFF2-40B4-BE49-F238E27FC236}">
                <a16:creationId xmlns:a16="http://schemas.microsoft.com/office/drawing/2014/main" id="{56E43D48-BAF2-9C59-1752-D81F0C6D81F0}"/>
              </a:ext>
            </a:extLst>
          </p:cNvPr>
          <p:cNvSpPr txBox="1"/>
          <p:nvPr/>
        </p:nvSpPr>
        <p:spPr>
          <a:xfrm>
            <a:off x="1618809" y="1659285"/>
            <a:ext cx="8643651" cy="3416320"/>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Grants only submitted through the dashboard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Tracker on funds left along with KPIs associated with each grant. If required reports not received will not be able to receive another grant. Each Post </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authorized $5000</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6DDE717F-64B9-2A02-D2D7-E9C1523E28B8}"/>
              </a:ext>
            </a:extLst>
          </p:cNvPr>
          <p:cNvSpPr>
            <a:spLocks noGrp="1"/>
          </p:cNvSpPr>
          <p:nvPr>
            <p:ph type="title"/>
          </p:nvPr>
        </p:nvSpPr>
        <p:spPr/>
        <p:txBody>
          <a:bodyPr/>
          <a:lstStyle/>
          <a:p>
            <a:r>
              <a:rPr lang="en-US" dirty="0"/>
              <a:t>Military Appreciation Program</a:t>
            </a:r>
          </a:p>
        </p:txBody>
      </p:sp>
      <p:pic>
        <p:nvPicPr>
          <p:cNvPr id="5" name="Picture 4">
            <a:extLst>
              <a:ext uri="{FF2B5EF4-FFF2-40B4-BE49-F238E27FC236}">
                <a16:creationId xmlns:a16="http://schemas.microsoft.com/office/drawing/2014/main" id="{1F933A2B-0CFC-1C6C-CC05-0E009FD5F97C}"/>
              </a:ext>
            </a:extLst>
          </p:cNvPr>
          <p:cNvPicPr>
            <a:picLocks noChangeAspect="1"/>
          </p:cNvPicPr>
          <p:nvPr/>
        </p:nvPicPr>
        <p:blipFill>
          <a:blip r:embed="rId2"/>
          <a:stretch>
            <a:fillRect/>
          </a:stretch>
        </p:blipFill>
        <p:spPr>
          <a:xfrm>
            <a:off x="1705174" y="3976046"/>
            <a:ext cx="8141559" cy="1031043"/>
          </a:xfrm>
          <a:prstGeom prst="rect">
            <a:avLst/>
          </a:prstGeom>
        </p:spPr>
      </p:pic>
    </p:spTree>
    <p:extLst>
      <p:ext uri="{BB962C8B-B14F-4D97-AF65-F5344CB8AC3E}">
        <p14:creationId xmlns:p14="http://schemas.microsoft.com/office/powerpoint/2010/main" val="2711147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3"/>
          <p:cNvSpPr>
            <a:spLocks noChangeArrowheads="1"/>
          </p:cNvSpPr>
          <p:nvPr/>
        </p:nvSpPr>
        <p:spPr bwMode="auto">
          <a:xfrm>
            <a:off x="1989889" y="2024199"/>
            <a:ext cx="8340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5C0C0C"/>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4B0808"/>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5C0C0C"/>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5C0C0C"/>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5C0C0C"/>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5C0C0C"/>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5C0C0C"/>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5C0C0C"/>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marL="533400" marR="0" lvl="0" indent="-533400" algn="ctr" defTabSz="914400" rtl="0" eaLnBrk="1" fontAlgn="auto" latinLnBrk="0" hangingPunct="1">
              <a:lnSpc>
                <a:spcPct val="100000"/>
              </a:lnSpc>
              <a:spcBef>
                <a:spcPct val="0"/>
              </a:spcBef>
              <a:spcAft>
                <a:spcPts val="0"/>
              </a:spcAft>
              <a:buClrTx/>
              <a:buSzTx/>
              <a:buFont typeface="Wingdings 2" panose="05020102010507070707" pitchFamily="18" charset="2"/>
              <a:buNone/>
              <a:tabLst/>
              <a:defRPr/>
            </a:pPr>
            <a:r>
              <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p:txBody>
      </p:sp>
      <p:sp>
        <p:nvSpPr>
          <p:cNvPr id="2" name="TextBox 1"/>
          <p:cNvSpPr txBox="1"/>
          <p:nvPr/>
        </p:nvSpPr>
        <p:spPr>
          <a:xfrm>
            <a:off x="1618809" y="1659285"/>
            <a:ext cx="8643651"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Teacher of the Year to National on </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February 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VOD &amp; PP Department winners to National </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January 15</a:t>
            </a:r>
            <a:r>
              <a:rPr kumimoji="0" lang="en-US" sz="2000" b="1" i="0" u="none" strike="noStrike" kern="1200" cap="none" spc="0" normalizeH="0" baseline="30000" noProof="0" dirty="0">
                <a:ln>
                  <a:noFill/>
                </a:ln>
                <a:solidFill>
                  <a:srgbClr val="FF0000"/>
                </a:solidFill>
                <a:effectLst/>
                <a:uLnTx/>
                <a:uFillTx/>
                <a:latin typeface="Arial" panose="020B0604020202020204" pitchFamily="34" charset="0"/>
                <a:ea typeface="+mn-ea"/>
                <a:cs typeface="Arial" panose="020B0604020202020204" pitchFamily="34" charset="0"/>
              </a:rPr>
              <a:t>th</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No exceptions</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All Departments will use Scholars App for their judging to ease the delivery to National. No more reporting through the dashboard if Posts, Districts, and Departments are used.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June 30</a:t>
            </a:r>
            <a:r>
              <a:rPr kumimoji="0" lang="en-US" sz="2000" b="1" i="0" u="none" strike="noStrike" kern="1200" cap="none" spc="0" normalizeH="0" baseline="30000" noProof="0" dirty="0">
                <a:ln>
                  <a:noFill/>
                </a:ln>
                <a:solidFill>
                  <a:srgbClr val="FF0000"/>
                </a:solidFill>
                <a:effectLst/>
                <a:uLnTx/>
                <a:uFillTx/>
                <a:latin typeface="Arial" panose="020B0604020202020204" pitchFamily="34" charset="0"/>
                <a:ea typeface="+mn-ea"/>
                <a:cs typeface="Arial" panose="020B0604020202020204" pitchFamily="34" charset="0"/>
              </a:rPr>
              <a:t>th</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midnight system resets. Will pick the top post from each department for the national awards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Public Servant National Awards </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February 1.</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All Program reporting is due </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January 31</a:t>
            </a:r>
            <a:r>
              <a:rPr kumimoji="0" lang="en-US" sz="2000" b="1" i="0" u="none" strike="noStrike" kern="1200" cap="none" spc="0" normalizeH="0" baseline="30000" noProof="0" dirty="0">
                <a:ln>
                  <a:noFill/>
                </a:ln>
                <a:solidFill>
                  <a:srgbClr val="FF0000"/>
                </a:solidFill>
                <a:effectLst/>
                <a:uLnTx/>
                <a:uFillTx/>
                <a:latin typeface="Arial" panose="020B0604020202020204" pitchFamily="34" charset="0"/>
                <a:ea typeface="+mn-ea"/>
                <a:cs typeface="Arial" panose="020B0604020202020204" pitchFamily="34" charset="0"/>
              </a:rPr>
              <a:t>st</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itle 2"/>
          <p:cNvSpPr>
            <a:spLocks noGrp="1"/>
          </p:cNvSpPr>
          <p:nvPr>
            <p:ph type="title"/>
          </p:nvPr>
        </p:nvSpPr>
        <p:spPr/>
        <p:txBody>
          <a:bodyPr/>
          <a:lstStyle/>
          <a:p>
            <a:r>
              <a:rPr lang="en-US" dirty="0"/>
              <a:t>Deadlines</a:t>
            </a:r>
          </a:p>
        </p:txBody>
      </p:sp>
    </p:spTree>
    <p:extLst>
      <p:ext uri="{BB962C8B-B14F-4D97-AF65-F5344CB8AC3E}">
        <p14:creationId xmlns:p14="http://schemas.microsoft.com/office/powerpoint/2010/main" val="4860147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3"/>
          <p:cNvSpPr>
            <a:spLocks noChangeArrowheads="1"/>
          </p:cNvSpPr>
          <p:nvPr/>
        </p:nvSpPr>
        <p:spPr bwMode="auto">
          <a:xfrm>
            <a:off x="1989889" y="2024199"/>
            <a:ext cx="8340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5C0C0C"/>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4B0808"/>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5C0C0C"/>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5C0C0C"/>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5C0C0C"/>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5C0C0C"/>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5C0C0C"/>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5C0C0C"/>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marL="533400" marR="0" lvl="0" indent="-533400" algn="ctr" defTabSz="914400" rtl="0" eaLnBrk="1" fontAlgn="auto" latinLnBrk="0" hangingPunct="1">
              <a:lnSpc>
                <a:spcPct val="100000"/>
              </a:lnSpc>
              <a:spcBef>
                <a:spcPct val="0"/>
              </a:spcBef>
              <a:spcAft>
                <a:spcPts val="0"/>
              </a:spcAft>
              <a:buClrTx/>
              <a:buSzTx/>
              <a:buFont typeface="Wingdings 2" panose="05020102010507070707" pitchFamily="18" charset="2"/>
              <a:buNone/>
              <a:tabLst/>
              <a:defRPr/>
            </a:pPr>
            <a:r>
              <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p:txBody>
      </p:sp>
      <p:sp>
        <p:nvSpPr>
          <p:cNvPr id="2" name="TextBox 1"/>
          <p:cNvSpPr txBox="1"/>
          <p:nvPr/>
        </p:nvSpPr>
        <p:spPr>
          <a:xfrm>
            <a:off x="1618809" y="1659285"/>
            <a:ext cx="8643651" cy="51706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Request through the Programs dashboard tool (100 yr old </a:t>
            </a:r>
            <a:r>
              <a:rPr kumimoji="0" lang="en-US" sz="20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Bday</a:t>
            </a: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Lifesaving, Memorial commendation, chairperson) </a:t>
            </a:r>
            <a:r>
              <a:rPr kumimoji="0" lang="en-US"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Only way to request. Do not send Emails to AG or the Chief. Will not be handled any other way. Developing a Citation (Pizza delivery type) status bar.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Awards will be reset after the Committee meeting to enable 365-day submissions moving forward. (Fraternal, Patriotic, Educational, Historical, Citizenship, and distinguished service). Only submitted through the dashboard.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itle 2"/>
          <p:cNvSpPr>
            <a:spLocks noGrp="1"/>
          </p:cNvSpPr>
          <p:nvPr>
            <p:ph type="title"/>
          </p:nvPr>
        </p:nvSpPr>
        <p:spPr/>
        <p:txBody>
          <a:bodyPr/>
          <a:lstStyle/>
          <a:p>
            <a:r>
              <a:rPr lang="en-US" dirty="0"/>
              <a:t>Awards</a:t>
            </a:r>
          </a:p>
        </p:txBody>
      </p:sp>
    </p:spTree>
    <p:extLst>
      <p:ext uri="{BB962C8B-B14F-4D97-AF65-F5344CB8AC3E}">
        <p14:creationId xmlns:p14="http://schemas.microsoft.com/office/powerpoint/2010/main" val="742191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7239000" y="857250"/>
            <a:ext cx="3429000" cy="5143500"/>
          </a:xfrm>
          <a:prstGeom prst="rect">
            <a:avLst/>
          </a:prstGeom>
        </p:spPr>
      </p:pic>
      <p:pic>
        <p:nvPicPr>
          <p:cNvPr id="3" name="Image 1" descr="preencoded.png"/>
          <p:cNvPicPr>
            <a:picLocks noChangeAspect="1"/>
          </p:cNvPicPr>
          <p:nvPr/>
        </p:nvPicPr>
        <p:blipFill>
          <a:blip r:embed="rId4"/>
          <a:stretch>
            <a:fillRect/>
          </a:stretch>
        </p:blipFill>
        <p:spPr>
          <a:xfrm>
            <a:off x="2020120" y="1560240"/>
            <a:ext cx="3721373" cy="1318915"/>
          </a:xfrm>
          <a:prstGeom prst="rect">
            <a:avLst/>
          </a:prstGeom>
        </p:spPr>
      </p:pic>
      <p:sp>
        <p:nvSpPr>
          <p:cNvPr id="4" name="Text 0"/>
          <p:cNvSpPr/>
          <p:nvPr/>
        </p:nvSpPr>
        <p:spPr>
          <a:xfrm>
            <a:off x="1925916" y="3314367"/>
            <a:ext cx="5068156" cy="1328961"/>
          </a:xfrm>
          <a:prstGeom prst="rect">
            <a:avLst/>
          </a:prstGeom>
          <a:noFill/>
          <a:ln/>
        </p:spPr>
        <p:txBody>
          <a:bodyPr wrap="square" lIns="0" tIns="0" rIns="0" bIns="0" rtlCol="0" anchor="t"/>
          <a:lstStyle/>
          <a:p>
            <a:pPr marL="0" marR="0" lvl="0" indent="0" algn="l" defTabSz="914400" rtl="0" eaLnBrk="1" fontAlgn="auto" latinLnBrk="0" hangingPunct="1">
              <a:lnSpc>
                <a:spcPts val="3469"/>
              </a:lnSpc>
              <a:spcBef>
                <a:spcPts val="0"/>
              </a:spcBef>
              <a:spcAft>
                <a:spcPts val="0"/>
              </a:spcAft>
              <a:buClrTx/>
              <a:buSzTx/>
              <a:buFontTx/>
              <a:buNone/>
              <a:tabLst/>
              <a:defRPr/>
            </a:pPr>
            <a:r>
              <a:rPr kumimoji="0" lang="en-US" sz="2781" b="1" i="0" u="none" strike="noStrike" kern="1200" cap="none" spc="0" normalizeH="0" baseline="0" noProof="0" dirty="0">
                <a:ln>
                  <a:noFill/>
                </a:ln>
                <a:solidFill>
                  <a:srgbClr val="5B9BD5">
                    <a:lumMod val="75000"/>
                  </a:srgbClr>
                </a:solidFill>
                <a:effectLst/>
                <a:uLnTx/>
                <a:uFillTx/>
                <a:latin typeface="Libre Baskerville" pitchFamily="34" charset="0"/>
                <a:ea typeface="Libre Baskerville" pitchFamily="34" charset="-122"/>
                <a:cs typeface="Libre Baskerville" pitchFamily="34" charset="-120"/>
              </a:rPr>
              <a:t>THE VFW FOUNDATION CAN HELP YOUR POST!</a:t>
            </a:r>
            <a:endParaRPr kumimoji="0" lang="en-US" sz="2781"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sp>
        <p:nvSpPr>
          <p:cNvPr id="5" name="Text 1"/>
          <p:cNvSpPr/>
          <p:nvPr/>
        </p:nvSpPr>
        <p:spPr>
          <a:xfrm>
            <a:off x="2020120" y="4633318"/>
            <a:ext cx="2313905" cy="664369"/>
          </a:xfrm>
          <a:prstGeom prst="rect">
            <a:avLst/>
          </a:prstGeom>
          <a:noFill/>
          <a:ln/>
        </p:spPr>
        <p:txBody>
          <a:bodyPr wrap="square" lIns="0" tIns="0" rIns="0" bIns="0" rtlCol="0" anchor="t"/>
          <a:lstStyle/>
          <a:p>
            <a:pPr marL="0" marR="0" lvl="0" indent="0" algn="l" defTabSz="914400" rtl="0" eaLnBrk="1" fontAlgn="auto" latinLnBrk="0" hangingPunct="1">
              <a:lnSpc>
                <a:spcPts val="1719"/>
              </a:lnSpc>
              <a:spcBef>
                <a:spcPts val="0"/>
              </a:spcBef>
              <a:spcAft>
                <a:spcPts val="0"/>
              </a:spcAft>
              <a:buClrTx/>
              <a:buSzTx/>
              <a:buFontTx/>
              <a:buNone/>
              <a:tabLst/>
              <a:defRPr/>
            </a:pPr>
            <a:r>
              <a:rPr kumimoji="0" lang="en-US" sz="1375" b="0" i="0" u="none" strike="noStrike" kern="1200" cap="none" spc="0" normalizeH="0" baseline="0" noProof="0" dirty="0">
                <a:ln>
                  <a:noFill/>
                </a:ln>
                <a:solidFill>
                  <a:srgbClr val="5C4E3D"/>
                </a:solidFill>
                <a:effectLst/>
                <a:uLnTx/>
                <a:uFillTx/>
                <a:latin typeface="Libre Baskerville" pitchFamily="34" charset="0"/>
                <a:ea typeface="Libre Baskerville" pitchFamily="34" charset="-122"/>
                <a:cs typeface="Libre Baskerville" pitchFamily="34" charset="-120"/>
              </a:rPr>
              <a:t>HAL ROESCH
EXECUTIVE DIRECTOR
VFW FOUNDATION</a:t>
            </a:r>
            <a:endParaRPr kumimoji="0" lang="en-US" sz="137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566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2020119" y="2746773"/>
            <a:ext cx="4668738" cy="442987"/>
          </a:xfrm>
          <a:prstGeom prst="rect">
            <a:avLst/>
          </a:prstGeom>
          <a:noFill/>
          <a:ln/>
        </p:spPr>
        <p:txBody>
          <a:bodyPr wrap="none" lIns="0" tIns="0" rIns="0" bIns="0" rtlCol="0" anchor="t"/>
          <a:lstStyle/>
          <a:p>
            <a:pPr marL="0" marR="0" lvl="0" indent="0" algn="l" defTabSz="914400" rtl="0" eaLnBrk="1" fontAlgn="auto" latinLnBrk="0" hangingPunct="1">
              <a:lnSpc>
                <a:spcPts val="3469"/>
              </a:lnSpc>
              <a:spcBef>
                <a:spcPts val="0"/>
              </a:spcBef>
              <a:spcAft>
                <a:spcPts val="0"/>
              </a:spcAft>
              <a:buClrTx/>
              <a:buSzTx/>
              <a:buFontTx/>
              <a:buNone/>
              <a:tabLst/>
              <a:defRPr/>
            </a:pPr>
            <a:r>
              <a:rPr kumimoji="0" lang="en-US" sz="2781" b="1" i="0" u="none" strike="noStrike" kern="1200" cap="none" spc="0" normalizeH="0" baseline="0" noProof="0" dirty="0">
                <a:ln>
                  <a:noFill/>
                </a:ln>
                <a:solidFill>
                  <a:srgbClr val="5B9BD5">
                    <a:lumMod val="75000"/>
                  </a:srgbClr>
                </a:solidFill>
                <a:effectLst/>
                <a:uLnTx/>
                <a:uFillTx/>
                <a:latin typeface="Libre Baskerville" pitchFamily="34" charset="0"/>
                <a:ea typeface="Libre Baskerville" pitchFamily="34" charset="-122"/>
                <a:cs typeface="Libre Baskerville" pitchFamily="34" charset="-120"/>
              </a:rPr>
              <a:t>THREE WAYS WE HELP:</a:t>
            </a:r>
            <a:endParaRPr kumimoji="0" lang="en-US" sz="2781"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sp>
        <p:nvSpPr>
          <p:cNvPr id="3" name="Shape 1"/>
          <p:cNvSpPr/>
          <p:nvPr/>
        </p:nvSpPr>
        <p:spPr>
          <a:xfrm>
            <a:off x="2020120" y="3632747"/>
            <a:ext cx="318939" cy="318939"/>
          </a:xfrm>
          <a:prstGeom prst="roundRect">
            <a:avLst>
              <a:gd name="adj" fmla="val 18669"/>
            </a:avLst>
          </a:prstGeom>
          <a:solidFill>
            <a:srgbClr val="F7EDD4"/>
          </a:solidFill>
          <a:ln w="7620">
            <a:solidFill>
              <a:srgbClr val="DDD3BA"/>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Text 2"/>
          <p:cNvSpPr/>
          <p:nvPr/>
        </p:nvSpPr>
        <p:spPr>
          <a:xfrm>
            <a:off x="2132112" y="3685878"/>
            <a:ext cx="94878" cy="212676"/>
          </a:xfrm>
          <a:prstGeom prst="rect">
            <a:avLst/>
          </a:prstGeom>
          <a:noFill/>
          <a:ln/>
        </p:spPr>
        <p:txBody>
          <a:bodyPr wrap="none" lIns="0" tIns="0" rIns="0" bIns="0" rtlCol="0" anchor="t"/>
          <a:lstStyle/>
          <a:p>
            <a:pPr marL="0" marR="0" lvl="0" indent="0" algn="ctr" defTabSz="914400" rtl="0" eaLnBrk="1" fontAlgn="auto" latinLnBrk="0" hangingPunct="1">
              <a:lnSpc>
                <a:spcPts val="1656"/>
              </a:lnSpc>
              <a:spcBef>
                <a:spcPts val="0"/>
              </a:spcBef>
              <a:spcAft>
                <a:spcPts val="0"/>
              </a:spcAft>
              <a:buClrTx/>
              <a:buSzTx/>
              <a:buFontTx/>
              <a:buNone/>
              <a:tabLst/>
              <a:defRPr/>
            </a:pPr>
            <a:r>
              <a:rPr kumimoji="0" lang="en-US" sz="1656" b="0" i="0" u="none" strike="noStrike" kern="1200" cap="none" spc="0" normalizeH="0" baseline="0" noProof="0" dirty="0">
                <a:ln>
                  <a:noFill/>
                </a:ln>
                <a:solidFill>
                  <a:srgbClr val="454240"/>
                </a:solidFill>
                <a:effectLst/>
                <a:uLnTx/>
                <a:uFillTx/>
                <a:latin typeface="Libre Baskerville" pitchFamily="34" charset="0"/>
                <a:ea typeface="Libre Baskerville" pitchFamily="34" charset="-122"/>
                <a:cs typeface="Libre Baskerville" pitchFamily="34" charset="-120"/>
              </a:rPr>
              <a:t>1</a:t>
            </a:r>
            <a:endParaRPr kumimoji="0" lang="en-US" sz="16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 3"/>
          <p:cNvSpPr/>
          <p:nvPr/>
        </p:nvSpPr>
        <p:spPr>
          <a:xfrm>
            <a:off x="2480816" y="3632746"/>
            <a:ext cx="2162026" cy="442913"/>
          </a:xfrm>
          <a:prstGeom prst="rect">
            <a:avLst/>
          </a:prstGeom>
          <a:noFill/>
          <a:ln/>
        </p:spPr>
        <p:txBody>
          <a:bodyPr wrap="square" lIns="0" tIns="0" rIns="0" bIns="0" rtlCol="0" anchor="t"/>
          <a:lstStyle/>
          <a:p>
            <a:pPr marL="0" marR="0" lvl="0" indent="0" algn="l" defTabSz="914400" rtl="0" eaLnBrk="1" fontAlgn="auto" latinLnBrk="0" hangingPunct="1">
              <a:lnSpc>
                <a:spcPts val="1719"/>
              </a:lnSpc>
              <a:spcBef>
                <a:spcPts val="0"/>
              </a:spcBef>
              <a:spcAft>
                <a:spcPts val="0"/>
              </a:spcAft>
              <a:buClrTx/>
              <a:buSzTx/>
              <a:buFontTx/>
              <a:buNone/>
              <a:tabLst/>
              <a:defRPr/>
            </a:pPr>
            <a:r>
              <a:rPr kumimoji="0" lang="en-US" sz="1375" b="0" i="0" u="none" strike="noStrike" kern="1200" cap="none" spc="0" normalizeH="0" baseline="0" noProof="0" dirty="0">
                <a:ln>
                  <a:noFill/>
                </a:ln>
                <a:solidFill>
                  <a:srgbClr val="454240"/>
                </a:solidFill>
                <a:effectLst/>
                <a:uLnTx/>
                <a:uFillTx/>
                <a:latin typeface="Libre Baskerville" pitchFamily="34" charset="0"/>
                <a:ea typeface="Libre Baskerville" pitchFamily="34" charset="-122"/>
                <a:cs typeface="Libre Baskerville" pitchFamily="34" charset="-120"/>
              </a:rPr>
              <a:t>VFW FOUNDATION GRANTS</a:t>
            </a:r>
            <a:endParaRPr kumimoji="0" lang="en-US" sz="137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hape 4"/>
          <p:cNvSpPr/>
          <p:nvPr/>
        </p:nvSpPr>
        <p:spPr>
          <a:xfrm>
            <a:off x="4784602" y="3632747"/>
            <a:ext cx="318939" cy="318939"/>
          </a:xfrm>
          <a:prstGeom prst="roundRect">
            <a:avLst>
              <a:gd name="adj" fmla="val 18669"/>
            </a:avLst>
          </a:prstGeom>
          <a:solidFill>
            <a:srgbClr val="F7EDD4"/>
          </a:solidFill>
          <a:ln w="7620">
            <a:solidFill>
              <a:srgbClr val="DDD3BA"/>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 5"/>
          <p:cNvSpPr/>
          <p:nvPr/>
        </p:nvSpPr>
        <p:spPr>
          <a:xfrm>
            <a:off x="4878587" y="3685878"/>
            <a:ext cx="130969" cy="212676"/>
          </a:xfrm>
          <a:prstGeom prst="rect">
            <a:avLst/>
          </a:prstGeom>
          <a:noFill/>
          <a:ln/>
        </p:spPr>
        <p:txBody>
          <a:bodyPr wrap="none" lIns="0" tIns="0" rIns="0" bIns="0" rtlCol="0" anchor="t"/>
          <a:lstStyle/>
          <a:p>
            <a:pPr marL="0" marR="0" lvl="0" indent="0" algn="ctr" defTabSz="914400" rtl="0" eaLnBrk="1" fontAlgn="auto" latinLnBrk="0" hangingPunct="1">
              <a:lnSpc>
                <a:spcPts val="1656"/>
              </a:lnSpc>
              <a:spcBef>
                <a:spcPts val="0"/>
              </a:spcBef>
              <a:spcAft>
                <a:spcPts val="0"/>
              </a:spcAft>
              <a:buClrTx/>
              <a:buSzTx/>
              <a:buFontTx/>
              <a:buNone/>
              <a:tabLst/>
              <a:defRPr/>
            </a:pPr>
            <a:r>
              <a:rPr kumimoji="0" lang="en-US" sz="1656" b="0" i="0" u="none" strike="noStrike" kern="1200" cap="none" spc="0" normalizeH="0" baseline="0" noProof="0" dirty="0">
                <a:ln>
                  <a:noFill/>
                </a:ln>
                <a:solidFill>
                  <a:srgbClr val="454240"/>
                </a:solidFill>
                <a:effectLst/>
                <a:uLnTx/>
                <a:uFillTx/>
                <a:latin typeface="Libre Baskerville" pitchFamily="34" charset="0"/>
                <a:ea typeface="Libre Baskerville" pitchFamily="34" charset="-122"/>
                <a:cs typeface="Libre Baskerville" pitchFamily="34" charset="-120"/>
              </a:rPr>
              <a:t>2</a:t>
            </a:r>
            <a:endParaRPr kumimoji="0" lang="en-US" sz="16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 6"/>
          <p:cNvSpPr/>
          <p:nvPr/>
        </p:nvSpPr>
        <p:spPr>
          <a:xfrm>
            <a:off x="5245299" y="3632746"/>
            <a:ext cx="2162026" cy="442913"/>
          </a:xfrm>
          <a:prstGeom prst="rect">
            <a:avLst/>
          </a:prstGeom>
          <a:noFill/>
          <a:ln/>
        </p:spPr>
        <p:txBody>
          <a:bodyPr wrap="square" lIns="0" tIns="0" rIns="0" bIns="0" rtlCol="0" anchor="t"/>
          <a:lstStyle/>
          <a:p>
            <a:pPr marL="0" marR="0" lvl="0" indent="0" algn="l" defTabSz="914400" rtl="0" eaLnBrk="1" fontAlgn="auto" latinLnBrk="0" hangingPunct="1">
              <a:lnSpc>
                <a:spcPts val="1719"/>
              </a:lnSpc>
              <a:spcBef>
                <a:spcPts val="0"/>
              </a:spcBef>
              <a:spcAft>
                <a:spcPts val="0"/>
              </a:spcAft>
              <a:buClrTx/>
              <a:buSzTx/>
              <a:buFontTx/>
              <a:buNone/>
              <a:tabLst/>
              <a:defRPr/>
            </a:pPr>
            <a:r>
              <a:rPr kumimoji="0" lang="en-US" sz="1375" b="0" i="0" u="none" strike="noStrike" kern="1200" cap="none" spc="0" normalizeH="0" baseline="0" noProof="0" dirty="0">
                <a:ln>
                  <a:noFill/>
                </a:ln>
                <a:solidFill>
                  <a:srgbClr val="454240"/>
                </a:solidFill>
                <a:effectLst/>
                <a:uLnTx/>
                <a:uFillTx/>
                <a:latin typeface="Libre Baskerville" pitchFamily="34" charset="0"/>
                <a:ea typeface="Libre Baskerville" pitchFamily="34" charset="-122"/>
                <a:cs typeface="Libre Baskerville" pitchFamily="34" charset="-120"/>
              </a:rPr>
              <a:t>FUNDRAISING RESEARCH</a:t>
            </a:r>
            <a:endParaRPr kumimoji="0" lang="en-US" sz="137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Shape 7"/>
          <p:cNvSpPr/>
          <p:nvPr/>
        </p:nvSpPr>
        <p:spPr>
          <a:xfrm>
            <a:off x="7549084" y="3632747"/>
            <a:ext cx="318939" cy="318939"/>
          </a:xfrm>
          <a:prstGeom prst="roundRect">
            <a:avLst>
              <a:gd name="adj" fmla="val 18669"/>
            </a:avLst>
          </a:prstGeom>
          <a:solidFill>
            <a:srgbClr val="F7EDD4"/>
          </a:solidFill>
          <a:ln w="7620">
            <a:solidFill>
              <a:srgbClr val="DDD3BA"/>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 8"/>
          <p:cNvSpPr/>
          <p:nvPr/>
        </p:nvSpPr>
        <p:spPr>
          <a:xfrm>
            <a:off x="7643069" y="3685878"/>
            <a:ext cx="130969" cy="212676"/>
          </a:xfrm>
          <a:prstGeom prst="rect">
            <a:avLst/>
          </a:prstGeom>
          <a:noFill/>
          <a:ln/>
        </p:spPr>
        <p:txBody>
          <a:bodyPr wrap="none" lIns="0" tIns="0" rIns="0" bIns="0" rtlCol="0" anchor="t"/>
          <a:lstStyle/>
          <a:p>
            <a:pPr marL="0" marR="0" lvl="0" indent="0" algn="ctr" defTabSz="914400" rtl="0" eaLnBrk="1" fontAlgn="auto" latinLnBrk="0" hangingPunct="1">
              <a:lnSpc>
                <a:spcPts val="1656"/>
              </a:lnSpc>
              <a:spcBef>
                <a:spcPts val="0"/>
              </a:spcBef>
              <a:spcAft>
                <a:spcPts val="0"/>
              </a:spcAft>
              <a:buClrTx/>
              <a:buSzTx/>
              <a:buFontTx/>
              <a:buNone/>
              <a:tabLst/>
              <a:defRPr/>
            </a:pPr>
            <a:r>
              <a:rPr kumimoji="0" lang="en-US" sz="1656" b="0" i="0" u="none" strike="noStrike" kern="1200" cap="none" spc="0" normalizeH="0" baseline="0" noProof="0" dirty="0">
                <a:ln>
                  <a:noFill/>
                </a:ln>
                <a:solidFill>
                  <a:srgbClr val="454240"/>
                </a:solidFill>
                <a:effectLst/>
                <a:uLnTx/>
                <a:uFillTx/>
                <a:latin typeface="Libre Baskerville" pitchFamily="34" charset="0"/>
                <a:ea typeface="Libre Baskerville" pitchFamily="34" charset="-122"/>
                <a:cs typeface="Libre Baskerville" pitchFamily="34" charset="-120"/>
              </a:rPr>
              <a:t>3</a:t>
            </a:r>
            <a:endParaRPr kumimoji="0" lang="en-US" sz="16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 9"/>
          <p:cNvSpPr/>
          <p:nvPr/>
        </p:nvSpPr>
        <p:spPr>
          <a:xfrm>
            <a:off x="8009781" y="3632746"/>
            <a:ext cx="2162026" cy="442913"/>
          </a:xfrm>
          <a:prstGeom prst="rect">
            <a:avLst/>
          </a:prstGeom>
          <a:noFill/>
          <a:ln/>
        </p:spPr>
        <p:txBody>
          <a:bodyPr wrap="square" lIns="0" tIns="0" rIns="0" bIns="0" rtlCol="0" anchor="t"/>
          <a:lstStyle/>
          <a:p>
            <a:pPr marL="0" marR="0" lvl="0" indent="0" algn="l" defTabSz="914400" rtl="0" eaLnBrk="1" fontAlgn="auto" latinLnBrk="0" hangingPunct="1">
              <a:lnSpc>
                <a:spcPts val="1719"/>
              </a:lnSpc>
              <a:spcBef>
                <a:spcPts val="0"/>
              </a:spcBef>
              <a:spcAft>
                <a:spcPts val="0"/>
              </a:spcAft>
              <a:buClrTx/>
              <a:buSzTx/>
              <a:buFontTx/>
              <a:buNone/>
              <a:tabLst/>
              <a:defRPr/>
            </a:pPr>
            <a:r>
              <a:rPr kumimoji="0" lang="en-US" sz="1375" b="0" i="0" u="none" strike="noStrike" kern="1200" cap="none" spc="0" normalizeH="0" baseline="0" noProof="0" dirty="0">
                <a:ln>
                  <a:noFill/>
                </a:ln>
                <a:solidFill>
                  <a:srgbClr val="454240"/>
                </a:solidFill>
                <a:effectLst/>
                <a:uLnTx/>
                <a:uFillTx/>
                <a:latin typeface="Libre Baskerville" pitchFamily="34" charset="0"/>
                <a:ea typeface="Libre Baskerville" pitchFamily="34" charset="-122"/>
                <a:cs typeface="Libre Baskerville" pitchFamily="34" charset="-120"/>
              </a:rPr>
              <a:t>PASS THROUGH DONATIONS</a:t>
            </a:r>
            <a:endParaRPr kumimoji="0" lang="en-US" sz="137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774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2020120" y="1449885"/>
            <a:ext cx="3544119" cy="442987"/>
          </a:xfrm>
          <a:prstGeom prst="rect">
            <a:avLst/>
          </a:prstGeom>
          <a:noFill/>
          <a:ln/>
        </p:spPr>
        <p:txBody>
          <a:bodyPr wrap="none" lIns="0" tIns="0" rIns="0" bIns="0" rtlCol="0" anchor="t"/>
          <a:lstStyle/>
          <a:p>
            <a:pPr marL="0" marR="0" lvl="0" indent="0" algn="l" defTabSz="914400" rtl="0" eaLnBrk="1" fontAlgn="auto" latinLnBrk="0" hangingPunct="1">
              <a:lnSpc>
                <a:spcPts val="3469"/>
              </a:lnSpc>
              <a:spcBef>
                <a:spcPts val="0"/>
              </a:spcBef>
              <a:spcAft>
                <a:spcPts val="0"/>
              </a:spcAft>
              <a:buClrTx/>
              <a:buSzTx/>
              <a:buFontTx/>
              <a:buNone/>
              <a:tabLst/>
              <a:defRPr/>
            </a:pPr>
            <a:r>
              <a:rPr kumimoji="0" lang="en-US" sz="2781" b="1" i="0" u="none" strike="noStrike" kern="1200" cap="none" spc="0" normalizeH="0" baseline="0" noProof="0" dirty="0">
                <a:ln>
                  <a:noFill/>
                </a:ln>
                <a:solidFill>
                  <a:srgbClr val="5B9BD5">
                    <a:lumMod val="75000"/>
                  </a:srgbClr>
                </a:solidFill>
                <a:effectLst/>
                <a:uLnTx/>
                <a:uFillTx/>
                <a:latin typeface="Libre Baskerville" pitchFamily="34" charset="0"/>
                <a:ea typeface="Libre Baskerville" pitchFamily="34" charset="-122"/>
                <a:cs typeface="Libre Baskerville" pitchFamily="34" charset="-120"/>
              </a:rPr>
              <a:t>1. GRANTS:</a:t>
            </a:r>
            <a:endParaRPr kumimoji="0" lang="en-US" sz="2781"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sp>
        <p:nvSpPr>
          <p:cNvPr id="3" name="Text 1"/>
          <p:cNvSpPr/>
          <p:nvPr/>
        </p:nvSpPr>
        <p:spPr>
          <a:xfrm>
            <a:off x="2020120" y="2176389"/>
            <a:ext cx="8151763" cy="453628"/>
          </a:xfrm>
          <a:prstGeom prst="rect">
            <a:avLst/>
          </a:prstGeom>
          <a:noFill/>
          <a:ln/>
        </p:spPr>
        <p:txBody>
          <a:bodyPr wrap="square" lIns="0" tIns="0" rIns="0" bIns="0" rtlCol="0" anchor="t"/>
          <a:lstStyle/>
          <a:p>
            <a:pPr marL="0" marR="0" lvl="0" indent="0" algn="l" defTabSz="914400" rtl="0" eaLnBrk="1" fontAlgn="auto" latinLnBrk="0" hangingPunct="1">
              <a:lnSpc>
                <a:spcPts val="1781"/>
              </a:lnSpc>
              <a:spcBef>
                <a:spcPts val="0"/>
              </a:spcBef>
              <a:spcAft>
                <a:spcPts val="0"/>
              </a:spcAft>
              <a:buClrTx/>
              <a:buSzTx/>
              <a:buFontTx/>
              <a:buNone/>
              <a:tabLst/>
              <a:defRPr/>
            </a:pPr>
            <a:r>
              <a:rPr kumimoji="0" lang="en-US" sz="1094" b="0" i="0" u="none" strike="noStrike" kern="1200" cap="none" spc="0" normalizeH="0" baseline="0" noProof="0" dirty="0">
                <a:ln>
                  <a:noFill/>
                </a:ln>
                <a:solidFill>
                  <a:srgbClr val="454240"/>
                </a:solidFill>
                <a:effectLst/>
                <a:uLnTx/>
                <a:uFillTx/>
                <a:latin typeface="DM Sans" pitchFamily="34" charset="0"/>
                <a:ea typeface="DM Sans" pitchFamily="34" charset="-122"/>
                <a:cs typeface="DM Sans" pitchFamily="34" charset="-120"/>
              </a:rPr>
              <a:t>The VFW Foundation is proud to offer funding through three (3) grant opportunities which are scheduled to close on June 1, 2025. Grants may close sooner if all budgeted funding is exhausted before the deadline.</a:t>
            </a:r>
            <a:endParaRPr kumimoji="0" lang="en-US" sz="1094"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 2"/>
          <p:cNvSpPr/>
          <p:nvPr/>
        </p:nvSpPr>
        <p:spPr>
          <a:xfrm>
            <a:off x="2020120" y="2789486"/>
            <a:ext cx="8151763" cy="226814"/>
          </a:xfrm>
          <a:prstGeom prst="rect">
            <a:avLst/>
          </a:prstGeom>
          <a:noFill/>
          <a:ln/>
        </p:spPr>
        <p:txBody>
          <a:bodyPr wrap="none" lIns="0" tIns="0" rIns="0" bIns="0" rtlCol="0" anchor="t"/>
          <a:lstStyle/>
          <a:p>
            <a:pPr marL="0" marR="0" lvl="0" indent="0" algn="l" defTabSz="914400" rtl="0" eaLnBrk="1" fontAlgn="auto" latinLnBrk="0" hangingPunct="1">
              <a:lnSpc>
                <a:spcPts val="1781"/>
              </a:lnSpc>
              <a:spcBef>
                <a:spcPts val="0"/>
              </a:spcBef>
              <a:spcAft>
                <a:spcPts val="0"/>
              </a:spcAft>
              <a:buClrTx/>
              <a:buSzTx/>
              <a:buFontTx/>
              <a:buNone/>
              <a:tabLst/>
              <a:defRPr/>
            </a:pPr>
            <a:r>
              <a:rPr kumimoji="0" lang="en-US" sz="1094" b="1" i="0" u="none" strike="noStrike" kern="1200" cap="none" spc="0" normalizeH="0" baseline="0" noProof="0" dirty="0">
                <a:ln>
                  <a:noFill/>
                </a:ln>
                <a:solidFill>
                  <a:srgbClr val="454240"/>
                </a:solidFill>
                <a:effectLst/>
                <a:uLnTx/>
                <a:uFillTx/>
                <a:latin typeface="DM Sans" pitchFamily="34" charset="0"/>
                <a:ea typeface="DM Sans" pitchFamily="34" charset="-122"/>
                <a:cs typeface="DM Sans" pitchFamily="34" charset="-120"/>
              </a:rPr>
              <a:t>Grants are open exclusively to VFW entities (Posts &amp; Auxiliaries)</a:t>
            </a:r>
            <a:r>
              <a:rPr kumimoji="0" lang="en-US" sz="1094" b="0" i="0" u="none" strike="noStrike" kern="1200" cap="none" spc="0" normalizeH="0" baseline="0" noProof="0" dirty="0">
                <a:ln>
                  <a:noFill/>
                </a:ln>
                <a:solidFill>
                  <a:srgbClr val="454240"/>
                </a:solidFill>
                <a:effectLst/>
                <a:uLnTx/>
                <a:uFillTx/>
                <a:latin typeface="DM Sans" pitchFamily="34" charset="0"/>
                <a:ea typeface="DM Sans" pitchFamily="34" charset="-122"/>
                <a:cs typeface="DM Sans" pitchFamily="34" charset="-120"/>
              </a:rPr>
              <a:t>.</a:t>
            </a:r>
            <a:endParaRPr kumimoji="0" lang="en-US" sz="1094"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hape 3"/>
          <p:cNvSpPr/>
          <p:nvPr/>
        </p:nvSpPr>
        <p:spPr>
          <a:xfrm>
            <a:off x="2020119" y="3335238"/>
            <a:ext cx="248022" cy="248022"/>
          </a:xfrm>
          <a:prstGeom prst="roundRect">
            <a:avLst>
              <a:gd name="adj" fmla="val 24007"/>
            </a:avLst>
          </a:prstGeom>
          <a:solidFill>
            <a:srgbClr val="F7EDD4"/>
          </a:solidFill>
          <a:ln w="7620">
            <a:solidFill>
              <a:srgbClr val="DDD3BA"/>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 4"/>
          <p:cNvSpPr/>
          <p:nvPr/>
        </p:nvSpPr>
        <p:spPr>
          <a:xfrm>
            <a:off x="2409901" y="3335238"/>
            <a:ext cx="2535511" cy="221456"/>
          </a:xfrm>
          <a:prstGeom prst="rect">
            <a:avLst/>
          </a:prstGeom>
          <a:noFill/>
          <a:ln/>
        </p:spPr>
        <p:txBody>
          <a:bodyPr wrap="none" lIns="0" tIns="0" rIns="0" bIns="0" rtlCol="0" anchor="t"/>
          <a:lstStyle/>
          <a:p>
            <a:pPr marL="0" marR="0" lvl="0" indent="0" algn="l" defTabSz="914400" rtl="0" eaLnBrk="1" fontAlgn="auto" latinLnBrk="0" hangingPunct="1">
              <a:lnSpc>
                <a:spcPts val="1719"/>
              </a:lnSpc>
              <a:spcBef>
                <a:spcPts val="0"/>
              </a:spcBef>
              <a:spcAft>
                <a:spcPts val="0"/>
              </a:spcAft>
              <a:buClrTx/>
              <a:buSzTx/>
              <a:buFontTx/>
              <a:buNone/>
              <a:tabLst/>
              <a:defRPr/>
            </a:pPr>
            <a:r>
              <a:rPr kumimoji="0" lang="en-US" sz="1375" b="0" i="0" u="none" strike="noStrike" kern="1200" cap="none" spc="0" normalizeH="0" baseline="0" noProof="0" dirty="0">
                <a:ln>
                  <a:noFill/>
                </a:ln>
                <a:solidFill>
                  <a:srgbClr val="454240"/>
                </a:solidFill>
                <a:effectLst/>
                <a:uLnTx/>
                <a:uFillTx/>
                <a:latin typeface="Libre Baskerville" pitchFamily="34" charset="0"/>
                <a:ea typeface="Libre Baskerville" pitchFamily="34" charset="-122"/>
                <a:cs typeface="Libre Baskerville" pitchFamily="34" charset="-120"/>
              </a:rPr>
              <a:t>Go to: </a:t>
            </a:r>
            <a:r>
              <a:rPr kumimoji="0" lang="en-US" sz="1375" b="0" i="0" u="sng" strike="noStrike" kern="1200" cap="none" spc="0" normalizeH="0" baseline="0" noProof="0" dirty="0">
                <a:ln>
                  <a:noFill/>
                </a:ln>
                <a:solidFill>
                  <a:srgbClr val="AB8421"/>
                </a:solidFill>
                <a:effectLst/>
                <a:uLnTx/>
                <a:uFillTx/>
                <a:latin typeface="Libre Baskerville" pitchFamily="34" charset="0"/>
                <a:ea typeface="Libre Baskerville" pitchFamily="34" charset="-122"/>
                <a:cs typeface="Libre Baskerville" pitchFamily="34" charset="-120"/>
                <a:hlinkClick r:id="rId3">
                  <a:extLst>
                    <a:ext uri="{A12FA001-AC4F-418D-AE19-62706E023703}">
                      <ahyp:hlinkClr xmlns:ahyp="http://schemas.microsoft.com/office/drawing/2018/hyperlinkcolor" val="tx"/>
                    </a:ext>
                  </a:extLst>
                </a:hlinkClick>
              </a:rPr>
              <a:t>VFW.ORG/GRANTS</a:t>
            </a:r>
            <a:endParaRPr kumimoji="0" lang="en-US" sz="137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hape 5"/>
          <p:cNvSpPr/>
          <p:nvPr/>
        </p:nvSpPr>
        <p:spPr>
          <a:xfrm>
            <a:off x="6166917" y="3335238"/>
            <a:ext cx="248022" cy="248022"/>
          </a:xfrm>
          <a:prstGeom prst="roundRect">
            <a:avLst>
              <a:gd name="adj" fmla="val 24007"/>
            </a:avLst>
          </a:prstGeom>
          <a:solidFill>
            <a:srgbClr val="F7EDD4"/>
          </a:solidFill>
          <a:ln w="7620">
            <a:solidFill>
              <a:srgbClr val="DDD3BA"/>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 6"/>
          <p:cNvSpPr/>
          <p:nvPr/>
        </p:nvSpPr>
        <p:spPr>
          <a:xfrm>
            <a:off x="6556698" y="3335239"/>
            <a:ext cx="3615258" cy="442913"/>
          </a:xfrm>
          <a:prstGeom prst="rect">
            <a:avLst/>
          </a:prstGeom>
          <a:noFill/>
          <a:ln/>
        </p:spPr>
        <p:txBody>
          <a:bodyPr wrap="square" lIns="0" tIns="0" rIns="0" bIns="0" rtlCol="0" anchor="t"/>
          <a:lstStyle/>
          <a:p>
            <a:pPr marL="0" marR="0" lvl="0" indent="0" algn="l" defTabSz="914400" rtl="0" eaLnBrk="1" fontAlgn="auto" latinLnBrk="0" hangingPunct="1">
              <a:lnSpc>
                <a:spcPts val="1719"/>
              </a:lnSpc>
              <a:spcBef>
                <a:spcPts val="0"/>
              </a:spcBef>
              <a:spcAft>
                <a:spcPts val="0"/>
              </a:spcAft>
              <a:buClrTx/>
              <a:buSzTx/>
              <a:buFontTx/>
              <a:buNone/>
              <a:tabLst/>
              <a:defRPr/>
            </a:pPr>
            <a:r>
              <a:rPr kumimoji="0" lang="en-US" sz="1375" b="0" i="0" u="none" strike="noStrike" kern="1200" cap="none" spc="0" normalizeH="0" baseline="0" noProof="0" dirty="0">
                <a:ln>
                  <a:noFill/>
                </a:ln>
                <a:solidFill>
                  <a:srgbClr val="454240"/>
                </a:solidFill>
                <a:effectLst/>
                <a:uLnTx/>
                <a:uFillTx/>
                <a:latin typeface="Libre Baskerville" pitchFamily="34" charset="0"/>
                <a:ea typeface="Libre Baskerville" pitchFamily="34" charset="-122"/>
                <a:cs typeface="Libre Baskerville" pitchFamily="34" charset="-120"/>
              </a:rPr>
              <a:t>Detailed guidelines can be found on the application forms of each grant.</a:t>
            </a:r>
            <a:endParaRPr kumimoji="0" lang="en-US" sz="137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Shape 7"/>
          <p:cNvSpPr/>
          <p:nvPr/>
        </p:nvSpPr>
        <p:spPr>
          <a:xfrm>
            <a:off x="2020119" y="4079379"/>
            <a:ext cx="248022" cy="248022"/>
          </a:xfrm>
          <a:prstGeom prst="roundRect">
            <a:avLst>
              <a:gd name="adj" fmla="val 24007"/>
            </a:avLst>
          </a:prstGeom>
          <a:solidFill>
            <a:srgbClr val="F7EDD4"/>
          </a:solidFill>
          <a:ln w="7620">
            <a:solidFill>
              <a:srgbClr val="DDD3BA"/>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 8"/>
          <p:cNvSpPr/>
          <p:nvPr/>
        </p:nvSpPr>
        <p:spPr>
          <a:xfrm>
            <a:off x="2409900" y="4079380"/>
            <a:ext cx="3615258" cy="885825"/>
          </a:xfrm>
          <a:prstGeom prst="rect">
            <a:avLst/>
          </a:prstGeom>
          <a:noFill/>
          <a:ln/>
        </p:spPr>
        <p:txBody>
          <a:bodyPr wrap="square" lIns="0" tIns="0" rIns="0" bIns="0" rtlCol="0" anchor="t"/>
          <a:lstStyle/>
          <a:p>
            <a:pPr marL="0" marR="0" lvl="0" indent="0" algn="l" defTabSz="914400" rtl="0" eaLnBrk="1" fontAlgn="auto" latinLnBrk="0" hangingPunct="1">
              <a:lnSpc>
                <a:spcPts val="1719"/>
              </a:lnSpc>
              <a:spcBef>
                <a:spcPts val="0"/>
              </a:spcBef>
              <a:spcAft>
                <a:spcPts val="0"/>
              </a:spcAft>
              <a:buClrTx/>
              <a:buSzTx/>
              <a:buFontTx/>
              <a:buNone/>
              <a:tabLst/>
              <a:defRPr/>
            </a:pPr>
            <a:r>
              <a:rPr kumimoji="0" lang="en-US" sz="1375" b="0" i="0" u="none" strike="noStrike" kern="1200" cap="none" spc="0" normalizeH="0" baseline="0" noProof="0" dirty="0">
                <a:ln>
                  <a:noFill/>
                </a:ln>
                <a:solidFill>
                  <a:srgbClr val="454240"/>
                </a:solidFill>
                <a:effectLst/>
                <a:uLnTx/>
                <a:uFillTx/>
                <a:latin typeface="Libre Baskerville" pitchFamily="34" charset="0"/>
                <a:ea typeface="Libre Baskerville" pitchFamily="34" charset="-122"/>
                <a:cs typeface="Libre Baskerville" pitchFamily="34" charset="-120"/>
              </a:rPr>
              <a:t>All grants are reimbursement based. Applicants will need to do a project and then submit an application with proof of how the funding was spent.</a:t>
            </a:r>
            <a:endParaRPr kumimoji="0" lang="en-US" sz="137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Shape 9"/>
          <p:cNvSpPr/>
          <p:nvPr/>
        </p:nvSpPr>
        <p:spPr>
          <a:xfrm>
            <a:off x="6166917" y="4079379"/>
            <a:ext cx="248022" cy="248022"/>
          </a:xfrm>
          <a:prstGeom prst="roundRect">
            <a:avLst>
              <a:gd name="adj" fmla="val 24007"/>
            </a:avLst>
          </a:prstGeom>
          <a:solidFill>
            <a:srgbClr val="F7EDD4"/>
          </a:solidFill>
          <a:ln w="7620">
            <a:solidFill>
              <a:srgbClr val="DDD3BA"/>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 10"/>
          <p:cNvSpPr/>
          <p:nvPr/>
        </p:nvSpPr>
        <p:spPr>
          <a:xfrm>
            <a:off x="6556698" y="4079379"/>
            <a:ext cx="3615258" cy="1328738"/>
          </a:xfrm>
          <a:prstGeom prst="rect">
            <a:avLst/>
          </a:prstGeom>
          <a:noFill/>
          <a:ln/>
        </p:spPr>
        <p:txBody>
          <a:bodyPr wrap="square" lIns="0" tIns="0" rIns="0" bIns="0" rtlCol="0" anchor="t"/>
          <a:lstStyle/>
          <a:p>
            <a:pPr marL="0" marR="0" lvl="0" indent="0" algn="l" defTabSz="914400" rtl="0" eaLnBrk="1" fontAlgn="auto" latinLnBrk="0" hangingPunct="1">
              <a:lnSpc>
                <a:spcPts val="1719"/>
              </a:lnSpc>
              <a:spcBef>
                <a:spcPts val="0"/>
              </a:spcBef>
              <a:spcAft>
                <a:spcPts val="0"/>
              </a:spcAft>
              <a:buClrTx/>
              <a:buSzTx/>
              <a:buFontTx/>
              <a:buNone/>
              <a:tabLst/>
              <a:defRPr/>
            </a:pPr>
            <a:r>
              <a:rPr kumimoji="0" lang="en-US" sz="1375" b="0" i="0" u="none" strike="noStrike" kern="1200" cap="none" spc="0" normalizeH="0" baseline="0" noProof="0" dirty="0">
                <a:ln>
                  <a:noFill/>
                </a:ln>
                <a:solidFill>
                  <a:srgbClr val="454240"/>
                </a:solidFill>
                <a:effectLst/>
                <a:uLnTx/>
                <a:uFillTx/>
                <a:latin typeface="Libre Baskerville" pitchFamily="34" charset="0"/>
                <a:ea typeface="Libre Baskerville" pitchFamily="34" charset="-122"/>
                <a:cs typeface="Libre Baskerville" pitchFamily="34" charset="-120"/>
              </a:rPr>
              <a:t>Applicants are highly encouraged to contact the VFW Foundation prior to starting a project to ensure it qualifies. Questions may be directed to Mary Spencer, MAP Coordinator, </a:t>
            </a:r>
            <a:r>
              <a:rPr kumimoji="0" lang="en-US" sz="1375" b="0" i="0" u="sng" strike="noStrike" kern="1200" cap="none" spc="0" normalizeH="0" baseline="0" noProof="0" dirty="0">
                <a:ln>
                  <a:noFill/>
                </a:ln>
                <a:solidFill>
                  <a:srgbClr val="AB8421"/>
                </a:solidFill>
                <a:effectLst/>
                <a:uLnTx/>
                <a:uFillTx/>
                <a:latin typeface="Libre Baskerville" pitchFamily="34" charset="0"/>
                <a:ea typeface="Libre Baskerville" pitchFamily="34" charset="-122"/>
                <a:cs typeface="Libre Baskerville" pitchFamily="34" charset="-120"/>
                <a:hlinkClick r:id="rId4">
                  <a:extLst>
                    <a:ext uri="{A12FA001-AC4F-418D-AE19-62706E023703}">
                      <ahyp:hlinkClr xmlns:ahyp="http://schemas.microsoft.com/office/drawing/2018/hyperlinkcolor" val="tx"/>
                    </a:ext>
                  </a:extLst>
                </a:hlinkClick>
              </a:rPr>
              <a:t>mspencer@vfw.org</a:t>
            </a:r>
            <a:r>
              <a:rPr kumimoji="0" lang="en-US" sz="1375" b="0" i="0" u="none" strike="noStrike" kern="1200" cap="none" spc="0" normalizeH="0" baseline="0" noProof="0" dirty="0">
                <a:ln>
                  <a:noFill/>
                </a:ln>
                <a:solidFill>
                  <a:srgbClr val="454240"/>
                </a:solidFill>
                <a:effectLst/>
                <a:uLnTx/>
                <a:uFillTx/>
                <a:latin typeface="Libre Baskerville" pitchFamily="34" charset="0"/>
                <a:ea typeface="Libre Baskerville" pitchFamily="34" charset="-122"/>
                <a:cs typeface="Libre Baskerville" pitchFamily="34" charset="-120"/>
              </a:rPr>
              <a:t> 816-968-2779</a:t>
            </a:r>
            <a:endParaRPr kumimoji="0" lang="en-US" sz="137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5340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1748E-A95B-4B15-0285-BD86496A0EB5}"/>
              </a:ext>
            </a:extLst>
          </p:cNvPr>
          <p:cNvSpPr>
            <a:spLocks noGrp="1"/>
          </p:cNvSpPr>
          <p:nvPr>
            <p:ph type="title"/>
          </p:nvPr>
        </p:nvSpPr>
        <p:spPr>
          <a:xfrm>
            <a:off x="1828800" y="153076"/>
            <a:ext cx="9491472" cy="1507067"/>
          </a:xfrm>
        </p:spPr>
        <p:txBody>
          <a:bodyPr>
            <a:normAutofit fontScale="90000"/>
          </a:bodyPr>
          <a:lstStyle/>
          <a:p>
            <a:r>
              <a:rPr lang="en-US" sz="8000" dirty="0">
                <a:solidFill>
                  <a:schemeClr val="accent3">
                    <a:lumMod val="40000"/>
                    <a:lumOff val="60000"/>
                  </a:schemeClr>
                </a:solidFill>
              </a:rPr>
              <a:t>State Commander </a:t>
            </a:r>
          </a:p>
        </p:txBody>
      </p:sp>
      <p:sp>
        <p:nvSpPr>
          <p:cNvPr id="6" name="Title 1">
            <a:extLst>
              <a:ext uri="{FF2B5EF4-FFF2-40B4-BE49-F238E27FC236}">
                <a16:creationId xmlns:a16="http://schemas.microsoft.com/office/drawing/2014/main" id="{605D46CD-476E-9931-18D9-3D4C7718ABA2}"/>
              </a:ext>
            </a:extLst>
          </p:cNvPr>
          <p:cNvSpPr txBox="1">
            <a:spLocks/>
          </p:cNvSpPr>
          <p:nvPr/>
        </p:nvSpPr>
        <p:spPr>
          <a:xfrm>
            <a:off x="1350264" y="4966685"/>
            <a:ext cx="9491472" cy="1507067"/>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8000" dirty="0">
                <a:solidFill>
                  <a:schemeClr val="accent3">
                    <a:lumMod val="40000"/>
                    <a:lumOff val="60000"/>
                  </a:schemeClr>
                </a:solidFill>
              </a:rPr>
              <a:t>Scott Hice  </a:t>
            </a:r>
          </a:p>
        </p:txBody>
      </p:sp>
      <p:pic>
        <p:nvPicPr>
          <p:cNvPr id="8" name="Picture 7" descr="A badge with text and images&#10;&#10;AI-generated content may be incorrect.">
            <a:extLst>
              <a:ext uri="{FF2B5EF4-FFF2-40B4-BE49-F238E27FC236}">
                <a16:creationId xmlns:a16="http://schemas.microsoft.com/office/drawing/2014/main" id="{4B84195E-49E9-9A65-0002-E25FABAE9C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7370" y="1819958"/>
            <a:ext cx="3517259" cy="3218084"/>
          </a:xfrm>
          <a:prstGeom prst="rect">
            <a:avLst/>
          </a:prstGeom>
        </p:spPr>
      </p:pic>
      <p:pic>
        <p:nvPicPr>
          <p:cNvPr id="10" name="Picture 9" descr="A person in a suit and tie&#10;&#10;AI-generated content may be incorrect.">
            <a:extLst>
              <a:ext uri="{FF2B5EF4-FFF2-40B4-BE49-F238E27FC236}">
                <a16:creationId xmlns:a16="http://schemas.microsoft.com/office/drawing/2014/main" id="{31A32A14-A75C-7C57-6192-23C54847D7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667" y="2203555"/>
            <a:ext cx="3222657" cy="2763130"/>
          </a:xfrm>
          <a:prstGeom prst="rect">
            <a:avLst/>
          </a:prstGeom>
        </p:spPr>
      </p:pic>
      <p:pic>
        <p:nvPicPr>
          <p:cNvPr id="4" name="Picture 3" descr="A person sitting on a jet&#10;&#10;AI-generated content may be incorrect.">
            <a:extLst>
              <a:ext uri="{FF2B5EF4-FFF2-40B4-BE49-F238E27FC236}">
                <a16:creationId xmlns:a16="http://schemas.microsoft.com/office/drawing/2014/main" id="{89EBAF6B-C950-5F66-1ECA-15FF981551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838807">
            <a:off x="7993552" y="2662892"/>
            <a:ext cx="3625843" cy="2184365"/>
          </a:xfrm>
          <a:prstGeom prst="rect">
            <a:avLst/>
          </a:prstGeom>
        </p:spPr>
      </p:pic>
    </p:spTree>
    <p:extLst>
      <p:ext uri="{BB962C8B-B14F-4D97-AF65-F5344CB8AC3E}">
        <p14:creationId xmlns:p14="http://schemas.microsoft.com/office/powerpoint/2010/main" val="375664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1977331" y="1421384"/>
            <a:ext cx="3498726" cy="404813"/>
          </a:xfrm>
          <a:prstGeom prst="rect">
            <a:avLst/>
          </a:prstGeom>
          <a:noFill/>
          <a:ln/>
        </p:spPr>
        <p:txBody>
          <a:bodyPr wrap="none" lIns="0" tIns="0" rIns="0" bIns="0" rtlCol="0" anchor="t"/>
          <a:lstStyle/>
          <a:p>
            <a:pPr marL="0" marR="0" lvl="0" indent="0" algn="l" defTabSz="914400" rtl="0" eaLnBrk="1" fontAlgn="auto" latinLnBrk="0" hangingPunct="1">
              <a:lnSpc>
                <a:spcPts val="3156"/>
              </a:lnSpc>
              <a:spcBef>
                <a:spcPts val="0"/>
              </a:spcBef>
              <a:spcAft>
                <a:spcPts val="0"/>
              </a:spcAft>
              <a:buClrTx/>
              <a:buSzTx/>
              <a:buFontTx/>
              <a:buNone/>
              <a:tabLst/>
              <a:defRPr/>
            </a:pPr>
            <a:r>
              <a:rPr kumimoji="0" lang="en-US" sz="2531" b="1" i="0" u="none" strike="noStrike" kern="1200" cap="none" spc="0" normalizeH="0" baseline="0" noProof="0" dirty="0">
                <a:ln>
                  <a:noFill/>
                </a:ln>
                <a:solidFill>
                  <a:srgbClr val="5B9BD5">
                    <a:lumMod val="75000"/>
                  </a:srgbClr>
                </a:solidFill>
                <a:effectLst/>
                <a:uLnTx/>
                <a:uFillTx/>
                <a:latin typeface="Libre Baskerville" pitchFamily="34" charset="0"/>
                <a:ea typeface="Libre Baskerville" pitchFamily="34" charset="-122"/>
                <a:cs typeface="Libre Baskerville" pitchFamily="34" charset="-120"/>
              </a:rPr>
              <a:t>TYPES OF GRANTS:</a:t>
            </a:r>
            <a:endParaRPr kumimoji="0" lang="en-US" sz="2531"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sp>
        <p:nvSpPr>
          <p:cNvPr id="3" name="Text 1"/>
          <p:cNvSpPr/>
          <p:nvPr/>
        </p:nvSpPr>
        <p:spPr>
          <a:xfrm>
            <a:off x="1977331" y="2020491"/>
            <a:ext cx="3628876" cy="323776"/>
          </a:xfrm>
          <a:prstGeom prst="rect">
            <a:avLst/>
          </a:prstGeom>
          <a:noFill/>
          <a:ln/>
        </p:spPr>
        <p:txBody>
          <a:bodyPr wrap="none" lIns="0" tIns="0" rIns="0" bIns="0" rtlCol="0" anchor="t"/>
          <a:lstStyle/>
          <a:p>
            <a:pPr marL="0" marR="0" lvl="0" indent="0" algn="l" defTabSz="914400" rtl="0" eaLnBrk="1" fontAlgn="auto" latinLnBrk="0" hangingPunct="1">
              <a:lnSpc>
                <a:spcPts val="2531"/>
              </a:lnSpc>
              <a:spcBef>
                <a:spcPts val="0"/>
              </a:spcBef>
              <a:spcAft>
                <a:spcPts val="0"/>
              </a:spcAft>
              <a:buClrTx/>
              <a:buSzTx/>
              <a:buFontTx/>
              <a:buNone/>
              <a:tabLst/>
              <a:defRPr/>
            </a:pPr>
            <a:r>
              <a:rPr kumimoji="0" lang="en-US" sz="2031" b="1" i="0" u="none" strike="noStrike" kern="1200" cap="none" spc="0" normalizeH="0" baseline="0" noProof="0" dirty="0">
                <a:ln>
                  <a:noFill/>
                </a:ln>
                <a:solidFill>
                  <a:srgbClr val="FF0000"/>
                </a:solidFill>
                <a:effectLst/>
                <a:uLnTx/>
                <a:uFillTx/>
                <a:latin typeface="Libre Baskerville" pitchFamily="34" charset="0"/>
                <a:ea typeface="Libre Baskerville" pitchFamily="34" charset="-122"/>
                <a:cs typeface="Libre Baskerville" pitchFamily="34" charset="-120"/>
              </a:rPr>
              <a:t>A. VFW #StillServing Grant</a:t>
            </a:r>
            <a:endParaRPr kumimoji="0" lang="en-US" sz="2031"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4" name="Text 2"/>
          <p:cNvSpPr/>
          <p:nvPr/>
        </p:nvSpPr>
        <p:spPr>
          <a:xfrm>
            <a:off x="1977332" y="2538563"/>
            <a:ext cx="8237339" cy="621729"/>
          </a:xfrm>
          <a:prstGeom prst="rect">
            <a:avLst/>
          </a:prstGeom>
          <a:noFill/>
          <a:ln/>
        </p:spPr>
        <p:txBody>
          <a:bodyPr wrap="square" lIns="0" tIns="0" rIns="0" bIns="0" rtlCol="0" anchor="t"/>
          <a:lstStyle/>
          <a:p>
            <a:pPr marL="0" marR="0" lvl="0" indent="0" algn="l" defTabSz="914400" rtl="0" eaLnBrk="1" fontAlgn="auto" latinLnBrk="0" hangingPunct="1">
              <a:lnSpc>
                <a:spcPts val="1625"/>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54240"/>
                </a:solidFill>
                <a:effectLst/>
                <a:uLnTx/>
                <a:uFillTx/>
                <a:latin typeface="DM Sans" pitchFamily="34" charset="0"/>
                <a:ea typeface="DM Sans" pitchFamily="34" charset="-122"/>
                <a:cs typeface="DM Sans" pitchFamily="34" charset="-120"/>
              </a:rPr>
              <a:t>The purpose of this grant is to help VFW organizations defray expenses for costs incurred while actively serving their community through impactful projects. To receive this grant, the applicant must have completed a project that was directly operated by the members of their organization. Multiple Post or Auxiliary members must have actively engaged their communities while completing the project.</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 3"/>
          <p:cNvSpPr/>
          <p:nvPr/>
        </p:nvSpPr>
        <p:spPr>
          <a:xfrm>
            <a:off x="1977332" y="3305995"/>
            <a:ext cx="8237339" cy="207243"/>
          </a:xfrm>
          <a:prstGeom prst="rect">
            <a:avLst/>
          </a:prstGeom>
          <a:noFill/>
          <a:ln/>
        </p:spPr>
        <p:txBody>
          <a:bodyPr wrap="none" lIns="0" tIns="0" rIns="0" bIns="0" rtlCol="0" anchor="t"/>
          <a:lstStyle/>
          <a:p>
            <a:pPr marL="0" marR="0" lvl="0" indent="0" algn="l" defTabSz="914400" rtl="0" eaLnBrk="1" fontAlgn="auto" latinLnBrk="0" hangingPunct="1">
              <a:lnSpc>
                <a:spcPts val="1625"/>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54240"/>
                </a:solidFill>
                <a:effectLst/>
                <a:uLnTx/>
                <a:uFillTx/>
                <a:latin typeface="DM Sans" pitchFamily="34" charset="0"/>
                <a:ea typeface="DM Sans" pitchFamily="34" charset="-122"/>
                <a:cs typeface="DM Sans" pitchFamily="34" charset="-120"/>
              </a:rPr>
              <a:t>Examples include but are not limited to:</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 4"/>
          <p:cNvSpPr/>
          <p:nvPr/>
        </p:nvSpPr>
        <p:spPr>
          <a:xfrm>
            <a:off x="1977332" y="3658941"/>
            <a:ext cx="8237339" cy="207243"/>
          </a:xfrm>
          <a:prstGeom prst="rect">
            <a:avLst/>
          </a:prstGeom>
          <a:noFill/>
          <a:ln/>
        </p:spPr>
        <p:txBody>
          <a:bodyPr wrap="none" lIns="0" tIns="0" rIns="0" bIns="0" rtlCol="0" anchor="t"/>
          <a:lstStyle/>
          <a:p>
            <a:pPr marL="214313" marR="0" lvl="0" indent="-214313" algn="l" defTabSz="914400" rtl="0" eaLnBrk="1" fontAlgn="auto" latinLnBrk="0" hangingPunct="1">
              <a:lnSpc>
                <a:spcPts val="1625"/>
              </a:lnSpc>
              <a:spcBef>
                <a:spcPts val="0"/>
              </a:spcBef>
              <a:spcAft>
                <a:spcPts val="0"/>
              </a:spcAft>
              <a:buClrTx/>
              <a:buSzPct val="100000"/>
              <a:buFontTx/>
              <a:buChar char="•"/>
              <a:tabLst/>
              <a:defRPr/>
            </a:pPr>
            <a:r>
              <a:rPr kumimoji="0" lang="en-US" sz="1000" b="0" i="0" u="none" strike="noStrike" kern="1200" cap="none" spc="0" normalizeH="0" baseline="0" noProof="0" dirty="0">
                <a:ln>
                  <a:noFill/>
                </a:ln>
                <a:solidFill>
                  <a:srgbClr val="454240"/>
                </a:solidFill>
                <a:effectLst/>
                <a:uLnTx/>
                <a:uFillTx/>
                <a:latin typeface="DM Sans" pitchFamily="34" charset="0"/>
                <a:ea typeface="DM Sans" pitchFamily="34" charset="-122"/>
                <a:cs typeface="DM Sans" pitchFamily="34" charset="-120"/>
              </a:rPr>
              <a:t>Hosting a PTSD stand down event.</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 5"/>
          <p:cNvSpPr/>
          <p:nvPr/>
        </p:nvSpPr>
        <p:spPr>
          <a:xfrm>
            <a:off x="1977332" y="3911502"/>
            <a:ext cx="8237339" cy="207243"/>
          </a:xfrm>
          <a:prstGeom prst="rect">
            <a:avLst/>
          </a:prstGeom>
          <a:noFill/>
          <a:ln/>
        </p:spPr>
        <p:txBody>
          <a:bodyPr wrap="none" lIns="0" tIns="0" rIns="0" bIns="0" rtlCol="0" anchor="t"/>
          <a:lstStyle/>
          <a:p>
            <a:pPr marL="214313" marR="0" lvl="0" indent="-214313" algn="l" defTabSz="914400" rtl="0" eaLnBrk="1" fontAlgn="auto" latinLnBrk="0" hangingPunct="1">
              <a:lnSpc>
                <a:spcPts val="1625"/>
              </a:lnSpc>
              <a:spcBef>
                <a:spcPts val="0"/>
              </a:spcBef>
              <a:spcAft>
                <a:spcPts val="0"/>
              </a:spcAft>
              <a:buClrTx/>
              <a:buSzPct val="100000"/>
              <a:buFontTx/>
              <a:buChar char="•"/>
              <a:tabLst/>
              <a:defRPr/>
            </a:pPr>
            <a:r>
              <a:rPr kumimoji="0" lang="en-US" sz="1000" b="0" i="0" u="none" strike="noStrike" kern="1200" cap="none" spc="0" normalizeH="0" baseline="0" noProof="0" dirty="0">
                <a:ln>
                  <a:noFill/>
                </a:ln>
                <a:solidFill>
                  <a:srgbClr val="454240"/>
                </a:solidFill>
                <a:effectLst/>
                <a:uLnTx/>
                <a:uFillTx/>
                <a:latin typeface="DM Sans" pitchFamily="34" charset="0"/>
                <a:ea typeface="DM Sans" pitchFamily="34" charset="-122"/>
                <a:cs typeface="DM Sans" pitchFamily="34" charset="-120"/>
              </a:rPr>
              <a:t>Facilitating a coat drive for the homeless.</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 6"/>
          <p:cNvSpPr/>
          <p:nvPr/>
        </p:nvSpPr>
        <p:spPr>
          <a:xfrm>
            <a:off x="1977332" y="4164063"/>
            <a:ext cx="8237339" cy="207243"/>
          </a:xfrm>
          <a:prstGeom prst="rect">
            <a:avLst/>
          </a:prstGeom>
          <a:noFill/>
          <a:ln/>
        </p:spPr>
        <p:txBody>
          <a:bodyPr wrap="none" lIns="0" tIns="0" rIns="0" bIns="0" rtlCol="0" anchor="t"/>
          <a:lstStyle/>
          <a:p>
            <a:pPr marL="214313" marR="0" lvl="0" indent="-214313" algn="l" defTabSz="914400" rtl="0" eaLnBrk="1" fontAlgn="auto" latinLnBrk="0" hangingPunct="1">
              <a:lnSpc>
                <a:spcPts val="1625"/>
              </a:lnSpc>
              <a:spcBef>
                <a:spcPts val="0"/>
              </a:spcBef>
              <a:spcAft>
                <a:spcPts val="0"/>
              </a:spcAft>
              <a:buClrTx/>
              <a:buSzPct val="100000"/>
              <a:buFontTx/>
              <a:buChar char="•"/>
              <a:tabLst/>
              <a:defRPr/>
            </a:pPr>
            <a:r>
              <a:rPr kumimoji="0" lang="en-US" sz="1000" b="0" i="0" u="none" strike="noStrike" kern="1200" cap="none" spc="0" normalizeH="0" baseline="0" noProof="0" dirty="0">
                <a:ln>
                  <a:noFill/>
                </a:ln>
                <a:solidFill>
                  <a:srgbClr val="454240"/>
                </a:solidFill>
                <a:effectLst/>
                <a:uLnTx/>
                <a:uFillTx/>
                <a:latin typeface="DM Sans" pitchFamily="34" charset="0"/>
                <a:ea typeface="DM Sans" pitchFamily="34" charset="-122"/>
                <a:cs typeface="DM Sans" pitchFamily="34" charset="-120"/>
              </a:rPr>
              <a:t>Providing meals to food insecure individuals during the holidays.</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 7"/>
          <p:cNvSpPr/>
          <p:nvPr/>
        </p:nvSpPr>
        <p:spPr>
          <a:xfrm>
            <a:off x="1977332" y="4416625"/>
            <a:ext cx="8237339" cy="207243"/>
          </a:xfrm>
          <a:prstGeom prst="rect">
            <a:avLst/>
          </a:prstGeom>
          <a:noFill/>
          <a:ln/>
        </p:spPr>
        <p:txBody>
          <a:bodyPr wrap="none" lIns="0" tIns="0" rIns="0" bIns="0" rtlCol="0" anchor="t"/>
          <a:lstStyle/>
          <a:p>
            <a:pPr marL="214313" marR="0" lvl="0" indent="-214313" algn="l" defTabSz="914400" rtl="0" eaLnBrk="1" fontAlgn="auto" latinLnBrk="0" hangingPunct="1">
              <a:lnSpc>
                <a:spcPts val="1625"/>
              </a:lnSpc>
              <a:spcBef>
                <a:spcPts val="0"/>
              </a:spcBef>
              <a:spcAft>
                <a:spcPts val="0"/>
              </a:spcAft>
              <a:buClrTx/>
              <a:buSzPct val="100000"/>
              <a:buFontTx/>
              <a:buChar char="•"/>
              <a:tabLst/>
              <a:defRPr/>
            </a:pPr>
            <a:r>
              <a:rPr kumimoji="0" lang="en-US" sz="1000" b="0" i="0" u="none" strike="noStrike" kern="1200" cap="none" spc="0" normalizeH="0" baseline="0" noProof="0" dirty="0">
                <a:ln>
                  <a:noFill/>
                </a:ln>
                <a:solidFill>
                  <a:srgbClr val="454240"/>
                </a:solidFill>
                <a:effectLst/>
                <a:uLnTx/>
                <a:uFillTx/>
                <a:latin typeface="DM Sans" pitchFamily="34" charset="0"/>
                <a:ea typeface="DM Sans" pitchFamily="34" charset="-122"/>
                <a:cs typeface="DM Sans" pitchFamily="34" charset="-120"/>
              </a:rPr>
              <a:t>Distributing books to children while visiting a school.</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 8"/>
          <p:cNvSpPr/>
          <p:nvPr/>
        </p:nvSpPr>
        <p:spPr>
          <a:xfrm>
            <a:off x="1977332" y="4669186"/>
            <a:ext cx="8237339" cy="207243"/>
          </a:xfrm>
          <a:prstGeom prst="rect">
            <a:avLst/>
          </a:prstGeom>
          <a:noFill/>
          <a:ln/>
        </p:spPr>
        <p:txBody>
          <a:bodyPr wrap="none" lIns="0" tIns="0" rIns="0" bIns="0" rtlCol="0" anchor="t"/>
          <a:lstStyle/>
          <a:p>
            <a:pPr marL="214313" marR="0" lvl="0" indent="-214313" algn="l" defTabSz="914400" rtl="0" eaLnBrk="1" fontAlgn="auto" latinLnBrk="0" hangingPunct="1">
              <a:lnSpc>
                <a:spcPts val="1625"/>
              </a:lnSpc>
              <a:spcBef>
                <a:spcPts val="0"/>
              </a:spcBef>
              <a:spcAft>
                <a:spcPts val="0"/>
              </a:spcAft>
              <a:buClrTx/>
              <a:buSzPct val="100000"/>
              <a:buFontTx/>
              <a:buChar char="•"/>
              <a:tabLst/>
              <a:defRPr/>
            </a:pPr>
            <a:r>
              <a:rPr kumimoji="0" lang="en-US" sz="1000" b="0" i="0" u="none" strike="noStrike" kern="1200" cap="none" spc="0" normalizeH="0" baseline="0" noProof="0" dirty="0">
                <a:ln>
                  <a:noFill/>
                </a:ln>
                <a:solidFill>
                  <a:srgbClr val="454240"/>
                </a:solidFill>
                <a:effectLst/>
                <a:uLnTx/>
                <a:uFillTx/>
                <a:latin typeface="DM Sans" pitchFamily="34" charset="0"/>
                <a:ea typeface="DM Sans" pitchFamily="34" charset="-122"/>
                <a:cs typeface="DM Sans" pitchFamily="34" charset="-120"/>
              </a:rPr>
              <a:t>Bringing food and gifts to residents of a VA facility.</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 9"/>
          <p:cNvSpPr/>
          <p:nvPr/>
        </p:nvSpPr>
        <p:spPr>
          <a:xfrm>
            <a:off x="1977332" y="5022131"/>
            <a:ext cx="8237339" cy="414486"/>
          </a:xfrm>
          <a:prstGeom prst="rect">
            <a:avLst/>
          </a:prstGeom>
          <a:noFill/>
          <a:ln/>
        </p:spPr>
        <p:txBody>
          <a:bodyPr wrap="square" lIns="0" tIns="0" rIns="0" bIns="0" rtlCol="0" anchor="t"/>
          <a:lstStyle/>
          <a:p>
            <a:pPr marL="0" marR="0" lvl="0" indent="0" algn="l" defTabSz="914400" rtl="0" eaLnBrk="1" fontAlgn="auto" latinLnBrk="0" hangingPunct="1">
              <a:lnSpc>
                <a:spcPts val="1625"/>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454240"/>
                </a:solidFill>
                <a:effectLst/>
                <a:uLnTx/>
                <a:uFillTx/>
                <a:latin typeface="DM Sans" pitchFamily="34" charset="0"/>
                <a:ea typeface="DM Sans" pitchFamily="34" charset="-122"/>
                <a:cs typeface="DM Sans" pitchFamily="34" charset="-120"/>
              </a:rPr>
              <a:t>Both a VFW Post and its Auxiliary, and a District and its Auxiliary, can receive funding of up to $1,500, but each applicant organization must have its own unique project. The minimum of $500 must be met each time you are submitting an application in order to qualify.</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6608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2020120" y="1516263"/>
            <a:ext cx="3829273" cy="442987"/>
          </a:xfrm>
          <a:prstGeom prst="rect">
            <a:avLst/>
          </a:prstGeom>
          <a:noFill/>
          <a:ln/>
        </p:spPr>
        <p:txBody>
          <a:bodyPr wrap="none" lIns="0" tIns="0" rIns="0" bIns="0" rtlCol="0" anchor="t"/>
          <a:lstStyle/>
          <a:p>
            <a:pPr marL="0" marR="0" lvl="0" indent="0" algn="l" defTabSz="914400" rtl="0" eaLnBrk="1" fontAlgn="auto" latinLnBrk="0" hangingPunct="1">
              <a:lnSpc>
                <a:spcPts val="3469"/>
              </a:lnSpc>
              <a:spcBef>
                <a:spcPts val="0"/>
              </a:spcBef>
              <a:spcAft>
                <a:spcPts val="0"/>
              </a:spcAft>
              <a:buClrTx/>
              <a:buSzTx/>
              <a:buFontTx/>
              <a:buNone/>
              <a:tabLst/>
              <a:defRPr/>
            </a:pPr>
            <a:r>
              <a:rPr kumimoji="0" lang="en-US" sz="2781" b="1" i="0" u="none" strike="noStrike" kern="1200" cap="none" spc="0" normalizeH="0" baseline="0" noProof="0" dirty="0">
                <a:ln>
                  <a:noFill/>
                </a:ln>
                <a:solidFill>
                  <a:srgbClr val="5B9BD5">
                    <a:lumMod val="75000"/>
                  </a:srgbClr>
                </a:solidFill>
                <a:effectLst/>
                <a:uLnTx/>
                <a:uFillTx/>
                <a:latin typeface="Libre Baskerville" pitchFamily="34" charset="0"/>
                <a:ea typeface="Libre Baskerville" pitchFamily="34" charset="-122"/>
                <a:cs typeface="Libre Baskerville" pitchFamily="34" charset="-120"/>
              </a:rPr>
              <a:t>TYPES OF GRANTS:</a:t>
            </a:r>
            <a:endParaRPr kumimoji="0" lang="en-US" sz="2781"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sp>
        <p:nvSpPr>
          <p:cNvPr id="3" name="Text 1"/>
          <p:cNvSpPr/>
          <p:nvPr/>
        </p:nvSpPr>
        <p:spPr>
          <a:xfrm>
            <a:off x="2020120" y="2171849"/>
            <a:ext cx="3449241" cy="354360"/>
          </a:xfrm>
          <a:prstGeom prst="rect">
            <a:avLst/>
          </a:prstGeom>
          <a:noFill/>
          <a:ln/>
        </p:spPr>
        <p:txBody>
          <a:bodyPr wrap="none" lIns="0" tIns="0" rIns="0" bIns="0" rtlCol="0" anchor="t"/>
          <a:lstStyle/>
          <a:p>
            <a:pPr marL="0" marR="0" lvl="0" indent="0" algn="l" defTabSz="914400" rtl="0" eaLnBrk="1" fontAlgn="auto" latinLnBrk="0" hangingPunct="1">
              <a:lnSpc>
                <a:spcPts val="2781"/>
              </a:lnSpc>
              <a:spcBef>
                <a:spcPts val="0"/>
              </a:spcBef>
              <a:spcAft>
                <a:spcPts val="0"/>
              </a:spcAft>
              <a:buClrTx/>
              <a:buSzTx/>
              <a:buFontTx/>
              <a:buNone/>
              <a:tabLst/>
              <a:defRPr/>
            </a:pPr>
            <a:r>
              <a:rPr kumimoji="0" lang="en-US" sz="2219" b="1" i="0" u="none" strike="noStrike" kern="1200" cap="none" spc="0" normalizeH="0" baseline="0" noProof="0" dirty="0">
                <a:ln>
                  <a:noFill/>
                </a:ln>
                <a:solidFill>
                  <a:srgbClr val="FF0000"/>
                </a:solidFill>
                <a:effectLst/>
                <a:uLnTx/>
                <a:uFillTx/>
                <a:latin typeface="Libre Baskerville" pitchFamily="34" charset="0"/>
                <a:ea typeface="Libre Baskerville" pitchFamily="34" charset="-122"/>
                <a:cs typeface="Libre Baskerville" pitchFamily="34" charset="-120"/>
              </a:rPr>
              <a:t>B. Post Assistance Grant</a:t>
            </a:r>
            <a:endParaRPr kumimoji="0" lang="en-US" sz="2219"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4" name="Text 2"/>
          <p:cNvSpPr/>
          <p:nvPr/>
        </p:nvSpPr>
        <p:spPr>
          <a:xfrm>
            <a:off x="2020120" y="2738810"/>
            <a:ext cx="8151763" cy="453628"/>
          </a:xfrm>
          <a:prstGeom prst="rect">
            <a:avLst/>
          </a:prstGeom>
          <a:noFill/>
          <a:ln/>
        </p:spPr>
        <p:txBody>
          <a:bodyPr wrap="square" lIns="0" tIns="0" rIns="0" bIns="0" rtlCol="0" anchor="t"/>
          <a:lstStyle/>
          <a:p>
            <a:pPr marL="0" marR="0" lvl="0" indent="0" algn="l" defTabSz="914400" rtl="0" eaLnBrk="1" fontAlgn="auto" latinLnBrk="0" hangingPunct="1">
              <a:lnSpc>
                <a:spcPts val="1781"/>
              </a:lnSpc>
              <a:spcBef>
                <a:spcPts val="0"/>
              </a:spcBef>
              <a:spcAft>
                <a:spcPts val="0"/>
              </a:spcAft>
              <a:buClrTx/>
              <a:buSzTx/>
              <a:buFontTx/>
              <a:buNone/>
              <a:tabLst/>
              <a:defRPr/>
            </a:pPr>
            <a:r>
              <a:rPr kumimoji="0" lang="en-US" sz="1094" b="0" i="0" u="none" strike="noStrike" kern="1200" cap="none" spc="0" normalizeH="0" baseline="0" noProof="0" dirty="0">
                <a:ln>
                  <a:noFill/>
                </a:ln>
                <a:solidFill>
                  <a:srgbClr val="454240"/>
                </a:solidFill>
                <a:effectLst/>
                <a:uLnTx/>
                <a:uFillTx/>
                <a:latin typeface="DM Sans" pitchFamily="34" charset="0"/>
                <a:ea typeface="DM Sans" pitchFamily="34" charset="-122"/>
                <a:cs typeface="DM Sans" pitchFamily="34" charset="-120"/>
              </a:rPr>
              <a:t>The Post Assistance Grant is offered exclusively to VFW Posts to offset expenses incurred for building repairs and equipment that enhances or restores the Post’s ability to serve veterans and their community.</a:t>
            </a:r>
            <a:endParaRPr kumimoji="0" lang="en-US" sz="1094"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 3"/>
          <p:cNvSpPr/>
          <p:nvPr/>
        </p:nvSpPr>
        <p:spPr>
          <a:xfrm>
            <a:off x="2020120" y="3351907"/>
            <a:ext cx="8151763" cy="226814"/>
          </a:xfrm>
          <a:prstGeom prst="rect">
            <a:avLst/>
          </a:prstGeom>
          <a:noFill/>
          <a:ln/>
        </p:spPr>
        <p:txBody>
          <a:bodyPr wrap="none" lIns="0" tIns="0" rIns="0" bIns="0" rtlCol="0" anchor="t"/>
          <a:lstStyle/>
          <a:p>
            <a:pPr marL="0" marR="0" lvl="0" indent="0" algn="l" defTabSz="914400" rtl="0" eaLnBrk="1" fontAlgn="auto" latinLnBrk="0" hangingPunct="1">
              <a:lnSpc>
                <a:spcPts val="1781"/>
              </a:lnSpc>
              <a:spcBef>
                <a:spcPts val="0"/>
              </a:spcBef>
              <a:spcAft>
                <a:spcPts val="0"/>
              </a:spcAft>
              <a:buClrTx/>
              <a:buSzTx/>
              <a:buFontTx/>
              <a:buNone/>
              <a:tabLst/>
              <a:defRPr/>
            </a:pPr>
            <a:r>
              <a:rPr kumimoji="0" lang="en-US" sz="1094" b="0" i="0" u="none" strike="noStrike" kern="1200" cap="none" spc="0" normalizeH="0" baseline="0" noProof="0" dirty="0">
                <a:ln>
                  <a:noFill/>
                </a:ln>
                <a:solidFill>
                  <a:srgbClr val="454240"/>
                </a:solidFill>
                <a:effectLst/>
                <a:uLnTx/>
                <a:uFillTx/>
                <a:latin typeface="DM Sans" pitchFamily="34" charset="0"/>
                <a:ea typeface="DM Sans" pitchFamily="34" charset="-122"/>
                <a:cs typeface="DM Sans" pitchFamily="34" charset="-120"/>
              </a:rPr>
              <a:t>Auxiliaries, Districts, Departments and other VFW subordinate organizations, etc., may not apply.</a:t>
            </a:r>
            <a:endParaRPr kumimoji="0" lang="en-US" sz="1094"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 4"/>
          <p:cNvSpPr/>
          <p:nvPr/>
        </p:nvSpPr>
        <p:spPr>
          <a:xfrm>
            <a:off x="2020120" y="3738191"/>
            <a:ext cx="8151763" cy="453628"/>
          </a:xfrm>
          <a:prstGeom prst="rect">
            <a:avLst/>
          </a:prstGeom>
          <a:noFill/>
          <a:ln/>
        </p:spPr>
        <p:txBody>
          <a:bodyPr wrap="square" lIns="0" tIns="0" rIns="0" bIns="0" rtlCol="0" anchor="t"/>
          <a:lstStyle/>
          <a:p>
            <a:pPr marL="0" marR="0" lvl="0" indent="0" algn="l" defTabSz="914400" rtl="0" eaLnBrk="1" fontAlgn="auto" latinLnBrk="0" hangingPunct="1">
              <a:lnSpc>
                <a:spcPts val="1781"/>
              </a:lnSpc>
              <a:spcBef>
                <a:spcPts val="0"/>
              </a:spcBef>
              <a:spcAft>
                <a:spcPts val="0"/>
              </a:spcAft>
              <a:buClrTx/>
              <a:buSzTx/>
              <a:buFontTx/>
              <a:buNone/>
              <a:tabLst/>
              <a:defRPr/>
            </a:pPr>
            <a:r>
              <a:rPr kumimoji="0" lang="en-US" sz="1094" b="0" i="0" u="none" strike="noStrike" kern="1200" cap="none" spc="0" normalizeH="0" baseline="0" noProof="0" dirty="0">
                <a:ln>
                  <a:noFill/>
                </a:ln>
                <a:solidFill>
                  <a:srgbClr val="454240"/>
                </a:solidFill>
                <a:effectLst/>
                <a:uLnTx/>
                <a:uFillTx/>
                <a:latin typeface="DM Sans" pitchFamily="34" charset="0"/>
                <a:ea typeface="DM Sans" pitchFamily="34" charset="-122"/>
                <a:cs typeface="DM Sans" pitchFamily="34" charset="-120"/>
              </a:rPr>
              <a:t>VFW Posts may receive up to $2,500 in reimbursement for qualifying projects. The minimum amount is $500. Applicants are limited to receiving this grant once every three years.</a:t>
            </a:r>
            <a:endParaRPr kumimoji="0" lang="en-US" sz="1094"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 5"/>
          <p:cNvSpPr/>
          <p:nvPr/>
        </p:nvSpPr>
        <p:spPr>
          <a:xfrm>
            <a:off x="2020119" y="4404420"/>
            <a:ext cx="1772022" cy="221456"/>
          </a:xfrm>
          <a:prstGeom prst="rect">
            <a:avLst/>
          </a:prstGeom>
          <a:noFill/>
          <a:ln/>
        </p:spPr>
        <p:txBody>
          <a:bodyPr wrap="none" lIns="0" tIns="0" rIns="0" bIns="0" rtlCol="0" anchor="t"/>
          <a:lstStyle/>
          <a:p>
            <a:pPr marL="0" marR="0" lvl="0" indent="0" algn="l" defTabSz="914400" rtl="0" eaLnBrk="1" fontAlgn="auto" latinLnBrk="0" hangingPunct="1">
              <a:lnSpc>
                <a:spcPts val="1719"/>
              </a:lnSpc>
              <a:spcBef>
                <a:spcPts val="0"/>
              </a:spcBef>
              <a:spcAft>
                <a:spcPts val="0"/>
              </a:spcAft>
              <a:buClrTx/>
              <a:buSzTx/>
              <a:buFontTx/>
              <a:buNone/>
              <a:tabLst/>
              <a:defRPr/>
            </a:pPr>
            <a:r>
              <a:rPr kumimoji="0" lang="en-US" sz="1375" b="0" i="0" u="none" strike="noStrike" kern="1200" cap="none" spc="0" normalizeH="0" baseline="0" noProof="0" dirty="0">
                <a:ln>
                  <a:noFill/>
                </a:ln>
                <a:solidFill>
                  <a:srgbClr val="5C4E3D"/>
                </a:solidFill>
                <a:effectLst/>
                <a:uLnTx/>
                <a:uFillTx/>
                <a:latin typeface="Libre Baskerville" pitchFamily="34" charset="0"/>
                <a:ea typeface="Libre Baskerville" pitchFamily="34" charset="-122"/>
                <a:cs typeface="Libre Baskerville" pitchFamily="34" charset="-120"/>
              </a:rPr>
              <a:t>Examples include:</a:t>
            </a:r>
            <a:endParaRPr kumimoji="0" lang="en-US" sz="137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 6"/>
          <p:cNvSpPr/>
          <p:nvPr/>
        </p:nvSpPr>
        <p:spPr>
          <a:xfrm>
            <a:off x="2020120" y="4838477"/>
            <a:ext cx="8151763" cy="226814"/>
          </a:xfrm>
          <a:prstGeom prst="rect">
            <a:avLst/>
          </a:prstGeom>
          <a:noFill/>
          <a:ln/>
        </p:spPr>
        <p:txBody>
          <a:bodyPr wrap="none" lIns="0" tIns="0" rIns="0" bIns="0" rtlCol="0" anchor="t"/>
          <a:lstStyle/>
          <a:p>
            <a:pPr marL="214313" marR="0" lvl="0" indent="-214313" algn="l" defTabSz="914400" rtl="0" eaLnBrk="1" fontAlgn="auto" latinLnBrk="0" hangingPunct="1">
              <a:lnSpc>
                <a:spcPts val="1781"/>
              </a:lnSpc>
              <a:spcBef>
                <a:spcPts val="0"/>
              </a:spcBef>
              <a:spcAft>
                <a:spcPts val="0"/>
              </a:spcAft>
              <a:buClrTx/>
              <a:buSzPct val="100000"/>
              <a:buFontTx/>
              <a:buChar char="•"/>
              <a:tabLst/>
              <a:defRPr/>
            </a:pPr>
            <a:r>
              <a:rPr kumimoji="0" lang="en-US" sz="1094" b="0" i="0" u="none" strike="noStrike" kern="1200" cap="none" spc="0" normalizeH="0" baseline="0" noProof="0" dirty="0">
                <a:ln>
                  <a:noFill/>
                </a:ln>
                <a:solidFill>
                  <a:srgbClr val="454240"/>
                </a:solidFill>
                <a:effectLst/>
                <a:uLnTx/>
                <a:uFillTx/>
                <a:latin typeface="DM Sans" pitchFamily="34" charset="0"/>
                <a:ea typeface="DM Sans" pitchFamily="34" charset="-122"/>
                <a:cs typeface="DM Sans" pitchFamily="34" charset="-120"/>
              </a:rPr>
              <a:t>Purchases of materials or the hiring of a professional to repair a defect or renovation on property owned by the Post.</a:t>
            </a:r>
            <a:endParaRPr kumimoji="0" lang="en-US" sz="1094"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 7"/>
          <p:cNvSpPr/>
          <p:nvPr/>
        </p:nvSpPr>
        <p:spPr>
          <a:xfrm>
            <a:off x="2020120" y="5114851"/>
            <a:ext cx="8151763" cy="226814"/>
          </a:xfrm>
          <a:prstGeom prst="rect">
            <a:avLst/>
          </a:prstGeom>
          <a:noFill/>
          <a:ln/>
        </p:spPr>
        <p:txBody>
          <a:bodyPr wrap="none" lIns="0" tIns="0" rIns="0" bIns="0" rtlCol="0" anchor="t"/>
          <a:lstStyle/>
          <a:p>
            <a:pPr marL="214313" marR="0" lvl="0" indent="-214313" algn="l" defTabSz="914400" rtl="0" eaLnBrk="1" fontAlgn="auto" latinLnBrk="0" hangingPunct="1">
              <a:lnSpc>
                <a:spcPts val="1781"/>
              </a:lnSpc>
              <a:spcBef>
                <a:spcPts val="0"/>
              </a:spcBef>
              <a:spcAft>
                <a:spcPts val="0"/>
              </a:spcAft>
              <a:buClrTx/>
              <a:buSzPct val="100000"/>
              <a:buFontTx/>
              <a:buChar char="•"/>
              <a:tabLst/>
              <a:defRPr/>
            </a:pPr>
            <a:r>
              <a:rPr kumimoji="0" lang="en-US" sz="1094" b="0" i="0" u="none" strike="noStrike" kern="1200" cap="none" spc="0" normalizeH="0" baseline="0" noProof="0" dirty="0">
                <a:ln>
                  <a:noFill/>
                </a:ln>
                <a:solidFill>
                  <a:srgbClr val="454240"/>
                </a:solidFill>
                <a:effectLst/>
                <a:uLnTx/>
                <a:uFillTx/>
                <a:latin typeface="DM Sans" pitchFamily="34" charset="0"/>
                <a:ea typeface="DM Sans" pitchFamily="34" charset="-122"/>
                <a:cs typeface="DM Sans" pitchFamily="34" charset="-120"/>
              </a:rPr>
              <a:t>Purchases of equipment that enable a Post to better serve or sustain the service they provide to their community.</a:t>
            </a:r>
            <a:endParaRPr kumimoji="0" lang="en-US" sz="1094"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83108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2020120" y="1671267"/>
            <a:ext cx="3829273" cy="442987"/>
          </a:xfrm>
          <a:prstGeom prst="rect">
            <a:avLst/>
          </a:prstGeom>
          <a:noFill/>
          <a:ln/>
        </p:spPr>
        <p:txBody>
          <a:bodyPr wrap="none" lIns="0" tIns="0" rIns="0" bIns="0" rtlCol="0" anchor="t"/>
          <a:lstStyle/>
          <a:p>
            <a:pPr marL="0" marR="0" lvl="0" indent="0" algn="l" defTabSz="914400" rtl="0" eaLnBrk="1" fontAlgn="auto" latinLnBrk="0" hangingPunct="1">
              <a:lnSpc>
                <a:spcPts val="3469"/>
              </a:lnSpc>
              <a:spcBef>
                <a:spcPts val="0"/>
              </a:spcBef>
              <a:spcAft>
                <a:spcPts val="0"/>
              </a:spcAft>
              <a:buClrTx/>
              <a:buSzTx/>
              <a:buFontTx/>
              <a:buNone/>
              <a:tabLst/>
              <a:defRPr/>
            </a:pPr>
            <a:r>
              <a:rPr kumimoji="0" lang="en-US" sz="2781" b="1" i="0" u="none" strike="noStrike" kern="1200" cap="none" spc="0" normalizeH="0" baseline="0" noProof="0" dirty="0">
                <a:ln>
                  <a:noFill/>
                </a:ln>
                <a:solidFill>
                  <a:srgbClr val="5B9BD5">
                    <a:lumMod val="75000"/>
                  </a:srgbClr>
                </a:solidFill>
                <a:effectLst/>
                <a:uLnTx/>
                <a:uFillTx/>
                <a:latin typeface="Libre Baskerville" pitchFamily="34" charset="0"/>
                <a:ea typeface="Libre Baskerville" pitchFamily="34" charset="-122"/>
                <a:cs typeface="Libre Baskerville" pitchFamily="34" charset="-120"/>
              </a:rPr>
              <a:t>TYPES OF GRANTS:</a:t>
            </a:r>
            <a:endParaRPr kumimoji="0" lang="en-US" sz="2781"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sp>
        <p:nvSpPr>
          <p:cNvPr id="3" name="Text 1"/>
          <p:cNvSpPr/>
          <p:nvPr/>
        </p:nvSpPr>
        <p:spPr>
          <a:xfrm>
            <a:off x="2064099" y="2326853"/>
            <a:ext cx="2791344" cy="354360"/>
          </a:xfrm>
          <a:prstGeom prst="rect">
            <a:avLst/>
          </a:prstGeom>
          <a:noFill/>
          <a:ln/>
        </p:spPr>
        <p:txBody>
          <a:bodyPr wrap="none" lIns="0" tIns="0" rIns="0" bIns="0" rtlCol="0" anchor="t"/>
          <a:lstStyle/>
          <a:p>
            <a:pPr marL="0" marR="0" lvl="0" indent="0" algn="l" defTabSz="914400" rtl="0" eaLnBrk="1" fontAlgn="auto" latinLnBrk="0" hangingPunct="1">
              <a:lnSpc>
                <a:spcPts val="2781"/>
              </a:lnSpc>
              <a:spcBef>
                <a:spcPts val="0"/>
              </a:spcBef>
              <a:spcAft>
                <a:spcPts val="0"/>
              </a:spcAft>
              <a:buClrTx/>
              <a:buSzTx/>
              <a:buFontTx/>
              <a:buNone/>
              <a:tabLst/>
              <a:defRPr/>
            </a:pPr>
            <a:r>
              <a:rPr kumimoji="0" lang="en-US" sz="2219" b="1" i="0" u="none" strike="noStrike" kern="1200" cap="none" spc="0" normalizeH="0" baseline="0" noProof="0" dirty="0">
                <a:ln>
                  <a:noFill/>
                </a:ln>
                <a:solidFill>
                  <a:srgbClr val="FF0000"/>
                </a:solidFill>
                <a:effectLst/>
                <a:uLnTx/>
                <a:uFillTx/>
                <a:latin typeface="Libre Baskerville" pitchFamily="34" charset="0"/>
                <a:ea typeface="Libre Baskerville" pitchFamily="34" charset="-122"/>
                <a:cs typeface="Libre Baskerville" pitchFamily="34" charset="-120"/>
              </a:rPr>
              <a:t>C. UTCH Grant</a:t>
            </a:r>
            <a:endParaRPr kumimoji="0" lang="en-US" sz="2219"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4" name="Text 2"/>
          <p:cNvSpPr/>
          <p:nvPr/>
        </p:nvSpPr>
        <p:spPr>
          <a:xfrm>
            <a:off x="2020120" y="2893815"/>
            <a:ext cx="8151763" cy="680443"/>
          </a:xfrm>
          <a:prstGeom prst="rect">
            <a:avLst/>
          </a:prstGeom>
          <a:noFill/>
          <a:ln/>
        </p:spPr>
        <p:txBody>
          <a:bodyPr wrap="square" lIns="0" tIns="0" rIns="0" bIns="0" rtlCol="0" anchor="t"/>
          <a:lstStyle/>
          <a:p>
            <a:pPr marL="0" marR="0" lvl="0" indent="0" algn="l" defTabSz="914400" rtl="0" eaLnBrk="1" fontAlgn="auto" latinLnBrk="0" hangingPunct="1">
              <a:lnSpc>
                <a:spcPts val="1781"/>
              </a:lnSpc>
              <a:spcBef>
                <a:spcPts val="0"/>
              </a:spcBef>
              <a:spcAft>
                <a:spcPts val="0"/>
              </a:spcAft>
              <a:buClrTx/>
              <a:buSzTx/>
              <a:buFontTx/>
              <a:buNone/>
              <a:tabLst/>
              <a:defRPr/>
            </a:pPr>
            <a:r>
              <a:rPr kumimoji="0" lang="en-US" sz="1094" b="0" i="0" u="none" strike="noStrike" kern="1200" cap="none" spc="0" normalizeH="0" baseline="0" noProof="0" dirty="0">
                <a:ln>
                  <a:noFill/>
                </a:ln>
                <a:solidFill>
                  <a:srgbClr val="454240"/>
                </a:solidFill>
                <a:effectLst/>
                <a:uLnTx/>
                <a:uFillTx/>
                <a:latin typeface="DM Sans" pitchFamily="34" charset="0"/>
                <a:ea typeface="DM Sans" pitchFamily="34" charset="-122"/>
                <a:cs typeface="DM Sans" pitchFamily="34" charset="-120"/>
              </a:rPr>
              <a:t>The Uniting to Combat Hunger &amp; Homelessness Grant (UTCH) is a matching grant of up to $1,500 available to VFW Posts or Auxiliaries for monetary, food, or item donations to local food banks, pantries or homeless relief organizations in their communities.</a:t>
            </a:r>
            <a:endParaRPr kumimoji="0" lang="en-US" sz="1094"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 3"/>
          <p:cNvSpPr/>
          <p:nvPr/>
        </p:nvSpPr>
        <p:spPr>
          <a:xfrm>
            <a:off x="2020120" y="3733726"/>
            <a:ext cx="8151763" cy="226814"/>
          </a:xfrm>
          <a:prstGeom prst="rect">
            <a:avLst/>
          </a:prstGeom>
          <a:noFill/>
          <a:ln/>
        </p:spPr>
        <p:txBody>
          <a:bodyPr wrap="none" lIns="0" tIns="0" rIns="0" bIns="0" rtlCol="0" anchor="t"/>
          <a:lstStyle/>
          <a:p>
            <a:pPr marL="0" marR="0" lvl="0" indent="0" algn="l" defTabSz="914400" rtl="0" eaLnBrk="1" fontAlgn="auto" latinLnBrk="0" hangingPunct="1">
              <a:lnSpc>
                <a:spcPts val="1781"/>
              </a:lnSpc>
              <a:spcBef>
                <a:spcPts val="0"/>
              </a:spcBef>
              <a:spcAft>
                <a:spcPts val="0"/>
              </a:spcAft>
              <a:buClrTx/>
              <a:buSzTx/>
              <a:buFontTx/>
              <a:buNone/>
              <a:tabLst/>
              <a:defRPr/>
            </a:pPr>
            <a:r>
              <a:rPr kumimoji="0" lang="en-US" sz="1094" b="0" i="0" u="none" strike="noStrike" kern="1200" cap="none" spc="0" normalizeH="0" baseline="0" noProof="0" dirty="0">
                <a:ln>
                  <a:noFill/>
                </a:ln>
                <a:solidFill>
                  <a:srgbClr val="454240"/>
                </a:solidFill>
                <a:effectLst/>
                <a:uLnTx/>
                <a:uFillTx/>
                <a:latin typeface="DM Sans" pitchFamily="34" charset="0"/>
                <a:ea typeface="DM Sans" pitchFamily="34" charset="-122"/>
                <a:cs typeface="DM Sans" pitchFamily="34" charset="-120"/>
              </a:rPr>
              <a:t>The VFW Foundation will provide a $1 match for every pound of food or dollar donated to food insecurity organizations.</a:t>
            </a:r>
            <a:endParaRPr kumimoji="0" lang="en-US" sz="1094"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 4"/>
          <p:cNvSpPr/>
          <p:nvPr/>
        </p:nvSpPr>
        <p:spPr>
          <a:xfrm>
            <a:off x="2020120" y="4120009"/>
            <a:ext cx="8151763" cy="453628"/>
          </a:xfrm>
          <a:prstGeom prst="rect">
            <a:avLst/>
          </a:prstGeom>
          <a:noFill/>
          <a:ln/>
        </p:spPr>
        <p:txBody>
          <a:bodyPr wrap="square" lIns="0" tIns="0" rIns="0" bIns="0" rtlCol="0" anchor="t"/>
          <a:lstStyle/>
          <a:p>
            <a:pPr marL="0" marR="0" lvl="0" indent="0" algn="l" defTabSz="914400" rtl="0" eaLnBrk="1" fontAlgn="auto" latinLnBrk="0" hangingPunct="1">
              <a:lnSpc>
                <a:spcPts val="1781"/>
              </a:lnSpc>
              <a:spcBef>
                <a:spcPts val="0"/>
              </a:spcBef>
              <a:spcAft>
                <a:spcPts val="0"/>
              </a:spcAft>
              <a:buClrTx/>
              <a:buSzTx/>
              <a:buFontTx/>
              <a:buNone/>
              <a:tabLst/>
              <a:defRPr/>
            </a:pPr>
            <a:r>
              <a:rPr kumimoji="0" lang="en-US" sz="1094" b="0" i="0" u="none" strike="noStrike" kern="1200" cap="none" spc="0" normalizeH="0" baseline="0" noProof="0" dirty="0">
                <a:ln>
                  <a:noFill/>
                </a:ln>
                <a:solidFill>
                  <a:srgbClr val="454240"/>
                </a:solidFill>
                <a:effectLst/>
                <a:uLnTx/>
                <a:uFillTx/>
                <a:latin typeface="DM Sans" pitchFamily="34" charset="0"/>
                <a:ea typeface="DM Sans" pitchFamily="34" charset="-122"/>
                <a:cs typeface="DM Sans" pitchFamily="34" charset="-120"/>
              </a:rPr>
              <a:t>The VFW Foundation will provide a $1 match for every $1 spent purchasing qualified items to donate to a homeless shelter as well as $1 match for every $1 donated to a homeless relief organization.</a:t>
            </a:r>
            <a:endParaRPr kumimoji="0" lang="en-US" sz="1094"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 5"/>
          <p:cNvSpPr/>
          <p:nvPr/>
        </p:nvSpPr>
        <p:spPr>
          <a:xfrm>
            <a:off x="2020120" y="4733107"/>
            <a:ext cx="8151763" cy="453628"/>
          </a:xfrm>
          <a:prstGeom prst="rect">
            <a:avLst/>
          </a:prstGeom>
          <a:noFill/>
          <a:ln/>
        </p:spPr>
        <p:txBody>
          <a:bodyPr wrap="square" lIns="0" tIns="0" rIns="0" bIns="0" rtlCol="0" anchor="t"/>
          <a:lstStyle/>
          <a:p>
            <a:pPr marL="0" marR="0" lvl="0" indent="0" algn="l" defTabSz="914400" rtl="0" eaLnBrk="1" fontAlgn="auto" latinLnBrk="0" hangingPunct="1">
              <a:lnSpc>
                <a:spcPts val="1781"/>
              </a:lnSpc>
              <a:spcBef>
                <a:spcPts val="0"/>
              </a:spcBef>
              <a:spcAft>
                <a:spcPts val="0"/>
              </a:spcAft>
              <a:buClrTx/>
              <a:buSzTx/>
              <a:buFontTx/>
              <a:buNone/>
              <a:tabLst/>
              <a:defRPr/>
            </a:pPr>
            <a:r>
              <a:rPr kumimoji="0" lang="en-US" sz="1094" b="0" i="0" u="none" strike="noStrike" kern="1200" cap="none" spc="0" normalizeH="0" baseline="0" noProof="0" dirty="0">
                <a:ln>
                  <a:noFill/>
                </a:ln>
                <a:solidFill>
                  <a:srgbClr val="454240"/>
                </a:solidFill>
                <a:effectLst/>
                <a:uLnTx/>
                <a:uFillTx/>
                <a:latin typeface="DM Sans" pitchFamily="34" charset="0"/>
                <a:ea typeface="DM Sans" pitchFamily="34" charset="-122"/>
                <a:cs typeface="DM Sans" pitchFamily="34" charset="-120"/>
              </a:rPr>
              <a:t>A minimum of 500 pounds or $500 must be met each time you are submitting an application in order to qualify. A Post or its Auxiliary may receive this grant but not both.</a:t>
            </a:r>
            <a:endParaRPr kumimoji="0" lang="en-US" sz="1094"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931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2020120" y="2225800"/>
            <a:ext cx="5661273" cy="442987"/>
          </a:xfrm>
          <a:prstGeom prst="rect">
            <a:avLst/>
          </a:prstGeom>
          <a:noFill/>
          <a:ln/>
        </p:spPr>
        <p:txBody>
          <a:bodyPr wrap="none" lIns="0" tIns="0" rIns="0" bIns="0" rtlCol="0" anchor="t"/>
          <a:lstStyle/>
          <a:p>
            <a:pPr marL="0" marR="0" lvl="0" indent="0" algn="l" defTabSz="914400" rtl="0" eaLnBrk="1" fontAlgn="auto" latinLnBrk="0" hangingPunct="1">
              <a:lnSpc>
                <a:spcPts val="3469"/>
              </a:lnSpc>
              <a:spcBef>
                <a:spcPts val="0"/>
              </a:spcBef>
              <a:spcAft>
                <a:spcPts val="0"/>
              </a:spcAft>
              <a:buClrTx/>
              <a:buSzTx/>
              <a:buFontTx/>
              <a:buNone/>
              <a:tabLst/>
              <a:defRPr/>
            </a:pPr>
            <a:r>
              <a:rPr kumimoji="0" lang="en-US" sz="2781" b="1" i="0" u="none" strike="noStrike" kern="1200" cap="none" spc="0" normalizeH="0" baseline="0" noProof="0" dirty="0">
                <a:ln>
                  <a:noFill/>
                </a:ln>
                <a:solidFill>
                  <a:srgbClr val="5B9BD5">
                    <a:lumMod val="75000"/>
                  </a:srgbClr>
                </a:solidFill>
                <a:effectLst/>
                <a:uLnTx/>
                <a:uFillTx/>
                <a:latin typeface="Libre Baskerville" pitchFamily="34" charset="0"/>
                <a:ea typeface="Libre Baskerville" pitchFamily="34" charset="-122"/>
                <a:cs typeface="Libre Baskerville" pitchFamily="34" charset="-120"/>
              </a:rPr>
              <a:t>2. FUNDRAISING RESEARCH:</a:t>
            </a:r>
            <a:endParaRPr kumimoji="0" lang="en-US" sz="2781"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sp>
        <p:nvSpPr>
          <p:cNvPr id="3" name="Text 1"/>
          <p:cNvSpPr/>
          <p:nvPr/>
        </p:nvSpPr>
        <p:spPr>
          <a:xfrm>
            <a:off x="2020120" y="2952304"/>
            <a:ext cx="8151763" cy="453628"/>
          </a:xfrm>
          <a:prstGeom prst="rect">
            <a:avLst/>
          </a:prstGeom>
          <a:noFill/>
          <a:ln/>
        </p:spPr>
        <p:txBody>
          <a:bodyPr wrap="square" lIns="0" tIns="0" rIns="0" bIns="0" rtlCol="0" anchor="t"/>
          <a:lstStyle/>
          <a:p>
            <a:pPr marL="0" marR="0" lvl="0" indent="0" algn="l" defTabSz="914400" rtl="0" eaLnBrk="1" fontAlgn="auto" latinLnBrk="0" hangingPunct="1">
              <a:lnSpc>
                <a:spcPts val="1781"/>
              </a:lnSpc>
              <a:spcBef>
                <a:spcPts val="0"/>
              </a:spcBef>
              <a:spcAft>
                <a:spcPts val="0"/>
              </a:spcAft>
              <a:buClrTx/>
              <a:buSzTx/>
              <a:buFontTx/>
              <a:buNone/>
              <a:tabLst/>
              <a:defRPr/>
            </a:pPr>
            <a:r>
              <a:rPr kumimoji="0" lang="en-US" sz="1094" b="0" i="0" u="none" strike="noStrike" kern="1200" cap="none" spc="0" normalizeH="0" baseline="0" noProof="0" dirty="0">
                <a:ln>
                  <a:noFill/>
                </a:ln>
                <a:solidFill>
                  <a:srgbClr val="454240"/>
                </a:solidFill>
                <a:effectLst/>
                <a:uLnTx/>
                <a:uFillTx/>
                <a:latin typeface="DM Sans" pitchFamily="34" charset="0"/>
                <a:ea typeface="DM Sans" pitchFamily="34" charset="-122"/>
                <a:cs typeface="DM Sans" pitchFamily="34" charset="-120"/>
              </a:rPr>
              <a:t>The VFW Foundation can research charitable foundations in your geographic area to identify potential grant funding for </a:t>
            </a:r>
            <a:br>
              <a:rPr kumimoji="0" lang="en-US" sz="1094" b="0" i="0" u="none" strike="noStrike" kern="1200" cap="none" spc="0" normalizeH="0" baseline="0" noProof="0" dirty="0">
                <a:ln>
                  <a:noFill/>
                </a:ln>
                <a:solidFill>
                  <a:srgbClr val="454240"/>
                </a:solidFill>
                <a:effectLst/>
                <a:uLnTx/>
                <a:uFillTx/>
                <a:latin typeface="DM Sans" pitchFamily="34" charset="0"/>
                <a:ea typeface="DM Sans" pitchFamily="34" charset="-122"/>
                <a:cs typeface="DM Sans" pitchFamily="34" charset="-120"/>
              </a:rPr>
            </a:br>
            <a:r>
              <a:rPr kumimoji="0" lang="en-US" sz="1094" b="0" i="0" u="none" strike="noStrike" kern="1200" cap="none" spc="0" normalizeH="0" baseline="0" noProof="0" dirty="0">
                <a:ln>
                  <a:noFill/>
                </a:ln>
                <a:solidFill>
                  <a:srgbClr val="454240"/>
                </a:solidFill>
                <a:effectLst/>
                <a:uLnTx/>
                <a:uFillTx/>
                <a:latin typeface="DM Sans" pitchFamily="34" charset="0"/>
                <a:ea typeface="DM Sans" pitchFamily="34" charset="-122"/>
                <a:cs typeface="DM Sans" pitchFamily="34" charset="-120"/>
              </a:rPr>
              <a:t>your Post.</a:t>
            </a:r>
            <a:endParaRPr kumimoji="0" lang="en-US" sz="1094"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 2"/>
          <p:cNvSpPr/>
          <p:nvPr/>
        </p:nvSpPr>
        <p:spPr>
          <a:xfrm>
            <a:off x="2020120" y="3565402"/>
            <a:ext cx="8151763" cy="680443"/>
          </a:xfrm>
          <a:prstGeom prst="rect">
            <a:avLst/>
          </a:prstGeom>
          <a:noFill/>
          <a:ln/>
        </p:spPr>
        <p:txBody>
          <a:bodyPr wrap="square" lIns="0" tIns="0" rIns="0" bIns="0" rtlCol="0" anchor="t"/>
          <a:lstStyle/>
          <a:p>
            <a:pPr marL="0" marR="0" lvl="0" indent="0" algn="l" defTabSz="914400" rtl="0" eaLnBrk="1" fontAlgn="auto" latinLnBrk="0" hangingPunct="1">
              <a:lnSpc>
                <a:spcPts val="1781"/>
              </a:lnSpc>
              <a:spcBef>
                <a:spcPts val="0"/>
              </a:spcBef>
              <a:spcAft>
                <a:spcPts val="0"/>
              </a:spcAft>
              <a:buClrTx/>
              <a:buSzTx/>
              <a:buFontTx/>
              <a:buNone/>
              <a:tabLst/>
              <a:defRPr/>
            </a:pPr>
            <a:r>
              <a:rPr kumimoji="0" lang="en-US" sz="1094" b="0" i="0" u="none" strike="noStrike" kern="1200" cap="none" spc="0" normalizeH="0" baseline="0" noProof="0" dirty="0">
                <a:ln>
                  <a:noFill/>
                </a:ln>
                <a:solidFill>
                  <a:srgbClr val="454240"/>
                </a:solidFill>
                <a:effectLst/>
                <a:uLnTx/>
                <a:uFillTx/>
                <a:latin typeface="DM Sans" pitchFamily="34" charset="0"/>
                <a:ea typeface="DM Sans" pitchFamily="34" charset="-122"/>
                <a:cs typeface="DM Sans" pitchFamily="34" charset="-120"/>
              </a:rPr>
              <a:t>Simply, provide us with your Zip Code and we will email you detailed information on available foundations. This includes their contact information, board officer list, other charities the foundation(s) has funded, typical monetary size of grants, application process to request funding, etc.</a:t>
            </a:r>
            <a:endParaRPr kumimoji="0" lang="en-US" sz="1094"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 3"/>
          <p:cNvSpPr/>
          <p:nvPr/>
        </p:nvSpPr>
        <p:spPr>
          <a:xfrm>
            <a:off x="2020120" y="4405313"/>
            <a:ext cx="8151763" cy="226814"/>
          </a:xfrm>
          <a:prstGeom prst="rect">
            <a:avLst/>
          </a:prstGeom>
          <a:noFill/>
          <a:ln/>
        </p:spPr>
        <p:txBody>
          <a:bodyPr wrap="none" lIns="0" tIns="0" rIns="0" bIns="0" rtlCol="0" anchor="t"/>
          <a:lstStyle/>
          <a:p>
            <a:pPr marL="0" marR="0" lvl="0" indent="0" algn="l" defTabSz="914400" rtl="0" eaLnBrk="1" fontAlgn="auto" latinLnBrk="0" hangingPunct="1">
              <a:lnSpc>
                <a:spcPts val="1781"/>
              </a:lnSpc>
              <a:spcBef>
                <a:spcPts val="0"/>
              </a:spcBef>
              <a:spcAft>
                <a:spcPts val="0"/>
              </a:spcAft>
              <a:buClrTx/>
              <a:buSzTx/>
              <a:buFontTx/>
              <a:buNone/>
              <a:tabLst/>
              <a:defRPr/>
            </a:pPr>
            <a:r>
              <a:rPr kumimoji="0" lang="en-US" sz="1094" b="0" i="0" u="none" strike="noStrike" kern="1200" cap="none" spc="0" normalizeH="0" baseline="0" noProof="0" dirty="0">
                <a:ln>
                  <a:noFill/>
                </a:ln>
                <a:solidFill>
                  <a:srgbClr val="454240"/>
                </a:solidFill>
                <a:effectLst/>
                <a:uLnTx/>
                <a:uFillTx/>
                <a:latin typeface="DM Sans" pitchFamily="34" charset="0"/>
                <a:ea typeface="DM Sans" pitchFamily="34" charset="-122"/>
                <a:cs typeface="DM Sans" pitchFamily="34" charset="-120"/>
              </a:rPr>
              <a:t>Contact Christopher Johnson, Grants Manager, </a:t>
            </a:r>
            <a:r>
              <a:rPr kumimoji="0" lang="en-US" sz="1094" b="0" i="0" u="sng" strike="noStrike" kern="1200" cap="none" spc="0" normalizeH="0" baseline="0" noProof="0" dirty="0">
                <a:ln>
                  <a:noFill/>
                </a:ln>
                <a:solidFill>
                  <a:srgbClr val="AB8421"/>
                </a:solidFill>
                <a:effectLst/>
                <a:uLnTx/>
                <a:uFillTx/>
                <a:latin typeface="DM Sans" pitchFamily="34" charset="0"/>
                <a:ea typeface="DM Sans" pitchFamily="34" charset="-122"/>
                <a:cs typeface="DM Sans" pitchFamily="34" charset="-120"/>
                <a:hlinkClick r:id="rId3">
                  <a:extLst>
                    <a:ext uri="{A12FA001-AC4F-418D-AE19-62706E023703}">
                      <ahyp:hlinkClr xmlns:ahyp="http://schemas.microsoft.com/office/drawing/2018/hyperlinkcolor" val="tx"/>
                    </a:ext>
                  </a:extLst>
                </a:hlinkClick>
              </a:rPr>
              <a:t>cjohnson@vfw.org</a:t>
            </a:r>
            <a:r>
              <a:rPr kumimoji="0" lang="en-US" sz="1094" b="0" i="0" u="none" strike="noStrike" kern="1200" cap="none" spc="0" normalizeH="0" baseline="0" noProof="0" dirty="0">
                <a:ln>
                  <a:noFill/>
                </a:ln>
                <a:solidFill>
                  <a:srgbClr val="454240"/>
                </a:solidFill>
                <a:effectLst/>
                <a:uLnTx/>
                <a:uFillTx/>
                <a:latin typeface="DM Sans" pitchFamily="34" charset="0"/>
                <a:ea typeface="DM Sans" pitchFamily="34" charset="-122"/>
                <a:cs typeface="DM Sans" pitchFamily="34" charset="-120"/>
              </a:rPr>
              <a:t> 816-968-1154</a:t>
            </a:r>
            <a:endParaRPr kumimoji="0" lang="en-US" sz="1094"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86554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p:cNvSpPr/>
          <p:nvPr/>
        </p:nvSpPr>
        <p:spPr>
          <a:xfrm>
            <a:off x="2020119" y="1323902"/>
            <a:ext cx="6324600" cy="442987"/>
          </a:xfrm>
          <a:prstGeom prst="rect">
            <a:avLst/>
          </a:prstGeom>
          <a:noFill/>
          <a:ln/>
        </p:spPr>
        <p:txBody>
          <a:bodyPr wrap="none" lIns="0" tIns="0" rIns="0" bIns="0" rtlCol="0" anchor="t"/>
          <a:lstStyle/>
          <a:p>
            <a:pPr marL="0" marR="0" lvl="0" indent="0" algn="l" defTabSz="914400" rtl="0" eaLnBrk="1" fontAlgn="auto" latinLnBrk="0" hangingPunct="1">
              <a:lnSpc>
                <a:spcPts val="3469"/>
              </a:lnSpc>
              <a:spcBef>
                <a:spcPts val="0"/>
              </a:spcBef>
              <a:spcAft>
                <a:spcPts val="0"/>
              </a:spcAft>
              <a:buClrTx/>
              <a:buSzTx/>
              <a:buFontTx/>
              <a:buNone/>
              <a:tabLst/>
              <a:defRPr/>
            </a:pPr>
            <a:r>
              <a:rPr kumimoji="0" lang="en-US" sz="2781" b="1" i="0" u="none" strike="noStrike" kern="1200" cap="none" spc="0" normalizeH="0" baseline="0" noProof="0" dirty="0">
                <a:ln>
                  <a:noFill/>
                </a:ln>
                <a:solidFill>
                  <a:srgbClr val="5B9BD5">
                    <a:lumMod val="75000"/>
                  </a:srgbClr>
                </a:solidFill>
                <a:effectLst/>
                <a:uLnTx/>
                <a:uFillTx/>
                <a:latin typeface="Libre Baskerville" pitchFamily="34" charset="0"/>
                <a:ea typeface="Libre Baskerville" pitchFamily="34" charset="-122"/>
                <a:cs typeface="Libre Baskerville" pitchFamily="34" charset="-120"/>
              </a:rPr>
              <a:t>3. PASS THROUGH DONATIONS:</a:t>
            </a:r>
            <a:endParaRPr kumimoji="0" lang="en-US" sz="2781"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sp>
        <p:nvSpPr>
          <p:cNvPr id="4" name="Text 2"/>
          <p:cNvSpPr/>
          <p:nvPr/>
        </p:nvSpPr>
        <p:spPr>
          <a:xfrm>
            <a:off x="2409900" y="2209876"/>
            <a:ext cx="3615258" cy="1134071"/>
          </a:xfrm>
          <a:prstGeom prst="rect">
            <a:avLst/>
          </a:prstGeom>
          <a:noFill/>
          <a:ln/>
        </p:spPr>
        <p:txBody>
          <a:bodyPr wrap="square" lIns="0" tIns="0" rIns="0" bIns="0" rtlCol="0" anchor="t"/>
          <a:lstStyle/>
          <a:p>
            <a:pPr marL="0" marR="0" lvl="0" indent="0" algn="l" defTabSz="914400" rtl="0" eaLnBrk="1" fontAlgn="auto" latinLnBrk="0" hangingPunct="1">
              <a:lnSpc>
                <a:spcPts val="1781"/>
              </a:lnSpc>
              <a:spcBef>
                <a:spcPts val="0"/>
              </a:spcBef>
              <a:spcAft>
                <a:spcPts val="0"/>
              </a:spcAft>
              <a:buClrTx/>
              <a:buSzTx/>
              <a:buFontTx/>
              <a:buNone/>
              <a:tabLst/>
              <a:defRPr/>
            </a:pPr>
            <a:r>
              <a:rPr kumimoji="0" lang="en-US" sz="1094" b="0" i="0" u="none" strike="noStrike" kern="1200" cap="none" spc="0" normalizeH="0" baseline="0" noProof="0" dirty="0">
                <a:ln>
                  <a:noFill/>
                </a:ln>
                <a:solidFill>
                  <a:srgbClr val="454240"/>
                </a:solidFill>
                <a:effectLst/>
                <a:uLnTx/>
                <a:uFillTx/>
                <a:latin typeface="DM Sans" pitchFamily="34" charset="0"/>
                <a:ea typeface="DM Sans" pitchFamily="34" charset="-122"/>
                <a:cs typeface="DM Sans" pitchFamily="34" charset="-120"/>
              </a:rPr>
              <a:t>Most VFW Posts are classified by the IRS as a 501(c)(19) nonprofit. While this is considered a full nonprofit in almost every way by the IRS (including tax deductibility), many donors prefer to make charitable contributions </a:t>
            </a:r>
            <a:r>
              <a:rPr kumimoji="0" lang="en-US" sz="1094" b="0" i="1" u="none" strike="noStrike" kern="1200" cap="none" spc="0" normalizeH="0" baseline="0" noProof="0" dirty="0">
                <a:ln>
                  <a:noFill/>
                </a:ln>
                <a:solidFill>
                  <a:srgbClr val="454240"/>
                </a:solidFill>
                <a:effectLst/>
                <a:uLnTx/>
                <a:uFillTx/>
                <a:latin typeface="DM Sans" pitchFamily="34" charset="0"/>
                <a:ea typeface="DM Sans" pitchFamily="34" charset="-122"/>
                <a:cs typeface="DM Sans" pitchFamily="34" charset="-120"/>
              </a:rPr>
              <a:t>only</a:t>
            </a:r>
            <a:r>
              <a:rPr kumimoji="0" lang="en-US" sz="1094" b="0" i="0" u="none" strike="noStrike" kern="1200" cap="none" spc="0" normalizeH="0" baseline="0" noProof="0" dirty="0">
                <a:ln>
                  <a:noFill/>
                </a:ln>
                <a:solidFill>
                  <a:srgbClr val="454240"/>
                </a:solidFill>
                <a:effectLst/>
                <a:uLnTx/>
                <a:uFillTx/>
                <a:latin typeface="DM Sans" pitchFamily="34" charset="0"/>
                <a:ea typeface="DM Sans" pitchFamily="34" charset="-122"/>
                <a:cs typeface="DM Sans" pitchFamily="34" charset="-120"/>
              </a:rPr>
              <a:t> to a 501(c)(3).</a:t>
            </a:r>
            <a:endParaRPr kumimoji="0" lang="en-US" sz="1094"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hape 3"/>
          <p:cNvSpPr/>
          <p:nvPr/>
        </p:nvSpPr>
        <p:spPr>
          <a:xfrm>
            <a:off x="6166917" y="2209875"/>
            <a:ext cx="248022" cy="248022"/>
          </a:xfrm>
          <a:prstGeom prst="roundRect">
            <a:avLst>
              <a:gd name="adj" fmla="val 24007"/>
            </a:avLst>
          </a:prstGeom>
          <a:solidFill>
            <a:srgbClr val="F7EDD4"/>
          </a:solidFill>
          <a:ln w="7620">
            <a:solidFill>
              <a:srgbClr val="DDD3BA"/>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 4"/>
          <p:cNvSpPr/>
          <p:nvPr/>
        </p:nvSpPr>
        <p:spPr>
          <a:xfrm>
            <a:off x="2365550" y="3667985"/>
            <a:ext cx="3615258" cy="680443"/>
          </a:xfrm>
          <a:prstGeom prst="rect">
            <a:avLst/>
          </a:prstGeom>
          <a:noFill/>
          <a:ln/>
        </p:spPr>
        <p:txBody>
          <a:bodyPr wrap="square" lIns="0" tIns="0" rIns="0" bIns="0" rtlCol="0" anchor="t"/>
          <a:lstStyle/>
          <a:p>
            <a:pPr marL="0" marR="0" lvl="0" indent="0" algn="l" defTabSz="914400" rtl="0" eaLnBrk="1" fontAlgn="auto" latinLnBrk="0" hangingPunct="1">
              <a:lnSpc>
                <a:spcPts val="1781"/>
              </a:lnSpc>
              <a:spcBef>
                <a:spcPts val="0"/>
              </a:spcBef>
              <a:spcAft>
                <a:spcPts val="0"/>
              </a:spcAft>
              <a:buClrTx/>
              <a:buSzTx/>
              <a:buFontTx/>
              <a:buNone/>
              <a:tabLst/>
              <a:defRPr/>
            </a:pPr>
            <a:r>
              <a:rPr kumimoji="0" lang="en-US" sz="1094" b="0" i="0" u="none" strike="noStrike" kern="1200" cap="none" spc="0" normalizeH="0" baseline="0" noProof="0" dirty="0">
                <a:ln>
                  <a:noFill/>
                </a:ln>
                <a:solidFill>
                  <a:srgbClr val="454240"/>
                </a:solidFill>
                <a:effectLst/>
                <a:uLnTx/>
                <a:uFillTx/>
                <a:latin typeface="DM Sans" pitchFamily="34" charset="0"/>
                <a:ea typeface="DM Sans" pitchFamily="34" charset="-122"/>
                <a:cs typeface="DM Sans" pitchFamily="34" charset="-120"/>
              </a:rPr>
              <a:t>Thus, the VFW Foundation often extends the use of our 501(c)(3) to VFW Posts to aid them in acquiring gifts. In this capacity, we become a "fiscal agent" for the Post.</a:t>
            </a:r>
            <a:endParaRPr kumimoji="0" lang="en-US" sz="1094"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Shape 5"/>
          <p:cNvSpPr/>
          <p:nvPr/>
        </p:nvSpPr>
        <p:spPr>
          <a:xfrm>
            <a:off x="2020119" y="3645173"/>
            <a:ext cx="248022" cy="248022"/>
          </a:xfrm>
          <a:prstGeom prst="roundRect">
            <a:avLst>
              <a:gd name="adj" fmla="val 24007"/>
            </a:avLst>
          </a:prstGeom>
          <a:solidFill>
            <a:srgbClr val="F7EDD4"/>
          </a:solidFill>
          <a:ln w="7620">
            <a:solidFill>
              <a:srgbClr val="DDD3BA"/>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 6"/>
          <p:cNvSpPr/>
          <p:nvPr/>
        </p:nvSpPr>
        <p:spPr>
          <a:xfrm>
            <a:off x="2409825" y="4791413"/>
            <a:ext cx="3615258" cy="907256"/>
          </a:xfrm>
          <a:prstGeom prst="rect">
            <a:avLst/>
          </a:prstGeom>
          <a:noFill/>
          <a:ln/>
        </p:spPr>
        <p:txBody>
          <a:bodyPr wrap="square" lIns="0" tIns="0" rIns="0" bIns="0" rtlCol="0" anchor="t"/>
          <a:lstStyle/>
          <a:p>
            <a:pPr marL="0" marR="0" lvl="0" indent="0" algn="l" defTabSz="914400" rtl="0" eaLnBrk="1" fontAlgn="auto" latinLnBrk="0" hangingPunct="1">
              <a:lnSpc>
                <a:spcPts val="1781"/>
              </a:lnSpc>
              <a:spcBef>
                <a:spcPts val="0"/>
              </a:spcBef>
              <a:spcAft>
                <a:spcPts val="0"/>
              </a:spcAft>
              <a:buClrTx/>
              <a:buSzTx/>
              <a:buFontTx/>
              <a:buNone/>
              <a:tabLst/>
              <a:defRPr/>
            </a:pPr>
            <a:r>
              <a:rPr kumimoji="0" lang="en-US" sz="1094" b="0" i="0" u="none" strike="noStrike" kern="1200" cap="none" spc="0" normalizeH="0" baseline="0" noProof="0" dirty="0">
                <a:ln>
                  <a:noFill/>
                </a:ln>
                <a:solidFill>
                  <a:srgbClr val="454240"/>
                </a:solidFill>
                <a:effectLst/>
                <a:uLnTx/>
                <a:uFillTx/>
                <a:latin typeface="DM Sans" pitchFamily="34" charset="0"/>
                <a:ea typeface="DM Sans" pitchFamily="34" charset="-122"/>
                <a:cs typeface="DM Sans" pitchFamily="34" charset="-120"/>
              </a:rPr>
              <a:t>Therefore, if the donor agrees, have them make their check payable to the "VFW FOUNDATION" and send it to us with instructions that it is designated for your Post.</a:t>
            </a:r>
            <a:endParaRPr kumimoji="0" lang="en-US" sz="1094"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Shape 7"/>
          <p:cNvSpPr/>
          <p:nvPr/>
        </p:nvSpPr>
        <p:spPr>
          <a:xfrm>
            <a:off x="6166917" y="3645173"/>
            <a:ext cx="248022" cy="248022"/>
          </a:xfrm>
          <a:prstGeom prst="roundRect">
            <a:avLst>
              <a:gd name="adj" fmla="val 24007"/>
            </a:avLst>
          </a:prstGeom>
          <a:solidFill>
            <a:srgbClr val="F7EDD4"/>
          </a:solidFill>
          <a:ln w="7620">
            <a:solidFill>
              <a:srgbClr val="DDD3BA"/>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 8"/>
          <p:cNvSpPr/>
          <p:nvPr/>
        </p:nvSpPr>
        <p:spPr>
          <a:xfrm>
            <a:off x="6537090" y="2169353"/>
            <a:ext cx="3615258" cy="680443"/>
          </a:xfrm>
          <a:prstGeom prst="rect">
            <a:avLst/>
          </a:prstGeom>
          <a:noFill/>
          <a:ln/>
        </p:spPr>
        <p:txBody>
          <a:bodyPr wrap="square" lIns="0" tIns="0" rIns="0" bIns="0" rtlCol="0" anchor="t"/>
          <a:lstStyle/>
          <a:p>
            <a:pPr marL="0" marR="0" lvl="0" indent="0" algn="l" defTabSz="914400" rtl="0" eaLnBrk="1" fontAlgn="auto" latinLnBrk="0" hangingPunct="1">
              <a:lnSpc>
                <a:spcPts val="1781"/>
              </a:lnSpc>
              <a:spcBef>
                <a:spcPts val="0"/>
              </a:spcBef>
              <a:spcAft>
                <a:spcPts val="0"/>
              </a:spcAft>
              <a:buClrTx/>
              <a:buSzTx/>
              <a:buFontTx/>
              <a:buNone/>
              <a:tabLst/>
              <a:defRPr/>
            </a:pPr>
            <a:r>
              <a:rPr kumimoji="0" lang="en-US" sz="1094" b="0" i="0" u="none" strike="noStrike" kern="1200" cap="none" spc="0" normalizeH="0" baseline="0" noProof="0" dirty="0">
                <a:ln>
                  <a:noFill/>
                </a:ln>
                <a:solidFill>
                  <a:srgbClr val="454240"/>
                </a:solidFill>
                <a:effectLst/>
                <a:uLnTx/>
                <a:uFillTx/>
                <a:latin typeface="DM Sans" pitchFamily="34" charset="0"/>
                <a:ea typeface="DM Sans" pitchFamily="34" charset="-122"/>
                <a:cs typeface="DM Sans" pitchFamily="34" charset="-120"/>
              </a:rPr>
              <a:t>100% of all money will return to your Post most usually within two weeks with no administrative or any other charges removed.</a:t>
            </a:r>
            <a:endParaRPr kumimoji="0" lang="en-US" sz="1094"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Shape 9"/>
          <p:cNvSpPr/>
          <p:nvPr/>
        </p:nvSpPr>
        <p:spPr>
          <a:xfrm>
            <a:off x="2020119" y="4853658"/>
            <a:ext cx="248022" cy="248022"/>
          </a:xfrm>
          <a:prstGeom prst="roundRect">
            <a:avLst>
              <a:gd name="adj" fmla="val 24007"/>
            </a:avLst>
          </a:prstGeom>
          <a:solidFill>
            <a:srgbClr val="F7EDD4"/>
          </a:solidFill>
          <a:ln w="7620">
            <a:solidFill>
              <a:srgbClr val="DDD3BA"/>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Text 10"/>
          <p:cNvSpPr/>
          <p:nvPr/>
        </p:nvSpPr>
        <p:spPr>
          <a:xfrm>
            <a:off x="6556698" y="3645174"/>
            <a:ext cx="3615258" cy="680443"/>
          </a:xfrm>
          <a:prstGeom prst="rect">
            <a:avLst/>
          </a:prstGeom>
          <a:noFill/>
          <a:ln/>
        </p:spPr>
        <p:txBody>
          <a:bodyPr wrap="square" lIns="0" tIns="0" rIns="0" bIns="0" rtlCol="0" anchor="t"/>
          <a:lstStyle/>
          <a:p>
            <a:pPr marL="0" marR="0" lvl="0" indent="0" algn="l" defTabSz="914400" rtl="0" eaLnBrk="1" fontAlgn="auto" latinLnBrk="0" hangingPunct="1">
              <a:lnSpc>
                <a:spcPts val="1781"/>
              </a:lnSpc>
              <a:spcBef>
                <a:spcPts val="0"/>
              </a:spcBef>
              <a:spcAft>
                <a:spcPts val="0"/>
              </a:spcAft>
              <a:buClrTx/>
              <a:buSzTx/>
              <a:buFontTx/>
              <a:buNone/>
              <a:tabLst/>
              <a:defRPr/>
            </a:pPr>
            <a:r>
              <a:rPr kumimoji="0" lang="en-US" sz="1094" b="0" i="0" u="none" strike="noStrike" kern="1200" cap="none" spc="0" normalizeH="0" baseline="0" noProof="0" dirty="0">
                <a:ln>
                  <a:noFill/>
                </a:ln>
                <a:solidFill>
                  <a:srgbClr val="454240"/>
                </a:solidFill>
                <a:effectLst/>
                <a:uLnTx/>
                <a:uFillTx/>
                <a:latin typeface="DM Sans" pitchFamily="34" charset="0"/>
                <a:ea typeface="DM Sans" pitchFamily="34" charset="-122"/>
                <a:cs typeface="DM Sans" pitchFamily="34" charset="-120"/>
              </a:rPr>
              <a:t>Additionally, the donor will receive a tax acknowledgement letter directly from the VFW Foundation.</a:t>
            </a:r>
            <a:endParaRPr kumimoji="0" lang="en-US" sz="1094"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Shape 11"/>
          <p:cNvSpPr/>
          <p:nvPr/>
        </p:nvSpPr>
        <p:spPr>
          <a:xfrm>
            <a:off x="6166917" y="4853658"/>
            <a:ext cx="248022" cy="248022"/>
          </a:xfrm>
          <a:prstGeom prst="roundRect">
            <a:avLst>
              <a:gd name="adj" fmla="val 24007"/>
            </a:avLst>
          </a:prstGeom>
          <a:solidFill>
            <a:srgbClr val="F7EDD4"/>
          </a:solidFill>
          <a:ln w="7620">
            <a:solidFill>
              <a:srgbClr val="DDD3BA"/>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 12"/>
          <p:cNvSpPr/>
          <p:nvPr/>
        </p:nvSpPr>
        <p:spPr>
          <a:xfrm>
            <a:off x="6556698" y="4853658"/>
            <a:ext cx="3615258" cy="680443"/>
          </a:xfrm>
          <a:prstGeom prst="rect">
            <a:avLst/>
          </a:prstGeom>
          <a:noFill/>
          <a:ln/>
        </p:spPr>
        <p:txBody>
          <a:bodyPr wrap="square" lIns="0" tIns="0" rIns="0" bIns="0" rtlCol="0" anchor="t"/>
          <a:lstStyle/>
          <a:p>
            <a:pPr marL="0" marR="0" lvl="0" indent="0" algn="l" defTabSz="914400" rtl="0" eaLnBrk="1" fontAlgn="auto" latinLnBrk="0" hangingPunct="1">
              <a:lnSpc>
                <a:spcPts val="1781"/>
              </a:lnSpc>
              <a:spcBef>
                <a:spcPts val="0"/>
              </a:spcBef>
              <a:spcAft>
                <a:spcPts val="0"/>
              </a:spcAft>
              <a:buClrTx/>
              <a:buSzTx/>
              <a:buFontTx/>
              <a:buNone/>
              <a:tabLst/>
              <a:defRPr/>
            </a:pPr>
            <a:r>
              <a:rPr kumimoji="0" lang="en-US" sz="1094" b="0" i="0" u="none" strike="noStrike" kern="1200" cap="none" spc="0" normalizeH="0" baseline="0" noProof="0" dirty="0">
                <a:ln>
                  <a:noFill/>
                </a:ln>
                <a:solidFill>
                  <a:srgbClr val="454240"/>
                </a:solidFill>
                <a:effectLst/>
                <a:uLnTx/>
                <a:uFillTx/>
                <a:latin typeface="DM Sans" pitchFamily="34" charset="0"/>
                <a:ea typeface="DM Sans" pitchFamily="34" charset="-122"/>
                <a:cs typeface="DM Sans" pitchFamily="34" charset="-120"/>
              </a:rPr>
              <a:t>If you or the potential donor has questions, contact Richard Freiburghouse, Director of Donor Relations, </a:t>
            </a:r>
            <a:r>
              <a:rPr kumimoji="0" lang="en-US" sz="1094" b="0" i="0" u="sng" strike="noStrike" kern="1200" cap="none" spc="0" normalizeH="0" baseline="0" noProof="0" dirty="0">
                <a:ln>
                  <a:noFill/>
                </a:ln>
                <a:solidFill>
                  <a:srgbClr val="AB8421"/>
                </a:solidFill>
                <a:effectLst/>
                <a:uLnTx/>
                <a:uFillTx/>
                <a:latin typeface="DM Sans" pitchFamily="34" charset="0"/>
                <a:ea typeface="DM Sans" pitchFamily="34" charset="-122"/>
                <a:cs typeface="DM Sans" pitchFamily="34" charset="-120"/>
                <a:hlinkClick r:id="rId3">
                  <a:extLst>
                    <a:ext uri="{A12FA001-AC4F-418D-AE19-62706E023703}">
                      <ahyp:hlinkClr xmlns:ahyp="http://schemas.microsoft.com/office/drawing/2018/hyperlinkcolor" val="tx"/>
                    </a:ext>
                  </a:extLst>
                </a:hlinkClick>
              </a:rPr>
              <a:t>rfreiburghouse@vfw.org</a:t>
            </a:r>
            <a:r>
              <a:rPr kumimoji="0" lang="en-US" sz="1094" b="0" i="0" u="none" strike="noStrike" kern="1200" cap="none" spc="0" normalizeH="0" baseline="0" noProof="0" dirty="0">
                <a:ln>
                  <a:noFill/>
                </a:ln>
                <a:solidFill>
                  <a:srgbClr val="454240"/>
                </a:solidFill>
                <a:effectLst/>
                <a:uLnTx/>
                <a:uFillTx/>
                <a:latin typeface="DM Sans" pitchFamily="34" charset="0"/>
                <a:ea typeface="DM Sans" pitchFamily="34" charset="-122"/>
                <a:cs typeface="DM Sans" pitchFamily="34" charset="-120"/>
              </a:rPr>
              <a:t> 816-968-1124</a:t>
            </a:r>
            <a:endParaRPr kumimoji="0" lang="en-US" sz="1094"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Graphic 15" descr="Arrow Rotate right">
            <a:extLst>
              <a:ext uri="{FF2B5EF4-FFF2-40B4-BE49-F238E27FC236}">
                <a16:creationId xmlns:a16="http://schemas.microsoft.com/office/drawing/2014/main" id="{DEA52196-11A0-D8B5-3E7C-AC3DF9FC94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69919" y="3656077"/>
            <a:ext cx="387639" cy="387639"/>
          </a:xfrm>
          <a:prstGeom prst="rect">
            <a:avLst/>
          </a:prstGeom>
        </p:spPr>
      </p:pic>
      <p:pic>
        <p:nvPicPr>
          <p:cNvPr id="18" name="Graphic 17" descr="Arrow Rotate right">
            <a:extLst>
              <a:ext uri="{FF2B5EF4-FFF2-40B4-BE49-F238E27FC236}">
                <a16:creationId xmlns:a16="http://schemas.microsoft.com/office/drawing/2014/main" id="{639847A2-F6E8-9766-5A9E-19214DEF5A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15795" y="2209875"/>
            <a:ext cx="387639" cy="387639"/>
          </a:xfrm>
          <a:prstGeom prst="rect">
            <a:avLst/>
          </a:prstGeom>
        </p:spPr>
      </p:pic>
      <p:pic>
        <p:nvPicPr>
          <p:cNvPr id="19" name="Graphic 18" descr="Arrow Rotate right">
            <a:extLst>
              <a:ext uri="{FF2B5EF4-FFF2-40B4-BE49-F238E27FC236}">
                <a16:creationId xmlns:a16="http://schemas.microsoft.com/office/drawing/2014/main" id="{AAC396DF-139F-F7E1-CFB8-1DCFD53267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950200" y="4838425"/>
            <a:ext cx="387639" cy="387639"/>
          </a:xfrm>
          <a:prstGeom prst="rect">
            <a:avLst/>
          </a:prstGeom>
        </p:spPr>
      </p:pic>
      <p:pic>
        <p:nvPicPr>
          <p:cNvPr id="20" name="Graphic 19" descr="Arrow Rotate right">
            <a:extLst>
              <a:ext uri="{FF2B5EF4-FFF2-40B4-BE49-F238E27FC236}">
                <a16:creationId xmlns:a16="http://schemas.microsoft.com/office/drawing/2014/main" id="{C095812C-7772-63A5-437F-D252390B8C1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15795" y="3657586"/>
            <a:ext cx="387639" cy="387639"/>
          </a:xfrm>
          <a:prstGeom prst="rect">
            <a:avLst/>
          </a:prstGeom>
        </p:spPr>
      </p:pic>
      <p:sp>
        <p:nvSpPr>
          <p:cNvPr id="22" name="Shape 11">
            <a:extLst>
              <a:ext uri="{FF2B5EF4-FFF2-40B4-BE49-F238E27FC236}">
                <a16:creationId xmlns:a16="http://schemas.microsoft.com/office/drawing/2014/main" id="{468B4E8A-7556-04CB-AB32-1694916BCE3A}"/>
              </a:ext>
            </a:extLst>
          </p:cNvPr>
          <p:cNvSpPr/>
          <p:nvPr/>
        </p:nvSpPr>
        <p:spPr>
          <a:xfrm>
            <a:off x="2051898" y="2254420"/>
            <a:ext cx="248022" cy="248022"/>
          </a:xfrm>
          <a:prstGeom prst="roundRect">
            <a:avLst>
              <a:gd name="adj" fmla="val 24007"/>
            </a:avLst>
          </a:prstGeom>
          <a:solidFill>
            <a:srgbClr val="F7EDD4"/>
          </a:solidFill>
          <a:ln w="7620">
            <a:solidFill>
              <a:srgbClr val="DDD3BA"/>
            </a:solidFill>
            <a:prstDash val="soli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25"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1" name="Graphic 20" descr="Arrow Rotate right">
            <a:extLst>
              <a:ext uri="{FF2B5EF4-FFF2-40B4-BE49-F238E27FC236}">
                <a16:creationId xmlns:a16="http://schemas.microsoft.com/office/drawing/2014/main" id="{C94BE731-D210-772F-A3AD-2DFDDE4247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05433" y="2252233"/>
            <a:ext cx="387639" cy="387639"/>
          </a:xfrm>
          <a:prstGeom prst="rect">
            <a:avLst/>
          </a:prstGeom>
        </p:spPr>
      </p:pic>
    </p:spTree>
    <p:extLst>
      <p:ext uri="{BB962C8B-B14F-4D97-AF65-F5344CB8AC3E}">
        <p14:creationId xmlns:p14="http://schemas.microsoft.com/office/powerpoint/2010/main" val="2290075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2119386" y="2922822"/>
            <a:ext cx="5434261" cy="593080"/>
          </a:xfrm>
          <a:prstGeom prst="rect">
            <a:avLst/>
          </a:prstGeom>
          <a:noFill/>
          <a:ln/>
        </p:spPr>
        <p:txBody>
          <a:bodyPr wrap="square" lIns="0" tIns="0" rIns="0" bIns="0" rtlCol="0" anchor="t"/>
          <a:lstStyle/>
          <a:p>
            <a:pPr marL="0" marR="0" lvl="0" indent="0" algn="l" defTabSz="914400" rtl="0" eaLnBrk="1" fontAlgn="auto" latinLnBrk="0" hangingPunct="1">
              <a:lnSpc>
                <a:spcPts val="2313"/>
              </a:lnSpc>
              <a:spcBef>
                <a:spcPts val="0"/>
              </a:spcBef>
              <a:spcAft>
                <a:spcPts val="0"/>
              </a:spcAft>
              <a:buClrTx/>
              <a:buSzTx/>
              <a:buFontTx/>
              <a:buNone/>
              <a:tabLst/>
              <a:defRPr/>
            </a:pPr>
            <a:r>
              <a:rPr kumimoji="0" lang="en-US" sz="1844" b="1" i="0" u="none" strike="noStrike" kern="1200" cap="none" spc="0" normalizeH="0" baseline="0" noProof="0" dirty="0">
                <a:ln>
                  <a:noFill/>
                </a:ln>
                <a:solidFill>
                  <a:srgbClr val="5B9BD5">
                    <a:lumMod val="75000"/>
                  </a:srgbClr>
                </a:solidFill>
                <a:effectLst/>
                <a:uLnTx/>
                <a:uFillTx/>
                <a:latin typeface="Libre Baskerville" pitchFamily="34" charset="0"/>
                <a:ea typeface="Libre Baskerville" pitchFamily="34" charset="-122"/>
                <a:cs typeface="Libre Baskerville" pitchFamily="34" charset="-120"/>
              </a:rPr>
              <a:t>THANK YOU &amp; GOOD LUCK </a:t>
            </a:r>
            <a:br>
              <a:rPr kumimoji="0" lang="en-US" sz="1844" b="1" i="0" u="none" strike="noStrike" kern="1200" cap="none" spc="0" normalizeH="0" baseline="0" noProof="0" dirty="0">
                <a:ln>
                  <a:noFill/>
                </a:ln>
                <a:solidFill>
                  <a:srgbClr val="5B9BD5">
                    <a:lumMod val="75000"/>
                  </a:srgbClr>
                </a:solidFill>
                <a:effectLst/>
                <a:uLnTx/>
                <a:uFillTx/>
                <a:latin typeface="Libre Baskerville" pitchFamily="34" charset="0"/>
                <a:ea typeface="Libre Baskerville" pitchFamily="34" charset="-122"/>
                <a:cs typeface="Libre Baskerville" pitchFamily="34" charset="-120"/>
              </a:rPr>
            </a:br>
            <a:r>
              <a:rPr kumimoji="0" lang="en-US" sz="1844" b="1" i="0" u="none" strike="noStrike" kern="1200" cap="none" spc="0" normalizeH="0" baseline="0" noProof="0" dirty="0">
                <a:ln>
                  <a:noFill/>
                </a:ln>
                <a:solidFill>
                  <a:srgbClr val="5B9BD5">
                    <a:lumMod val="75000"/>
                  </a:srgbClr>
                </a:solidFill>
                <a:effectLst/>
                <a:uLnTx/>
                <a:uFillTx/>
                <a:latin typeface="Libre Baskerville" pitchFamily="34" charset="0"/>
                <a:ea typeface="Libre Baskerville" pitchFamily="34" charset="-122"/>
                <a:cs typeface="Libre Baskerville" pitchFamily="34" charset="-120"/>
              </a:rPr>
              <a:t>IN YOUR FUNDRAISING ENDEAVORS!</a:t>
            </a:r>
            <a:endParaRPr kumimoji="0" lang="en-US" sz="1844" b="1" i="0" u="none" strike="noStrike" kern="1200" cap="none" spc="0" normalizeH="0" baseline="0" noProof="0" dirty="0">
              <a:ln>
                <a:noFill/>
              </a:ln>
              <a:solidFill>
                <a:srgbClr val="5B9BD5">
                  <a:lumMod val="75000"/>
                </a:srgbClr>
              </a:solidFill>
              <a:effectLst/>
              <a:uLnTx/>
              <a:uFillTx/>
              <a:latin typeface="Calibri" panose="020F0502020204030204"/>
              <a:ea typeface="+mn-ea"/>
              <a:cs typeface="+mn-cs"/>
            </a:endParaRPr>
          </a:p>
        </p:txBody>
      </p:sp>
      <p:sp>
        <p:nvSpPr>
          <p:cNvPr id="4" name="Text 1"/>
          <p:cNvSpPr/>
          <p:nvPr/>
        </p:nvSpPr>
        <p:spPr>
          <a:xfrm>
            <a:off x="1856110" y="2964880"/>
            <a:ext cx="4124176" cy="151805"/>
          </a:xfrm>
          <a:prstGeom prst="rect">
            <a:avLst/>
          </a:prstGeom>
          <a:noFill/>
          <a:ln/>
        </p:spPr>
        <p:txBody>
          <a:bodyPr wrap="none" lIns="0" tIns="0" rIns="0" bIns="0" rtlCol="0" anchor="t"/>
          <a:lstStyle/>
          <a:p>
            <a:pPr marL="0" marR="0" lvl="0" indent="0" algn="l" defTabSz="914400" rtl="0" eaLnBrk="1" fontAlgn="auto" latinLnBrk="0" hangingPunct="1">
              <a:lnSpc>
                <a:spcPts val="1188"/>
              </a:lnSpc>
              <a:spcBef>
                <a:spcPts val="0"/>
              </a:spcBef>
              <a:spcAft>
                <a:spcPts val="0"/>
              </a:spcAft>
              <a:buClrTx/>
              <a:buSzTx/>
              <a:buFontTx/>
              <a:buNone/>
              <a:tabLst/>
              <a:defRPr/>
            </a:pPr>
            <a:endParaRPr kumimoji="0" lang="en-US" sz="71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Image 1" descr="preencoded.png"/>
          <p:cNvPicPr>
            <a:picLocks noChangeAspect="1"/>
          </p:cNvPicPr>
          <p:nvPr/>
        </p:nvPicPr>
        <p:blipFill>
          <a:blip r:embed="rId3"/>
          <a:stretch>
            <a:fillRect/>
          </a:stretch>
        </p:blipFill>
        <p:spPr>
          <a:xfrm>
            <a:off x="8044022" y="2546623"/>
            <a:ext cx="1500485" cy="1928589"/>
          </a:xfrm>
          <a:prstGeom prst="rect">
            <a:avLst/>
          </a:prstGeom>
        </p:spPr>
      </p:pic>
      <p:sp>
        <p:nvSpPr>
          <p:cNvPr id="6" name="Text 2"/>
          <p:cNvSpPr/>
          <p:nvPr/>
        </p:nvSpPr>
        <p:spPr>
          <a:xfrm>
            <a:off x="8358346" y="4627017"/>
            <a:ext cx="1186160" cy="148233"/>
          </a:xfrm>
          <a:prstGeom prst="rect">
            <a:avLst/>
          </a:prstGeom>
          <a:noFill/>
          <a:ln/>
        </p:spPr>
        <p:txBody>
          <a:bodyPr wrap="none" lIns="0" tIns="0" rIns="0" bIns="0" rtlCol="0" anchor="t"/>
          <a:lstStyle/>
          <a:p>
            <a:pPr marL="0" marR="0" lvl="0" indent="0" algn="l" defTabSz="914400" rtl="0" eaLnBrk="1" fontAlgn="auto" latinLnBrk="0" hangingPunct="1">
              <a:lnSpc>
                <a:spcPts val="1156"/>
              </a:lnSpc>
              <a:spcBef>
                <a:spcPts val="0"/>
              </a:spcBef>
              <a:spcAft>
                <a:spcPts val="0"/>
              </a:spcAft>
              <a:buClrTx/>
              <a:buSzTx/>
              <a:buFontTx/>
              <a:buNone/>
              <a:tabLst/>
              <a:defRPr/>
            </a:pPr>
            <a:r>
              <a:rPr kumimoji="0" lang="en-US" sz="906" b="0" i="0" u="none" strike="noStrike" kern="1200" cap="none" spc="0" normalizeH="0" baseline="0" noProof="0" dirty="0">
                <a:ln>
                  <a:noFill/>
                </a:ln>
                <a:solidFill>
                  <a:srgbClr val="5C4E3D"/>
                </a:solidFill>
                <a:effectLst/>
                <a:uLnTx/>
                <a:uFillTx/>
                <a:latin typeface="Libre Baskerville" pitchFamily="34" charset="0"/>
                <a:ea typeface="Libre Baskerville" pitchFamily="34" charset="-122"/>
                <a:cs typeface="Libre Baskerville" pitchFamily="34" charset="-120"/>
              </a:rPr>
              <a:t>HAL ROESCH</a:t>
            </a:r>
            <a:endParaRPr kumimoji="0" lang="en-US" sz="90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 3"/>
          <p:cNvSpPr/>
          <p:nvPr/>
        </p:nvSpPr>
        <p:spPr>
          <a:xfrm>
            <a:off x="8358346" y="4868144"/>
            <a:ext cx="4124176" cy="151805"/>
          </a:xfrm>
          <a:prstGeom prst="rect">
            <a:avLst/>
          </a:prstGeom>
          <a:noFill/>
          <a:ln/>
        </p:spPr>
        <p:txBody>
          <a:bodyPr wrap="none" lIns="0" tIns="0" rIns="0" bIns="0" rtlCol="0" anchor="t"/>
          <a:lstStyle/>
          <a:p>
            <a:pPr marL="0" marR="0" lvl="0" indent="0" algn="l" defTabSz="914400" rtl="0" eaLnBrk="1" fontAlgn="auto" latinLnBrk="0" hangingPunct="1">
              <a:lnSpc>
                <a:spcPts val="1188"/>
              </a:lnSpc>
              <a:spcBef>
                <a:spcPts val="0"/>
              </a:spcBef>
              <a:spcAft>
                <a:spcPts val="0"/>
              </a:spcAft>
              <a:buClrTx/>
              <a:buSzTx/>
              <a:buFontTx/>
              <a:buNone/>
              <a:tabLst/>
              <a:defRPr/>
            </a:pPr>
            <a:r>
              <a:rPr kumimoji="0" lang="en-US" sz="719" b="0" i="0" u="none" strike="noStrike" kern="1200" cap="none" spc="0" normalizeH="0" baseline="0" noProof="0" dirty="0">
                <a:ln>
                  <a:noFill/>
                </a:ln>
                <a:solidFill>
                  <a:srgbClr val="454240"/>
                </a:solidFill>
                <a:effectLst/>
                <a:uLnTx/>
                <a:uFillTx/>
                <a:latin typeface="DM Sans" pitchFamily="34" charset="0"/>
                <a:ea typeface="DM Sans" pitchFamily="34" charset="-122"/>
                <a:cs typeface="DM Sans" pitchFamily="34" charset="-120"/>
              </a:rPr>
              <a:t>EXECUTIVE DIRECTOR</a:t>
            </a:r>
            <a:endParaRPr kumimoji="0" lang="en-US" sz="71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 4"/>
          <p:cNvSpPr/>
          <p:nvPr/>
        </p:nvSpPr>
        <p:spPr>
          <a:xfrm>
            <a:off x="8358346" y="5036940"/>
            <a:ext cx="4124176" cy="151805"/>
          </a:xfrm>
          <a:prstGeom prst="rect">
            <a:avLst/>
          </a:prstGeom>
          <a:noFill/>
          <a:ln/>
        </p:spPr>
        <p:txBody>
          <a:bodyPr wrap="none" lIns="0" tIns="0" rIns="0" bIns="0" rtlCol="0" anchor="t"/>
          <a:lstStyle/>
          <a:p>
            <a:pPr marL="0" marR="0" lvl="0" indent="0" algn="l" defTabSz="914400" rtl="0" eaLnBrk="1" fontAlgn="auto" latinLnBrk="0" hangingPunct="1">
              <a:lnSpc>
                <a:spcPts val="1188"/>
              </a:lnSpc>
              <a:spcBef>
                <a:spcPts val="0"/>
              </a:spcBef>
              <a:spcAft>
                <a:spcPts val="0"/>
              </a:spcAft>
              <a:buClrTx/>
              <a:buSzTx/>
              <a:buFontTx/>
              <a:buNone/>
              <a:tabLst/>
              <a:defRPr/>
            </a:pPr>
            <a:r>
              <a:rPr kumimoji="0" lang="en-US" sz="719" b="0" i="0" u="none" strike="noStrike" kern="1200" cap="none" spc="0" normalizeH="0" baseline="0" noProof="0" dirty="0">
                <a:ln>
                  <a:noFill/>
                </a:ln>
                <a:solidFill>
                  <a:srgbClr val="454240"/>
                </a:solidFill>
                <a:effectLst/>
                <a:uLnTx/>
                <a:uFillTx/>
                <a:latin typeface="DM Sans" pitchFamily="34" charset="0"/>
                <a:ea typeface="DM Sans" pitchFamily="34" charset="-122"/>
                <a:cs typeface="DM Sans" pitchFamily="34" charset="-120"/>
              </a:rPr>
              <a:t>VFW FOUNDATION</a:t>
            </a:r>
            <a:endParaRPr kumimoji="0" lang="en-US" sz="71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Image 1" descr="preencoded.png">
            <a:extLst>
              <a:ext uri="{FF2B5EF4-FFF2-40B4-BE49-F238E27FC236}">
                <a16:creationId xmlns:a16="http://schemas.microsoft.com/office/drawing/2014/main" id="{4E159080-2D73-7BAD-61D1-A1DEF045BFAD}"/>
              </a:ext>
            </a:extLst>
          </p:cNvPr>
          <p:cNvPicPr>
            <a:picLocks noChangeAspect="1"/>
          </p:cNvPicPr>
          <p:nvPr/>
        </p:nvPicPr>
        <p:blipFill>
          <a:blip r:embed="rId4"/>
          <a:stretch>
            <a:fillRect/>
          </a:stretch>
        </p:blipFill>
        <p:spPr>
          <a:xfrm>
            <a:off x="2020120" y="1227707"/>
            <a:ext cx="3721373" cy="1318915"/>
          </a:xfrm>
          <a:prstGeom prst="rect">
            <a:avLst/>
          </a:prstGeom>
        </p:spPr>
      </p:pic>
      <p:pic>
        <p:nvPicPr>
          <p:cNvPr id="10" name="Picture 9">
            <a:extLst>
              <a:ext uri="{FF2B5EF4-FFF2-40B4-BE49-F238E27FC236}">
                <a16:creationId xmlns:a16="http://schemas.microsoft.com/office/drawing/2014/main" id="{EADDFB40-45B1-A273-870D-604013681A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20120" y="3772868"/>
            <a:ext cx="2905125" cy="2178050"/>
          </a:xfrm>
          <a:prstGeom prst="rect">
            <a:avLst/>
          </a:prstGeom>
        </p:spPr>
      </p:pic>
      <p:sp>
        <p:nvSpPr>
          <p:cNvPr id="11" name="TextBox 10">
            <a:extLst>
              <a:ext uri="{FF2B5EF4-FFF2-40B4-BE49-F238E27FC236}">
                <a16:creationId xmlns:a16="http://schemas.microsoft.com/office/drawing/2014/main" id="{846F80CA-F7AB-5293-F4AA-3ABA0BB5D3D7}"/>
              </a:ext>
            </a:extLst>
          </p:cNvPr>
          <p:cNvSpPr txBox="1"/>
          <p:nvPr/>
        </p:nvSpPr>
        <p:spPr>
          <a:xfrm>
            <a:off x="5100692" y="4170666"/>
            <a:ext cx="2510746"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25" b="0" i="1" u="none" strike="noStrike" kern="1200" cap="none" spc="-16" normalizeH="0" baseline="0" noProof="0" dirty="0">
                <a:ln>
                  <a:noFill/>
                </a:ln>
                <a:solidFill>
                  <a:prstClr val="black"/>
                </a:solidFill>
                <a:effectLst/>
                <a:uLnTx/>
                <a:uFillTx/>
                <a:latin typeface="Calibri" panose="020F0502020204030204" pitchFamily="34" charset="0"/>
                <a:ea typeface="Lucida Sans" panose="020B0602030504020204" pitchFamily="34" charset="0"/>
                <a:cs typeface="+mn-cs"/>
              </a:rPr>
              <a:t>The V</a:t>
            </a:r>
            <a:r>
              <a:rPr kumimoji="0" lang="en-US" sz="1125" b="0" i="1" u="none" strike="noStrike" kern="1200" cap="none" spc="-13" normalizeH="0" baseline="0" noProof="0" dirty="0">
                <a:ln>
                  <a:noFill/>
                </a:ln>
                <a:solidFill>
                  <a:prstClr val="black"/>
                </a:solidFill>
                <a:effectLst/>
                <a:uLnTx/>
                <a:uFillTx/>
                <a:latin typeface="Calibri" panose="020F0502020204030204" pitchFamily="34" charset="0"/>
                <a:ea typeface="Lucida Sans" panose="020B0602030504020204" pitchFamily="34" charset="0"/>
                <a:cs typeface="+mn-cs"/>
              </a:rPr>
              <a:t>F</a:t>
            </a:r>
            <a:r>
              <a:rPr kumimoji="0" lang="en-US" sz="1125" b="0" i="1" u="none" strike="noStrike" kern="1200" cap="none" spc="0" normalizeH="0" baseline="0" noProof="0" dirty="0">
                <a:ln>
                  <a:noFill/>
                </a:ln>
                <a:solidFill>
                  <a:prstClr val="black"/>
                </a:solidFill>
                <a:effectLst/>
                <a:uLnTx/>
                <a:uFillTx/>
                <a:latin typeface="Calibri" panose="020F0502020204030204" pitchFamily="34" charset="0"/>
                <a:ea typeface="Lucida Sans" panose="020B0602030504020204" pitchFamily="34" charset="0"/>
                <a:cs typeface="+mn-cs"/>
              </a:rPr>
              <a:t>W</a:t>
            </a:r>
            <a:r>
              <a:rPr kumimoji="0" lang="en-US" sz="1125" b="0" i="1" u="none" strike="noStrike" kern="1200" cap="none" spc="-59" normalizeH="0" baseline="0" noProof="0" dirty="0">
                <a:ln>
                  <a:noFill/>
                </a:ln>
                <a:solidFill>
                  <a:prstClr val="black"/>
                </a:solidFill>
                <a:effectLst/>
                <a:uLnTx/>
                <a:uFillTx/>
                <a:latin typeface="Calibri" panose="020F0502020204030204" pitchFamily="34" charset="0"/>
                <a:ea typeface="Lucida Sans" panose="020B0602030504020204" pitchFamily="34" charset="0"/>
                <a:cs typeface="+mn-cs"/>
              </a:rPr>
              <a:t> Foundation has its office in the VFW National Headquarters building in Kansas City, Missouri. In the foreground of the photo is the Citizen Soldier historical marker.</a:t>
            </a:r>
            <a:endParaRPr kumimoji="0" lang="en-GB" sz="1125"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102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1A6EFA-A3F5-D624-B5B3-D5E05230B57F}"/>
              </a:ext>
            </a:extLst>
          </p:cNvPr>
          <p:cNvSpPr txBox="1"/>
          <p:nvPr/>
        </p:nvSpPr>
        <p:spPr>
          <a:xfrm>
            <a:off x="3813175" y="3244334"/>
            <a:ext cx="457835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rPr>
              <a:t>Questions?</a:t>
            </a:r>
          </a:p>
        </p:txBody>
      </p:sp>
    </p:spTree>
    <p:extLst>
      <p:ext uri="{BB962C8B-B14F-4D97-AF65-F5344CB8AC3E}">
        <p14:creationId xmlns:p14="http://schemas.microsoft.com/office/powerpoint/2010/main" val="1319116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3"/>
          <p:cNvSpPr>
            <a:spLocks noChangeArrowheads="1"/>
          </p:cNvSpPr>
          <p:nvPr/>
        </p:nvSpPr>
        <p:spPr bwMode="auto">
          <a:xfrm>
            <a:off x="1989889" y="2024199"/>
            <a:ext cx="83407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33400" indent="-533400">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ts val="300"/>
              </a:spcBef>
              <a:buClr>
                <a:srgbClr val="5C0C0C"/>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4B0808"/>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5C0C0C"/>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5C0C0C"/>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5C0C0C"/>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5C0C0C"/>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5C0C0C"/>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5C0C0C"/>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marL="533400" marR="0" lvl="0" indent="-533400" algn="ctr" defTabSz="914400" rtl="0" eaLnBrk="1" fontAlgn="auto" latinLnBrk="0" hangingPunct="1">
              <a:lnSpc>
                <a:spcPct val="100000"/>
              </a:lnSpc>
              <a:spcBef>
                <a:spcPct val="0"/>
              </a:spcBef>
              <a:spcAft>
                <a:spcPts val="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p>
        </p:txBody>
      </p:sp>
      <p:sp>
        <p:nvSpPr>
          <p:cNvPr id="2" name="TextBox 1"/>
          <p:cNvSpPr txBox="1"/>
          <p:nvPr/>
        </p:nvSpPr>
        <p:spPr>
          <a:xfrm>
            <a:off x="1618809" y="1659285"/>
            <a:ext cx="8643651"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Emerging Tech</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itle 2"/>
          <p:cNvSpPr>
            <a:spLocks noGrp="1"/>
          </p:cNvSpPr>
          <p:nvPr>
            <p:ph type="title"/>
          </p:nvPr>
        </p:nvSpPr>
        <p:spPr/>
        <p:txBody>
          <a:bodyPr/>
          <a:lstStyle/>
          <a:p>
            <a:r>
              <a:rPr lang="en-US" dirty="0"/>
              <a:t>VFW Programs Townhall Part II</a:t>
            </a:r>
          </a:p>
        </p:txBody>
      </p:sp>
    </p:spTree>
    <p:extLst>
      <p:ext uri="{BB962C8B-B14F-4D97-AF65-F5344CB8AC3E}">
        <p14:creationId xmlns:p14="http://schemas.microsoft.com/office/powerpoint/2010/main" val="144603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6871" y="1368795"/>
            <a:ext cx="9752479" cy="4920013"/>
          </a:xfrm>
        </p:spPr>
        <p:txBody>
          <a:bodyPr/>
          <a:lstStyle/>
          <a:p>
            <a:pPr marL="0" indent="0">
              <a:buNone/>
            </a:pPr>
            <a:endParaRPr lang="en-US" sz="1800" b="1" dirty="0"/>
          </a:p>
          <a:p>
            <a:pPr>
              <a:buFontTx/>
              <a:buChar char="-"/>
            </a:pPr>
            <a:r>
              <a:rPr lang="en-US" sz="1800" b="1" dirty="0"/>
              <a:t>Judging tool 100% online</a:t>
            </a:r>
          </a:p>
          <a:p>
            <a:pPr>
              <a:buFontTx/>
              <a:buChar char="-"/>
            </a:pPr>
            <a:r>
              <a:rPr lang="en-US" sz="1800" b="1" dirty="0"/>
              <a:t>Department mandatory (Pass the Winner to National automatically)</a:t>
            </a:r>
          </a:p>
          <a:p>
            <a:pPr>
              <a:buFontTx/>
              <a:buChar char="-"/>
            </a:pPr>
            <a:r>
              <a:rPr lang="en-US" sz="1800" b="1" dirty="0"/>
              <a:t>Option for Departments to use at District and Post</a:t>
            </a:r>
          </a:p>
          <a:p>
            <a:pPr marL="0" indent="0">
              <a:buNone/>
            </a:pPr>
            <a:r>
              <a:rPr lang="en-US" sz="1800" b="1" dirty="0"/>
              <a:t>  1. No Cost</a:t>
            </a:r>
          </a:p>
          <a:p>
            <a:pPr marL="0" indent="0">
              <a:buNone/>
            </a:pPr>
            <a:r>
              <a:rPr lang="en-US" sz="1800" b="1" dirty="0"/>
              <a:t>  2. Link-based allows students to input everything (prevents chasing of information)</a:t>
            </a:r>
          </a:p>
          <a:p>
            <a:pPr marL="0" indent="0">
              <a:buNone/>
            </a:pPr>
            <a:r>
              <a:rPr lang="en-US" sz="1800" b="1" dirty="0"/>
              <a:t>  3. Post tailored QR Code and link to share</a:t>
            </a:r>
          </a:p>
          <a:p>
            <a:pPr marL="0" indent="0">
              <a:buNone/>
            </a:pPr>
            <a:r>
              <a:rPr lang="en-US" sz="1800" b="1" dirty="0"/>
              <a:t>  4. Insert scholarship amount</a:t>
            </a:r>
          </a:p>
          <a:p>
            <a:pPr marL="0" indent="0">
              <a:buNone/>
            </a:pPr>
            <a:r>
              <a:rPr lang="en-US" sz="1800" b="1" dirty="0"/>
              <a:t>  5. VOD &amp; PP</a:t>
            </a:r>
          </a:p>
          <a:p>
            <a:pPr marL="0" indent="0">
              <a:buNone/>
            </a:pPr>
            <a:r>
              <a:rPr lang="en-US" sz="1800" b="1" dirty="0"/>
              <a:t>  6. </a:t>
            </a:r>
            <a:r>
              <a:rPr lang="en-US" sz="1800" b="1" dirty="0">
                <a:highlight>
                  <a:srgbClr val="FFFF00"/>
                </a:highlight>
              </a:rPr>
              <a:t>* Does not eliminate chairman-personal interaction</a:t>
            </a:r>
          </a:p>
          <a:p>
            <a:pPr marL="0" indent="0">
              <a:buNone/>
            </a:pPr>
            <a:r>
              <a:rPr lang="en-US" sz="1800" b="1" dirty="0">
                <a:highlight>
                  <a:srgbClr val="FFFF00"/>
                </a:highlight>
              </a:rPr>
              <a:t>      must still share </a:t>
            </a:r>
          </a:p>
          <a:p>
            <a:pPr marL="0" indent="0">
              <a:buNone/>
            </a:pPr>
            <a:r>
              <a:rPr lang="en-US" sz="1800" b="1" dirty="0">
                <a:highlight>
                  <a:srgbClr val="FFFF00"/>
                </a:highlight>
              </a:rPr>
              <a:t>7. No more reporting through the dashboard</a:t>
            </a:r>
          </a:p>
          <a:p>
            <a:r>
              <a:rPr lang="en-US" sz="1800" b="1" dirty="0">
                <a:highlight>
                  <a:srgbClr val="FFFF00"/>
                </a:highlight>
              </a:rPr>
              <a:t>Training is accessible but not used. We </a:t>
            </a:r>
            <a:r>
              <a:rPr lang="en-US" sz="1800" b="1">
                <a:highlight>
                  <a:srgbClr val="FFFF00"/>
                </a:highlight>
              </a:rPr>
              <a:t>track who </a:t>
            </a:r>
            <a:r>
              <a:rPr lang="en-US" sz="1800" b="1" dirty="0">
                <a:highlight>
                  <a:srgbClr val="FFFF00"/>
                </a:highlight>
              </a:rPr>
              <a:t>completes </a:t>
            </a:r>
            <a:r>
              <a:rPr lang="en-US" sz="1800" b="1">
                <a:highlight>
                  <a:srgbClr val="FFFF00"/>
                </a:highlight>
              </a:rPr>
              <a:t>or </a:t>
            </a:r>
          </a:p>
          <a:p>
            <a:pPr marL="0" indent="0">
              <a:buNone/>
            </a:pPr>
            <a:r>
              <a:rPr lang="en-US" sz="1800" b="1">
                <a:highlight>
                  <a:srgbClr val="FFFF00"/>
                </a:highlight>
              </a:rPr>
              <a:t>even </a:t>
            </a:r>
            <a:r>
              <a:rPr lang="en-US" sz="1800" b="1" dirty="0">
                <a:highlight>
                  <a:srgbClr val="FFFF00"/>
                </a:highlight>
              </a:rPr>
              <a:t>logs in. </a:t>
            </a:r>
          </a:p>
          <a:p>
            <a:pPr>
              <a:buFontTx/>
              <a:buChar char="-"/>
            </a:pPr>
            <a:endParaRPr lang="en-US" sz="1800" b="1" dirty="0"/>
          </a:p>
          <a:p>
            <a:pPr marL="0" indent="0">
              <a:buNone/>
            </a:pPr>
            <a:endParaRPr lang="en-US" dirty="0"/>
          </a:p>
        </p:txBody>
      </p:sp>
      <p:sp>
        <p:nvSpPr>
          <p:cNvPr id="2" name="Title 1"/>
          <p:cNvSpPr>
            <a:spLocks noGrp="1"/>
          </p:cNvSpPr>
          <p:nvPr>
            <p:ph type="title"/>
          </p:nvPr>
        </p:nvSpPr>
        <p:spPr/>
        <p:txBody>
          <a:bodyPr/>
          <a:lstStyle/>
          <a:p>
            <a:r>
              <a:rPr lang="en-US" dirty="0"/>
              <a:t>VFW Scholars App</a:t>
            </a:r>
          </a:p>
        </p:txBody>
      </p:sp>
      <p:pic>
        <p:nvPicPr>
          <p:cNvPr id="5" name="Picture 4" descr="A screenshot of a cell phone&#10;&#10;Description automatically generated">
            <a:extLst>
              <a:ext uri="{FF2B5EF4-FFF2-40B4-BE49-F238E27FC236}">
                <a16:creationId xmlns:a16="http://schemas.microsoft.com/office/drawing/2014/main" id="{7934F0A8-BCC5-0D37-4665-31B531C37F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5401" y="3591763"/>
            <a:ext cx="2550951" cy="3185803"/>
          </a:xfrm>
          <a:prstGeom prst="rect">
            <a:avLst/>
          </a:prstGeom>
        </p:spPr>
      </p:pic>
    </p:spTree>
    <p:extLst>
      <p:ext uri="{BB962C8B-B14F-4D97-AF65-F5344CB8AC3E}">
        <p14:creationId xmlns:p14="http://schemas.microsoft.com/office/powerpoint/2010/main" val="1324756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52650" y="4254500"/>
            <a:ext cx="5886450" cy="2020794"/>
          </a:xfrm>
        </p:spPr>
        <p:txBody>
          <a:bodyPr/>
          <a:lstStyle/>
          <a:p>
            <a:endParaRPr lang="en-US" dirty="0"/>
          </a:p>
          <a:p>
            <a:endParaRPr lang="en-US" dirty="0"/>
          </a:p>
          <a:p>
            <a:endParaRPr lang="en-US" dirty="0"/>
          </a:p>
          <a:p>
            <a:pPr marL="0" indent="0" algn="ctr">
              <a:buNone/>
            </a:pPr>
            <a:endParaRPr lang="en-US" sz="6000" b="1" dirty="0"/>
          </a:p>
          <a:p>
            <a:pPr marL="0" indent="0">
              <a:buNone/>
            </a:pPr>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FB73DA-5FDE-45B5-BAA4-C61223CC44F6}"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p:txBody>
          <a:bodyPr/>
          <a:lstStyle/>
          <a:p>
            <a:r>
              <a:rPr lang="en-US" dirty="0"/>
              <a:t>Combat Tested Gaming</a:t>
            </a:r>
          </a:p>
        </p:txBody>
      </p:sp>
      <p:sp>
        <p:nvSpPr>
          <p:cNvPr id="7" name="TextBox 6">
            <a:extLst>
              <a:ext uri="{FF2B5EF4-FFF2-40B4-BE49-F238E27FC236}">
                <a16:creationId xmlns:a16="http://schemas.microsoft.com/office/drawing/2014/main" id="{ED191C0E-4CAA-F786-2E4A-917285F64C7F}"/>
              </a:ext>
            </a:extLst>
          </p:cNvPr>
          <p:cNvSpPr txBox="1"/>
          <p:nvPr/>
        </p:nvSpPr>
        <p:spPr>
          <a:xfrm>
            <a:off x="904300" y="1582195"/>
            <a:ext cx="2452732"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The fastest-growing veterans-only gaming community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New market for us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Has already saved lives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Tournaments and league play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VA benefits questions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VFW resources</a:t>
            </a:r>
          </a:p>
        </p:txBody>
      </p:sp>
      <p:pic>
        <p:nvPicPr>
          <p:cNvPr id="6" name="Picture 5">
            <a:extLst>
              <a:ext uri="{FF2B5EF4-FFF2-40B4-BE49-F238E27FC236}">
                <a16:creationId xmlns:a16="http://schemas.microsoft.com/office/drawing/2014/main" id="{960A26AD-1E31-5F1F-2804-0A945E5BD2B6}"/>
              </a:ext>
            </a:extLst>
          </p:cNvPr>
          <p:cNvPicPr>
            <a:picLocks noChangeAspect="1"/>
          </p:cNvPicPr>
          <p:nvPr/>
        </p:nvPicPr>
        <p:blipFill>
          <a:blip r:embed="rId2"/>
          <a:stretch>
            <a:fillRect/>
          </a:stretch>
        </p:blipFill>
        <p:spPr>
          <a:xfrm>
            <a:off x="4420535" y="1369942"/>
            <a:ext cx="7590081" cy="5488058"/>
          </a:xfrm>
          <a:prstGeom prst="rect">
            <a:avLst/>
          </a:prstGeom>
        </p:spPr>
      </p:pic>
    </p:spTree>
    <p:extLst>
      <p:ext uri="{BB962C8B-B14F-4D97-AF65-F5344CB8AC3E}">
        <p14:creationId xmlns:p14="http://schemas.microsoft.com/office/powerpoint/2010/main" val="4117639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0DDC3-42DC-6538-3A8D-1D5A402272A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EB4E7F-78A1-3F77-4C56-7584BC4D962C}"/>
              </a:ext>
            </a:extLst>
          </p:cNvPr>
          <p:cNvSpPr>
            <a:spLocks noGrp="1"/>
          </p:cNvSpPr>
          <p:nvPr>
            <p:ph type="title"/>
          </p:nvPr>
        </p:nvSpPr>
        <p:spPr>
          <a:xfrm>
            <a:off x="1828800" y="153076"/>
            <a:ext cx="9491472" cy="1507067"/>
          </a:xfrm>
        </p:spPr>
        <p:txBody>
          <a:bodyPr>
            <a:normAutofit/>
          </a:bodyPr>
          <a:lstStyle/>
          <a:p>
            <a:pPr algn="ctr"/>
            <a:r>
              <a:rPr lang="en-US" sz="8000" dirty="0">
                <a:solidFill>
                  <a:srgbClr val="FFFF00"/>
                </a:solidFill>
              </a:rPr>
              <a:t>State A/q </a:t>
            </a:r>
            <a:r>
              <a:rPr lang="en-US" sz="8000" dirty="0">
                <a:solidFill>
                  <a:schemeClr val="accent3">
                    <a:lumMod val="40000"/>
                    <a:lumOff val="60000"/>
                  </a:schemeClr>
                </a:solidFill>
              </a:rPr>
              <a:t>	</a:t>
            </a:r>
          </a:p>
        </p:txBody>
      </p:sp>
      <p:sp>
        <p:nvSpPr>
          <p:cNvPr id="6" name="Title 1">
            <a:extLst>
              <a:ext uri="{FF2B5EF4-FFF2-40B4-BE49-F238E27FC236}">
                <a16:creationId xmlns:a16="http://schemas.microsoft.com/office/drawing/2014/main" id="{91AA305A-1528-6192-2031-A2462C7941EE}"/>
              </a:ext>
            </a:extLst>
          </p:cNvPr>
          <p:cNvSpPr txBox="1">
            <a:spLocks/>
          </p:cNvSpPr>
          <p:nvPr/>
        </p:nvSpPr>
        <p:spPr>
          <a:xfrm>
            <a:off x="1350263" y="5058125"/>
            <a:ext cx="9491472" cy="1507067"/>
          </a:xfrm>
          <a:prstGeom prst="rect">
            <a:avLst/>
          </a:prstGeom>
          <a:effectLst/>
        </p:spPr>
        <p:txBody>
          <a:bodyPr vert="horz" lIns="91440" tIns="45720" rIns="91440" bIns="45720" rtlCol="0" anchor="ctr">
            <a:normAutofit fontScale="675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8000" dirty="0">
                <a:solidFill>
                  <a:srgbClr val="FFFF00"/>
                </a:solidFill>
                <a:highlight>
                  <a:srgbClr val="0000FF"/>
                </a:highlight>
              </a:rPr>
              <a:t>John Coleman </a:t>
            </a:r>
          </a:p>
          <a:p>
            <a:pPr algn="ctr"/>
            <a:r>
              <a:rPr lang="en-US" sz="8000" dirty="0">
                <a:solidFill>
                  <a:srgbClr val="FFFF00"/>
                </a:solidFill>
                <a:highlight>
                  <a:srgbClr val="0000FF"/>
                </a:highlight>
                <a:hlinkClick r:id="rId2">
                  <a:extLst>
                    <a:ext uri="{A12FA001-AC4F-418D-AE19-62706E023703}">
                      <ahyp:hlinkClr xmlns:ahyp="http://schemas.microsoft.com/office/drawing/2018/hyperlinkcolor" val="tx"/>
                    </a:ext>
                  </a:extLst>
                </a:hlinkClick>
              </a:rPr>
              <a:t>jcoleman@vfwfl.org</a:t>
            </a:r>
            <a:r>
              <a:rPr lang="en-US" sz="8000" dirty="0">
                <a:solidFill>
                  <a:srgbClr val="FFFF00"/>
                </a:solidFill>
                <a:highlight>
                  <a:srgbClr val="0000FF"/>
                </a:highlight>
              </a:rPr>
              <a:t> </a:t>
            </a:r>
          </a:p>
        </p:txBody>
      </p:sp>
      <p:pic>
        <p:nvPicPr>
          <p:cNvPr id="4" name="Picture 3" descr="A green dollar sign on a black background&#10;&#10;AI-generated content may be incorrect.">
            <a:extLst>
              <a:ext uri="{FF2B5EF4-FFF2-40B4-BE49-F238E27FC236}">
                <a16:creationId xmlns:a16="http://schemas.microsoft.com/office/drawing/2014/main" id="{C2755281-07A3-E807-58C3-12AF63525DE1}"/>
              </a:ext>
            </a:extLst>
          </p:cNvPr>
          <p:cNvPicPr>
            <a:picLocks noChangeAspect="1"/>
          </p:cNvPicPr>
          <p:nvPr/>
        </p:nvPicPr>
        <p:blipFill>
          <a:blip r:embed="rId3">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val="0"/>
              </a:ext>
            </a:extLst>
          </a:blip>
          <a:stretch>
            <a:fillRect/>
          </a:stretch>
        </p:blipFill>
        <p:spPr>
          <a:xfrm>
            <a:off x="1228344" y="2094214"/>
            <a:ext cx="2438400" cy="2438400"/>
          </a:xfrm>
          <a:prstGeom prst="rect">
            <a:avLst/>
          </a:prstGeom>
        </p:spPr>
      </p:pic>
      <p:pic>
        <p:nvPicPr>
          <p:cNvPr id="7" name="Picture 6" descr="A green dollar sign on a black background&#10;&#10;AI-generated content may be incorrect.">
            <a:extLst>
              <a:ext uri="{FF2B5EF4-FFF2-40B4-BE49-F238E27FC236}">
                <a16:creationId xmlns:a16="http://schemas.microsoft.com/office/drawing/2014/main" id="{515E21C3-E66B-CF91-FF59-78771B474E3F}"/>
              </a:ext>
            </a:extLst>
          </p:cNvPr>
          <p:cNvPicPr>
            <a:picLocks noChangeAspect="1"/>
          </p:cNvPicPr>
          <p:nvPr/>
        </p:nvPicPr>
        <p:blipFill>
          <a:blip r:embed="rId3">
            <a:extLst>
              <a:ext uri="{BEBA8EAE-BF5A-486C-A8C5-ECC9F3942E4B}">
                <a14:imgProps xmlns:a14="http://schemas.microsoft.com/office/drawing/2010/main">
                  <a14:imgLayer r:embed="rId4">
                    <a14:imgEffect>
                      <a14:artisticGlowEdges/>
                    </a14:imgEffect>
                  </a14:imgLayer>
                </a14:imgProps>
              </a:ext>
              <a:ext uri="{28A0092B-C50C-407E-A947-70E740481C1C}">
                <a14:useLocalDpi xmlns:a14="http://schemas.microsoft.com/office/drawing/2010/main" val="0"/>
              </a:ext>
            </a:extLst>
          </a:blip>
          <a:stretch>
            <a:fillRect/>
          </a:stretch>
        </p:blipFill>
        <p:spPr>
          <a:xfrm>
            <a:off x="8403335" y="1957054"/>
            <a:ext cx="2438400" cy="2438400"/>
          </a:xfrm>
          <a:prstGeom prst="rect">
            <a:avLst/>
          </a:prstGeom>
        </p:spPr>
      </p:pic>
      <p:pic>
        <p:nvPicPr>
          <p:cNvPr id="8" name="Picture 7" descr="A badge with text and images&#10;&#10;AI-generated content may be incorrect.">
            <a:extLst>
              <a:ext uri="{FF2B5EF4-FFF2-40B4-BE49-F238E27FC236}">
                <a16:creationId xmlns:a16="http://schemas.microsoft.com/office/drawing/2014/main" id="{6A7AE9F7-622C-2396-3D4F-B032DF8A60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7370" y="1704372"/>
            <a:ext cx="3517259" cy="3218084"/>
          </a:xfrm>
          <a:prstGeom prst="rect">
            <a:avLst/>
          </a:prstGeom>
        </p:spPr>
      </p:pic>
    </p:spTree>
    <p:extLst>
      <p:ext uri="{BB962C8B-B14F-4D97-AF65-F5344CB8AC3E}">
        <p14:creationId xmlns:p14="http://schemas.microsoft.com/office/powerpoint/2010/main" val="141569978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nodeType="clickEffect">
                                  <p:stCondLst>
                                    <p:cond delay="0"/>
                                  </p:stCondLst>
                                  <p:childTnLst>
                                    <p:animMotion origin="layout" path="M 0 0 C 0.069 0 0.125 0.056 0.125 0.125 C 0.125 0.194 0.069 0.25 0 0.25 C -0.069 0.25 -0.125 0.194 -0.125 0.125 C -0.125 0.056 -0.069 0 0 0 Z" pathEditMode="relative" ptsTypes="">
                                      <p:cBhvr>
                                        <p:cTn id="6" dur="2000" fill="hold"/>
                                        <p:tgtEl>
                                          <p:spTgt spid="4"/>
                                        </p:tgtEl>
                                        <p:attrNameLst>
                                          <p:attrName>ppt_x</p:attrName>
                                          <p:attrName>ppt_y</p:attrName>
                                        </p:attrNameLst>
                                      </p:cBhvr>
                                    </p:animMotion>
                                  </p:childTnLst>
                                </p:cTn>
                              </p:par>
                              <p:par>
                                <p:cTn id="7" presetID="1" presetClass="path" presetSubtype="0" accel="50000" decel="50000" fill="hold" nodeType="withEffect">
                                  <p:stCondLst>
                                    <p:cond delay="0"/>
                                  </p:stCondLst>
                                  <p:childTnLst>
                                    <p:animMotion origin="layout" path="M -2.70833E-6 -4.44444E-6 C 0.06901 -4.44444E-6 0.125 0.05602 0.125 0.125 C 0.125 0.19399 0.06901 0.25 -2.70833E-6 0.25 C -0.06901 0.25 -0.125 0.19399 -0.125 0.125 C -0.125 0.05602 -0.06901 -4.44444E-6 -2.70833E-6 -4.44444E-6 Z " pathEditMode="relative" rAng="0" ptsTypes="AAAAA">
                                      <p:cBhvr>
                                        <p:cTn id="8" dur="2000" fill="hold"/>
                                        <p:tgtEl>
                                          <p:spTgt spid="7"/>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DF1FACF-CCAB-D0FA-4553-2FED63CBE446}"/>
              </a:ext>
            </a:extLst>
          </p:cNvPr>
          <p:cNvSpPr>
            <a:spLocks noGrp="1"/>
          </p:cNvSpPr>
          <p:nvPr>
            <p:ph idx="1"/>
          </p:nvPr>
        </p:nvSpPr>
        <p:spPr/>
        <p:txBody>
          <a:bodyPr/>
          <a:lstStyle/>
          <a:p>
            <a:r>
              <a:rPr lang="en-US" sz="1800" dirty="0">
                <a:solidFill>
                  <a:srgbClr val="1A1819"/>
                </a:solidFill>
                <a:effectLst/>
                <a:latin typeface="Arial" panose="020B0604020202020204" pitchFamily="34" charset="0"/>
                <a:ea typeface="Calibri" panose="020F0502020204030204" pitchFamily="34" charset="0"/>
              </a:rPr>
              <a:t> </a:t>
            </a:r>
            <a:r>
              <a:rPr lang="en-US" sz="2400" dirty="0">
                <a:solidFill>
                  <a:srgbClr val="1A1819"/>
                </a:solidFill>
                <a:effectLst/>
                <a:latin typeface="Arial" panose="020B0604020202020204" pitchFamily="34" charset="0"/>
                <a:ea typeface="Calibri" panose="020F0502020204030204" pitchFamily="34" charset="0"/>
              </a:rPr>
              <a:t>The VFW has positioned itself to connect any active-duty service member, reserve component, national guardsman, and veterans to play video games to relieve stress, connect with friends, and have fun. </a:t>
            </a:r>
          </a:p>
          <a:p>
            <a:endParaRPr lang="en-US" sz="2400" dirty="0">
              <a:solidFill>
                <a:srgbClr val="1A1819"/>
              </a:solidFill>
              <a:effectLst/>
              <a:latin typeface="Arial" panose="020B0604020202020204" pitchFamily="34" charset="0"/>
              <a:ea typeface="Calibri" panose="020F0502020204030204" pitchFamily="34" charset="0"/>
            </a:endParaRPr>
          </a:p>
          <a:p>
            <a:r>
              <a:rPr lang="en-US" sz="2400" dirty="0">
                <a:solidFill>
                  <a:srgbClr val="1A1819"/>
                </a:solidFill>
                <a:effectLst/>
                <a:latin typeface="Arial" panose="020B0604020202020204" pitchFamily="34" charset="0"/>
                <a:ea typeface="Calibri" panose="020F0502020204030204" pitchFamily="34" charset="0"/>
              </a:rPr>
              <a:t>Video games have evolved significantly over the years, transforming from mere recreational activities to powerful tools that offer numerous benefits for individuals of all ages and backgrounds. </a:t>
            </a:r>
          </a:p>
          <a:p>
            <a:endParaRPr lang="en-US" sz="2400" dirty="0">
              <a:solidFill>
                <a:srgbClr val="1A1819"/>
              </a:solidFill>
              <a:effectLst/>
              <a:latin typeface="Arial" panose="020B0604020202020204" pitchFamily="34" charset="0"/>
              <a:ea typeface="Calibri" panose="020F0502020204030204" pitchFamily="34" charset="0"/>
            </a:endParaRPr>
          </a:p>
          <a:p>
            <a:r>
              <a:rPr lang="en-US" sz="2400" dirty="0">
                <a:solidFill>
                  <a:srgbClr val="1A1819"/>
                </a:solidFill>
                <a:effectLst/>
                <a:latin typeface="Arial" panose="020B0604020202020204" pitchFamily="34" charset="0"/>
                <a:ea typeface="Calibri" panose="020F0502020204030204" pitchFamily="34" charset="0"/>
              </a:rPr>
              <a:t>This VFW Program explores the positive impact video games can have on veterans, focusing on their mental health, social engagement, and skill development</a:t>
            </a:r>
            <a:endParaRPr lang="en-US" sz="2400" dirty="0"/>
          </a:p>
        </p:txBody>
      </p:sp>
      <p:sp>
        <p:nvSpPr>
          <p:cNvPr id="5" name="Title 4">
            <a:extLst>
              <a:ext uri="{FF2B5EF4-FFF2-40B4-BE49-F238E27FC236}">
                <a16:creationId xmlns:a16="http://schemas.microsoft.com/office/drawing/2014/main" id="{4E98E593-436D-5534-BFE5-402F9B7A7403}"/>
              </a:ext>
            </a:extLst>
          </p:cNvPr>
          <p:cNvSpPr>
            <a:spLocks noGrp="1"/>
          </p:cNvSpPr>
          <p:nvPr>
            <p:ph type="title"/>
          </p:nvPr>
        </p:nvSpPr>
        <p:spPr/>
        <p:txBody>
          <a:bodyPr/>
          <a:lstStyle/>
          <a:p>
            <a:r>
              <a:rPr lang="en-US" dirty="0"/>
              <a:t>Purpose</a:t>
            </a:r>
          </a:p>
        </p:txBody>
      </p:sp>
    </p:spTree>
    <p:extLst>
      <p:ext uri="{BB962C8B-B14F-4D97-AF65-F5344CB8AC3E}">
        <p14:creationId xmlns:p14="http://schemas.microsoft.com/office/powerpoint/2010/main" val="2739883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9F45DA4-2264-C951-4CF6-823453065EC0}"/>
              </a:ext>
            </a:extLst>
          </p:cNvPr>
          <p:cNvSpPr>
            <a:spLocks noGrp="1"/>
          </p:cNvSpPr>
          <p:nvPr>
            <p:ph idx="1"/>
          </p:nvPr>
        </p:nvSpPr>
        <p:spPr/>
        <p:txBody>
          <a:bodyPr/>
          <a:lstStyle/>
          <a:p>
            <a:pPr marL="0" marR="0">
              <a:lnSpc>
                <a:spcPct val="107000"/>
              </a:lnSpc>
              <a:spcAft>
                <a:spcPts val="800"/>
              </a:spcAft>
              <a:buNone/>
            </a:pPr>
            <a:r>
              <a:rPr lang="en-US" sz="2000" kern="100" dirty="0">
                <a:effectLst/>
                <a:ea typeface="Calibri" panose="020F0502020204030204" pitchFamily="34" charset="0"/>
              </a:rPr>
              <a:t>The VFW E-Sports CTG promotes health, wellness, and comradeship through online gaming.</a:t>
            </a:r>
          </a:p>
          <a:p>
            <a:pPr marL="0" marR="0">
              <a:lnSpc>
                <a:spcPct val="107000"/>
              </a:lnSpc>
              <a:spcAft>
                <a:spcPts val="800"/>
              </a:spcAft>
              <a:buNone/>
            </a:pPr>
            <a:r>
              <a:rPr lang="en-US" sz="2000" kern="100" dirty="0">
                <a:effectLst/>
                <a:ea typeface="Calibri" panose="020F0502020204030204" pitchFamily="34" charset="0"/>
              </a:rPr>
              <a:t> </a:t>
            </a:r>
          </a:p>
          <a:p>
            <a:pPr marL="0" marR="0">
              <a:lnSpc>
                <a:spcPct val="107000"/>
              </a:lnSpc>
              <a:spcAft>
                <a:spcPts val="800"/>
              </a:spcAft>
              <a:buNone/>
            </a:pPr>
            <a:r>
              <a:rPr lang="en-US" sz="2000" b="1" kern="100" dirty="0">
                <a:effectLst/>
                <a:ea typeface="Calibri" panose="020F0502020204030204" pitchFamily="34" charset="0"/>
              </a:rPr>
              <a:t>Esports and Gaming</a:t>
            </a:r>
            <a:endParaRPr lang="en-US" sz="2000" kern="100" dirty="0">
              <a:effectLst/>
              <a:ea typeface="Calibri" panose="020F0502020204030204" pitchFamily="34" charset="0"/>
            </a:endParaRPr>
          </a:p>
          <a:p>
            <a:pPr marL="342900" marR="0" lvl="0" indent="-342900">
              <a:lnSpc>
                <a:spcPct val="107000"/>
              </a:lnSpc>
              <a:spcAft>
                <a:spcPts val="800"/>
              </a:spcAft>
              <a:buSzPts val="1000"/>
              <a:buFont typeface="Symbol" panose="05050102010706020507" pitchFamily="18" charset="2"/>
              <a:buChar char=""/>
              <a:tabLst>
                <a:tab pos="457200" algn="l"/>
              </a:tabLst>
            </a:pPr>
            <a:r>
              <a:rPr lang="en-US" sz="2000" kern="100" dirty="0">
                <a:effectLst/>
                <a:ea typeface="Calibri" panose="020F0502020204030204" pitchFamily="34" charset="0"/>
              </a:rPr>
              <a:t>The gaming industry is a $189.3 billion industry growing at a rate of 19.6%</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000" kern="100" dirty="0">
                <a:effectLst/>
                <a:ea typeface="Calibri" panose="020F0502020204030204" pitchFamily="34" charset="0"/>
              </a:rPr>
              <a:t>2.3 billion people game worldwide</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000" kern="100" dirty="0">
                <a:effectLst/>
                <a:ea typeface="Calibri" panose="020F0502020204030204" pitchFamily="34" charset="0"/>
              </a:rPr>
              <a:t>Esports revenue in 2019 was $1.1B with a 37% CAGR (Compound Annual Growth Rate)</a:t>
            </a:r>
          </a:p>
          <a:p>
            <a:pPr marL="342900" marR="0" lvl="0" indent="-342900">
              <a:lnSpc>
                <a:spcPct val="107000"/>
              </a:lnSpc>
              <a:spcAft>
                <a:spcPts val="800"/>
              </a:spcAft>
              <a:buSzPts val="1000"/>
              <a:buFont typeface="Symbol" panose="05050102010706020507" pitchFamily="18" charset="2"/>
              <a:buChar char=""/>
              <a:tabLst>
                <a:tab pos="457200" algn="l"/>
              </a:tabLst>
            </a:pPr>
            <a:r>
              <a:rPr lang="en-US" sz="2000" kern="100" dirty="0">
                <a:effectLst/>
                <a:ea typeface="Calibri" panose="020F0502020204030204" pitchFamily="34" charset="0"/>
              </a:rPr>
              <a:t>Esports audience is over 500 M+ in 2024</a:t>
            </a:r>
            <a:endParaRPr lang="en-US" sz="2000" dirty="0"/>
          </a:p>
        </p:txBody>
      </p:sp>
      <p:sp>
        <p:nvSpPr>
          <p:cNvPr id="5" name="Title 4">
            <a:extLst>
              <a:ext uri="{FF2B5EF4-FFF2-40B4-BE49-F238E27FC236}">
                <a16:creationId xmlns:a16="http://schemas.microsoft.com/office/drawing/2014/main" id="{673CEB99-AA58-2F2D-3C34-7BD9539FB254}"/>
              </a:ext>
            </a:extLst>
          </p:cNvPr>
          <p:cNvSpPr>
            <a:spLocks noGrp="1"/>
          </p:cNvSpPr>
          <p:nvPr>
            <p:ph type="title"/>
          </p:nvPr>
        </p:nvSpPr>
        <p:spPr/>
        <p:txBody>
          <a:bodyPr/>
          <a:lstStyle/>
          <a:p>
            <a:r>
              <a:rPr lang="en-US" dirty="0"/>
              <a:t>Mission</a:t>
            </a:r>
          </a:p>
        </p:txBody>
      </p:sp>
    </p:spTree>
    <p:extLst>
      <p:ext uri="{BB962C8B-B14F-4D97-AF65-F5344CB8AC3E}">
        <p14:creationId xmlns:p14="http://schemas.microsoft.com/office/powerpoint/2010/main" val="21284819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93CF9E7-3FFA-D256-27CE-1B237B40FFC9}"/>
              </a:ext>
            </a:extLst>
          </p:cNvPr>
          <p:cNvSpPr>
            <a:spLocks noGrp="1"/>
          </p:cNvSpPr>
          <p:nvPr>
            <p:ph idx="1"/>
          </p:nvPr>
        </p:nvSpPr>
        <p:spPr/>
        <p:txBody>
          <a:bodyPr/>
          <a:lstStyle/>
          <a:p>
            <a:pPr marL="228600" marR="0">
              <a:lnSpc>
                <a:spcPct val="107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A. Stress Reduction: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   1. Immersive gameplay and escapism.</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   2. Mindfulness-based gaming and relaxation techniques.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B. Therapeutic Impact: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   1. Addressing symptoms of post-traumatic stress disorder (PTSD).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en-US" sz="1800" dirty="0">
                <a:effectLst/>
                <a:latin typeface="Arial" panose="020B0604020202020204" pitchFamily="34" charset="0"/>
                <a:ea typeface="Calibri" panose="020F0502020204030204" pitchFamily="34" charset="0"/>
              </a:rPr>
              <a:t>   2. Virtual reality (VR) exposure therapy</a:t>
            </a:r>
            <a:endParaRPr lang="en-US" dirty="0"/>
          </a:p>
        </p:txBody>
      </p:sp>
      <p:sp>
        <p:nvSpPr>
          <p:cNvPr id="5" name="Title 4">
            <a:extLst>
              <a:ext uri="{FF2B5EF4-FFF2-40B4-BE49-F238E27FC236}">
                <a16:creationId xmlns:a16="http://schemas.microsoft.com/office/drawing/2014/main" id="{2A32B244-5DD7-B8C3-9B90-3063B1563757}"/>
              </a:ext>
            </a:extLst>
          </p:cNvPr>
          <p:cNvSpPr>
            <a:spLocks noGrp="1"/>
          </p:cNvSpPr>
          <p:nvPr>
            <p:ph type="title"/>
          </p:nvPr>
        </p:nvSpPr>
        <p:spPr/>
        <p:txBody>
          <a:bodyPr/>
          <a:lstStyle/>
          <a:p>
            <a:r>
              <a:rPr lang="en-US" dirty="0"/>
              <a:t>Video Games Enhancing Mental Health</a:t>
            </a:r>
          </a:p>
        </p:txBody>
      </p:sp>
    </p:spTree>
    <p:extLst>
      <p:ext uri="{BB962C8B-B14F-4D97-AF65-F5344CB8AC3E}">
        <p14:creationId xmlns:p14="http://schemas.microsoft.com/office/powerpoint/2010/main" val="3469485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4FA1656-0186-F250-3166-E34FB315F484}"/>
              </a:ext>
            </a:extLst>
          </p:cNvPr>
          <p:cNvSpPr>
            <a:spLocks noGrp="1"/>
          </p:cNvSpPr>
          <p:nvPr>
            <p:ph idx="1"/>
          </p:nvPr>
        </p:nvSpPr>
        <p:spPr/>
        <p:txBody>
          <a:bodyPr/>
          <a:lstStyle/>
          <a:p>
            <a:pPr marL="228600" marR="0">
              <a:lnSpc>
                <a:spcPct val="107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A. Building Camaraderie: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   1. Online multiplayer games.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   2. Veterans-specific gaming communities.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B. Facilitating Communication: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nSpc>
                <a:spcPct val="107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   1. Interacting with fellow veterans.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   2. Bridging the gap between military and civilian populations.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7" name="Title 6">
            <a:extLst>
              <a:ext uri="{FF2B5EF4-FFF2-40B4-BE49-F238E27FC236}">
                <a16:creationId xmlns:a16="http://schemas.microsoft.com/office/drawing/2014/main" id="{C397641E-C37F-91A2-821C-EB6C07A4CF12}"/>
              </a:ext>
            </a:extLst>
          </p:cNvPr>
          <p:cNvSpPr>
            <a:spLocks noGrp="1"/>
          </p:cNvSpPr>
          <p:nvPr>
            <p:ph type="title"/>
          </p:nvPr>
        </p:nvSpPr>
        <p:spPr/>
        <p:txBody>
          <a:bodyPr/>
          <a:lstStyle/>
          <a:p>
            <a:r>
              <a:rPr lang="en-US" dirty="0"/>
              <a:t>Promoting Social Engagement</a:t>
            </a:r>
          </a:p>
        </p:txBody>
      </p:sp>
    </p:spTree>
    <p:extLst>
      <p:ext uri="{BB962C8B-B14F-4D97-AF65-F5344CB8AC3E}">
        <p14:creationId xmlns:p14="http://schemas.microsoft.com/office/powerpoint/2010/main" val="2796974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B70D65D-6BC7-ABCD-AD36-55D0E8D4B845}"/>
              </a:ext>
            </a:extLst>
          </p:cNvPr>
          <p:cNvSpPr>
            <a:spLocks noGrp="1"/>
          </p:cNvSpPr>
          <p:nvPr>
            <p:ph idx="1"/>
          </p:nvPr>
        </p:nvSpPr>
        <p:spPr/>
        <p:txBody>
          <a:bodyPr/>
          <a:lstStyle/>
          <a:p>
            <a:r>
              <a:rPr lang="en-US" dirty="0"/>
              <a:t>Absolutely Key</a:t>
            </a:r>
          </a:p>
          <a:p>
            <a:r>
              <a:rPr lang="en-US" dirty="0"/>
              <a:t>Relationships built- VR, Foreign Military groups, other gaming groups, </a:t>
            </a:r>
          </a:p>
          <a:p>
            <a:endParaRPr lang="en-US" dirty="0"/>
          </a:p>
          <a:p>
            <a:endParaRPr lang="en-US" dirty="0"/>
          </a:p>
          <a:p>
            <a:r>
              <a:rPr lang="en-US" b="1" dirty="0">
                <a:solidFill>
                  <a:srgbClr val="FF0000"/>
                </a:solidFill>
              </a:rPr>
              <a:t>Your Imagination- </a:t>
            </a:r>
            <a:r>
              <a:rPr lang="en-US" b="1" dirty="0"/>
              <a:t>(Denton Post #2205) examples of ideas</a:t>
            </a:r>
            <a:endParaRPr lang="en-US" dirty="0"/>
          </a:p>
          <a:p>
            <a:endParaRPr lang="en-US" dirty="0"/>
          </a:p>
        </p:txBody>
      </p:sp>
      <p:sp>
        <p:nvSpPr>
          <p:cNvPr id="5" name="Title 4">
            <a:extLst>
              <a:ext uri="{FF2B5EF4-FFF2-40B4-BE49-F238E27FC236}">
                <a16:creationId xmlns:a16="http://schemas.microsoft.com/office/drawing/2014/main" id="{F7BE2882-2460-F1A9-E16F-3E917BFD8B01}"/>
              </a:ext>
            </a:extLst>
          </p:cNvPr>
          <p:cNvSpPr>
            <a:spLocks noGrp="1"/>
          </p:cNvSpPr>
          <p:nvPr>
            <p:ph type="title"/>
          </p:nvPr>
        </p:nvSpPr>
        <p:spPr/>
        <p:txBody>
          <a:bodyPr/>
          <a:lstStyle/>
          <a:p>
            <a:r>
              <a:rPr lang="en-US" dirty="0"/>
              <a:t>VA Relationship	</a:t>
            </a:r>
          </a:p>
        </p:txBody>
      </p:sp>
    </p:spTree>
    <p:extLst>
      <p:ext uri="{BB962C8B-B14F-4D97-AF65-F5344CB8AC3E}">
        <p14:creationId xmlns:p14="http://schemas.microsoft.com/office/powerpoint/2010/main" val="2774526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Content Placeholder 2"/>
          <p:cNvSpPr txBox="1">
            <a:spLocks/>
          </p:cNvSpPr>
          <p:nvPr/>
        </p:nvSpPr>
        <p:spPr bwMode="auto">
          <a:xfrm>
            <a:off x="1702157" y="1580586"/>
            <a:ext cx="8824913"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600"/>
              </a:spcBef>
              <a:buClr>
                <a:schemeClr val="accent2"/>
              </a:buClr>
              <a:buSzPct val="85000"/>
              <a:buFont typeface="Wingdings 2" panose="05020102010507070707" pitchFamily="18" charset="2"/>
              <a:buChar char=""/>
              <a:defRPr sz="2600">
                <a:solidFill>
                  <a:schemeClr val="tx1"/>
                </a:solidFill>
                <a:latin typeface="Constantia" panose="02030602050306030303" pitchFamily="18" charset="0"/>
              </a:defRPr>
            </a:lvl1pPr>
            <a:lvl2pPr marL="730250" indent="-273050">
              <a:spcBef>
                <a:spcPts val="300"/>
              </a:spcBef>
              <a:buClr>
                <a:srgbClr val="5C0C0C"/>
              </a:buClr>
              <a:buSzPct val="85000"/>
              <a:buFont typeface="Wingdings 2" panose="05020102010507070707" pitchFamily="18" charset="2"/>
              <a:buChar char=""/>
              <a:defRPr sz="2400">
                <a:solidFill>
                  <a:schemeClr val="tx2"/>
                </a:solidFill>
                <a:latin typeface="Constantia" panose="02030602050306030303" pitchFamily="18" charset="0"/>
              </a:defRPr>
            </a:lvl2pPr>
            <a:lvl3pPr marL="1143000" indent="-228600">
              <a:spcBef>
                <a:spcPts val="300"/>
              </a:spcBef>
              <a:buClr>
                <a:srgbClr val="4B0808"/>
              </a:buClr>
              <a:buSzPct val="85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ts val="300"/>
              </a:spcBef>
              <a:buClr>
                <a:srgbClr val="5C0C0C"/>
              </a:buClr>
              <a:buSzPct val="85000"/>
              <a:buFont typeface="Wingdings 2" panose="05020102010507070707" pitchFamily="18" charset="2"/>
              <a:buChar char=""/>
              <a:defRPr sz="1900">
                <a:solidFill>
                  <a:schemeClr val="tx1"/>
                </a:solidFill>
                <a:latin typeface="Constantia" panose="02030602050306030303" pitchFamily="18" charset="0"/>
              </a:defRPr>
            </a:lvl4pPr>
            <a:lvl5pPr marL="2057400" indent="-228600">
              <a:spcBef>
                <a:spcPts val="338"/>
              </a:spcBef>
              <a:buClr>
                <a:srgbClr val="5C0C0C"/>
              </a:buClr>
              <a:buSzPct val="85000"/>
              <a:buFont typeface="Wingdings 2" panose="05020102010507070707" pitchFamily="18" charset="2"/>
              <a:buChar char=""/>
              <a:defRPr sz="1600">
                <a:solidFill>
                  <a:schemeClr val="tx1"/>
                </a:solidFill>
                <a:latin typeface="Constantia" panose="02030602050306030303" pitchFamily="18" charset="0"/>
              </a:defRPr>
            </a:lvl5pPr>
            <a:lvl6pPr marL="2514600" indent="-228600" eaLnBrk="0" fontAlgn="base" hangingPunct="0">
              <a:spcBef>
                <a:spcPts val="338"/>
              </a:spcBef>
              <a:spcAft>
                <a:spcPct val="0"/>
              </a:spcAft>
              <a:buClr>
                <a:srgbClr val="5C0C0C"/>
              </a:buClr>
              <a:buSzPct val="85000"/>
              <a:buFont typeface="Wingdings 2" panose="05020102010507070707" pitchFamily="18" charset="2"/>
              <a:buChar char=""/>
              <a:defRPr sz="1600">
                <a:solidFill>
                  <a:schemeClr val="tx1"/>
                </a:solidFill>
                <a:latin typeface="Constantia" panose="02030602050306030303" pitchFamily="18" charset="0"/>
              </a:defRPr>
            </a:lvl6pPr>
            <a:lvl7pPr marL="2971800" indent="-228600" eaLnBrk="0" fontAlgn="base" hangingPunct="0">
              <a:spcBef>
                <a:spcPts val="338"/>
              </a:spcBef>
              <a:spcAft>
                <a:spcPct val="0"/>
              </a:spcAft>
              <a:buClr>
                <a:srgbClr val="5C0C0C"/>
              </a:buClr>
              <a:buSzPct val="85000"/>
              <a:buFont typeface="Wingdings 2" panose="05020102010507070707" pitchFamily="18" charset="2"/>
              <a:buChar char=""/>
              <a:defRPr sz="1600">
                <a:solidFill>
                  <a:schemeClr val="tx1"/>
                </a:solidFill>
                <a:latin typeface="Constantia" panose="02030602050306030303" pitchFamily="18" charset="0"/>
              </a:defRPr>
            </a:lvl7pPr>
            <a:lvl8pPr marL="3429000" indent="-228600" eaLnBrk="0" fontAlgn="base" hangingPunct="0">
              <a:spcBef>
                <a:spcPts val="338"/>
              </a:spcBef>
              <a:spcAft>
                <a:spcPct val="0"/>
              </a:spcAft>
              <a:buClr>
                <a:srgbClr val="5C0C0C"/>
              </a:buClr>
              <a:buSzPct val="85000"/>
              <a:buFont typeface="Wingdings 2" panose="05020102010507070707" pitchFamily="18" charset="2"/>
              <a:buChar char=""/>
              <a:defRPr sz="1600">
                <a:solidFill>
                  <a:schemeClr val="tx1"/>
                </a:solidFill>
                <a:latin typeface="Constantia" panose="02030602050306030303" pitchFamily="18" charset="0"/>
              </a:defRPr>
            </a:lvl8pPr>
            <a:lvl9pPr marL="3886200" indent="-228600" eaLnBrk="0" fontAlgn="base" hangingPunct="0">
              <a:spcBef>
                <a:spcPts val="338"/>
              </a:spcBef>
              <a:spcAft>
                <a:spcPct val="0"/>
              </a:spcAft>
              <a:buClr>
                <a:srgbClr val="5C0C0C"/>
              </a:buClr>
              <a:buSzPct val="85000"/>
              <a:buFont typeface="Wingdings 2" panose="05020102010507070707" pitchFamily="18" charset="2"/>
              <a:buChar char=""/>
              <a:defRPr sz="1600">
                <a:solidFill>
                  <a:schemeClr val="tx1"/>
                </a:solidFill>
                <a:latin typeface="Constantia" panose="02030602050306030303" pitchFamily="18" charset="0"/>
              </a:defRPr>
            </a:lvl9pPr>
          </a:lstStyle>
          <a:p>
            <a:pPr marL="730250" marR="0" lvl="1" indent="-273050" algn="l" defTabSz="914400" rtl="0" eaLnBrk="1" fontAlgn="auto" latinLnBrk="0" hangingPunct="1">
              <a:lnSpc>
                <a:spcPct val="100000"/>
              </a:lnSpc>
              <a:spcBef>
                <a:spcPts val="2400"/>
              </a:spcBef>
              <a:spcAft>
                <a:spcPts val="0"/>
              </a:spcAft>
              <a:buClrTx/>
              <a:buSzPct val="85000"/>
              <a:buFont typeface="Wingdings 2" panose="05020102010507070707" pitchFamily="18" charset="2"/>
              <a:buChar char=""/>
              <a:tabLst/>
              <a:defRPr/>
            </a:pPr>
            <a:r>
              <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Streamline all reports</a:t>
            </a:r>
          </a:p>
          <a:p>
            <a:pPr marL="730250" marR="0" lvl="1" indent="-273050" algn="l" defTabSz="914400" rtl="0" eaLnBrk="1" fontAlgn="auto" latinLnBrk="0" hangingPunct="1">
              <a:lnSpc>
                <a:spcPct val="100000"/>
              </a:lnSpc>
              <a:spcBef>
                <a:spcPts val="2400"/>
              </a:spcBef>
              <a:spcAft>
                <a:spcPts val="0"/>
              </a:spcAft>
              <a:buClrTx/>
              <a:buSzPct val="85000"/>
              <a:buFont typeface="Wingdings 2" panose="05020102010507070707" pitchFamily="18" charset="2"/>
              <a:buChar char=""/>
              <a:tabLst/>
              <a:defRPr/>
            </a:pPr>
            <a:r>
              <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Instant</a:t>
            </a:r>
          </a:p>
          <a:p>
            <a:pPr marL="730250" marR="0" lvl="1" indent="-273050" algn="l" defTabSz="914400" rtl="0" eaLnBrk="1" fontAlgn="auto" latinLnBrk="0" hangingPunct="1">
              <a:lnSpc>
                <a:spcPct val="100000"/>
              </a:lnSpc>
              <a:spcBef>
                <a:spcPts val="2400"/>
              </a:spcBef>
              <a:spcAft>
                <a:spcPts val="0"/>
              </a:spcAft>
              <a:buClrTx/>
              <a:buSzPct val="85000"/>
              <a:buFont typeface="Wingdings 2" panose="05020102010507070707" pitchFamily="18" charset="2"/>
              <a:buChar char=""/>
              <a:tabLst/>
              <a:defRPr/>
            </a:pPr>
            <a:r>
              <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Transparency</a:t>
            </a:r>
          </a:p>
          <a:p>
            <a:pPr marL="730250" marR="0" lvl="1" indent="-273050" algn="l" defTabSz="914400" rtl="0" eaLnBrk="1" fontAlgn="auto" latinLnBrk="0" hangingPunct="1">
              <a:lnSpc>
                <a:spcPct val="100000"/>
              </a:lnSpc>
              <a:spcBef>
                <a:spcPts val="2400"/>
              </a:spcBef>
              <a:spcAft>
                <a:spcPts val="0"/>
              </a:spcAft>
              <a:buClrTx/>
              <a:buSzPct val="85000"/>
              <a:buFont typeface="Wingdings 2" panose="05020102010507070707" pitchFamily="18" charset="2"/>
              <a:buChar char=""/>
              <a:tabLst/>
              <a:defRPr/>
            </a:pPr>
            <a:r>
              <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The post is where everything starts, and all work happens </a:t>
            </a:r>
          </a:p>
        </p:txBody>
      </p:sp>
      <p:sp>
        <p:nvSpPr>
          <p:cNvPr id="3" name="Title 2"/>
          <p:cNvSpPr>
            <a:spLocks noGrp="1"/>
          </p:cNvSpPr>
          <p:nvPr>
            <p:ph type="title"/>
          </p:nvPr>
        </p:nvSpPr>
        <p:spPr/>
        <p:txBody>
          <a:bodyPr/>
          <a:lstStyle/>
          <a:p>
            <a:r>
              <a:rPr lang="en-US" dirty="0"/>
              <a:t>Dashboard Intent</a:t>
            </a:r>
          </a:p>
        </p:txBody>
      </p:sp>
    </p:spTree>
    <p:extLst>
      <p:ext uri="{BB962C8B-B14F-4D97-AF65-F5344CB8AC3E}">
        <p14:creationId xmlns:p14="http://schemas.microsoft.com/office/powerpoint/2010/main" val="36638548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a:t>Focus mindset shift from AA to reporting</a:t>
            </a:r>
          </a:p>
          <a:p>
            <a:r>
              <a:rPr lang="en-US" sz="2000" dirty="0"/>
              <a:t>Seen successes Posts reporting. </a:t>
            </a:r>
          </a:p>
          <a:p>
            <a:r>
              <a:rPr lang="en-US" sz="2000" dirty="0"/>
              <a:t>Commander, SVC, JVC, QM, and Adjutant granted entry permissions (Post &amp; District) from the online election report. (</a:t>
            </a:r>
            <a:r>
              <a:rPr lang="en-US" sz="2000" dirty="0">
                <a:highlight>
                  <a:srgbClr val="FFFF00"/>
                </a:highlight>
              </a:rPr>
              <a:t>DISTRICT ISSUE</a:t>
            </a:r>
            <a:r>
              <a:rPr lang="en-US" sz="2000" dirty="0"/>
              <a:t>)</a:t>
            </a:r>
          </a:p>
          <a:p>
            <a:r>
              <a:rPr lang="en-US" sz="2000" dirty="0"/>
              <a:t>More getting enrolled in OMS</a:t>
            </a:r>
          </a:p>
          <a:p>
            <a:r>
              <a:rPr lang="en-US" sz="2000" dirty="0"/>
              <a:t>Community Service reports will be directly scraped from those with our website solutions program(VA, TX &amp; CO have . API established)</a:t>
            </a:r>
          </a:p>
          <a:p>
            <a:r>
              <a:rPr lang="en-US" sz="2000" dirty="0"/>
              <a:t>Community Service will be entered through the tool for those not on the WS platform. (Post to Department) </a:t>
            </a:r>
          </a:p>
          <a:p>
            <a:r>
              <a:rPr lang="en-US" sz="2000" dirty="0"/>
              <a:t>Visualization tool is incredibly powerful for recruiting and telling our story</a:t>
            </a:r>
          </a:p>
          <a:p>
            <a:r>
              <a:rPr lang="en-US" sz="2000" dirty="0"/>
              <a:t>All citation requests and awards are through Dashboard; there is no other way to submit.</a:t>
            </a:r>
          </a:p>
          <a:p>
            <a:r>
              <a:rPr lang="en-US" sz="2000" dirty="0"/>
              <a:t>All grants- MAP and Foundation through the dashboard. It will show the status of funds available before the $ runs out. To include some ROI metrics of each event. Have to submit a close-out report otherwise Post &amp; Department will no longer receive a grant moving forward.</a:t>
            </a:r>
          </a:p>
          <a:p>
            <a:pPr marL="0" indent="0">
              <a:buNone/>
            </a:pPr>
            <a:endParaRPr lang="en-US" dirty="0"/>
          </a:p>
        </p:txBody>
      </p:sp>
      <p:sp>
        <p:nvSpPr>
          <p:cNvPr id="4" name="Title 3"/>
          <p:cNvSpPr>
            <a:spLocks noGrp="1"/>
          </p:cNvSpPr>
          <p:nvPr>
            <p:ph type="title"/>
          </p:nvPr>
        </p:nvSpPr>
        <p:spPr/>
        <p:txBody>
          <a:bodyPr/>
          <a:lstStyle/>
          <a:p>
            <a:r>
              <a:rPr lang="en-US" dirty="0"/>
              <a:t>Programs Dashboard Tool</a:t>
            </a:r>
          </a:p>
        </p:txBody>
      </p:sp>
    </p:spTree>
    <p:extLst>
      <p:ext uri="{BB962C8B-B14F-4D97-AF65-F5344CB8AC3E}">
        <p14:creationId xmlns:p14="http://schemas.microsoft.com/office/powerpoint/2010/main" val="24995304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0353" y="2865300"/>
            <a:ext cx="5585280"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QUESTIONS?</a:t>
            </a:r>
          </a:p>
        </p:txBody>
      </p:sp>
      <p:sp>
        <p:nvSpPr>
          <p:cNvPr id="3" name="TextBox 2"/>
          <p:cNvSpPr txBox="1"/>
          <p:nvPr/>
        </p:nvSpPr>
        <p:spPr>
          <a:xfrm>
            <a:off x="5491598" y="4959055"/>
            <a:ext cx="4434035" cy="138499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Lynn W. Rolf III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816.968.1116</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lrolf@vfw.org</a:t>
            </a:r>
          </a:p>
        </p:txBody>
      </p:sp>
    </p:spTree>
    <p:extLst>
      <p:ext uri="{BB962C8B-B14F-4D97-AF65-F5344CB8AC3E}">
        <p14:creationId xmlns:p14="http://schemas.microsoft.com/office/powerpoint/2010/main" val="2097981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adge with text and images&#10;&#10;AI-generated content may be incorrect.">
            <a:extLst>
              <a:ext uri="{FF2B5EF4-FFF2-40B4-BE49-F238E27FC236}">
                <a16:creationId xmlns:a16="http://schemas.microsoft.com/office/drawing/2014/main" id="{C1509FC9-CF1D-2FE1-D733-16587F0A54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6078" y="1810298"/>
            <a:ext cx="3517259" cy="3218084"/>
          </a:xfrm>
          <a:prstGeom prst="rect">
            <a:avLst/>
          </a:prstGeom>
        </p:spPr>
      </p:pic>
      <p:sp>
        <p:nvSpPr>
          <p:cNvPr id="3" name="TextBox 2">
            <a:extLst>
              <a:ext uri="{FF2B5EF4-FFF2-40B4-BE49-F238E27FC236}">
                <a16:creationId xmlns:a16="http://schemas.microsoft.com/office/drawing/2014/main" id="{3246FEE5-6941-861D-6F6F-FD32AE4219B7}"/>
              </a:ext>
            </a:extLst>
          </p:cNvPr>
          <p:cNvSpPr txBox="1"/>
          <p:nvPr/>
        </p:nvSpPr>
        <p:spPr>
          <a:xfrm>
            <a:off x="1581911" y="609969"/>
            <a:ext cx="8165592" cy="1200329"/>
          </a:xfrm>
          <a:prstGeom prst="rect">
            <a:avLst/>
          </a:prstGeom>
          <a:noFill/>
        </p:spPr>
        <p:txBody>
          <a:bodyPr wrap="square" rtlCol="0">
            <a:spAutoFit/>
          </a:bodyPr>
          <a:lstStyle/>
          <a:p>
            <a:pPr algn="ctr"/>
            <a:r>
              <a:rPr lang="en-US" sz="7200" dirty="0"/>
              <a:t>BREAK TIME </a:t>
            </a:r>
          </a:p>
        </p:txBody>
      </p:sp>
      <p:sp>
        <p:nvSpPr>
          <p:cNvPr id="4" name="TextBox 3">
            <a:extLst>
              <a:ext uri="{FF2B5EF4-FFF2-40B4-BE49-F238E27FC236}">
                <a16:creationId xmlns:a16="http://schemas.microsoft.com/office/drawing/2014/main" id="{380341ED-E0C9-B7DC-3147-3E80D96E39D8}"/>
              </a:ext>
            </a:extLst>
          </p:cNvPr>
          <p:cNvSpPr txBox="1"/>
          <p:nvPr/>
        </p:nvSpPr>
        <p:spPr>
          <a:xfrm>
            <a:off x="2308859" y="5431536"/>
            <a:ext cx="6711696" cy="707886"/>
          </a:xfrm>
          <a:prstGeom prst="rect">
            <a:avLst/>
          </a:prstGeom>
          <a:noFill/>
        </p:spPr>
        <p:txBody>
          <a:bodyPr wrap="square" rtlCol="0">
            <a:spAutoFit/>
          </a:bodyPr>
          <a:lstStyle/>
          <a:p>
            <a:pPr algn="ctr"/>
            <a:r>
              <a:rPr lang="en-US" sz="4000" dirty="0"/>
              <a:t>PLEASE BE BACK ON TIME </a:t>
            </a:r>
          </a:p>
        </p:txBody>
      </p:sp>
    </p:spTree>
    <p:extLst>
      <p:ext uri="{BB962C8B-B14F-4D97-AF65-F5344CB8AC3E}">
        <p14:creationId xmlns:p14="http://schemas.microsoft.com/office/powerpoint/2010/main" val="17088802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adge with text and images&#10;&#10;AI-generated content may be incorrect.">
            <a:extLst>
              <a:ext uri="{FF2B5EF4-FFF2-40B4-BE49-F238E27FC236}">
                <a16:creationId xmlns:a16="http://schemas.microsoft.com/office/drawing/2014/main" id="{0CC8EC68-6997-5C05-178C-6038C0EB46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7370" y="1819958"/>
            <a:ext cx="3517259" cy="3218084"/>
          </a:xfrm>
          <a:prstGeom prst="rect">
            <a:avLst/>
          </a:prstGeom>
        </p:spPr>
      </p:pic>
      <p:sp>
        <p:nvSpPr>
          <p:cNvPr id="3" name="TextBox 2">
            <a:extLst>
              <a:ext uri="{FF2B5EF4-FFF2-40B4-BE49-F238E27FC236}">
                <a16:creationId xmlns:a16="http://schemas.microsoft.com/office/drawing/2014/main" id="{D7E5C85F-0613-3408-6410-1BEC2DD4278E}"/>
              </a:ext>
            </a:extLst>
          </p:cNvPr>
          <p:cNvSpPr txBox="1"/>
          <p:nvPr/>
        </p:nvSpPr>
        <p:spPr>
          <a:xfrm>
            <a:off x="2013203" y="491097"/>
            <a:ext cx="8165592" cy="1200329"/>
          </a:xfrm>
          <a:prstGeom prst="rect">
            <a:avLst/>
          </a:prstGeom>
          <a:noFill/>
        </p:spPr>
        <p:txBody>
          <a:bodyPr wrap="square" rtlCol="0">
            <a:spAutoFit/>
          </a:bodyPr>
          <a:lstStyle/>
          <a:p>
            <a:pPr algn="ctr"/>
            <a:r>
              <a:rPr lang="en-US" sz="7200" dirty="0"/>
              <a:t>DISASTER RELIEF  </a:t>
            </a:r>
          </a:p>
        </p:txBody>
      </p:sp>
      <p:sp>
        <p:nvSpPr>
          <p:cNvPr id="4" name="TextBox 3">
            <a:extLst>
              <a:ext uri="{FF2B5EF4-FFF2-40B4-BE49-F238E27FC236}">
                <a16:creationId xmlns:a16="http://schemas.microsoft.com/office/drawing/2014/main" id="{5DA836EC-111B-F4C3-94FB-41B12ED2B498}"/>
              </a:ext>
            </a:extLst>
          </p:cNvPr>
          <p:cNvSpPr txBox="1"/>
          <p:nvPr/>
        </p:nvSpPr>
        <p:spPr>
          <a:xfrm>
            <a:off x="2013203" y="5038042"/>
            <a:ext cx="8165592" cy="1569660"/>
          </a:xfrm>
          <a:prstGeom prst="rect">
            <a:avLst/>
          </a:prstGeom>
          <a:noFill/>
        </p:spPr>
        <p:txBody>
          <a:bodyPr wrap="square" rtlCol="0">
            <a:spAutoFit/>
          </a:bodyPr>
          <a:lstStyle/>
          <a:p>
            <a:pPr algn="ctr"/>
            <a:r>
              <a:rPr lang="en-US" sz="4800" dirty="0"/>
              <a:t>SEAN GOLDER</a:t>
            </a:r>
          </a:p>
          <a:p>
            <a:pPr algn="ctr"/>
            <a:r>
              <a:rPr lang="en-US" sz="4800" dirty="0">
                <a:hlinkClick r:id="rId3">
                  <a:extLst>
                    <a:ext uri="{A12FA001-AC4F-418D-AE19-62706E023703}">
                      <ahyp:hlinkClr xmlns:ahyp="http://schemas.microsoft.com/office/drawing/2018/hyperlinkcolor" val="tx"/>
                    </a:ext>
                  </a:extLst>
                </a:hlinkClick>
              </a:rPr>
              <a:t>SGOLDER@VFWFL.ORG</a:t>
            </a:r>
            <a:r>
              <a:rPr lang="en-US" sz="4800" dirty="0"/>
              <a:t>   </a:t>
            </a:r>
          </a:p>
        </p:txBody>
      </p:sp>
    </p:spTree>
    <p:extLst>
      <p:ext uri="{BB962C8B-B14F-4D97-AF65-F5344CB8AC3E}">
        <p14:creationId xmlns:p14="http://schemas.microsoft.com/office/powerpoint/2010/main" val="3921343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BD748-B27B-52BC-3D90-5957505EED2C}"/>
              </a:ext>
            </a:extLst>
          </p:cNvPr>
          <p:cNvSpPr txBox="1">
            <a:spLocks/>
          </p:cNvSpPr>
          <p:nvPr/>
        </p:nvSpPr>
        <p:spPr>
          <a:xfrm>
            <a:off x="1350264" y="4966685"/>
            <a:ext cx="9491472" cy="1507067"/>
          </a:xfrm>
          <a:prstGeom prst="rect">
            <a:avLst/>
          </a:prstGeom>
          <a:effectLst/>
        </p:spPr>
        <p:txBody>
          <a:bodyPr vert="horz" lIns="91440" tIns="45720" rIns="91440" bIns="45720" rtlCol="0" anchor="ctr">
            <a:normAutofit fontScale="45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12000" dirty="0" err="1">
                <a:solidFill>
                  <a:srgbClr val="FF0000"/>
                </a:solidFill>
              </a:rPr>
              <a:t>alL</a:t>
            </a:r>
            <a:r>
              <a:rPr lang="en-US" sz="12000" dirty="0">
                <a:solidFill>
                  <a:srgbClr val="FF0000"/>
                </a:solidFill>
              </a:rPr>
              <a:t> American </a:t>
            </a:r>
          </a:p>
          <a:p>
            <a:pPr algn="ctr"/>
            <a:r>
              <a:rPr lang="en-US" sz="12000" dirty="0"/>
              <a:t>Year in </a:t>
            </a:r>
            <a:r>
              <a:rPr lang="en-US" sz="12000" dirty="0">
                <a:solidFill>
                  <a:srgbClr val="00B0F0"/>
                </a:solidFill>
              </a:rPr>
              <a:t>review</a:t>
            </a:r>
            <a:r>
              <a:rPr lang="en-US" dirty="0">
                <a:solidFill>
                  <a:srgbClr val="FFFF00"/>
                </a:solidFill>
              </a:rPr>
              <a:t> </a:t>
            </a:r>
          </a:p>
        </p:txBody>
      </p:sp>
      <p:sp>
        <p:nvSpPr>
          <p:cNvPr id="3" name="Title 1">
            <a:extLst>
              <a:ext uri="{FF2B5EF4-FFF2-40B4-BE49-F238E27FC236}">
                <a16:creationId xmlns:a16="http://schemas.microsoft.com/office/drawing/2014/main" id="{6DEF98C1-E006-E5FD-0DE4-93AB8BE954BB}"/>
              </a:ext>
            </a:extLst>
          </p:cNvPr>
          <p:cNvSpPr txBox="1">
            <a:spLocks/>
          </p:cNvSpPr>
          <p:nvPr/>
        </p:nvSpPr>
        <p:spPr>
          <a:xfrm>
            <a:off x="1350264" y="141732"/>
            <a:ext cx="9491472" cy="1507067"/>
          </a:xfrm>
          <a:prstGeom prst="rect">
            <a:avLst/>
          </a:prstGeom>
          <a:effectLst/>
        </p:spPr>
        <p:txBody>
          <a:bodyPr vert="horz" lIns="91440" tIns="45720" rIns="91440" bIns="45720" rtlCol="0" anchor="ctr">
            <a:normAutofit fontScale="975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8000" dirty="0">
                <a:solidFill>
                  <a:srgbClr val="FFFF00"/>
                </a:solidFill>
              </a:rPr>
              <a:t>Glenn Wright  </a:t>
            </a:r>
          </a:p>
        </p:txBody>
      </p:sp>
      <p:pic>
        <p:nvPicPr>
          <p:cNvPr id="7" name="Picture 6" descr="A blue badge with gold text and medals&#10;&#10;AI-generated content may be incorrect.">
            <a:extLst>
              <a:ext uri="{FF2B5EF4-FFF2-40B4-BE49-F238E27FC236}">
                <a16:creationId xmlns:a16="http://schemas.microsoft.com/office/drawing/2014/main" id="{A9456218-E4BC-8721-D7C6-0C13A1503D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5397" y="1273831"/>
            <a:ext cx="3761206" cy="3779985"/>
          </a:xfrm>
          <a:prstGeom prst="rect">
            <a:avLst/>
          </a:prstGeom>
        </p:spPr>
      </p:pic>
    </p:spTree>
    <p:extLst>
      <p:ext uri="{BB962C8B-B14F-4D97-AF65-F5344CB8AC3E}">
        <p14:creationId xmlns:p14="http://schemas.microsoft.com/office/powerpoint/2010/main" val="10114925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EA8C5-D6AB-24A6-65D5-E19F5D30824A}"/>
            </a:ext>
          </a:extLst>
        </p:cNvPr>
        <p:cNvGrpSpPr/>
        <p:nvPr/>
      </p:nvGrpSpPr>
      <p:grpSpPr>
        <a:xfrm>
          <a:off x="0" y="0"/>
          <a:ext cx="0" cy="0"/>
          <a:chOff x="0" y="0"/>
          <a:chExt cx="0" cy="0"/>
        </a:xfrm>
      </p:grpSpPr>
      <p:pic>
        <p:nvPicPr>
          <p:cNvPr id="2" name="Picture 1" descr="A badge with text and images&#10;&#10;AI-generated content may be incorrect.">
            <a:extLst>
              <a:ext uri="{FF2B5EF4-FFF2-40B4-BE49-F238E27FC236}">
                <a16:creationId xmlns:a16="http://schemas.microsoft.com/office/drawing/2014/main" id="{7023CF56-A659-8C0F-B4C1-98E49DE032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7370" y="1819958"/>
            <a:ext cx="3517259" cy="3218084"/>
          </a:xfrm>
          <a:prstGeom prst="rect">
            <a:avLst/>
          </a:prstGeom>
        </p:spPr>
      </p:pic>
      <p:sp>
        <p:nvSpPr>
          <p:cNvPr id="3" name="TextBox 2">
            <a:extLst>
              <a:ext uri="{FF2B5EF4-FFF2-40B4-BE49-F238E27FC236}">
                <a16:creationId xmlns:a16="http://schemas.microsoft.com/office/drawing/2014/main" id="{3049AC9A-C031-8793-AB32-1243AE82E7FA}"/>
              </a:ext>
            </a:extLst>
          </p:cNvPr>
          <p:cNvSpPr txBox="1"/>
          <p:nvPr/>
        </p:nvSpPr>
        <p:spPr>
          <a:xfrm>
            <a:off x="2013203" y="491097"/>
            <a:ext cx="8165592" cy="1200329"/>
          </a:xfrm>
          <a:prstGeom prst="rect">
            <a:avLst/>
          </a:prstGeom>
          <a:noFill/>
        </p:spPr>
        <p:txBody>
          <a:bodyPr wrap="square" rtlCol="0">
            <a:spAutoFit/>
          </a:bodyPr>
          <a:lstStyle/>
          <a:p>
            <a:pPr algn="ctr"/>
            <a:r>
              <a:rPr lang="en-US" sz="7200" dirty="0"/>
              <a:t>REPORTING SITE   </a:t>
            </a:r>
          </a:p>
        </p:txBody>
      </p:sp>
      <p:sp>
        <p:nvSpPr>
          <p:cNvPr id="4" name="TextBox 3">
            <a:extLst>
              <a:ext uri="{FF2B5EF4-FFF2-40B4-BE49-F238E27FC236}">
                <a16:creationId xmlns:a16="http://schemas.microsoft.com/office/drawing/2014/main" id="{078E5128-D806-83DB-533F-16F41D26DC7A}"/>
              </a:ext>
            </a:extLst>
          </p:cNvPr>
          <p:cNvSpPr txBox="1"/>
          <p:nvPr/>
        </p:nvSpPr>
        <p:spPr>
          <a:xfrm>
            <a:off x="2013203" y="5038042"/>
            <a:ext cx="8165592" cy="1569660"/>
          </a:xfrm>
          <a:prstGeom prst="rect">
            <a:avLst/>
          </a:prstGeom>
          <a:noFill/>
        </p:spPr>
        <p:txBody>
          <a:bodyPr wrap="square" rtlCol="0">
            <a:spAutoFit/>
          </a:bodyPr>
          <a:lstStyle/>
          <a:p>
            <a:pPr algn="ctr"/>
            <a:r>
              <a:rPr lang="en-US" sz="4800" dirty="0"/>
              <a:t>JOHN COLEMAN	</a:t>
            </a:r>
          </a:p>
          <a:p>
            <a:pPr algn="ctr"/>
            <a:r>
              <a:rPr lang="en-US" sz="4800" dirty="0">
                <a:hlinkClick r:id="rId3">
                  <a:extLst>
                    <a:ext uri="{A12FA001-AC4F-418D-AE19-62706E023703}">
                      <ahyp:hlinkClr xmlns:ahyp="http://schemas.microsoft.com/office/drawing/2018/hyperlinkcolor" val="tx"/>
                    </a:ext>
                  </a:extLst>
                </a:hlinkClick>
              </a:rPr>
              <a:t>JCOLEMAN@VFWFL.ORG</a:t>
            </a:r>
            <a:r>
              <a:rPr lang="en-US" sz="4800" dirty="0"/>
              <a:t>   </a:t>
            </a:r>
          </a:p>
        </p:txBody>
      </p:sp>
    </p:spTree>
    <p:extLst>
      <p:ext uri="{BB962C8B-B14F-4D97-AF65-F5344CB8AC3E}">
        <p14:creationId xmlns:p14="http://schemas.microsoft.com/office/powerpoint/2010/main" val="16406257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EB4B7-572B-372C-C0B3-7B77AF90A809}"/>
            </a:ext>
          </a:extLst>
        </p:cNvPr>
        <p:cNvGrpSpPr/>
        <p:nvPr/>
      </p:nvGrpSpPr>
      <p:grpSpPr>
        <a:xfrm>
          <a:off x="0" y="0"/>
          <a:ext cx="0" cy="0"/>
          <a:chOff x="0" y="0"/>
          <a:chExt cx="0" cy="0"/>
        </a:xfrm>
      </p:grpSpPr>
      <p:pic>
        <p:nvPicPr>
          <p:cNvPr id="2" name="Picture 1" descr="A badge with text and images&#10;&#10;AI-generated content may be incorrect.">
            <a:extLst>
              <a:ext uri="{FF2B5EF4-FFF2-40B4-BE49-F238E27FC236}">
                <a16:creationId xmlns:a16="http://schemas.microsoft.com/office/drawing/2014/main" id="{9548937B-05F4-4691-6B01-BFEE24AEF4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7370" y="1819958"/>
            <a:ext cx="3517259" cy="3218084"/>
          </a:xfrm>
          <a:prstGeom prst="rect">
            <a:avLst/>
          </a:prstGeom>
        </p:spPr>
      </p:pic>
      <p:sp>
        <p:nvSpPr>
          <p:cNvPr id="3" name="TextBox 2">
            <a:extLst>
              <a:ext uri="{FF2B5EF4-FFF2-40B4-BE49-F238E27FC236}">
                <a16:creationId xmlns:a16="http://schemas.microsoft.com/office/drawing/2014/main" id="{43F7BD01-F2EE-B7CC-076A-08FF6CB28FC1}"/>
              </a:ext>
            </a:extLst>
          </p:cNvPr>
          <p:cNvSpPr txBox="1"/>
          <p:nvPr/>
        </p:nvSpPr>
        <p:spPr>
          <a:xfrm>
            <a:off x="2013203" y="491097"/>
            <a:ext cx="8165592" cy="1200329"/>
          </a:xfrm>
          <a:prstGeom prst="rect">
            <a:avLst/>
          </a:prstGeom>
          <a:noFill/>
        </p:spPr>
        <p:txBody>
          <a:bodyPr wrap="square" rtlCol="0">
            <a:spAutoFit/>
          </a:bodyPr>
          <a:lstStyle/>
          <a:p>
            <a:pPr algn="ctr"/>
            <a:r>
              <a:rPr lang="en-US" sz="7200" dirty="0"/>
              <a:t>VOD</a:t>
            </a:r>
          </a:p>
        </p:txBody>
      </p:sp>
      <p:sp>
        <p:nvSpPr>
          <p:cNvPr id="4" name="TextBox 3">
            <a:extLst>
              <a:ext uri="{FF2B5EF4-FFF2-40B4-BE49-F238E27FC236}">
                <a16:creationId xmlns:a16="http://schemas.microsoft.com/office/drawing/2014/main" id="{31E50383-239B-02F9-C554-30F0169F510D}"/>
              </a:ext>
            </a:extLst>
          </p:cNvPr>
          <p:cNvSpPr txBox="1"/>
          <p:nvPr/>
        </p:nvSpPr>
        <p:spPr>
          <a:xfrm>
            <a:off x="2013203" y="5038042"/>
            <a:ext cx="8165592" cy="1569660"/>
          </a:xfrm>
          <a:prstGeom prst="rect">
            <a:avLst/>
          </a:prstGeom>
          <a:noFill/>
        </p:spPr>
        <p:txBody>
          <a:bodyPr wrap="square" rtlCol="0">
            <a:spAutoFit/>
          </a:bodyPr>
          <a:lstStyle/>
          <a:p>
            <a:pPr algn="ctr"/>
            <a:r>
              <a:rPr lang="en-US" sz="4800" dirty="0"/>
              <a:t>	HEATHER FRANK </a:t>
            </a:r>
          </a:p>
          <a:p>
            <a:pPr algn="ctr"/>
            <a:r>
              <a:rPr lang="en-US" sz="4800" dirty="0">
                <a:hlinkClick r:id="rId3">
                  <a:extLst>
                    <a:ext uri="{A12FA001-AC4F-418D-AE19-62706E023703}">
                      <ahyp:hlinkClr xmlns:ahyp="http://schemas.microsoft.com/office/drawing/2018/hyperlinkcolor" val="tx"/>
                    </a:ext>
                  </a:extLst>
                </a:hlinkClick>
              </a:rPr>
              <a:t>STATEVOD@VFWFL.ORG</a:t>
            </a:r>
            <a:r>
              <a:rPr lang="en-US" sz="4800" dirty="0"/>
              <a:t>   </a:t>
            </a:r>
          </a:p>
        </p:txBody>
      </p:sp>
      <p:pic>
        <p:nvPicPr>
          <p:cNvPr id="7" name="Picture 6" descr="A logo with a fire on it&#10;&#10;AI-generated content may be incorrect.">
            <a:extLst>
              <a:ext uri="{FF2B5EF4-FFF2-40B4-BE49-F238E27FC236}">
                <a16:creationId xmlns:a16="http://schemas.microsoft.com/office/drawing/2014/main" id="{EFF7D7FA-1A94-243C-8201-EF2FA535A5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270" y="1196700"/>
            <a:ext cx="3009866" cy="3841342"/>
          </a:xfrm>
          <a:prstGeom prst="rect">
            <a:avLst/>
          </a:prstGeom>
        </p:spPr>
      </p:pic>
      <p:pic>
        <p:nvPicPr>
          <p:cNvPr id="8" name="Picture 7" descr="A logo with a fire on it&#10;&#10;AI-generated content may be incorrect.">
            <a:extLst>
              <a:ext uri="{FF2B5EF4-FFF2-40B4-BE49-F238E27FC236}">
                <a16:creationId xmlns:a16="http://schemas.microsoft.com/office/drawing/2014/main" id="{E90B232A-B719-7957-8E76-B13FE4933B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3862" y="1233276"/>
            <a:ext cx="3009866" cy="3841342"/>
          </a:xfrm>
          <a:prstGeom prst="rect">
            <a:avLst/>
          </a:prstGeom>
        </p:spPr>
      </p:pic>
    </p:spTree>
    <p:extLst>
      <p:ext uri="{BB962C8B-B14F-4D97-AF65-F5344CB8AC3E}">
        <p14:creationId xmlns:p14="http://schemas.microsoft.com/office/powerpoint/2010/main" val="3084126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7C301-24B4-A7F4-DB58-F5D759800C2F}"/>
            </a:ext>
          </a:extLst>
        </p:cNvPr>
        <p:cNvGrpSpPr/>
        <p:nvPr/>
      </p:nvGrpSpPr>
      <p:grpSpPr>
        <a:xfrm>
          <a:off x="0" y="0"/>
          <a:ext cx="0" cy="0"/>
          <a:chOff x="0" y="0"/>
          <a:chExt cx="0" cy="0"/>
        </a:xfrm>
      </p:grpSpPr>
      <p:pic>
        <p:nvPicPr>
          <p:cNvPr id="2" name="Picture 1" descr="A badge with text and images&#10;&#10;AI-generated content may be incorrect.">
            <a:extLst>
              <a:ext uri="{FF2B5EF4-FFF2-40B4-BE49-F238E27FC236}">
                <a16:creationId xmlns:a16="http://schemas.microsoft.com/office/drawing/2014/main" id="{3F06867E-BD02-537E-65CC-CE2604BE77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7370" y="1819958"/>
            <a:ext cx="3517259" cy="3218084"/>
          </a:xfrm>
          <a:prstGeom prst="rect">
            <a:avLst/>
          </a:prstGeom>
        </p:spPr>
      </p:pic>
      <p:sp>
        <p:nvSpPr>
          <p:cNvPr id="3" name="TextBox 2">
            <a:extLst>
              <a:ext uri="{FF2B5EF4-FFF2-40B4-BE49-F238E27FC236}">
                <a16:creationId xmlns:a16="http://schemas.microsoft.com/office/drawing/2014/main" id="{B1529698-3E54-691D-9ABC-DDB7ADFEC0C2}"/>
              </a:ext>
            </a:extLst>
          </p:cNvPr>
          <p:cNvSpPr txBox="1"/>
          <p:nvPr/>
        </p:nvSpPr>
        <p:spPr>
          <a:xfrm>
            <a:off x="2013203" y="491097"/>
            <a:ext cx="8165592" cy="1200329"/>
          </a:xfrm>
          <a:prstGeom prst="rect">
            <a:avLst/>
          </a:prstGeom>
          <a:noFill/>
        </p:spPr>
        <p:txBody>
          <a:bodyPr wrap="square" rtlCol="0">
            <a:spAutoFit/>
          </a:bodyPr>
          <a:lstStyle/>
          <a:p>
            <a:pPr algn="ctr"/>
            <a:r>
              <a:rPr lang="en-US" sz="7200" dirty="0"/>
              <a:t>PATRIOT PEN </a:t>
            </a:r>
          </a:p>
        </p:txBody>
      </p:sp>
      <p:sp>
        <p:nvSpPr>
          <p:cNvPr id="4" name="TextBox 3">
            <a:extLst>
              <a:ext uri="{FF2B5EF4-FFF2-40B4-BE49-F238E27FC236}">
                <a16:creationId xmlns:a16="http://schemas.microsoft.com/office/drawing/2014/main" id="{2B2AC0F5-6436-3204-5509-49247734B01A}"/>
              </a:ext>
            </a:extLst>
          </p:cNvPr>
          <p:cNvSpPr txBox="1"/>
          <p:nvPr/>
        </p:nvSpPr>
        <p:spPr>
          <a:xfrm>
            <a:off x="2013203" y="5038042"/>
            <a:ext cx="8165592" cy="1569660"/>
          </a:xfrm>
          <a:prstGeom prst="rect">
            <a:avLst/>
          </a:prstGeom>
          <a:noFill/>
        </p:spPr>
        <p:txBody>
          <a:bodyPr wrap="square" rtlCol="0">
            <a:spAutoFit/>
          </a:bodyPr>
          <a:lstStyle/>
          <a:p>
            <a:pPr algn="ctr"/>
            <a:r>
              <a:rPr lang="en-US" sz="4800" dirty="0"/>
              <a:t>	DR. BRIAN FRANK </a:t>
            </a:r>
          </a:p>
          <a:p>
            <a:pPr algn="ctr"/>
            <a:r>
              <a:rPr lang="en-US" sz="4800" dirty="0">
                <a:hlinkClick r:id="rId3">
                  <a:extLst>
                    <a:ext uri="{A12FA001-AC4F-418D-AE19-62706E023703}">
                      <ahyp:hlinkClr xmlns:ahyp="http://schemas.microsoft.com/office/drawing/2018/hyperlinkcolor" val="tx"/>
                    </a:ext>
                  </a:extLst>
                </a:hlinkClick>
              </a:rPr>
              <a:t>STATEPP@VFWFL.ORG</a:t>
            </a:r>
            <a:r>
              <a:rPr lang="en-US" sz="4800" dirty="0"/>
              <a:t>   </a:t>
            </a:r>
          </a:p>
        </p:txBody>
      </p:sp>
      <p:pic>
        <p:nvPicPr>
          <p:cNvPr id="6" name="Picture 5" descr="A person wearing a yellow hard hat and glasses&#10;&#10;AI-generated content may be incorrect.">
            <a:extLst>
              <a:ext uri="{FF2B5EF4-FFF2-40B4-BE49-F238E27FC236}">
                <a16:creationId xmlns:a16="http://schemas.microsoft.com/office/drawing/2014/main" id="{10268D42-05D0-CEA4-6BB6-B0B27CCDC3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0454" y="1497124"/>
            <a:ext cx="1600423" cy="2857899"/>
          </a:xfrm>
          <a:prstGeom prst="rect">
            <a:avLst/>
          </a:prstGeom>
        </p:spPr>
      </p:pic>
      <p:pic>
        <p:nvPicPr>
          <p:cNvPr id="9" name="Picture 8" descr="A person wearing a yellow hard hat and glasses&#10;&#10;AI-generated content may be incorrect.">
            <a:extLst>
              <a:ext uri="{FF2B5EF4-FFF2-40B4-BE49-F238E27FC236}">
                <a16:creationId xmlns:a16="http://schemas.microsoft.com/office/drawing/2014/main" id="{8C52EA77-7936-32D6-B6E3-81B505F648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121" y="1497125"/>
            <a:ext cx="1600423" cy="2857899"/>
          </a:xfrm>
          <a:prstGeom prst="rect">
            <a:avLst/>
          </a:prstGeom>
        </p:spPr>
      </p:pic>
    </p:spTree>
    <p:extLst>
      <p:ext uri="{BB962C8B-B14F-4D97-AF65-F5344CB8AC3E}">
        <p14:creationId xmlns:p14="http://schemas.microsoft.com/office/powerpoint/2010/main" val="14273313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35D936-2540-D354-DADF-611057F48EAA}"/>
              </a:ext>
            </a:extLst>
          </p:cNvPr>
          <p:cNvPicPr>
            <a:picLocks noChangeAspect="1"/>
          </p:cNvPicPr>
          <p:nvPr/>
        </p:nvPicPr>
        <p:blipFill>
          <a:blip r:embed="rId2"/>
          <a:stretch>
            <a:fillRect/>
          </a:stretch>
        </p:blipFill>
        <p:spPr>
          <a:xfrm>
            <a:off x="4340200" y="1822565"/>
            <a:ext cx="3511600" cy="3212870"/>
          </a:xfrm>
          <a:prstGeom prst="rect">
            <a:avLst/>
          </a:prstGeom>
        </p:spPr>
      </p:pic>
      <p:sp>
        <p:nvSpPr>
          <p:cNvPr id="3" name="TextBox 2">
            <a:extLst>
              <a:ext uri="{FF2B5EF4-FFF2-40B4-BE49-F238E27FC236}">
                <a16:creationId xmlns:a16="http://schemas.microsoft.com/office/drawing/2014/main" id="{79B65BAD-6ABB-A9CB-2E58-3682E47607F1}"/>
              </a:ext>
            </a:extLst>
          </p:cNvPr>
          <p:cNvSpPr txBox="1"/>
          <p:nvPr/>
        </p:nvSpPr>
        <p:spPr>
          <a:xfrm>
            <a:off x="0" y="460076"/>
            <a:ext cx="12192000" cy="1200329"/>
          </a:xfrm>
          <a:prstGeom prst="rect">
            <a:avLst/>
          </a:prstGeom>
          <a:noFill/>
        </p:spPr>
        <p:txBody>
          <a:bodyPr wrap="square" rtlCol="0">
            <a:spAutoFit/>
          </a:bodyPr>
          <a:lstStyle/>
          <a:p>
            <a:pPr algn="ctr"/>
            <a:r>
              <a:rPr lang="en-US" sz="7200" dirty="0"/>
              <a:t>TEACHER OF THE YEAR </a:t>
            </a:r>
          </a:p>
        </p:txBody>
      </p:sp>
      <p:sp>
        <p:nvSpPr>
          <p:cNvPr id="4" name="TextBox 3">
            <a:extLst>
              <a:ext uri="{FF2B5EF4-FFF2-40B4-BE49-F238E27FC236}">
                <a16:creationId xmlns:a16="http://schemas.microsoft.com/office/drawing/2014/main" id="{E482A867-EFC5-5F48-AA35-3714A6ADFBD4}"/>
              </a:ext>
            </a:extLst>
          </p:cNvPr>
          <p:cNvSpPr txBox="1"/>
          <p:nvPr/>
        </p:nvSpPr>
        <p:spPr>
          <a:xfrm>
            <a:off x="0" y="5103963"/>
            <a:ext cx="12192000" cy="1569660"/>
          </a:xfrm>
          <a:prstGeom prst="rect">
            <a:avLst/>
          </a:prstGeom>
          <a:noFill/>
        </p:spPr>
        <p:txBody>
          <a:bodyPr wrap="square" rtlCol="0">
            <a:spAutoFit/>
          </a:bodyPr>
          <a:lstStyle/>
          <a:p>
            <a:pPr algn="ctr"/>
            <a:r>
              <a:rPr lang="en-US" sz="4800" dirty="0"/>
              <a:t>”THE GODFATHER”</a:t>
            </a:r>
          </a:p>
          <a:p>
            <a:pPr algn="ctr"/>
            <a:r>
              <a:rPr lang="en-US" sz="4800" dirty="0"/>
              <a:t> TONY SALVO </a:t>
            </a:r>
          </a:p>
        </p:txBody>
      </p:sp>
    </p:spTree>
    <p:extLst>
      <p:ext uri="{BB962C8B-B14F-4D97-AF65-F5344CB8AC3E}">
        <p14:creationId xmlns:p14="http://schemas.microsoft.com/office/powerpoint/2010/main" val="18960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A17F6-7C86-C0E2-E12C-9A181633F1C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8CF3EAA-ABA4-83EA-8E1A-DF373C0411BB}"/>
              </a:ext>
            </a:extLst>
          </p:cNvPr>
          <p:cNvPicPr>
            <a:picLocks noChangeAspect="1"/>
          </p:cNvPicPr>
          <p:nvPr/>
        </p:nvPicPr>
        <p:blipFill>
          <a:blip r:embed="rId2"/>
          <a:stretch>
            <a:fillRect/>
          </a:stretch>
        </p:blipFill>
        <p:spPr>
          <a:xfrm>
            <a:off x="4340200" y="1822565"/>
            <a:ext cx="3511600" cy="3212870"/>
          </a:xfrm>
          <a:prstGeom prst="rect">
            <a:avLst/>
          </a:prstGeom>
        </p:spPr>
      </p:pic>
      <p:sp>
        <p:nvSpPr>
          <p:cNvPr id="3" name="TextBox 2">
            <a:extLst>
              <a:ext uri="{FF2B5EF4-FFF2-40B4-BE49-F238E27FC236}">
                <a16:creationId xmlns:a16="http://schemas.microsoft.com/office/drawing/2014/main" id="{56F9A88E-012B-9C2F-8C8F-373DDCA293D5}"/>
              </a:ext>
            </a:extLst>
          </p:cNvPr>
          <p:cNvSpPr txBox="1"/>
          <p:nvPr/>
        </p:nvSpPr>
        <p:spPr>
          <a:xfrm>
            <a:off x="0" y="460076"/>
            <a:ext cx="12192000" cy="1200329"/>
          </a:xfrm>
          <a:prstGeom prst="rect">
            <a:avLst/>
          </a:prstGeom>
          <a:noFill/>
        </p:spPr>
        <p:txBody>
          <a:bodyPr wrap="square" rtlCol="0">
            <a:spAutoFit/>
          </a:bodyPr>
          <a:lstStyle/>
          <a:p>
            <a:pPr algn="ctr"/>
            <a:r>
              <a:rPr lang="en-US" sz="7200" dirty="0"/>
              <a:t>PD/FD/EMT/DISP </a:t>
            </a:r>
          </a:p>
        </p:txBody>
      </p:sp>
      <p:sp>
        <p:nvSpPr>
          <p:cNvPr id="4" name="TextBox 3">
            <a:extLst>
              <a:ext uri="{FF2B5EF4-FFF2-40B4-BE49-F238E27FC236}">
                <a16:creationId xmlns:a16="http://schemas.microsoft.com/office/drawing/2014/main" id="{48CBEDB4-11BE-7233-E81F-263EEB4F5A49}"/>
              </a:ext>
            </a:extLst>
          </p:cNvPr>
          <p:cNvSpPr txBox="1"/>
          <p:nvPr/>
        </p:nvSpPr>
        <p:spPr>
          <a:xfrm>
            <a:off x="0" y="5103963"/>
            <a:ext cx="12192000" cy="1569660"/>
          </a:xfrm>
          <a:prstGeom prst="rect">
            <a:avLst/>
          </a:prstGeom>
          <a:noFill/>
        </p:spPr>
        <p:txBody>
          <a:bodyPr wrap="square" rtlCol="0">
            <a:spAutoFit/>
          </a:bodyPr>
          <a:lstStyle/>
          <a:p>
            <a:pPr algn="ctr"/>
            <a:r>
              <a:rPr lang="en-US" sz="4800" dirty="0"/>
              <a:t>”THE GRIZ”</a:t>
            </a:r>
          </a:p>
          <a:p>
            <a:pPr algn="ctr"/>
            <a:r>
              <a:rPr lang="en-US" sz="4800" dirty="0"/>
              <a:t> DAVE BEAR </a:t>
            </a:r>
          </a:p>
        </p:txBody>
      </p:sp>
    </p:spTree>
    <p:extLst>
      <p:ext uri="{BB962C8B-B14F-4D97-AF65-F5344CB8AC3E}">
        <p14:creationId xmlns:p14="http://schemas.microsoft.com/office/powerpoint/2010/main" val="2546202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822743-D0C1-28FB-9AA6-6F9A73C4D24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AEFFB61-2797-37AE-8D8A-3BD1D93A9A64}"/>
              </a:ext>
            </a:extLst>
          </p:cNvPr>
          <p:cNvPicPr>
            <a:picLocks noChangeAspect="1"/>
          </p:cNvPicPr>
          <p:nvPr/>
        </p:nvPicPr>
        <p:blipFill>
          <a:blip r:embed="rId2"/>
          <a:stretch>
            <a:fillRect/>
          </a:stretch>
        </p:blipFill>
        <p:spPr>
          <a:xfrm>
            <a:off x="4340200" y="1822565"/>
            <a:ext cx="3511600" cy="3212870"/>
          </a:xfrm>
          <a:prstGeom prst="rect">
            <a:avLst/>
          </a:prstGeom>
        </p:spPr>
      </p:pic>
      <p:sp>
        <p:nvSpPr>
          <p:cNvPr id="3" name="TextBox 2">
            <a:extLst>
              <a:ext uri="{FF2B5EF4-FFF2-40B4-BE49-F238E27FC236}">
                <a16:creationId xmlns:a16="http://schemas.microsoft.com/office/drawing/2014/main" id="{7077CE52-6B93-DAA9-3833-44DEBD9A4539}"/>
              </a:ext>
            </a:extLst>
          </p:cNvPr>
          <p:cNvSpPr txBox="1"/>
          <p:nvPr/>
        </p:nvSpPr>
        <p:spPr>
          <a:xfrm>
            <a:off x="0" y="460076"/>
            <a:ext cx="12192000" cy="1200329"/>
          </a:xfrm>
          <a:prstGeom prst="rect">
            <a:avLst/>
          </a:prstGeom>
          <a:noFill/>
        </p:spPr>
        <p:txBody>
          <a:bodyPr wrap="square" rtlCol="0">
            <a:spAutoFit/>
          </a:bodyPr>
          <a:lstStyle/>
          <a:p>
            <a:pPr algn="ctr"/>
            <a:r>
              <a:rPr lang="en-US" sz="7200" dirty="0"/>
              <a:t>HOSPITAL REPORTS </a:t>
            </a:r>
          </a:p>
        </p:txBody>
      </p:sp>
      <p:sp>
        <p:nvSpPr>
          <p:cNvPr id="4" name="TextBox 3">
            <a:extLst>
              <a:ext uri="{FF2B5EF4-FFF2-40B4-BE49-F238E27FC236}">
                <a16:creationId xmlns:a16="http://schemas.microsoft.com/office/drawing/2014/main" id="{4873647D-3EA0-3697-B1F3-D768863D3B78}"/>
              </a:ext>
            </a:extLst>
          </p:cNvPr>
          <p:cNvSpPr txBox="1"/>
          <p:nvPr/>
        </p:nvSpPr>
        <p:spPr>
          <a:xfrm>
            <a:off x="0" y="5103963"/>
            <a:ext cx="12192000" cy="1569660"/>
          </a:xfrm>
          <a:prstGeom prst="rect">
            <a:avLst/>
          </a:prstGeom>
          <a:noFill/>
        </p:spPr>
        <p:txBody>
          <a:bodyPr wrap="square" rtlCol="0">
            <a:spAutoFit/>
          </a:bodyPr>
          <a:lstStyle/>
          <a:p>
            <a:pPr algn="ctr"/>
            <a:r>
              <a:rPr lang="en-US" sz="4800" dirty="0"/>
              <a:t>STATE SURGEON </a:t>
            </a:r>
          </a:p>
          <a:p>
            <a:pPr algn="ctr"/>
            <a:r>
              <a:rPr lang="en-US" sz="4800" dirty="0"/>
              <a:t> MIKE CLINE </a:t>
            </a:r>
          </a:p>
        </p:txBody>
      </p:sp>
    </p:spTree>
    <p:extLst>
      <p:ext uri="{BB962C8B-B14F-4D97-AF65-F5344CB8AC3E}">
        <p14:creationId xmlns:p14="http://schemas.microsoft.com/office/powerpoint/2010/main" val="12532504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823F6-EC43-5EBA-E21C-DECAADD3D10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1DD3DF5-4CD7-DDB5-374D-55BD893D6741}"/>
              </a:ext>
            </a:extLst>
          </p:cNvPr>
          <p:cNvPicPr>
            <a:picLocks noChangeAspect="1"/>
          </p:cNvPicPr>
          <p:nvPr/>
        </p:nvPicPr>
        <p:blipFill>
          <a:blip r:embed="rId2"/>
          <a:stretch>
            <a:fillRect/>
          </a:stretch>
        </p:blipFill>
        <p:spPr>
          <a:xfrm>
            <a:off x="4340200" y="1822565"/>
            <a:ext cx="3511600" cy="3212870"/>
          </a:xfrm>
          <a:prstGeom prst="rect">
            <a:avLst/>
          </a:prstGeom>
        </p:spPr>
      </p:pic>
      <p:sp>
        <p:nvSpPr>
          <p:cNvPr id="3" name="TextBox 2">
            <a:extLst>
              <a:ext uri="{FF2B5EF4-FFF2-40B4-BE49-F238E27FC236}">
                <a16:creationId xmlns:a16="http://schemas.microsoft.com/office/drawing/2014/main" id="{0BB499F0-5F14-2A40-846A-AA47B16B4481}"/>
              </a:ext>
            </a:extLst>
          </p:cNvPr>
          <p:cNvSpPr txBox="1"/>
          <p:nvPr/>
        </p:nvSpPr>
        <p:spPr>
          <a:xfrm>
            <a:off x="0" y="460076"/>
            <a:ext cx="12192000" cy="1200329"/>
          </a:xfrm>
          <a:prstGeom prst="rect">
            <a:avLst/>
          </a:prstGeom>
          <a:noFill/>
        </p:spPr>
        <p:txBody>
          <a:bodyPr wrap="square" rtlCol="0">
            <a:spAutoFit/>
          </a:bodyPr>
          <a:lstStyle/>
          <a:p>
            <a:pPr algn="ctr"/>
            <a:r>
              <a:rPr lang="en-US" sz="7200" dirty="0"/>
              <a:t>SCOUT OF THE YEAR</a:t>
            </a:r>
          </a:p>
        </p:txBody>
      </p:sp>
      <p:sp>
        <p:nvSpPr>
          <p:cNvPr id="4" name="TextBox 3">
            <a:extLst>
              <a:ext uri="{FF2B5EF4-FFF2-40B4-BE49-F238E27FC236}">
                <a16:creationId xmlns:a16="http://schemas.microsoft.com/office/drawing/2014/main" id="{36D50DBB-383D-C8D9-8A99-E62328C764DB}"/>
              </a:ext>
            </a:extLst>
          </p:cNvPr>
          <p:cNvSpPr txBox="1"/>
          <p:nvPr/>
        </p:nvSpPr>
        <p:spPr>
          <a:xfrm>
            <a:off x="0" y="5103963"/>
            <a:ext cx="12192000" cy="830997"/>
          </a:xfrm>
          <a:prstGeom prst="rect">
            <a:avLst/>
          </a:prstGeom>
          <a:noFill/>
        </p:spPr>
        <p:txBody>
          <a:bodyPr wrap="square" rtlCol="0">
            <a:spAutoFit/>
          </a:bodyPr>
          <a:lstStyle/>
          <a:p>
            <a:pPr algn="ctr"/>
            <a:r>
              <a:rPr lang="en-US" sz="4800" dirty="0"/>
              <a:t>RONNIE “DOC” HOLLADAY</a:t>
            </a:r>
          </a:p>
        </p:txBody>
      </p:sp>
    </p:spTree>
    <p:extLst>
      <p:ext uri="{BB962C8B-B14F-4D97-AF65-F5344CB8AC3E}">
        <p14:creationId xmlns:p14="http://schemas.microsoft.com/office/powerpoint/2010/main" val="2078969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F8D45-DE1F-AE63-F228-BC1A27DE9687}"/>
            </a:ext>
          </a:extLst>
        </p:cNvPr>
        <p:cNvGrpSpPr/>
        <p:nvPr/>
      </p:nvGrpSpPr>
      <p:grpSpPr>
        <a:xfrm>
          <a:off x="0" y="0"/>
          <a:ext cx="0" cy="0"/>
          <a:chOff x="0" y="0"/>
          <a:chExt cx="0" cy="0"/>
        </a:xfrm>
      </p:grpSpPr>
      <p:pic>
        <p:nvPicPr>
          <p:cNvPr id="2" name="Picture 1" descr="A badge with text and images&#10;&#10;AI-generated content may be incorrect.">
            <a:extLst>
              <a:ext uri="{FF2B5EF4-FFF2-40B4-BE49-F238E27FC236}">
                <a16:creationId xmlns:a16="http://schemas.microsoft.com/office/drawing/2014/main" id="{E4D54B7E-66B2-A31C-BBB1-8BEA02E5CA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6078" y="1810298"/>
            <a:ext cx="3517259" cy="3218084"/>
          </a:xfrm>
          <a:prstGeom prst="rect">
            <a:avLst/>
          </a:prstGeom>
        </p:spPr>
      </p:pic>
      <p:sp>
        <p:nvSpPr>
          <p:cNvPr id="3" name="TextBox 2">
            <a:extLst>
              <a:ext uri="{FF2B5EF4-FFF2-40B4-BE49-F238E27FC236}">
                <a16:creationId xmlns:a16="http://schemas.microsoft.com/office/drawing/2014/main" id="{A3654813-4E52-D6C8-A7EC-315FB4D0C455}"/>
              </a:ext>
            </a:extLst>
          </p:cNvPr>
          <p:cNvSpPr txBox="1"/>
          <p:nvPr/>
        </p:nvSpPr>
        <p:spPr>
          <a:xfrm>
            <a:off x="1581911" y="609969"/>
            <a:ext cx="8165592" cy="1200329"/>
          </a:xfrm>
          <a:prstGeom prst="rect">
            <a:avLst/>
          </a:prstGeom>
          <a:noFill/>
        </p:spPr>
        <p:txBody>
          <a:bodyPr wrap="square" rtlCol="0">
            <a:spAutoFit/>
          </a:bodyPr>
          <a:lstStyle/>
          <a:p>
            <a:pPr algn="ctr"/>
            <a:r>
              <a:rPr lang="en-US" sz="7200" dirty="0"/>
              <a:t>L	UNCH BREAK  </a:t>
            </a:r>
          </a:p>
        </p:txBody>
      </p:sp>
      <p:sp>
        <p:nvSpPr>
          <p:cNvPr id="4" name="TextBox 3">
            <a:extLst>
              <a:ext uri="{FF2B5EF4-FFF2-40B4-BE49-F238E27FC236}">
                <a16:creationId xmlns:a16="http://schemas.microsoft.com/office/drawing/2014/main" id="{323D9C88-E6CD-4FAA-63BC-5CF826537A3B}"/>
              </a:ext>
            </a:extLst>
          </p:cNvPr>
          <p:cNvSpPr txBox="1"/>
          <p:nvPr/>
        </p:nvSpPr>
        <p:spPr>
          <a:xfrm>
            <a:off x="2308859" y="5431536"/>
            <a:ext cx="6711696" cy="707886"/>
          </a:xfrm>
          <a:prstGeom prst="rect">
            <a:avLst/>
          </a:prstGeom>
          <a:noFill/>
        </p:spPr>
        <p:txBody>
          <a:bodyPr wrap="square" rtlCol="0">
            <a:spAutoFit/>
          </a:bodyPr>
          <a:lstStyle/>
          <a:p>
            <a:pPr algn="ctr"/>
            <a:r>
              <a:rPr lang="en-US" sz="4000" dirty="0"/>
              <a:t>PLEASE BE BACK ON TIME </a:t>
            </a:r>
          </a:p>
        </p:txBody>
      </p:sp>
    </p:spTree>
    <p:extLst>
      <p:ext uri="{BB962C8B-B14F-4D97-AF65-F5344CB8AC3E}">
        <p14:creationId xmlns:p14="http://schemas.microsoft.com/office/powerpoint/2010/main" val="38911782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20C46-DAFB-0FE9-3C8A-33F3F5B0C97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BD55944-AA63-134F-826E-ED9138830622}"/>
              </a:ext>
            </a:extLst>
          </p:cNvPr>
          <p:cNvPicPr>
            <a:picLocks noChangeAspect="1"/>
          </p:cNvPicPr>
          <p:nvPr/>
        </p:nvPicPr>
        <p:blipFill>
          <a:blip r:embed="rId2"/>
          <a:stretch>
            <a:fillRect/>
          </a:stretch>
        </p:blipFill>
        <p:spPr>
          <a:xfrm>
            <a:off x="4340200" y="1822565"/>
            <a:ext cx="3511600" cy="3212870"/>
          </a:xfrm>
          <a:prstGeom prst="rect">
            <a:avLst/>
          </a:prstGeom>
        </p:spPr>
      </p:pic>
      <p:sp>
        <p:nvSpPr>
          <p:cNvPr id="3" name="TextBox 2">
            <a:extLst>
              <a:ext uri="{FF2B5EF4-FFF2-40B4-BE49-F238E27FC236}">
                <a16:creationId xmlns:a16="http://schemas.microsoft.com/office/drawing/2014/main" id="{B3A2BBE9-891B-BF00-0505-826519757DBB}"/>
              </a:ext>
            </a:extLst>
          </p:cNvPr>
          <p:cNvSpPr txBox="1"/>
          <p:nvPr/>
        </p:nvSpPr>
        <p:spPr>
          <a:xfrm>
            <a:off x="0" y="460076"/>
            <a:ext cx="12192000" cy="1200329"/>
          </a:xfrm>
          <a:prstGeom prst="rect">
            <a:avLst/>
          </a:prstGeom>
          <a:noFill/>
        </p:spPr>
        <p:txBody>
          <a:bodyPr wrap="square" rtlCol="0">
            <a:spAutoFit/>
          </a:bodyPr>
          <a:lstStyle/>
          <a:p>
            <a:pPr algn="ctr"/>
            <a:r>
              <a:rPr lang="en-US" sz="7200" dirty="0"/>
              <a:t>COMMUNITY SERVICE </a:t>
            </a:r>
          </a:p>
        </p:txBody>
      </p:sp>
      <p:sp>
        <p:nvSpPr>
          <p:cNvPr id="4" name="TextBox 3">
            <a:extLst>
              <a:ext uri="{FF2B5EF4-FFF2-40B4-BE49-F238E27FC236}">
                <a16:creationId xmlns:a16="http://schemas.microsoft.com/office/drawing/2014/main" id="{61DDFD3B-F5A4-60A6-3031-C25364868A47}"/>
              </a:ext>
            </a:extLst>
          </p:cNvPr>
          <p:cNvSpPr txBox="1"/>
          <p:nvPr/>
        </p:nvSpPr>
        <p:spPr>
          <a:xfrm>
            <a:off x="0" y="5103963"/>
            <a:ext cx="12192000" cy="1200329"/>
          </a:xfrm>
          <a:prstGeom prst="rect">
            <a:avLst/>
          </a:prstGeom>
          <a:noFill/>
        </p:spPr>
        <p:txBody>
          <a:bodyPr wrap="square" rtlCol="0">
            <a:spAutoFit/>
          </a:bodyPr>
          <a:lstStyle/>
          <a:p>
            <a:pPr algn="ctr"/>
            <a:r>
              <a:rPr lang="en-US" sz="7200" dirty="0"/>
              <a:t>SEAN GOLDER </a:t>
            </a:r>
          </a:p>
        </p:txBody>
      </p:sp>
    </p:spTree>
    <p:extLst>
      <p:ext uri="{BB962C8B-B14F-4D97-AF65-F5344CB8AC3E}">
        <p14:creationId xmlns:p14="http://schemas.microsoft.com/office/powerpoint/2010/main" val="29338609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20FA0-E37E-33D6-107D-A2D9B586141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97AAFC2-7E11-F250-56A9-38CB9721549D}"/>
              </a:ext>
            </a:extLst>
          </p:cNvPr>
          <p:cNvPicPr>
            <a:picLocks noChangeAspect="1"/>
          </p:cNvPicPr>
          <p:nvPr/>
        </p:nvPicPr>
        <p:blipFill>
          <a:blip r:embed="rId2"/>
          <a:stretch>
            <a:fillRect/>
          </a:stretch>
        </p:blipFill>
        <p:spPr>
          <a:xfrm>
            <a:off x="4340200" y="1822565"/>
            <a:ext cx="3511600" cy="3212870"/>
          </a:xfrm>
          <a:prstGeom prst="rect">
            <a:avLst/>
          </a:prstGeom>
        </p:spPr>
      </p:pic>
      <p:sp>
        <p:nvSpPr>
          <p:cNvPr id="3" name="TextBox 2">
            <a:extLst>
              <a:ext uri="{FF2B5EF4-FFF2-40B4-BE49-F238E27FC236}">
                <a16:creationId xmlns:a16="http://schemas.microsoft.com/office/drawing/2014/main" id="{4DA734E9-5C93-6E75-ED6D-3DEFCD06689B}"/>
              </a:ext>
            </a:extLst>
          </p:cNvPr>
          <p:cNvSpPr txBox="1"/>
          <p:nvPr/>
        </p:nvSpPr>
        <p:spPr>
          <a:xfrm>
            <a:off x="0" y="460076"/>
            <a:ext cx="12192000" cy="1200329"/>
          </a:xfrm>
          <a:prstGeom prst="rect">
            <a:avLst/>
          </a:prstGeom>
          <a:noFill/>
        </p:spPr>
        <p:txBody>
          <a:bodyPr wrap="square" rtlCol="0">
            <a:spAutoFit/>
          </a:bodyPr>
          <a:lstStyle/>
          <a:p>
            <a:pPr algn="ctr"/>
            <a:r>
              <a:rPr lang="en-US" sz="7200" dirty="0"/>
              <a:t>STATE INSPECTOR</a:t>
            </a:r>
          </a:p>
        </p:txBody>
      </p:sp>
      <p:sp>
        <p:nvSpPr>
          <p:cNvPr id="4" name="TextBox 3">
            <a:extLst>
              <a:ext uri="{FF2B5EF4-FFF2-40B4-BE49-F238E27FC236}">
                <a16:creationId xmlns:a16="http://schemas.microsoft.com/office/drawing/2014/main" id="{C1723630-1ADA-F9BC-89DE-8C78953E82A9}"/>
              </a:ext>
            </a:extLst>
          </p:cNvPr>
          <p:cNvSpPr txBox="1"/>
          <p:nvPr/>
        </p:nvSpPr>
        <p:spPr>
          <a:xfrm>
            <a:off x="0" y="5103963"/>
            <a:ext cx="12192000" cy="1323439"/>
          </a:xfrm>
          <a:prstGeom prst="rect">
            <a:avLst/>
          </a:prstGeom>
          <a:noFill/>
        </p:spPr>
        <p:txBody>
          <a:bodyPr wrap="square" rtlCol="0">
            <a:spAutoFit/>
          </a:bodyPr>
          <a:lstStyle/>
          <a:p>
            <a:pPr algn="ctr"/>
            <a:r>
              <a:rPr lang="en-US" sz="8000" dirty="0"/>
              <a:t>DON BULT </a:t>
            </a:r>
          </a:p>
        </p:txBody>
      </p:sp>
    </p:spTree>
    <p:extLst>
      <p:ext uri="{BB962C8B-B14F-4D97-AF65-F5344CB8AC3E}">
        <p14:creationId xmlns:p14="http://schemas.microsoft.com/office/powerpoint/2010/main" val="2303936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AF50750-8617-F27B-1C04-71008A4078D0}"/>
              </a:ext>
            </a:extLst>
          </p:cNvPr>
          <p:cNvSpPr>
            <a:spLocks noGrp="1"/>
          </p:cNvSpPr>
          <p:nvPr>
            <p:ph type="body" sz="half" idx="4294967295"/>
          </p:nvPr>
        </p:nvSpPr>
        <p:spPr>
          <a:xfrm>
            <a:off x="1232853" y="1096074"/>
            <a:ext cx="7737411" cy="2049462"/>
          </a:xfrm>
        </p:spPr>
        <p:txBody>
          <a:bodyPr>
            <a:noAutofit/>
          </a:bodyPr>
          <a:lstStyle/>
          <a:p>
            <a:endParaRPr lang="en-US" sz="1600" b="0" i="0" u="none" strike="noStrike" baseline="0" dirty="0">
              <a:solidFill>
                <a:srgbClr val="FFFF00"/>
              </a:solidFill>
              <a:latin typeface="Times New Roman" panose="02020603050405020304" pitchFamily="18" charset="0"/>
            </a:endParaRPr>
          </a:p>
          <a:p>
            <a:r>
              <a:rPr lang="en-US" sz="5400" b="0" i="0" u="sng" strike="noStrike" baseline="0" dirty="0">
                <a:solidFill>
                  <a:schemeClr val="bg1"/>
                </a:solidFill>
                <a:latin typeface="Comic Sans MS" panose="030F0702030302020204" pitchFamily="66" charset="0"/>
              </a:rPr>
              <a:t>Communit</a:t>
            </a:r>
            <a:r>
              <a:rPr lang="en-US" sz="5400" b="0" i="0" u="none" strike="noStrike" baseline="0" dirty="0">
                <a:solidFill>
                  <a:schemeClr val="bg1"/>
                </a:solidFill>
                <a:latin typeface="Comic Sans MS" panose="030F0702030302020204" pitchFamily="66" charset="0"/>
              </a:rPr>
              <a:t>y</a:t>
            </a:r>
            <a:r>
              <a:rPr lang="en-US" sz="5400" b="0" i="0" u="sng" strike="noStrike" baseline="0" dirty="0">
                <a:solidFill>
                  <a:schemeClr val="bg1"/>
                </a:solidFill>
                <a:latin typeface="Comic Sans MS" panose="030F0702030302020204" pitchFamily="66" charset="0"/>
              </a:rPr>
              <a:t> Service</a:t>
            </a:r>
            <a:endParaRPr lang="en-US" sz="5400" b="0" i="0" u="none" strike="noStrike" baseline="0" dirty="0">
              <a:solidFill>
                <a:schemeClr val="bg1"/>
              </a:solidFill>
              <a:latin typeface="Comic Sans MS" panose="030F0702030302020204" pitchFamily="66" charset="0"/>
            </a:endParaRPr>
          </a:p>
          <a:p>
            <a:r>
              <a:rPr lang="en-US" sz="3200" b="0" i="0" u="none" strike="noStrike" baseline="0" dirty="0">
                <a:solidFill>
                  <a:srgbClr val="FFFF00"/>
                </a:solidFill>
                <a:latin typeface="Comic Sans MS" panose="030F0702030302020204" pitchFamily="66" charset="0"/>
              </a:rPr>
              <a:t>332.60%</a:t>
            </a:r>
            <a:r>
              <a:rPr lang="en-US" sz="1600" b="0" i="0" u="none" strike="noStrike" baseline="0" dirty="0">
                <a:solidFill>
                  <a:srgbClr val="FFFF00"/>
                </a:solidFill>
                <a:latin typeface="Comic Sans MS" panose="030F0702030302020204" pitchFamily="66" charset="0"/>
              </a:rPr>
              <a:t> Increase	Total VFW/Aux Volunteer Hours</a:t>
            </a:r>
          </a:p>
          <a:p>
            <a:r>
              <a:rPr lang="en-US" sz="1600" b="0" i="0" u="none" strike="noStrike" baseline="0" dirty="0">
                <a:solidFill>
                  <a:srgbClr val="FFFF00"/>
                </a:solidFill>
                <a:latin typeface="Comic Sans MS" panose="030F0702030302020204" pitchFamily="66" charset="0"/>
              </a:rPr>
              <a:t>2023-2024: 145,946</a:t>
            </a:r>
          </a:p>
          <a:p>
            <a:r>
              <a:rPr lang="en-US" sz="1600" b="0" i="0" u="none" strike="noStrike" baseline="0" dirty="0">
                <a:solidFill>
                  <a:srgbClr val="FFFF00"/>
                </a:solidFill>
                <a:latin typeface="Comic Sans MS" panose="030F0702030302020204" pitchFamily="66" charset="0"/>
              </a:rPr>
              <a:t>2024-2025: 631,361</a:t>
            </a:r>
          </a:p>
          <a:p>
            <a:endParaRPr lang="en-US" sz="1600" dirty="0">
              <a:solidFill>
                <a:srgbClr val="FFFF00"/>
              </a:solidFill>
              <a:latin typeface="Comic Sans MS" panose="030F0702030302020204" pitchFamily="66" charset="0"/>
            </a:endParaRPr>
          </a:p>
          <a:p>
            <a:pPr marL="0" indent="0">
              <a:buNone/>
            </a:pPr>
            <a:r>
              <a:rPr lang="en-US" sz="1600" b="0" i="0" u="none" strike="noStrike" baseline="0" dirty="0">
                <a:solidFill>
                  <a:srgbClr val="FFFF00"/>
                </a:solidFill>
                <a:latin typeface="Comic Sans MS" panose="030F0702030302020204" pitchFamily="66" charset="0"/>
              </a:rPr>
              <a:t>	</a:t>
            </a:r>
          </a:p>
          <a:p>
            <a:pPr marL="0" indent="0">
              <a:buNone/>
            </a:pPr>
            <a:endParaRPr lang="en-US" sz="1600" dirty="0">
              <a:solidFill>
                <a:srgbClr val="FFFF00"/>
              </a:solidFill>
            </a:endParaRPr>
          </a:p>
        </p:txBody>
      </p:sp>
      <p:sp>
        <p:nvSpPr>
          <p:cNvPr id="5" name="TextBox 4">
            <a:extLst>
              <a:ext uri="{FF2B5EF4-FFF2-40B4-BE49-F238E27FC236}">
                <a16:creationId xmlns:a16="http://schemas.microsoft.com/office/drawing/2014/main" id="{63EBB75F-4C3A-F4C9-1320-88E376975F78}"/>
              </a:ext>
            </a:extLst>
          </p:cNvPr>
          <p:cNvSpPr txBox="1"/>
          <p:nvPr/>
        </p:nvSpPr>
        <p:spPr>
          <a:xfrm>
            <a:off x="1325880" y="3300984"/>
            <a:ext cx="5594801" cy="3154710"/>
          </a:xfrm>
          <a:prstGeom prst="rect">
            <a:avLst/>
          </a:prstGeom>
          <a:noFill/>
        </p:spPr>
        <p:txBody>
          <a:bodyPr wrap="none" rtlCol="0">
            <a:spAutoFit/>
          </a:bodyPr>
          <a:lstStyle/>
          <a:p>
            <a:pPr marL="285750" indent="-285750">
              <a:spcBef>
                <a:spcPct val="20000"/>
              </a:spcBef>
              <a:spcAft>
                <a:spcPts val="600"/>
              </a:spcAft>
              <a:buClr>
                <a:schemeClr val="tx1"/>
              </a:buClr>
              <a:buSzPct val="80000"/>
              <a:buFont typeface="Wingdings 3" panose="05040102010807070707" pitchFamily="18" charset="2"/>
              <a:buChar char=""/>
            </a:pPr>
            <a:r>
              <a:rPr lang="en-US" sz="5400" u="sng" dirty="0">
                <a:solidFill>
                  <a:schemeClr val="bg1"/>
                </a:solidFill>
                <a:latin typeface="Comic Sans MS" panose="030F0702030302020204" pitchFamily="66" charset="0"/>
              </a:rPr>
              <a:t>MEMBERSHIP </a:t>
            </a:r>
          </a:p>
          <a:p>
            <a:endParaRPr lang="en-US" dirty="0"/>
          </a:p>
          <a:p>
            <a:pPr marL="285750" indent="-285750">
              <a:buFont typeface="Wingdings" panose="05000000000000000000" pitchFamily="2" charset="2"/>
              <a:buChar char="Ø"/>
            </a:pPr>
            <a:r>
              <a:rPr lang="en-US" dirty="0"/>
              <a:t>2023-2024 50,196</a:t>
            </a:r>
          </a:p>
          <a:p>
            <a:r>
              <a:rPr lang="en-US" dirty="0"/>
              <a:t>2024-2025 </a:t>
            </a:r>
            <a:r>
              <a:rPr lang="en-US" dirty="0">
                <a:solidFill>
                  <a:srgbClr val="FF0000"/>
                </a:solidFill>
                <a:highlight>
                  <a:srgbClr val="FFFF00"/>
                </a:highlight>
              </a:rPr>
              <a:t>51,796</a:t>
            </a:r>
          </a:p>
          <a:p>
            <a:endParaRPr lang="en-US" dirty="0"/>
          </a:p>
          <a:p>
            <a:pPr marL="285750" indent="-285750">
              <a:buFont typeface="Wingdings" panose="05000000000000000000" pitchFamily="2" charset="2"/>
              <a:buChar char="Ø"/>
            </a:pPr>
            <a:r>
              <a:rPr lang="en-US" dirty="0"/>
              <a:t>1839 Life member upgrades #</a:t>
            </a:r>
            <a:r>
              <a:rPr lang="en-US" dirty="0">
                <a:solidFill>
                  <a:srgbClr val="FF0000"/>
                </a:solidFill>
              </a:rPr>
              <a:t>	</a:t>
            </a:r>
            <a:r>
              <a:rPr lang="en-US" dirty="0">
                <a:solidFill>
                  <a:srgbClr val="FF0000"/>
                </a:solidFill>
                <a:highlight>
                  <a:srgbClr val="FFFF00"/>
                </a:highlight>
              </a:rPr>
              <a:t>1 in nation </a:t>
            </a:r>
          </a:p>
          <a:p>
            <a:endParaRPr lang="en-US" dirty="0"/>
          </a:p>
          <a:p>
            <a:pPr marL="457200" indent="-457200">
              <a:buFont typeface="Wingdings" panose="05000000000000000000" pitchFamily="2" charset="2"/>
              <a:buChar char="Ø"/>
            </a:pPr>
            <a:r>
              <a:rPr lang="en-US" sz="3200" dirty="0">
                <a:solidFill>
                  <a:srgbClr val="FF0000"/>
                </a:solidFill>
                <a:highlight>
                  <a:srgbClr val="0000FF"/>
                </a:highlight>
              </a:rPr>
              <a:t>103.15%</a:t>
            </a:r>
            <a:r>
              <a:rPr lang="en-US" dirty="0">
                <a:solidFill>
                  <a:srgbClr val="FF0000"/>
                </a:solidFill>
              </a:rPr>
              <a:t> </a:t>
            </a:r>
            <a:r>
              <a:rPr lang="en-US" dirty="0"/>
              <a:t>Membership </a:t>
            </a:r>
            <a:r>
              <a:rPr lang="en-US" dirty="0">
                <a:solidFill>
                  <a:srgbClr val="FF0000"/>
                </a:solidFill>
                <a:highlight>
                  <a:srgbClr val="FFFF00"/>
                </a:highlight>
              </a:rPr>
              <a:t>#11 nation </a:t>
            </a:r>
          </a:p>
        </p:txBody>
      </p:sp>
    </p:spTree>
    <p:extLst>
      <p:ext uri="{BB962C8B-B14F-4D97-AF65-F5344CB8AC3E}">
        <p14:creationId xmlns:p14="http://schemas.microsoft.com/office/powerpoint/2010/main" val="15196739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67420" y="0"/>
            <a:ext cx="9005263" cy="6858000"/>
          </a:xfrm>
        </p:spPr>
        <p:txBody>
          <a:bodyPr>
            <a:normAutofit/>
            <a:scene3d>
              <a:camera prst="orthographicFront"/>
              <a:lightRig rig="soft" dir="t">
                <a:rot lat="0" lon="0" rev="10800000"/>
              </a:lightRig>
            </a:scene3d>
            <a:sp3d>
              <a:bevelT w="27940" h="12700"/>
              <a:contourClr>
                <a:srgbClr val="DDDDDD"/>
              </a:contourClr>
            </a:sp3d>
          </a:bodyPr>
          <a:lstStyle/>
          <a:p>
            <a:endParaRPr lang="en-US" b="1" spc="180" dirty="0">
              <a:ln w="11430"/>
              <a:solidFill>
                <a:srgbClr val="F8F8F8"/>
              </a:solidFill>
              <a:effectLst>
                <a:outerShdw blurRad="25400" algn="tl" rotWithShape="0">
                  <a:srgbClr val="000000">
                    <a:alpha val="43000"/>
                  </a:srgbClr>
                </a:outerShdw>
              </a:effectLst>
            </a:endParaRPr>
          </a:p>
          <a:p>
            <a:endParaRPr lang="en-US" sz="2880" b="1" u="sng" spc="180" dirty="0">
              <a:ln w="11430"/>
              <a:effectLst>
                <a:outerShdw blurRad="25400" algn="tl" rotWithShape="0">
                  <a:srgbClr val="000000">
                    <a:alpha val="43000"/>
                  </a:srgbClr>
                </a:outerShdw>
              </a:effectLst>
            </a:endParaRPr>
          </a:p>
          <a:p>
            <a:r>
              <a:rPr lang="en-US" sz="8640" b="1" spc="180" dirty="0">
                <a:ln w="11430"/>
                <a:effectLst>
                  <a:outerShdw blurRad="25400" algn="tl" rotWithShape="0">
                    <a:srgbClr val="000000">
                      <a:alpha val="43000"/>
                    </a:srgbClr>
                  </a:outerShdw>
                </a:effectLst>
              </a:rPr>
              <a:t>STATE INSPECTOR</a:t>
            </a:r>
          </a:p>
          <a:p>
            <a:r>
              <a:rPr lang="en-US" sz="8640" b="1" spc="180" dirty="0">
                <a:ln w="11430"/>
                <a:effectLst>
                  <a:outerShdw blurRad="25400" algn="tl" rotWithShape="0">
                    <a:srgbClr val="000000">
                      <a:alpha val="43000"/>
                    </a:srgbClr>
                  </a:outerShdw>
                </a:effectLst>
              </a:rPr>
              <a:t>Don Bult</a:t>
            </a:r>
          </a:p>
          <a:p>
            <a:r>
              <a:rPr lang="en-US" sz="7200" b="1" u="sng" spc="180" dirty="0">
                <a:ln w="11430"/>
                <a:effectLst>
                  <a:outerShdw blurRad="25400" algn="tl" rotWithShape="0">
                    <a:srgbClr val="000000">
                      <a:alpha val="43000"/>
                    </a:srgbClr>
                  </a:outerShdw>
                </a:effectLst>
                <a:hlinkClick r:id="rId3"/>
              </a:rPr>
              <a:t>inspector@vfwfl.org</a:t>
            </a:r>
            <a:endParaRPr lang="en-US" sz="7200" b="1" u="sng" spc="180" dirty="0">
              <a:ln w="11430"/>
              <a:effectLst>
                <a:outerShdw blurRad="25400" algn="tl" rotWithShape="0">
                  <a:srgbClr val="000000">
                    <a:alpha val="43000"/>
                  </a:srgbClr>
                </a:outerShdw>
              </a:effectLst>
            </a:endParaRPr>
          </a:p>
          <a:p>
            <a:r>
              <a:rPr lang="en-US" sz="8640" b="1" spc="180" dirty="0">
                <a:ln w="11430"/>
                <a:effectLst>
                  <a:outerShdw blurRad="25400" algn="tl" rotWithShape="0">
                    <a:srgbClr val="000000">
                      <a:alpha val="43000"/>
                    </a:srgbClr>
                  </a:outerShdw>
                </a:effectLst>
              </a:rPr>
              <a:t>(904) 529-8869</a:t>
            </a:r>
          </a:p>
        </p:txBody>
      </p:sp>
    </p:spTree>
    <p:extLst>
      <p:ext uri="{BB962C8B-B14F-4D97-AF65-F5344CB8AC3E}">
        <p14:creationId xmlns:p14="http://schemas.microsoft.com/office/powerpoint/2010/main" val="20400904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240" y="0"/>
            <a:ext cx="9875520" cy="6858000"/>
          </a:xfrm>
          <a:prstGeom prst="rect">
            <a:avLst/>
          </a:prstGeom>
        </p:spPr>
      </p:pic>
    </p:spTree>
    <p:extLst>
      <p:ext uri="{BB962C8B-B14F-4D97-AF65-F5344CB8AC3E}">
        <p14:creationId xmlns:p14="http://schemas.microsoft.com/office/powerpoint/2010/main" val="20242156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51710" y="897774"/>
            <a:ext cx="9365672" cy="5189113"/>
          </a:xfrm>
          <a:prstGeom prst="rect">
            <a:avLst/>
          </a:prstGeom>
          <a:noFill/>
        </p:spPr>
        <p:txBody>
          <a:bodyPr wrap="square" rtlCol="0">
            <a:spAutoFit/>
          </a:bodyPr>
          <a:lstStyle/>
          <a:p>
            <a:pPr algn="ctr" defTabSz="855878"/>
            <a:r>
              <a:rPr lang="en-US" sz="9600" dirty="0">
                <a:solidFill>
                  <a:prstClr val="black"/>
                </a:solidFill>
                <a:latin typeface="Calibri"/>
              </a:rPr>
              <a:t>Audits</a:t>
            </a:r>
          </a:p>
          <a:p>
            <a:pPr algn="ctr" defTabSz="855878"/>
            <a:r>
              <a:rPr lang="en-US" sz="4320" dirty="0">
                <a:solidFill>
                  <a:prstClr val="black"/>
                </a:solidFill>
                <a:latin typeface="Calibri"/>
              </a:rPr>
              <a:t>Are Due No Later Than</a:t>
            </a:r>
          </a:p>
          <a:p>
            <a:pPr algn="ctr" defTabSz="855878"/>
            <a:r>
              <a:rPr lang="en-US" sz="4800" dirty="0">
                <a:solidFill>
                  <a:prstClr val="black"/>
                </a:solidFill>
                <a:latin typeface="Calibri"/>
              </a:rPr>
              <a:t>June Audit – July 31</a:t>
            </a:r>
          </a:p>
          <a:p>
            <a:pPr algn="ctr" defTabSz="855878"/>
            <a:r>
              <a:rPr lang="en-US" sz="4800" dirty="0">
                <a:solidFill>
                  <a:prstClr val="black"/>
                </a:solidFill>
                <a:latin typeface="Calibri"/>
              </a:rPr>
              <a:t>Sept Audit – Oct 30</a:t>
            </a:r>
          </a:p>
          <a:p>
            <a:pPr algn="ctr" defTabSz="855878"/>
            <a:r>
              <a:rPr lang="en-US" sz="4800" dirty="0">
                <a:solidFill>
                  <a:prstClr val="black"/>
                </a:solidFill>
                <a:latin typeface="Calibri"/>
              </a:rPr>
              <a:t>Dec Audit – Jan 31</a:t>
            </a:r>
          </a:p>
          <a:p>
            <a:pPr algn="ctr" defTabSz="855878"/>
            <a:r>
              <a:rPr lang="en-US" sz="4800" dirty="0">
                <a:solidFill>
                  <a:prstClr val="black"/>
                </a:solidFill>
                <a:latin typeface="Calibri"/>
              </a:rPr>
              <a:t>Mar Audit – Apr 30</a:t>
            </a:r>
          </a:p>
        </p:txBody>
      </p:sp>
    </p:spTree>
    <p:extLst>
      <p:ext uri="{BB962C8B-B14F-4D97-AF65-F5344CB8AC3E}">
        <p14:creationId xmlns:p14="http://schemas.microsoft.com/office/powerpoint/2010/main" val="27157299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8707" y="543099"/>
            <a:ext cx="9698180" cy="3637919"/>
          </a:xfrm>
          <a:prstGeom prst="rect">
            <a:avLst/>
          </a:prstGeom>
          <a:noFill/>
        </p:spPr>
        <p:txBody>
          <a:bodyPr wrap="square" rtlCol="0">
            <a:spAutoFit/>
          </a:bodyPr>
          <a:lstStyle/>
          <a:p>
            <a:pPr algn="ctr" defTabSz="855878"/>
            <a:r>
              <a:rPr lang="en-US" sz="5760" dirty="0">
                <a:solidFill>
                  <a:prstClr val="black"/>
                </a:solidFill>
                <a:latin typeface="Calibri"/>
              </a:rPr>
              <a:t>Inspections</a:t>
            </a:r>
          </a:p>
          <a:p>
            <a:pPr algn="ctr" defTabSz="855878"/>
            <a:r>
              <a:rPr lang="en-US" sz="5760" dirty="0">
                <a:solidFill>
                  <a:prstClr val="black"/>
                </a:solidFill>
                <a:latin typeface="Calibri"/>
              </a:rPr>
              <a:t>To be done between</a:t>
            </a:r>
          </a:p>
          <a:p>
            <a:pPr algn="ctr" defTabSz="855878"/>
            <a:r>
              <a:rPr lang="en-US" sz="5760" dirty="0">
                <a:solidFill>
                  <a:prstClr val="black"/>
                </a:solidFill>
                <a:latin typeface="Calibri"/>
              </a:rPr>
              <a:t> December 1, 2025 and February 28, 2026</a:t>
            </a:r>
          </a:p>
        </p:txBody>
      </p:sp>
    </p:spTree>
    <p:extLst>
      <p:ext uri="{BB962C8B-B14F-4D97-AF65-F5344CB8AC3E}">
        <p14:creationId xmlns:p14="http://schemas.microsoft.com/office/powerpoint/2010/main" val="3133174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0777" y="521498"/>
            <a:ext cx="9864437" cy="4524315"/>
          </a:xfrm>
          <a:prstGeom prst="rect">
            <a:avLst/>
          </a:prstGeom>
        </p:spPr>
        <p:txBody>
          <a:bodyPr wrap="square">
            <a:spAutoFit/>
          </a:bodyPr>
          <a:lstStyle/>
          <a:p>
            <a:pPr algn="ctr" defTabSz="855878"/>
            <a:r>
              <a:rPr lang="en-US" sz="7200" dirty="0">
                <a:solidFill>
                  <a:prstClr val="black"/>
                </a:solidFill>
                <a:latin typeface="Calibri"/>
              </a:rPr>
              <a:t>All Discrepancies</a:t>
            </a:r>
          </a:p>
          <a:p>
            <a:pPr algn="ctr" defTabSz="855878"/>
            <a:r>
              <a:rPr lang="en-US" sz="7200" dirty="0">
                <a:solidFill>
                  <a:prstClr val="black"/>
                </a:solidFill>
                <a:latin typeface="Calibri"/>
              </a:rPr>
              <a:t> need to be</a:t>
            </a:r>
          </a:p>
          <a:p>
            <a:pPr algn="ctr" defTabSz="855878"/>
            <a:r>
              <a:rPr lang="en-US" sz="7200" dirty="0">
                <a:solidFill>
                  <a:prstClr val="black"/>
                </a:solidFill>
                <a:latin typeface="Calibri"/>
              </a:rPr>
              <a:t> corrected by </a:t>
            </a:r>
          </a:p>
          <a:p>
            <a:pPr algn="ctr" defTabSz="855878"/>
            <a:r>
              <a:rPr lang="en-US" sz="7200" dirty="0">
                <a:solidFill>
                  <a:prstClr val="black"/>
                </a:solidFill>
                <a:latin typeface="Calibri"/>
              </a:rPr>
              <a:t>March 30, 2026</a:t>
            </a:r>
          </a:p>
        </p:txBody>
      </p:sp>
    </p:spTree>
    <p:extLst>
      <p:ext uri="{BB962C8B-B14F-4D97-AF65-F5344CB8AC3E}">
        <p14:creationId xmlns:p14="http://schemas.microsoft.com/office/powerpoint/2010/main" val="30432962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3257" y="373803"/>
            <a:ext cx="8872451" cy="5743111"/>
          </a:xfrm>
          <a:prstGeom prst="rect">
            <a:avLst/>
          </a:prstGeom>
        </p:spPr>
        <p:txBody>
          <a:bodyPr wrap="square">
            <a:spAutoFit/>
          </a:bodyPr>
          <a:lstStyle/>
          <a:p>
            <a:pPr algn="ctr" defTabSz="855878"/>
            <a:r>
              <a:rPr lang="en-US" sz="7200" dirty="0">
                <a:solidFill>
                  <a:prstClr val="black"/>
                </a:solidFill>
                <a:latin typeface="Calibri"/>
              </a:rPr>
              <a:t>The District Inspector will schedule when inspections are done</a:t>
            </a:r>
          </a:p>
          <a:p>
            <a:pPr algn="ctr" defTabSz="855878"/>
            <a:endParaRPr lang="en-US" sz="7200" dirty="0">
              <a:solidFill>
                <a:prstClr val="black"/>
              </a:solidFill>
              <a:latin typeface="Calibri"/>
            </a:endParaRPr>
          </a:p>
          <a:p>
            <a:pPr algn="ctr" defTabSz="855878"/>
            <a:r>
              <a:rPr lang="en-US" sz="7920" b="1" dirty="0">
                <a:solidFill>
                  <a:prstClr val="black"/>
                </a:solidFill>
                <a:latin typeface="Calibri"/>
              </a:rPr>
              <a:t>Be prepared</a:t>
            </a:r>
          </a:p>
        </p:txBody>
      </p:sp>
    </p:spTree>
    <p:extLst>
      <p:ext uri="{BB962C8B-B14F-4D97-AF65-F5344CB8AC3E}">
        <p14:creationId xmlns:p14="http://schemas.microsoft.com/office/powerpoint/2010/main" val="30725905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93015" y="653935"/>
            <a:ext cx="7614969" cy="3748719"/>
          </a:xfrm>
          <a:prstGeom prst="rect">
            <a:avLst/>
          </a:prstGeom>
          <a:noFill/>
        </p:spPr>
        <p:txBody>
          <a:bodyPr wrap="none" rtlCol="0">
            <a:spAutoFit/>
          </a:bodyPr>
          <a:lstStyle/>
          <a:p>
            <a:pPr algn="ctr" defTabSz="855878"/>
            <a:r>
              <a:rPr lang="en-US" sz="7920" dirty="0">
                <a:solidFill>
                  <a:prstClr val="black"/>
                </a:solidFill>
                <a:latin typeface="Calibri"/>
              </a:rPr>
              <a:t>House Committee</a:t>
            </a:r>
          </a:p>
          <a:p>
            <a:pPr algn="ctr" defTabSz="855878"/>
            <a:r>
              <a:rPr lang="en-US" sz="7920" dirty="0">
                <a:solidFill>
                  <a:prstClr val="black"/>
                </a:solidFill>
                <a:latin typeface="Calibri"/>
              </a:rPr>
              <a:t>Must have </a:t>
            </a:r>
            <a:r>
              <a:rPr lang="en-US" sz="7920" dirty="0" err="1">
                <a:solidFill>
                  <a:prstClr val="black"/>
                </a:solidFill>
                <a:latin typeface="Calibri"/>
              </a:rPr>
              <a:t>iaw</a:t>
            </a:r>
            <a:endParaRPr lang="en-US" sz="7920" dirty="0">
              <a:solidFill>
                <a:prstClr val="black"/>
              </a:solidFill>
              <a:latin typeface="Calibri"/>
            </a:endParaRPr>
          </a:p>
          <a:p>
            <a:pPr algn="ctr" defTabSz="855878"/>
            <a:r>
              <a:rPr lang="en-US" sz="7920" dirty="0">
                <a:solidFill>
                  <a:prstClr val="black"/>
                </a:solidFill>
                <a:latin typeface="Calibri"/>
              </a:rPr>
              <a:t> Section II</a:t>
            </a:r>
          </a:p>
        </p:txBody>
      </p:sp>
    </p:spTree>
    <p:extLst>
      <p:ext uri="{BB962C8B-B14F-4D97-AF65-F5344CB8AC3E}">
        <p14:creationId xmlns:p14="http://schemas.microsoft.com/office/powerpoint/2010/main" val="31436775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7964" y="746908"/>
            <a:ext cx="8600903" cy="4524315"/>
          </a:xfrm>
          <a:prstGeom prst="rect">
            <a:avLst/>
          </a:prstGeom>
        </p:spPr>
        <p:txBody>
          <a:bodyPr wrap="square">
            <a:spAutoFit/>
          </a:bodyPr>
          <a:lstStyle/>
          <a:p>
            <a:pPr algn="ctr" defTabSz="855878"/>
            <a:r>
              <a:rPr lang="en-US" sz="7200" dirty="0">
                <a:solidFill>
                  <a:prstClr val="black"/>
                </a:solidFill>
                <a:latin typeface="Calibri"/>
              </a:rPr>
              <a:t>The Canteen Rules</a:t>
            </a:r>
          </a:p>
          <a:p>
            <a:pPr algn="ctr" defTabSz="855878"/>
            <a:r>
              <a:rPr lang="en-US" sz="7200" dirty="0">
                <a:solidFill>
                  <a:prstClr val="black"/>
                </a:solidFill>
                <a:latin typeface="Calibri"/>
              </a:rPr>
              <a:t> give the</a:t>
            </a:r>
          </a:p>
          <a:p>
            <a:pPr algn="ctr" defTabSz="855878"/>
            <a:r>
              <a:rPr lang="en-US" sz="7200" dirty="0">
                <a:solidFill>
                  <a:prstClr val="black"/>
                </a:solidFill>
                <a:latin typeface="Calibri"/>
              </a:rPr>
              <a:t> requirements for the</a:t>
            </a:r>
          </a:p>
          <a:p>
            <a:pPr algn="ctr" defTabSz="855878"/>
            <a:r>
              <a:rPr lang="en-US" sz="7200" dirty="0">
                <a:solidFill>
                  <a:prstClr val="black"/>
                </a:solidFill>
                <a:latin typeface="Calibri"/>
              </a:rPr>
              <a:t> House Committee</a:t>
            </a:r>
          </a:p>
        </p:txBody>
      </p:sp>
    </p:spTree>
    <p:extLst>
      <p:ext uri="{BB962C8B-B14F-4D97-AF65-F5344CB8AC3E}">
        <p14:creationId xmlns:p14="http://schemas.microsoft.com/office/powerpoint/2010/main" val="10252737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79267" y="753689"/>
            <a:ext cx="8477834" cy="4524315"/>
          </a:xfrm>
          <a:prstGeom prst="rect">
            <a:avLst/>
          </a:prstGeom>
          <a:noFill/>
        </p:spPr>
        <p:txBody>
          <a:bodyPr wrap="none" rtlCol="0">
            <a:spAutoFit/>
          </a:bodyPr>
          <a:lstStyle/>
          <a:p>
            <a:pPr algn="ctr" defTabSz="855878"/>
            <a:r>
              <a:rPr lang="en-US" sz="7200" dirty="0">
                <a:solidFill>
                  <a:prstClr val="black"/>
                </a:solidFill>
                <a:latin typeface="Calibri"/>
              </a:rPr>
              <a:t>The canteen reports</a:t>
            </a:r>
          </a:p>
          <a:p>
            <a:pPr algn="ctr" defTabSz="855878"/>
            <a:r>
              <a:rPr lang="en-US" sz="7200" dirty="0">
                <a:solidFill>
                  <a:prstClr val="black"/>
                </a:solidFill>
                <a:latin typeface="Calibri"/>
              </a:rPr>
              <a:t> to the </a:t>
            </a:r>
          </a:p>
          <a:p>
            <a:pPr algn="ctr" defTabSz="855878"/>
            <a:r>
              <a:rPr lang="en-US" sz="7200" dirty="0">
                <a:solidFill>
                  <a:prstClr val="black"/>
                </a:solidFill>
                <a:latin typeface="Calibri"/>
              </a:rPr>
              <a:t>house committee</a:t>
            </a:r>
          </a:p>
          <a:p>
            <a:pPr algn="ctr" defTabSz="855878"/>
            <a:r>
              <a:rPr lang="en-US" sz="7200" dirty="0">
                <a:solidFill>
                  <a:prstClr val="black"/>
                </a:solidFill>
                <a:latin typeface="Calibri"/>
              </a:rPr>
              <a:t>with a canteen Report</a:t>
            </a:r>
          </a:p>
        </p:txBody>
      </p:sp>
    </p:spTree>
    <p:extLst>
      <p:ext uri="{BB962C8B-B14F-4D97-AF65-F5344CB8AC3E}">
        <p14:creationId xmlns:p14="http://schemas.microsoft.com/office/powerpoint/2010/main" val="34325492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832EE24-BD75-D028-FF4E-9763C400F33B}"/>
              </a:ext>
            </a:extLst>
          </p:cNvPr>
          <p:cNvSpPr txBox="1"/>
          <p:nvPr/>
        </p:nvSpPr>
        <p:spPr>
          <a:xfrm>
            <a:off x="2486109" y="270345"/>
            <a:ext cx="7331102" cy="5907386"/>
          </a:xfrm>
          <a:prstGeom prst="rect">
            <a:avLst/>
          </a:prstGeom>
          <a:noFill/>
        </p:spPr>
        <p:txBody>
          <a:bodyPr wrap="square">
            <a:spAutoFit/>
          </a:bodyPr>
          <a:lstStyle/>
          <a:p>
            <a:pPr algn="ctr" defTabSz="855878">
              <a:lnSpc>
                <a:spcPct val="115000"/>
              </a:lnSpc>
              <a:spcAft>
                <a:spcPts val="960"/>
              </a:spcAft>
            </a:pPr>
            <a:r>
              <a:rPr lang="en-US" sz="168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Post XXXX</a:t>
            </a:r>
          </a:p>
          <a:p>
            <a:pPr algn="ctr" defTabSz="855878">
              <a:lnSpc>
                <a:spcPct val="115000"/>
              </a:lnSpc>
              <a:spcAft>
                <a:spcPts val="960"/>
              </a:spcAft>
            </a:pPr>
            <a:r>
              <a:rPr lang="en-US" sz="168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CANTEEN REPORT</a:t>
            </a:r>
          </a:p>
          <a:p>
            <a:pPr algn="ctr" defTabSz="855878">
              <a:lnSpc>
                <a:spcPct val="115000"/>
              </a:lnSpc>
              <a:spcAft>
                <a:spcPts val="960"/>
              </a:spcAft>
            </a:pPr>
            <a:r>
              <a:rPr lang="en-US" sz="168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MONTH OF ______________</a:t>
            </a:r>
          </a:p>
          <a:p>
            <a:pPr defTabSz="855878">
              <a:lnSpc>
                <a:spcPct val="115000"/>
              </a:lnSpc>
              <a:spcAft>
                <a:spcPts val="960"/>
              </a:spcAft>
            </a:pPr>
            <a:r>
              <a:rPr lang="en-US" sz="168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a:t>
            </a:r>
          </a:p>
          <a:p>
            <a:pPr defTabSz="855878">
              <a:lnSpc>
                <a:spcPct val="115000"/>
              </a:lnSpc>
              <a:spcAft>
                <a:spcPts val="960"/>
              </a:spcAft>
            </a:pPr>
            <a:r>
              <a:rPr lang="en-US" sz="168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			Sold		Bought		Profit/Loss</a:t>
            </a:r>
          </a:p>
          <a:p>
            <a:pPr defTabSz="855878">
              <a:lnSpc>
                <a:spcPct val="115000"/>
              </a:lnSpc>
              <a:spcAft>
                <a:spcPts val="960"/>
              </a:spcAft>
            </a:pPr>
            <a:r>
              <a:rPr lang="en-US" sz="168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Liquor	</a:t>
            </a:r>
          </a:p>
          <a:p>
            <a:pPr defTabSz="855878">
              <a:lnSpc>
                <a:spcPct val="115000"/>
              </a:lnSpc>
              <a:spcAft>
                <a:spcPts val="960"/>
              </a:spcAft>
            </a:pPr>
            <a:r>
              <a:rPr lang="en-US" sz="168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Beer</a:t>
            </a:r>
          </a:p>
          <a:p>
            <a:pPr defTabSz="855878">
              <a:lnSpc>
                <a:spcPct val="115000"/>
              </a:lnSpc>
              <a:spcAft>
                <a:spcPts val="960"/>
              </a:spcAft>
            </a:pPr>
            <a:r>
              <a:rPr lang="en-US" sz="168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Wine</a:t>
            </a:r>
          </a:p>
          <a:p>
            <a:pPr defTabSz="855878">
              <a:lnSpc>
                <a:spcPct val="115000"/>
              </a:lnSpc>
              <a:spcAft>
                <a:spcPts val="960"/>
              </a:spcAft>
            </a:pPr>
            <a:r>
              <a:rPr lang="en-US" sz="168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Soda</a:t>
            </a:r>
          </a:p>
          <a:p>
            <a:pPr defTabSz="855878">
              <a:lnSpc>
                <a:spcPct val="115000"/>
              </a:lnSpc>
              <a:spcAft>
                <a:spcPts val="960"/>
              </a:spcAft>
            </a:pPr>
            <a:r>
              <a:rPr lang="en-US" sz="168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Food</a:t>
            </a:r>
          </a:p>
          <a:p>
            <a:pPr defTabSz="855878">
              <a:lnSpc>
                <a:spcPct val="115000"/>
              </a:lnSpc>
              <a:spcAft>
                <a:spcPts val="960"/>
              </a:spcAft>
            </a:pPr>
            <a:r>
              <a:rPr lang="en-US" sz="168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Snacks</a:t>
            </a:r>
          </a:p>
          <a:p>
            <a:pPr defTabSz="855878">
              <a:lnSpc>
                <a:spcPct val="115000"/>
              </a:lnSpc>
              <a:spcAft>
                <a:spcPts val="960"/>
              </a:spcAft>
            </a:pPr>
            <a:r>
              <a:rPr lang="en-US" sz="168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Drink Overhead Items for drinks</a:t>
            </a:r>
          </a:p>
          <a:p>
            <a:pPr defTabSz="855878">
              <a:lnSpc>
                <a:spcPct val="115000"/>
              </a:lnSpc>
              <a:spcAft>
                <a:spcPts val="960"/>
              </a:spcAft>
            </a:pPr>
            <a:r>
              <a:rPr lang="en-US" sz="168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(Straws, Cups, napkins, Fruit etc.)</a:t>
            </a:r>
          </a:p>
          <a:p>
            <a:pPr defTabSz="855878">
              <a:lnSpc>
                <a:spcPct val="115000"/>
              </a:lnSpc>
              <a:spcAft>
                <a:spcPts val="960"/>
              </a:spcAft>
            </a:pPr>
            <a:r>
              <a:rPr lang="en-US" sz="1680" kern="100" dirty="0">
                <a:solidFill>
                  <a:prstClr val="black"/>
                </a:solidFill>
                <a:latin typeface="Aptos" panose="020B0004020202020204" pitchFamily="34" charset="0"/>
                <a:ea typeface="Aptos" panose="020B0004020202020204" pitchFamily="34" charset="0"/>
                <a:cs typeface="Times New Roman" panose="02020603050405020304" pitchFamily="18" charset="0"/>
              </a:rPr>
              <a:t>Total</a:t>
            </a:r>
          </a:p>
        </p:txBody>
      </p:sp>
    </p:spTree>
    <p:extLst>
      <p:ext uri="{BB962C8B-B14F-4D97-AF65-F5344CB8AC3E}">
        <p14:creationId xmlns:p14="http://schemas.microsoft.com/office/powerpoint/2010/main" val="2345723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adge with text and images&#10;&#10;AI-generated content may be incorrect.">
            <a:extLst>
              <a:ext uri="{FF2B5EF4-FFF2-40B4-BE49-F238E27FC236}">
                <a16:creationId xmlns:a16="http://schemas.microsoft.com/office/drawing/2014/main" id="{91546084-7D81-0A5A-C593-8FA11ADF50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7370" y="1819958"/>
            <a:ext cx="3517259" cy="3218084"/>
          </a:xfrm>
          <a:prstGeom prst="rect">
            <a:avLst/>
          </a:prstGeom>
        </p:spPr>
      </p:pic>
      <p:sp>
        <p:nvSpPr>
          <p:cNvPr id="3" name="TextBox 2">
            <a:extLst>
              <a:ext uri="{FF2B5EF4-FFF2-40B4-BE49-F238E27FC236}">
                <a16:creationId xmlns:a16="http://schemas.microsoft.com/office/drawing/2014/main" id="{7FBF0736-F636-3CA4-87E4-FBAA00CF2AA0}"/>
              </a:ext>
            </a:extLst>
          </p:cNvPr>
          <p:cNvSpPr txBox="1"/>
          <p:nvPr/>
        </p:nvSpPr>
        <p:spPr>
          <a:xfrm>
            <a:off x="2778318" y="132588"/>
            <a:ext cx="7580376" cy="1200329"/>
          </a:xfrm>
          <a:prstGeom prst="rect">
            <a:avLst/>
          </a:prstGeom>
          <a:noFill/>
        </p:spPr>
        <p:txBody>
          <a:bodyPr wrap="square" rtlCol="0">
            <a:spAutoFit/>
          </a:bodyPr>
          <a:lstStyle/>
          <a:p>
            <a:pPr algn="ctr"/>
            <a:r>
              <a:rPr lang="en-US" sz="7200" dirty="0"/>
              <a:t>LYNN ROLF </a:t>
            </a:r>
          </a:p>
        </p:txBody>
      </p:sp>
      <p:sp>
        <p:nvSpPr>
          <p:cNvPr id="4" name="TextBox 3">
            <a:extLst>
              <a:ext uri="{FF2B5EF4-FFF2-40B4-BE49-F238E27FC236}">
                <a16:creationId xmlns:a16="http://schemas.microsoft.com/office/drawing/2014/main" id="{473EE661-D43B-D14D-D037-0D7818BC794D}"/>
              </a:ext>
            </a:extLst>
          </p:cNvPr>
          <p:cNvSpPr txBox="1"/>
          <p:nvPr/>
        </p:nvSpPr>
        <p:spPr>
          <a:xfrm>
            <a:off x="2600010" y="5004542"/>
            <a:ext cx="7936992" cy="1446550"/>
          </a:xfrm>
          <a:prstGeom prst="rect">
            <a:avLst/>
          </a:prstGeom>
          <a:noFill/>
        </p:spPr>
        <p:txBody>
          <a:bodyPr wrap="square" rtlCol="0">
            <a:spAutoFit/>
          </a:bodyPr>
          <a:lstStyle/>
          <a:p>
            <a:pPr algn="ctr"/>
            <a:r>
              <a:rPr lang="en-US" sz="4400" dirty="0"/>
              <a:t>DIRECTOR VFW PROGRAMS </a:t>
            </a:r>
          </a:p>
          <a:p>
            <a:pPr algn="ctr"/>
            <a:r>
              <a:rPr lang="en-US" sz="4400" dirty="0">
                <a:hlinkClick r:id="rId3">
                  <a:extLst>
                    <a:ext uri="{A12FA001-AC4F-418D-AE19-62706E023703}">
                      <ahyp:hlinkClr xmlns:ahyp="http://schemas.microsoft.com/office/drawing/2018/hyperlinkcolor" val="tx"/>
                    </a:ext>
                  </a:extLst>
                </a:hlinkClick>
              </a:rPr>
              <a:t>LROLF@VFW.ORG</a:t>
            </a:r>
            <a:r>
              <a:rPr lang="en-US" sz="4400" dirty="0"/>
              <a:t> </a:t>
            </a:r>
          </a:p>
        </p:txBody>
      </p:sp>
    </p:spTree>
    <p:extLst>
      <p:ext uri="{BB962C8B-B14F-4D97-AF65-F5344CB8AC3E}">
        <p14:creationId xmlns:p14="http://schemas.microsoft.com/office/powerpoint/2010/main" val="21240078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36220" y="831273"/>
            <a:ext cx="6870021" cy="5410712"/>
          </a:xfrm>
          <a:prstGeom prst="rect">
            <a:avLst/>
          </a:prstGeom>
          <a:noFill/>
        </p:spPr>
        <p:txBody>
          <a:bodyPr wrap="none" rtlCol="0">
            <a:spAutoFit/>
          </a:bodyPr>
          <a:lstStyle/>
          <a:p>
            <a:pPr algn="ctr" defTabSz="855878"/>
            <a:r>
              <a:rPr lang="en-US" sz="5760" dirty="0">
                <a:solidFill>
                  <a:prstClr val="black"/>
                </a:solidFill>
                <a:latin typeface="Calibri"/>
              </a:rPr>
              <a:t>The House Committee</a:t>
            </a:r>
          </a:p>
          <a:p>
            <a:pPr algn="ctr" defTabSz="855878"/>
            <a:r>
              <a:rPr lang="en-US" sz="5760" dirty="0">
                <a:solidFill>
                  <a:prstClr val="black"/>
                </a:solidFill>
                <a:latin typeface="Calibri"/>
              </a:rPr>
              <a:t>Is</a:t>
            </a:r>
          </a:p>
          <a:p>
            <a:pPr algn="ctr" defTabSz="855878"/>
            <a:r>
              <a:rPr lang="en-US" sz="5760" dirty="0">
                <a:solidFill>
                  <a:prstClr val="black"/>
                </a:solidFill>
                <a:latin typeface="Calibri"/>
              </a:rPr>
              <a:t>Responsible</a:t>
            </a:r>
          </a:p>
          <a:p>
            <a:pPr algn="ctr" defTabSz="855878"/>
            <a:r>
              <a:rPr lang="en-US" sz="5760" dirty="0">
                <a:solidFill>
                  <a:prstClr val="black"/>
                </a:solidFill>
                <a:latin typeface="Calibri"/>
              </a:rPr>
              <a:t> for the </a:t>
            </a:r>
          </a:p>
          <a:p>
            <a:pPr algn="ctr" defTabSz="855878"/>
            <a:r>
              <a:rPr lang="en-US" sz="5760" dirty="0">
                <a:solidFill>
                  <a:prstClr val="black"/>
                </a:solidFill>
                <a:latin typeface="Calibri"/>
              </a:rPr>
              <a:t>Canteen Inventory</a:t>
            </a:r>
          </a:p>
          <a:p>
            <a:pPr algn="ctr" defTabSz="855878"/>
            <a:r>
              <a:rPr lang="en-US" sz="5760" dirty="0">
                <a:solidFill>
                  <a:prstClr val="black"/>
                </a:solidFill>
                <a:latin typeface="Calibri"/>
              </a:rPr>
              <a:t>Trustees Audit</a:t>
            </a:r>
          </a:p>
        </p:txBody>
      </p:sp>
    </p:spTree>
    <p:extLst>
      <p:ext uri="{BB962C8B-B14F-4D97-AF65-F5344CB8AC3E}">
        <p14:creationId xmlns:p14="http://schemas.microsoft.com/office/powerpoint/2010/main" val="3771274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B88B67-DD95-E4A4-E705-40157AB01B4A}"/>
              </a:ext>
            </a:extLst>
          </p:cNvPr>
          <p:cNvSpPr txBox="1"/>
          <p:nvPr/>
        </p:nvSpPr>
        <p:spPr>
          <a:xfrm>
            <a:off x="1722783" y="1001864"/>
            <a:ext cx="8984972" cy="5410712"/>
          </a:xfrm>
          <a:prstGeom prst="rect">
            <a:avLst/>
          </a:prstGeom>
          <a:noFill/>
        </p:spPr>
        <p:txBody>
          <a:bodyPr wrap="square">
            <a:spAutoFit/>
          </a:bodyPr>
          <a:lstStyle/>
          <a:p>
            <a:pPr algn="ctr" defTabSz="855878"/>
            <a:r>
              <a:rPr lang="en-US" sz="5760" dirty="0">
                <a:solidFill>
                  <a:prstClr val="black"/>
                </a:solidFill>
                <a:latin typeface="Calibri"/>
              </a:rPr>
              <a:t>The House Committee</a:t>
            </a:r>
          </a:p>
          <a:p>
            <a:pPr algn="ctr" defTabSz="855878"/>
            <a:r>
              <a:rPr lang="en-US" sz="5760" dirty="0">
                <a:solidFill>
                  <a:prstClr val="black"/>
                </a:solidFill>
                <a:latin typeface="Calibri"/>
              </a:rPr>
              <a:t>Reports to the </a:t>
            </a:r>
          </a:p>
          <a:p>
            <a:pPr algn="ctr" defTabSz="855878"/>
            <a:r>
              <a:rPr lang="en-US" sz="5760" dirty="0">
                <a:solidFill>
                  <a:prstClr val="black"/>
                </a:solidFill>
                <a:latin typeface="Calibri"/>
              </a:rPr>
              <a:t>Post membership. </a:t>
            </a:r>
          </a:p>
          <a:p>
            <a:pPr algn="ctr" defTabSz="855878"/>
            <a:r>
              <a:rPr lang="en-US" sz="5760" dirty="0">
                <a:solidFill>
                  <a:prstClr val="black"/>
                </a:solidFill>
                <a:latin typeface="Calibri"/>
              </a:rPr>
              <a:t>House Committee recommends</a:t>
            </a:r>
          </a:p>
          <a:p>
            <a:pPr algn="ctr" defTabSz="855878"/>
            <a:r>
              <a:rPr lang="en-US" sz="5760" dirty="0">
                <a:solidFill>
                  <a:prstClr val="black"/>
                </a:solidFill>
                <a:latin typeface="Calibri"/>
              </a:rPr>
              <a:t>Post Membership approves</a:t>
            </a:r>
          </a:p>
        </p:txBody>
      </p:sp>
    </p:spTree>
    <p:extLst>
      <p:ext uri="{BB962C8B-B14F-4D97-AF65-F5344CB8AC3E}">
        <p14:creationId xmlns:p14="http://schemas.microsoft.com/office/powerpoint/2010/main" val="8178245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44342" y="676102"/>
            <a:ext cx="10314041" cy="4967514"/>
          </a:xfrm>
          <a:prstGeom prst="rect">
            <a:avLst/>
          </a:prstGeom>
          <a:noFill/>
        </p:spPr>
        <p:txBody>
          <a:bodyPr wrap="none" rtlCol="0">
            <a:spAutoFit/>
          </a:bodyPr>
          <a:lstStyle/>
          <a:p>
            <a:pPr algn="ctr" defTabSz="855878"/>
            <a:r>
              <a:rPr lang="en-US" sz="7920" dirty="0">
                <a:solidFill>
                  <a:prstClr val="black"/>
                </a:solidFill>
                <a:latin typeface="Calibri"/>
              </a:rPr>
              <a:t>Conduct and Suspension</a:t>
            </a:r>
          </a:p>
          <a:p>
            <a:pPr algn="ctr" defTabSz="855878"/>
            <a:r>
              <a:rPr lang="en-US" sz="7920" dirty="0">
                <a:solidFill>
                  <a:prstClr val="black"/>
                </a:solidFill>
                <a:latin typeface="Calibri"/>
              </a:rPr>
              <a:t>Are covered in </a:t>
            </a:r>
          </a:p>
          <a:p>
            <a:pPr algn="ctr" defTabSz="855878"/>
            <a:r>
              <a:rPr lang="en-US" sz="7920" dirty="0">
                <a:solidFill>
                  <a:prstClr val="black"/>
                </a:solidFill>
                <a:latin typeface="Calibri"/>
              </a:rPr>
              <a:t>Sections</a:t>
            </a:r>
          </a:p>
          <a:p>
            <a:pPr algn="ctr" defTabSz="855878"/>
            <a:r>
              <a:rPr lang="en-US" sz="7920" dirty="0">
                <a:solidFill>
                  <a:prstClr val="black"/>
                </a:solidFill>
                <a:latin typeface="Calibri"/>
              </a:rPr>
              <a:t>VII and VIII</a:t>
            </a:r>
          </a:p>
        </p:txBody>
      </p:sp>
    </p:spTree>
    <p:extLst>
      <p:ext uri="{BB962C8B-B14F-4D97-AF65-F5344CB8AC3E}">
        <p14:creationId xmlns:p14="http://schemas.microsoft.com/office/powerpoint/2010/main" val="8678597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5797" y="443347"/>
            <a:ext cx="7625542" cy="6186309"/>
          </a:xfrm>
          <a:prstGeom prst="rect">
            <a:avLst/>
          </a:prstGeom>
          <a:noFill/>
        </p:spPr>
        <p:txBody>
          <a:bodyPr wrap="square" rtlCol="0">
            <a:spAutoFit/>
          </a:bodyPr>
          <a:lstStyle/>
          <a:p>
            <a:pPr algn="ctr" defTabSz="855878"/>
            <a:r>
              <a:rPr lang="en-US" sz="7920" dirty="0">
                <a:solidFill>
                  <a:prstClr val="black"/>
                </a:solidFill>
                <a:latin typeface="Calibri"/>
              </a:rPr>
              <a:t>The VFW</a:t>
            </a:r>
          </a:p>
          <a:p>
            <a:pPr algn="ctr" defTabSz="855878"/>
            <a:r>
              <a:rPr lang="en-US" sz="7920" dirty="0">
                <a:solidFill>
                  <a:prstClr val="black"/>
                </a:solidFill>
                <a:latin typeface="Calibri"/>
              </a:rPr>
              <a:t>Does </a:t>
            </a:r>
            <a:r>
              <a:rPr lang="en-US" sz="7920" dirty="0">
                <a:solidFill>
                  <a:srgbClr val="FF0000"/>
                </a:solidFill>
                <a:latin typeface="Calibri"/>
              </a:rPr>
              <a:t>NOT</a:t>
            </a:r>
          </a:p>
          <a:p>
            <a:pPr algn="ctr" defTabSz="855878"/>
            <a:r>
              <a:rPr lang="en-US" sz="7920" dirty="0">
                <a:solidFill>
                  <a:prstClr val="black"/>
                </a:solidFill>
                <a:latin typeface="Calibri"/>
              </a:rPr>
              <a:t>Have</a:t>
            </a:r>
          </a:p>
          <a:p>
            <a:pPr algn="ctr" defTabSz="855878"/>
            <a:r>
              <a:rPr lang="en-US" sz="7920" dirty="0">
                <a:solidFill>
                  <a:prstClr val="black"/>
                </a:solidFill>
                <a:latin typeface="Calibri"/>
              </a:rPr>
              <a:t>Social/Associate  Members</a:t>
            </a:r>
          </a:p>
        </p:txBody>
      </p:sp>
    </p:spTree>
    <p:extLst>
      <p:ext uri="{BB962C8B-B14F-4D97-AF65-F5344CB8AC3E}">
        <p14:creationId xmlns:p14="http://schemas.microsoft.com/office/powerpoint/2010/main" val="7125490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0379" y="842359"/>
            <a:ext cx="8830610" cy="4524315"/>
          </a:xfrm>
          <a:prstGeom prst="rect">
            <a:avLst/>
          </a:prstGeom>
          <a:noFill/>
        </p:spPr>
        <p:txBody>
          <a:bodyPr wrap="square" rtlCol="0">
            <a:spAutoFit/>
          </a:bodyPr>
          <a:lstStyle/>
          <a:p>
            <a:pPr algn="ctr" defTabSz="855878"/>
            <a:r>
              <a:rPr lang="en-US" sz="7200" dirty="0">
                <a:solidFill>
                  <a:srgbClr val="FF0000"/>
                </a:solidFill>
                <a:latin typeface="Calibri"/>
              </a:rPr>
              <a:t>Ensure you keep DABT</a:t>
            </a:r>
          </a:p>
          <a:p>
            <a:pPr algn="ctr" defTabSz="855878"/>
            <a:r>
              <a:rPr lang="en-US" sz="7200" dirty="0">
                <a:solidFill>
                  <a:srgbClr val="FF0000"/>
                </a:solidFill>
                <a:latin typeface="Calibri"/>
              </a:rPr>
              <a:t>Updated with person in charge of</a:t>
            </a:r>
          </a:p>
          <a:p>
            <a:pPr algn="ctr" defTabSz="855878"/>
            <a:r>
              <a:rPr lang="en-US" sz="7200" dirty="0">
                <a:solidFill>
                  <a:srgbClr val="FF0000"/>
                </a:solidFill>
                <a:latin typeface="Calibri"/>
              </a:rPr>
              <a:t>Canteen</a:t>
            </a:r>
          </a:p>
        </p:txBody>
      </p:sp>
    </p:spTree>
    <p:extLst>
      <p:ext uri="{BB962C8B-B14F-4D97-AF65-F5344CB8AC3E}">
        <p14:creationId xmlns:p14="http://schemas.microsoft.com/office/powerpoint/2010/main" val="22224444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C48613F5-7B14-6AD0-1C30-6ECBE9B691E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85D83C3-3B67-8669-03C4-A48D9F8122C1}"/>
              </a:ext>
            </a:extLst>
          </p:cNvPr>
          <p:cNvPicPr>
            <a:picLocks noChangeAspect="1"/>
          </p:cNvPicPr>
          <p:nvPr/>
        </p:nvPicPr>
        <p:blipFill>
          <a:blip r:embed="rId2"/>
          <a:stretch>
            <a:fillRect/>
          </a:stretch>
        </p:blipFill>
        <p:spPr>
          <a:xfrm>
            <a:off x="4340200" y="1822565"/>
            <a:ext cx="3511600" cy="3212870"/>
          </a:xfrm>
          <a:prstGeom prst="rect">
            <a:avLst/>
          </a:prstGeom>
        </p:spPr>
      </p:pic>
      <p:sp>
        <p:nvSpPr>
          <p:cNvPr id="3" name="TextBox 2">
            <a:extLst>
              <a:ext uri="{FF2B5EF4-FFF2-40B4-BE49-F238E27FC236}">
                <a16:creationId xmlns:a16="http://schemas.microsoft.com/office/drawing/2014/main" id="{5A9A1EFB-CD2F-C336-6C70-2A00D6F1F323}"/>
              </a:ext>
            </a:extLst>
          </p:cNvPr>
          <p:cNvSpPr txBox="1"/>
          <p:nvPr/>
        </p:nvSpPr>
        <p:spPr>
          <a:xfrm>
            <a:off x="0" y="460076"/>
            <a:ext cx="12192000" cy="1200329"/>
          </a:xfrm>
          <a:prstGeom prst="rect">
            <a:avLst/>
          </a:prstGeom>
          <a:noFill/>
        </p:spPr>
        <p:txBody>
          <a:bodyPr wrap="square" rtlCol="0">
            <a:spAutoFit/>
          </a:bodyPr>
          <a:lstStyle/>
          <a:p>
            <a:pPr algn="ctr"/>
            <a:r>
              <a:rPr lang="en-US" sz="7200" dirty="0"/>
              <a:t>BECAUSE WE CARE</a:t>
            </a:r>
          </a:p>
        </p:txBody>
      </p:sp>
      <p:sp>
        <p:nvSpPr>
          <p:cNvPr id="4" name="TextBox 3">
            <a:extLst>
              <a:ext uri="{FF2B5EF4-FFF2-40B4-BE49-F238E27FC236}">
                <a16:creationId xmlns:a16="http://schemas.microsoft.com/office/drawing/2014/main" id="{B40E9A06-92F6-6C14-0F55-7257C857C0B4}"/>
              </a:ext>
            </a:extLst>
          </p:cNvPr>
          <p:cNvSpPr txBox="1"/>
          <p:nvPr/>
        </p:nvSpPr>
        <p:spPr>
          <a:xfrm>
            <a:off x="0" y="5103963"/>
            <a:ext cx="12192000" cy="1323439"/>
          </a:xfrm>
          <a:prstGeom prst="rect">
            <a:avLst/>
          </a:prstGeom>
          <a:noFill/>
        </p:spPr>
        <p:txBody>
          <a:bodyPr wrap="square" rtlCol="0">
            <a:spAutoFit/>
          </a:bodyPr>
          <a:lstStyle/>
          <a:p>
            <a:pPr algn="ctr"/>
            <a:r>
              <a:rPr lang="en-US" sz="8000" dirty="0"/>
              <a:t>DAVID CAIN </a:t>
            </a:r>
          </a:p>
        </p:txBody>
      </p:sp>
    </p:spTree>
    <p:extLst>
      <p:ext uri="{BB962C8B-B14F-4D97-AF65-F5344CB8AC3E}">
        <p14:creationId xmlns:p14="http://schemas.microsoft.com/office/powerpoint/2010/main" val="23242576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B0C0E-BE3C-F8C9-213C-FB1C784A040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6EA7CD3-4222-9323-E973-7D215BDCBB20}"/>
              </a:ext>
            </a:extLst>
          </p:cNvPr>
          <p:cNvPicPr>
            <a:picLocks noChangeAspect="1"/>
          </p:cNvPicPr>
          <p:nvPr/>
        </p:nvPicPr>
        <p:blipFill>
          <a:blip r:embed="rId2"/>
          <a:stretch>
            <a:fillRect/>
          </a:stretch>
        </p:blipFill>
        <p:spPr>
          <a:xfrm>
            <a:off x="4340200" y="1822565"/>
            <a:ext cx="3511600" cy="3212870"/>
          </a:xfrm>
          <a:prstGeom prst="rect">
            <a:avLst/>
          </a:prstGeom>
        </p:spPr>
      </p:pic>
      <p:sp>
        <p:nvSpPr>
          <p:cNvPr id="3" name="TextBox 2">
            <a:extLst>
              <a:ext uri="{FF2B5EF4-FFF2-40B4-BE49-F238E27FC236}">
                <a16:creationId xmlns:a16="http://schemas.microsoft.com/office/drawing/2014/main" id="{E50D8A1E-FA51-E88C-4A2F-A04460448EDA}"/>
              </a:ext>
            </a:extLst>
          </p:cNvPr>
          <p:cNvSpPr txBox="1"/>
          <p:nvPr/>
        </p:nvSpPr>
        <p:spPr>
          <a:xfrm>
            <a:off x="0" y="460076"/>
            <a:ext cx="12192000" cy="1200329"/>
          </a:xfrm>
          <a:prstGeom prst="rect">
            <a:avLst/>
          </a:prstGeom>
          <a:noFill/>
        </p:spPr>
        <p:txBody>
          <a:bodyPr wrap="square" rtlCol="0">
            <a:spAutoFit/>
          </a:bodyPr>
          <a:lstStyle/>
          <a:p>
            <a:pPr algn="ctr"/>
            <a:r>
              <a:rPr lang="en-US" sz="7200" dirty="0"/>
              <a:t>MEMBERSHIP OVERVIEW</a:t>
            </a:r>
          </a:p>
        </p:txBody>
      </p:sp>
      <p:sp>
        <p:nvSpPr>
          <p:cNvPr id="4" name="TextBox 3">
            <a:extLst>
              <a:ext uri="{FF2B5EF4-FFF2-40B4-BE49-F238E27FC236}">
                <a16:creationId xmlns:a16="http://schemas.microsoft.com/office/drawing/2014/main" id="{ABB88517-4FFE-18A6-6E19-A198D53BBB1E}"/>
              </a:ext>
            </a:extLst>
          </p:cNvPr>
          <p:cNvSpPr txBox="1"/>
          <p:nvPr/>
        </p:nvSpPr>
        <p:spPr>
          <a:xfrm>
            <a:off x="0" y="5103963"/>
            <a:ext cx="12192000" cy="1569660"/>
          </a:xfrm>
          <a:prstGeom prst="rect">
            <a:avLst/>
          </a:prstGeom>
          <a:noFill/>
        </p:spPr>
        <p:txBody>
          <a:bodyPr wrap="square" rtlCol="0">
            <a:spAutoFit/>
          </a:bodyPr>
          <a:lstStyle/>
          <a:p>
            <a:pPr algn="ctr"/>
            <a:r>
              <a:rPr lang="en-US" sz="4800" dirty="0"/>
              <a:t>KEN MICHAEL </a:t>
            </a:r>
          </a:p>
          <a:p>
            <a:pPr algn="ctr"/>
            <a:r>
              <a:rPr lang="en-US" sz="4800" dirty="0"/>
              <a:t>DEPT MAL DIR</a:t>
            </a:r>
          </a:p>
        </p:txBody>
      </p:sp>
    </p:spTree>
    <p:extLst>
      <p:ext uri="{BB962C8B-B14F-4D97-AF65-F5344CB8AC3E}">
        <p14:creationId xmlns:p14="http://schemas.microsoft.com/office/powerpoint/2010/main" val="386918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E1EF4E8-5513-4BF5-BC41-04645281C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3848"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32" name="Rectangle 31">
            <a:extLst>
              <a:ext uri="{FF2B5EF4-FFF2-40B4-BE49-F238E27FC236}">
                <a16:creationId xmlns:a16="http://schemas.microsoft.com/office/drawing/2014/main" id="{361EA5BB-A258-4E22-94F4-C79A44136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28" y="-19456"/>
            <a:ext cx="12192000" cy="6858000"/>
          </a:xfrm>
          <a:prstGeom prst="rect">
            <a:avLst/>
          </a:prstGeom>
          <a:solidFill>
            <a:srgbClr val="FFFFFF">
              <a:alpha val="10000"/>
            </a:srgbClr>
          </a:solidFill>
          <a:ln w="3848"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2" name="Title 1">
            <a:extLst>
              <a:ext uri="{FF2B5EF4-FFF2-40B4-BE49-F238E27FC236}">
                <a16:creationId xmlns:a16="http://schemas.microsoft.com/office/drawing/2014/main" id="{50CD7E00-39B6-3303-E23D-1494A5747774}"/>
              </a:ext>
            </a:extLst>
          </p:cNvPr>
          <p:cNvSpPr>
            <a:spLocks noGrp="1"/>
          </p:cNvSpPr>
          <p:nvPr>
            <p:ph type="ctrTitle"/>
          </p:nvPr>
        </p:nvSpPr>
        <p:spPr>
          <a:xfrm>
            <a:off x="6371080" y="569593"/>
            <a:ext cx="5262318" cy="3469007"/>
          </a:xfrm>
        </p:spPr>
        <p:txBody>
          <a:bodyPr anchor="b">
            <a:normAutofit/>
          </a:bodyPr>
          <a:lstStyle/>
          <a:p>
            <a:pPr algn="l"/>
            <a:r>
              <a:rPr lang="en-US" sz="5400"/>
              <a:t>Membership Training</a:t>
            </a:r>
          </a:p>
        </p:txBody>
      </p:sp>
      <p:sp useBgFill="1">
        <p:nvSpPr>
          <p:cNvPr id="13" name="Graphic 10">
            <a:extLst>
              <a:ext uri="{FF2B5EF4-FFF2-40B4-BE49-F238E27FC236}">
                <a16:creationId xmlns:a16="http://schemas.microsoft.com/office/drawing/2014/main" id="{704F7EEF-CBB8-414E-AEB9-E8DFC3689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766717" y="5348577"/>
            <a:ext cx="1174169" cy="1174169"/>
          </a:xfrm>
          <a:custGeom>
            <a:avLst/>
            <a:gdLst>
              <a:gd name="connsiteX0" fmla="*/ 4053340 w 6859500"/>
              <a:gd name="connsiteY0" fmla="*/ 6235893 h 6859500"/>
              <a:gd name="connsiteX1" fmla="*/ 4053340 w 6859500"/>
              <a:gd name="connsiteY1" fmla="*/ 4053340 h 6859500"/>
              <a:gd name="connsiteX2" fmla="*/ 6235893 w 6859500"/>
              <a:gd name="connsiteY2" fmla="*/ 4053340 h 6859500"/>
              <a:gd name="connsiteX3" fmla="*/ 6859501 w 6859500"/>
              <a:gd name="connsiteY3" fmla="*/ 3429731 h 6859500"/>
              <a:gd name="connsiteX4" fmla="*/ 6235893 w 6859500"/>
              <a:gd name="connsiteY4" fmla="*/ 2806123 h 6859500"/>
              <a:gd name="connsiteX5" fmla="*/ 4053340 w 6859500"/>
              <a:gd name="connsiteY5" fmla="*/ 2806123 h 6859500"/>
              <a:gd name="connsiteX6" fmla="*/ 4053340 w 6859500"/>
              <a:gd name="connsiteY6" fmla="*/ 623608 h 6859500"/>
              <a:gd name="connsiteX7" fmla="*/ 3429731 w 6859500"/>
              <a:gd name="connsiteY7" fmla="*/ 0 h 6859500"/>
              <a:gd name="connsiteX8" fmla="*/ 2806123 w 6859500"/>
              <a:gd name="connsiteY8" fmla="*/ 623608 h 6859500"/>
              <a:gd name="connsiteX9" fmla="*/ 2806123 w 6859500"/>
              <a:gd name="connsiteY9" fmla="*/ 2806161 h 6859500"/>
              <a:gd name="connsiteX10" fmla="*/ 623608 w 6859500"/>
              <a:gd name="connsiteY10" fmla="*/ 2806161 h 6859500"/>
              <a:gd name="connsiteX11" fmla="*/ 0 w 6859500"/>
              <a:gd name="connsiteY11" fmla="*/ 3429731 h 6859500"/>
              <a:gd name="connsiteX12" fmla="*/ 623608 w 6859500"/>
              <a:gd name="connsiteY12" fmla="*/ 4053340 h 6859500"/>
              <a:gd name="connsiteX13" fmla="*/ 2806161 w 6859500"/>
              <a:gd name="connsiteY13" fmla="*/ 4053340 h 6859500"/>
              <a:gd name="connsiteX14" fmla="*/ 2806161 w 6859500"/>
              <a:gd name="connsiteY14" fmla="*/ 6235893 h 6859500"/>
              <a:gd name="connsiteX15" fmla="*/ 3429770 w 6859500"/>
              <a:gd name="connsiteY15" fmla="*/ 6859501 h 6859500"/>
              <a:gd name="connsiteX16" fmla="*/ 4053340 w 6859500"/>
              <a:gd name="connsiteY16" fmla="*/ 6235893 h 685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59500" h="6859500">
                <a:moveTo>
                  <a:pt x="4053340" y="6235893"/>
                </a:moveTo>
                <a:lnTo>
                  <a:pt x="4053340" y="4053340"/>
                </a:lnTo>
                <a:lnTo>
                  <a:pt x="6235893" y="4053340"/>
                </a:lnTo>
                <a:cubicBezTo>
                  <a:pt x="6580293" y="4053340"/>
                  <a:pt x="6859501" y="3774132"/>
                  <a:pt x="6859501" y="3429731"/>
                </a:cubicBezTo>
                <a:cubicBezTo>
                  <a:pt x="6859501" y="3085330"/>
                  <a:pt x="6580332" y="2806123"/>
                  <a:pt x="6235893" y="2806123"/>
                </a:cubicBezTo>
                <a:lnTo>
                  <a:pt x="4053340" y="2806123"/>
                </a:lnTo>
                <a:lnTo>
                  <a:pt x="4053340" y="623608"/>
                </a:lnTo>
                <a:cubicBezTo>
                  <a:pt x="4053340" y="279208"/>
                  <a:pt x="3774171" y="0"/>
                  <a:pt x="3429731" y="0"/>
                </a:cubicBezTo>
                <a:cubicBezTo>
                  <a:pt x="3085330" y="0"/>
                  <a:pt x="2806123" y="279208"/>
                  <a:pt x="2806123" y="623608"/>
                </a:cubicBezTo>
                <a:lnTo>
                  <a:pt x="2806123" y="2806161"/>
                </a:lnTo>
                <a:lnTo>
                  <a:pt x="623608" y="2806161"/>
                </a:lnTo>
                <a:cubicBezTo>
                  <a:pt x="279208" y="2806161"/>
                  <a:pt x="0" y="3085369"/>
                  <a:pt x="0" y="3429731"/>
                </a:cubicBezTo>
                <a:cubicBezTo>
                  <a:pt x="0" y="3774132"/>
                  <a:pt x="279208" y="4053340"/>
                  <a:pt x="623608" y="4053340"/>
                </a:cubicBezTo>
                <a:lnTo>
                  <a:pt x="2806161" y="4053340"/>
                </a:lnTo>
                <a:lnTo>
                  <a:pt x="2806161" y="6235893"/>
                </a:lnTo>
                <a:cubicBezTo>
                  <a:pt x="2806161" y="6580293"/>
                  <a:pt x="3085369" y="6859501"/>
                  <a:pt x="3429770" y="6859501"/>
                </a:cubicBezTo>
                <a:cubicBezTo>
                  <a:pt x="3774171" y="6859501"/>
                  <a:pt x="4053340" y="6580293"/>
                  <a:pt x="4053340" y="6235893"/>
                </a:cubicBezTo>
                <a:close/>
              </a:path>
            </a:pathLst>
          </a:cu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sp useBgFill="1">
        <p:nvSpPr>
          <p:cNvPr id="15" name="Oval 14">
            <a:extLst>
              <a:ext uri="{FF2B5EF4-FFF2-40B4-BE49-F238E27FC236}">
                <a16:creationId xmlns:a16="http://schemas.microsoft.com/office/drawing/2014/main" id="{2CA7C088-CD39-49F8-BB37-5E16EFFF41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0267771" y="5421922"/>
            <a:ext cx="388723" cy="388723"/>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Open sans"/>
              <a:ea typeface="+mn-ea"/>
              <a:cs typeface="+mn-cs"/>
            </a:endParaRPr>
          </a:p>
        </p:txBody>
      </p:sp>
      <p:sp>
        <p:nvSpPr>
          <p:cNvPr id="3" name="Subtitle 2">
            <a:extLst>
              <a:ext uri="{FF2B5EF4-FFF2-40B4-BE49-F238E27FC236}">
                <a16:creationId xmlns:a16="http://schemas.microsoft.com/office/drawing/2014/main" id="{08567B0D-BB5D-04CE-E6ED-3A96A10CC547}"/>
              </a:ext>
            </a:extLst>
          </p:cNvPr>
          <p:cNvSpPr>
            <a:spLocks noGrp="1"/>
          </p:cNvSpPr>
          <p:nvPr>
            <p:ph type="subTitle" idx="1"/>
          </p:nvPr>
        </p:nvSpPr>
        <p:spPr>
          <a:xfrm>
            <a:off x="6371080" y="4191000"/>
            <a:ext cx="5262318" cy="2117724"/>
          </a:xfrm>
        </p:spPr>
        <p:txBody>
          <a:bodyPr anchor="t">
            <a:normAutofit/>
          </a:bodyPr>
          <a:lstStyle/>
          <a:p>
            <a:pPr algn="l"/>
            <a:endParaRPr lang="en-US" sz="2200" dirty="0"/>
          </a:p>
          <a:p>
            <a:pPr algn="l"/>
            <a:r>
              <a:rPr lang="en-US" sz="2200" dirty="0"/>
              <a:t>Not your Grandfather’s Retention</a:t>
            </a:r>
          </a:p>
        </p:txBody>
      </p:sp>
      <p:pic>
        <p:nvPicPr>
          <p:cNvPr id="33" name="Picture 32">
            <a:extLst>
              <a:ext uri="{FF2B5EF4-FFF2-40B4-BE49-F238E27FC236}">
                <a16:creationId xmlns:a16="http://schemas.microsoft.com/office/drawing/2014/main" id="{87FFACA0-7486-96BC-3989-F04A02C551E6}"/>
              </a:ext>
            </a:extLst>
          </p:cNvPr>
          <p:cNvPicPr>
            <a:picLocks noChangeAspect="1"/>
          </p:cNvPicPr>
          <p:nvPr/>
        </p:nvPicPr>
        <p:blipFill>
          <a:blip r:embed="rId2"/>
          <a:srcRect l="15783" r="29844" b="1"/>
          <a:stretch/>
        </p:blipFill>
        <p:spPr>
          <a:xfrm>
            <a:off x="7935" y="1"/>
            <a:ext cx="6088065" cy="6858000"/>
          </a:xfrm>
          <a:prstGeom prst="rect">
            <a:avLst/>
          </a:prstGeom>
        </p:spPr>
      </p:pic>
      <p:sp useBgFill="1">
        <p:nvSpPr>
          <p:cNvPr id="17" name="Oval 16">
            <a:extLst>
              <a:ext uri="{FF2B5EF4-FFF2-40B4-BE49-F238E27FC236}">
                <a16:creationId xmlns:a16="http://schemas.microsoft.com/office/drawing/2014/main" id="{528C5F7D-50EC-4C32-B535-6E2B9D1FCF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5901638" y="457200"/>
            <a:ext cx="388723" cy="388723"/>
          </a:xfrm>
          <a:prstGeom prst="ellipse">
            <a:avLst/>
          </a:prstGeom>
          <a:ln w="3848" cap="flat">
            <a:noFill/>
            <a:prstDash val="solid"/>
            <a:miter/>
          </a:ln>
          <a:effectLst>
            <a:glow rad="152400">
              <a:srgbClr val="000000">
                <a:alpha val="4000"/>
              </a:srgbClr>
            </a:glow>
            <a:outerShdw blurRad="101600" dist="38100" dir="16200000" rotWithShape="0">
              <a:srgbClr val="000000">
                <a:alpha val="5000"/>
              </a:srgb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Open sans"/>
              <a:ea typeface="+mn-ea"/>
              <a:cs typeface="+mn-cs"/>
            </a:endParaRPr>
          </a:p>
        </p:txBody>
      </p:sp>
      <p:pic>
        <p:nvPicPr>
          <p:cNvPr id="6" name="Picture 5" descr="A red and black logo&#10;&#10;Description automatically generated">
            <a:extLst>
              <a:ext uri="{FF2B5EF4-FFF2-40B4-BE49-F238E27FC236}">
                <a16:creationId xmlns:a16="http://schemas.microsoft.com/office/drawing/2014/main" id="{1E0320D9-2A8B-D4C7-1D0F-E65D99E48C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9032" y="651561"/>
            <a:ext cx="4589439" cy="1604610"/>
          </a:xfrm>
          <a:prstGeom prst="rect">
            <a:avLst/>
          </a:prstGeom>
        </p:spPr>
      </p:pic>
    </p:spTree>
    <p:extLst>
      <p:ext uri="{BB962C8B-B14F-4D97-AF65-F5344CB8AC3E}">
        <p14:creationId xmlns:p14="http://schemas.microsoft.com/office/powerpoint/2010/main" val="396392582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C7A2E-E495-7A4C-2C70-98A7299BF01F}"/>
              </a:ext>
            </a:extLst>
          </p:cNvPr>
          <p:cNvSpPr>
            <a:spLocks noGrp="1"/>
          </p:cNvSpPr>
          <p:nvPr>
            <p:ph type="title"/>
          </p:nvPr>
        </p:nvSpPr>
        <p:spPr/>
        <p:txBody>
          <a:bodyPr/>
          <a:lstStyle/>
          <a:p>
            <a:r>
              <a:rPr lang="en-US" dirty="0"/>
              <a:t>50% of Life Membership </a:t>
            </a:r>
          </a:p>
        </p:txBody>
      </p:sp>
      <p:sp>
        <p:nvSpPr>
          <p:cNvPr id="3" name="Content Placeholder 2">
            <a:extLst>
              <a:ext uri="{FF2B5EF4-FFF2-40B4-BE49-F238E27FC236}">
                <a16:creationId xmlns:a16="http://schemas.microsoft.com/office/drawing/2014/main" id="{0A1A20A0-00B8-568A-34D6-13EC9EAB2AB0}"/>
              </a:ext>
            </a:extLst>
          </p:cNvPr>
          <p:cNvSpPr>
            <a:spLocks noGrp="1"/>
          </p:cNvSpPr>
          <p:nvPr>
            <p:ph idx="1"/>
          </p:nvPr>
        </p:nvSpPr>
        <p:spPr/>
        <p:txBody>
          <a:bodyPr>
            <a:normAutofit lnSpcReduction="10000"/>
          </a:bodyPr>
          <a:lstStyle/>
          <a:p>
            <a:pPr>
              <a:buFont typeface="Wingdings" panose="05000000000000000000" pitchFamily="2" charset="2"/>
              <a:buChar char="§"/>
            </a:pPr>
            <a:r>
              <a:rPr lang="en-US" dirty="0"/>
              <a:t>Starting around September 15</a:t>
            </a:r>
            <a:r>
              <a:rPr lang="en-US" baseline="30000" dirty="0"/>
              <a:t>th</a:t>
            </a:r>
            <a:endParaRPr lang="en-US" dirty="0"/>
          </a:p>
          <a:p>
            <a:pPr>
              <a:buFont typeface="Wingdings" panose="05000000000000000000" pitchFamily="2" charset="2"/>
              <a:buChar char="§"/>
            </a:pPr>
            <a:r>
              <a:rPr lang="en-US" dirty="0"/>
              <a:t>Annual member must have been on the roster prior to 50% of Life membership starting.</a:t>
            </a:r>
          </a:p>
          <a:p>
            <a:pPr>
              <a:buFont typeface="Wingdings" panose="05000000000000000000" pitchFamily="2" charset="2"/>
              <a:buChar char="§"/>
            </a:pPr>
            <a:r>
              <a:rPr lang="en-US" dirty="0"/>
              <a:t>Annual member will pay for 50%</a:t>
            </a:r>
          </a:p>
          <a:p>
            <a:pPr>
              <a:buFont typeface="Wingdings" panose="05000000000000000000" pitchFamily="2" charset="2"/>
              <a:buChar char="§"/>
            </a:pPr>
            <a:r>
              <a:rPr lang="en-US" dirty="0"/>
              <a:t>Post will pay 100%</a:t>
            </a:r>
          </a:p>
          <a:p>
            <a:pPr>
              <a:buFont typeface="Wingdings" panose="05000000000000000000" pitchFamily="2" charset="2"/>
              <a:buChar char="§"/>
            </a:pPr>
            <a:r>
              <a:rPr lang="en-US" dirty="0"/>
              <a:t>Must fill out the 50% off form and submit to HQs for reimbursement from Department. </a:t>
            </a:r>
          </a:p>
          <a:p>
            <a:pPr>
              <a:buFont typeface="Wingdings" panose="05000000000000000000" pitchFamily="2" charset="2"/>
              <a:buChar char="§"/>
            </a:pPr>
            <a:r>
              <a:rPr lang="en-US" dirty="0"/>
              <a:t>This will help you on several fronts:</a:t>
            </a:r>
          </a:p>
          <a:p>
            <a:pPr lvl="1">
              <a:buFont typeface="Wingdings" panose="05000000000000000000" pitchFamily="2" charset="2"/>
              <a:buChar char="§"/>
            </a:pPr>
            <a:r>
              <a:rPr lang="en-US" dirty="0"/>
              <a:t>You will get credit for annual to life conversion</a:t>
            </a:r>
          </a:p>
          <a:p>
            <a:pPr lvl="1">
              <a:buFont typeface="Wingdings" panose="05000000000000000000" pitchFamily="2" charset="2"/>
              <a:buChar char="§"/>
            </a:pPr>
            <a:r>
              <a:rPr lang="en-US" dirty="0"/>
              <a:t>You won’t have to keep trying to get that member to renew.</a:t>
            </a:r>
          </a:p>
          <a:p>
            <a:endParaRPr lang="en-US" dirty="0"/>
          </a:p>
        </p:txBody>
      </p:sp>
    </p:spTree>
    <p:extLst>
      <p:ext uri="{BB962C8B-B14F-4D97-AF65-F5344CB8AC3E}">
        <p14:creationId xmlns:p14="http://schemas.microsoft.com/office/powerpoint/2010/main" val="23409860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C61D1-D847-3153-D6B4-42FE682DB0B4}"/>
              </a:ext>
            </a:extLst>
          </p:cNvPr>
          <p:cNvSpPr>
            <a:spLocks noGrp="1"/>
          </p:cNvSpPr>
          <p:nvPr>
            <p:ph type="title"/>
          </p:nvPr>
        </p:nvSpPr>
        <p:spPr/>
        <p:txBody>
          <a:bodyPr/>
          <a:lstStyle/>
          <a:p>
            <a:r>
              <a:rPr lang="en-US" dirty="0"/>
              <a:t>50% of Life Membership for MAL Transfers</a:t>
            </a:r>
          </a:p>
        </p:txBody>
      </p:sp>
      <p:sp>
        <p:nvSpPr>
          <p:cNvPr id="3" name="Content Placeholder 2">
            <a:extLst>
              <a:ext uri="{FF2B5EF4-FFF2-40B4-BE49-F238E27FC236}">
                <a16:creationId xmlns:a16="http://schemas.microsoft.com/office/drawing/2014/main" id="{A7A35AEA-4EB0-2655-863B-2CF7AEA8C222}"/>
              </a:ext>
            </a:extLst>
          </p:cNvPr>
          <p:cNvSpPr>
            <a:spLocks noGrp="1"/>
          </p:cNvSpPr>
          <p:nvPr>
            <p:ph idx="1"/>
          </p:nvPr>
        </p:nvSpPr>
        <p:spPr/>
        <p:txBody>
          <a:bodyPr/>
          <a:lstStyle/>
          <a:p>
            <a:pPr>
              <a:buFont typeface="Wingdings" panose="05000000000000000000" pitchFamily="2" charset="2"/>
              <a:buChar char="§"/>
            </a:pPr>
            <a:r>
              <a:rPr lang="en-US" dirty="0"/>
              <a:t>Good to go now to do this</a:t>
            </a:r>
          </a:p>
          <a:p>
            <a:pPr>
              <a:buFont typeface="Wingdings" panose="05000000000000000000" pitchFamily="2" charset="2"/>
              <a:buChar char="§"/>
            </a:pPr>
            <a:endParaRPr lang="en-US" dirty="0"/>
          </a:p>
          <a:p>
            <a:pPr>
              <a:buFont typeface="Wingdings" panose="05000000000000000000" pitchFamily="2" charset="2"/>
              <a:buChar char="§"/>
            </a:pPr>
            <a:r>
              <a:rPr lang="en-US" dirty="0"/>
              <a:t>You must check the MAL member’s DD214 or eligibility documents. </a:t>
            </a:r>
          </a:p>
          <a:p>
            <a:pPr>
              <a:buFont typeface="Wingdings" panose="05000000000000000000" pitchFamily="2" charset="2"/>
              <a:buChar char="§"/>
            </a:pPr>
            <a:endParaRPr lang="en-US" dirty="0"/>
          </a:p>
          <a:p>
            <a:pPr>
              <a:buFont typeface="Wingdings" panose="05000000000000000000" pitchFamily="2" charset="2"/>
              <a:buChar char="§"/>
            </a:pPr>
            <a:r>
              <a:rPr lang="en-US" dirty="0"/>
              <a:t>The MAL must transfer into your post to be eligible.</a:t>
            </a:r>
          </a:p>
          <a:p>
            <a:endParaRPr lang="en-US" dirty="0"/>
          </a:p>
        </p:txBody>
      </p:sp>
    </p:spTree>
    <p:extLst>
      <p:ext uri="{BB962C8B-B14F-4D97-AF65-F5344CB8AC3E}">
        <p14:creationId xmlns:p14="http://schemas.microsoft.com/office/powerpoint/2010/main" val="582879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75072" y="2517828"/>
            <a:ext cx="5150561"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Programs Update</a:t>
            </a:r>
          </a:p>
        </p:txBody>
      </p:sp>
      <p:sp>
        <p:nvSpPr>
          <p:cNvPr id="5" name="TextBox 4"/>
          <p:cNvSpPr txBox="1"/>
          <p:nvPr/>
        </p:nvSpPr>
        <p:spPr>
          <a:xfrm>
            <a:off x="5491598" y="5279095"/>
            <a:ext cx="4434035" cy="95410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By Lynn W. Rolf III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August 2025</a:t>
            </a:r>
          </a:p>
        </p:txBody>
      </p:sp>
    </p:spTree>
    <p:extLst>
      <p:ext uri="{BB962C8B-B14F-4D97-AF65-F5344CB8AC3E}">
        <p14:creationId xmlns:p14="http://schemas.microsoft.com/office/powerpoint/2010/main" val="10449333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9BDAB-59C4-DFA4-5095-7A8F78F330AF}"/>
              </a:ext>
            </a:extLst>
          </p:cNvPr>
          <p:cNvSpPr>
            <a:spLocks noGrp="1"/>
          </p:cNvSpPr>
          <p:nvPr>
            <p:ph type="title"/>
          </p:nvPr>
        </p:nvSpPr>
        <p:spPr/>
        <p:txBody>
          <a:bodyPr/>
          <a:lstStyle/>
          <a:p>
            <a:r>
              <a:rPr lang="en-US" dirty="0"/>
              <a:t>Membership Rosters</a:t>
            </a:r>
          </a:p>
        </p:txBody>
      </p:sp>
      <p:pic>
        <p:nvPicPr>
          <p:cNvPr id="5" name="Content Placeholder 4">
            <a:extLst>
              <a:ext uri="{FF2B5EF4-FFF2-40B4-BE49-F238E27FC236}">
                <a16:creationId xmlns:a16="http://schemas.microsoft.com/office/drawing/2014/main" id="{0AE0D89F-E480-22F9-7E84-F42BCBF9F08A}"/>
              </a:ext>
            </a:extLst>
          </p:cNvPr>
          <p:cNvPicPr>
            <a:picLocks noGrp="1" noChangeAspect="1"/>
          </p:cNvPicPr>
          <p:nvPr>
            <p:ph idx="1"/>
          </p:nvPr>
        </p:nvPicPr>
        <p:blipFill>
          <a:blip r:embed="rId2"/>
          <a:stretch>
            <a:fillRect/>
          </a:stretch>
        </p:blipFill>
        <p:spPr>
          <a:xfrm>
            <a:off x="701040" y="1721290"/>
            <a:ext cx="10515600" cy="1707710"/>
          </a:xfrm>
        </p:spPr>
      </p:pic>
      <p:pic>
        <p:nvPicPr>
          <p:cNvPr id="7" name="Picture 6">
            <a:extLst>
              <a:ext uri="{FF2B5EF4-FFF2-40B4-BE49-F238E27FC236}">
                <a16:creationId xmlns:a16="http://schemas.microsoft.com/office/drawing/2014/main" id="{A53AE840-FED5-7CD0-2591-AF2F8AED1795}"/>
              </a:ext>
            </a:extLst>
          </p:cNvPr>
          <p:cNvPicPr>
            <a:picLocks noChangeAspect="1"/>
          </p:cNvPicPr>
          <p:nvPr/>
        </p:nvPicPr>
        <p:blipFill>
          <a:blip r:embed="rId3"/>
          <a:stretch>
            <a:fillRect/>
          </a:stretch>
        </p:blipFill>
        <p:spPr>
          <a:xfrm>
            <a:off x="2352675" y="3429000"/>
            <a:ext cx="6125877" cy="2765718"/>
          </a:xfrm>
          <a:prstGeom prst="rect">
            <a:avLst/>
          </a:prstGeom>
        </p:spPr>
      </p:pic>
    </p:spTree>
    <p:extLst>
      <p:ext uri="{BB962C8B-B14F-4D97-AF65-F5344CB8AC3E}">
        <p14:creationId xmlns:p14="http://schemas.microsoft.com/office/powerpoint/2010/main" val="38540199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1D5EE-1143-83CA-A39C-213540E6B99E}"/>
              </a:ext>
            </a:extLst>
          </p:cNvPr>
          <p:cNvSpPr>
            <a:spLocks noGrp="1"/>
          </p:cNvSpPr>
          <p:nvPr>
            <p:ph type="title"/>
          </p:nvPr>
        </p:nvSpPr>
        <p:spPr/>
        <p:txBody>
          <a:bodyPr/>
          <a:lstStyle/>
          <a:p>
            <a:r>
              <a:rPr lang="en-US" dirty="0"/>
              <a:t>Membership Roster -- Relocated</a:t>
            </a:r>
          </a:p>
        </p:txBody>
      </p:sp>
      <p:pic>
        <p:nvPicPr>
          <p:cNvPr id="5" name="Content Placeholder 4">
            <a:extLst>
              <a:ext uri="{FF2B5EF4-FFF2-40B4-BE49-F238E27FC236}">
                <a16:creationId xmlns:a16="http://schemas.microsoft.com/office/drawing/2014/main" id="{645847C0-740A-D419-1594-EE612ECC477D}"/>
              </a:ext>
            </a:extLst>
          </p:cNvPr>
          <p:cNvPicPr>
            <a:picLocks noGrp="1" noChangeAspect="1"/>
          </p:cNvPicPr>
          <p:nvPr>
            <p:ph idx="1"/>
          </p:nvPr>
        </p:nvPicPr>
        <p:blipFill>
          <a:blip r:embed="rId2"/>
          <a:stretch>
            <a:fillRect/>
          </a:stretch>
        </p:blipFill>
        <p:spPr>
          <a:xfrm>
            <a:off x="402425" y="1690688"/>
            <a:ext cx="11387150" cy="3806031"/>
          </a:xfrm>
        </p:spPr>
      </p:pic>
    </p:spTree>
    <p:extLst>
      <p:ext uri="{BB962C8B-B14F-4D97-AF65-F5344CB8AC3E}">
        <p14:creationId xmlns:p14="http://schemas.microsoft.com/office/powerpoint/2010/main" val="20342499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C2813-ED53-14FF-1EB3-5588BEAE962F}"/>
              </a:ext>
            </a:extLst>
          </p:cNvPr>
          <p:cNvSpPr>
            <a:spLocks noGrp="1"/>
          </p:cNvSpPr>
          <p:nvPr>
            <p:ph type="title"/>
          </p:nvPr>
        </p:nvSpPr>
        <p:spPr/>
        <p:txBody>
          <a:bodyPr/>
          <a:lstStyle/>
          <a:p>
            <a:r>
              <a:rPr lang="en-US" dirty="0"/>
              <a:t>MAL Membership Roster</a:t>
            </a:r>
          </a:p>
        </p:txBody>
      </p:sp>
      <p:sp>
        <p:nvSpPr>
          <p:cNvPr id="3" name="Content Placeholder 2">
            <a:extLst>
              <a:ext uri="{FF2B5EF4-FFF2-40B4-BE49-F238E27FC236}">
                <a16:creationId xmlns:a16="http://schemas.microsoft.com/office/drawing/2014/main" id="{FC18F22F-EC0E-F2FC-A838-4A98F1B41BAF}"/>
              </a:ext>
            </a:extLst>
          </p:cNvPr>
          <p:cNvSpPr>
            <a:spLocks noGrp="1"/>
          </p:cNvSpPr>
          <p:nvPr>
            <p:ph idx="1"/>
          </p:nvPr>
        </p:nvSpPr>
        <p:spPr/>
        <p:txBody>
          <a:bodyPr/>
          <a:lstStyle/>
          <a:p>
            <a:pPr>
              <a:buFont typeface="Wingdings" panose="05000000000000000000" pitchFamily="2" charset="2"/>
              <a:buChar char="§"/>
            </a:pPr>
            <a:r>
              <a:rPr lang="en-US" dirty="0">
                <a:solidFill>
                  <a:srgbClr val="FF0000"/>
                </a:solidFill>
                <a:hlinkClick r:id="rId2">
                  <a:extLst>
                    <a:ext uri="{A12FA001-AC4F-418D-AE19-62706E023703}">
                      <ahyp:hlinkClr xmlns:ahyp="http://schemas.microsoft.com/office/drawing/2018/hyperlinkcolor" val="tx"/>
                    </a:ext>
                  </a:extLst>
                </a:hlinkClick>
              </a:rPr>
              <a:t>Request it at : mal@vfwfl.org</a:t>
            </a:r>
            <a:endParaRPr lang="en-US" dirty="0">
              <a:solidFill>
                <a:srgbClr val="FF0000"/>
              </a:solidFill>
            </a:endParaRPr>
          </a:p>
          <a:p>
            <a:pPr>
              <a:buFont typeface="Wingdings" panose="05000000000000000000" pitchFamily="2" charset="2"/>
              <a:buChar char="§"/>
            </a:pPr>
            <a:endParaRPr lang="en-US" dirty="0"/>
          </a:p>
          <a:p>
            <a:pPr>
              <a:buFont typeface="Wingdings" panose="05000000000000000000" pitchFamily="2" charset="2"/>
              <a:buChar char="§"/>
            </a:pPr>
            <a:r>
              <a:rPr lang="en-US" dirty="0"/>
              <a:t>Make sure to do this often (quarterly)</a:t>
            </a:r>
          </a:p>
          <a:p>
            <a:pPr>
              <a:buFont typeface="Wingdings" panose="05000000000000000000" pitchFamily="2" charset="2"/>
              <a:buChar char="§"/>
            </a:pPr>
            <a:endParaRPr lang="en-US" dirty="0"/>
          </a:p>
          <a:p>
            <a:pPr>
              <a:buFont typeface="Wingdings" panose="05000000000000000000" pitchFamily="2" charset="2"/>
              <a:buChar char="§"/>
            </a:pPr>
            <a:r>
              <a:rPr lang="en-US" dirty="0"/>
              <a:t>MAL can be a gold mine.</a:t>
            </a:r>
          </a:p>
        </p:txBody>
      </p:sp>
    </p:spTree>
    <p:extLst>
      <p:ext uri="{BB962C8B-B14F-4D97-AF65-F5344CB8AC3E}">
        <p14:creationId xmlns:p14="http://schemas.microsoft.com/office/powerpoint/2010/main" val="35064311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2071C-C276-1E2F-33AD-7B2C7EC990A2}"/>
              </a:ext>
            </a:extLst>
          </p:cNvPr>
          <p:cNvSpPr>
            <a:spLocks noGrp="1"/>
          </p:cNvSpPr>
          <p:nvPr>
            <p:ph type="title"/>
          </p:nvPr>
        </p:nvSpPr>
        <p:spPr/>
        <p:txBody>
          <a:bodyPr/>
          <a:lstStyle/>
          <a:p>
            <a:r>
              <a:rPr lang="en-US" dirty="0"/>
              <a:t>Membership Drives</a:t>
            </a:r>
          </a:p>
        </p:txBody>
      </p:sp>
      <p:sp>
        <p:nvSpPr>
          <p:cNvPr id="3" name="Content Placeholder 2">
            <a:extLst>
              <a:ext uri="{FF2B5EF4-FFF2-40B4-BE49-F238E27FC236}">
                <a16:creationId xmlns:a16="http://schemas.microsoft.com/office/drawing/2014/main" id="{92C400E8-E675-4103-569F-FC20183C242F}"/>
              </a:ext>
            </a:extLst>
          </p:cNvPr>
          <p:cNvSpPr>
            <a:spLocks noGrp="1"/>
          </p:cNvSpPr>
          <p:nvPr>
            <p:ph idx="1"/>
          </p:nvPr>
        </p:nvSpPr>
        <p:spPr>
          <a:xfrm>
            <a:off x="838200" y="1568450"/>
            <a:ext cx="10515600" cy="4351338"/>
          </a:xfrm>
        </p:spPr>
        <p:txBody>
          <a:bodyPr/>
          <a:lstStyle/>
          <a:p>
            <a:r>
              <a:rPr lang="en-US" dirty="0"/>
              <a:t>Get out in the community and setup recruiting tables at events.</a:t>
            </a:r>
          </a:p>
          <a:p>
            <a:r>
              <a:rPr lang="en-US" dirty="0"/>
              <a:t>Every event in your post can be a recruiting event.</a:t>
            </a:r>
          </a:p>
          <a:p>
            <a:r>
              <a:rPr lang="en-US" dirty="0"/>
              <a:t>Get your brochures and pamphlets from the VFW</a:t>
            </a:r>
          </a:p>
        </p:txBody>
      </p:sp>
      <p:pic>
        <p:nvPicPr>
          <p:cNvPr id="5" name="Picture 4">
            <a:extLst>
              <a:ext uri="{FF2B5EF4-FFF2-40B4-BE49-F238E27FC236}">
                <a16:creationId xmlns:a16="http://schemas.microsoft.com/office/drawing/2014/main" id="{133B6345-566F-8A38-14A4-E57DB2603BB3}"/>
              </a:ext>
            </a:extLst>
          </p:cNvPr>
          <p:cNvPicPr>
            <a:picLocks noChangeAspect="1"/>
          </p:cNvPicPr>
          <p:nvPr/>
        </p:nvPicPr>
        <p:blipFill>
          <a:blip r:embed="rId2"/>
          <a:stretch>
            <a:fillRect/>
          </a:stretch>
        </p:blipFill>
        <p:spPr>
          <a:xfrm>
            <a:off x="651325" y="3504679"/>
            <a:ext cx="4530275" cy="3143129"/>
          </a:xfrm>
          <a:prstGeom prst="rect">
            <a:avLst/>
          </a:prstGeom>
        </p:spPr>
      </p:pic>
      <p:pic>
        <p:nvPicPr>
          <p:cNvPr id="7" name="Picture 6">
            <a:extLst>
              <a:ext uri="{FF2B5EF4-FFF2-40B4-BE49-F238E27FC236}">
                <a16:creationId xmlns:a16="http://schemas.microsoft.com/office/drawing/2014/main" id="{A8BCE02F-4733-6D76-8241-05AF70B2A3CA}"/>
              </a:ext>
            </a:extLst>
          </p:cNvPr>
          <p:cNvPicPr>
            <a:picLocks noChangeAspect="1"/>
          </p:cNvPicPr>
          <p:nvPr/>
        </p:nvPicPr>
        <p:blipFill>
          <a:blip r:embed="rId3"/>
          <a:stretch>
            <a:fillRect/>
          </a:stretch>
        </p:blipFill>
        <p:spPr>
          <a:xfrm>
            <a:off x="5347139" y="4000330"/>
            <a:ext cx="4864535" cy="1723231"/>
          </a:xfrm>
          <a:prstGeom prst="rect">
            <a:avLst/>
          </a:prstGeom>
        </p:spPr>
      </p:pic>
    </p:spTree>
    <p:extLst>
      <p:ext uri="{BB962C8B-B14F-4D97-AF65-F5344CB8AC3E}">
        <p14:creationId xmlns:p14="http://schemas.microsoft.com/office/powerpoint/2010/main" val="16583865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16D2B-43DA-4CA9-2260-85F76FE04B4C}"/>
              </a:ext>
            </a:extLst>
          </p:cNvPr>
          <p:cNvSpPr>
            <a:spLocks noGrp="1"/>
          </p:cNvSpPr>
          <p:nvPr>
            <p:ph type="title"/>
          </p:nvPr>
        </p:nvSpPr>
        <p:spPr/>
        <p:txBody>
          <a:bodyPr/>
          <a:lstStyle/>
          <a:p>
            <a:r>
              <a:rPr lang="en-US" dirty="0"/>
              <a:t>Membership Drives</a:t>
            </a:r>
          </a:p>
        </p:txBody>
      </p:sp>
      <p:pic>
        <p:nvPicPr>
          <p:cNvPr id="5" name="Content Placeholder 4">
            <a:extLst>
              <a:ext uri="{FF2B5EF4-FFF2-40B4-BE49-F238E27FC236}">
                <a16:creationId xmlns:a16="http://schemas.microsoft.com/office/drawing/2014/main" id="{5EB3AC69-FF19-D3C5-CCE9-2D3766205D23}"/>
              </a:ext>
            </a:extLst>
          </p:cNvPr>
          <p:cNvPicPr>
            <a:picLocks noGrp="1" noChangeAspect="1"/>
          </p:cNvPicPr>
          <p:nvPr>
            <p:ph idx="1"/>
          </p:nvPr>
        </p:nvPicPr>
        <p:blipFill>
          <a:blip r:embed="rId2"/>
          <a:stretch>
            <a:fillRect/>
          </a:stretch>
        </p:blipFill>
        <p:spPr>
          <a:xfrm>
            <a:off x="5981537" y="1473199"/>
            <a:ext cx="5483679" cy="4768089"/>
          </a:xfrm>
        </p:spPr>
      </p:pic>
      <p:pic>
        <p:nvPicPr>
          <p:cNvPr id="6" name="Picture 5">
            <a:extLst>
              <a:ext uri="{FF2B5EF4-FFF2-40B4-BE49-F238E27FC236}">
                <a16:creationId xmlns:a16="http://schemas.microsoft.com/office/drawing/2014/main" id="{AAC2985A-200D-9A54-F40B-D3E5A7F31B06}"/>
              </a:ext>
            </a:extLst>
          </p:cNvPr>
          <p:cNvPicPr>
            <a:picLocks noChangeAspect="1"/>
          </p:cNvPicPr>
          <p:nvPr/>
        </p:nvPicPr>
        <p:blipFill>
          <a:blip r:embed="rId3"/>
          <a:stretch>
            <a:fillRect/>
          </a:stretch>
        </p:blipFill>
        <p:spPr>
          <a:xfrm>
            <a:off x="970036" y="1690687"/>
            <a:ext cx="5379382" cy="4768089"/>
          </a:xfrm>
          <a:prstGeom prst="rect">
            <a:avLst/>
          </a:prstGeom>
        </p:spPr>
      </p:pic>
    </p:spTree>
    <p:extLst>
      <p:ext uri="{BB962C8B-B14F-4D97-AF65-F5344CB8AC3E}">
        <p14:creationId xmlns:p14="http://schemas.microsoft.com/office/powerpoint/2010/main" val="35689217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80923-FF76-97BF-A6D2-0D195E0803ED}"/>
              </a:ext>
            </a:extLst>
          </p:cNvPr>
          <p:cNvSpPr>
            <a:spLocks noGrp="1"/>
          </p:cNvSpPr>
          <p:nvPr>
            <p:ph type="title"/>
          </p:nvPr>
        </p:nvSpPr>
        <p:spPr/>
        <p:txBody>
          <a:bodyPr/>
          <a:lstStyle/>
          <a:p>
            <a:r>
              <a:rPr lang="en-US" dirty="0"/>
              <a:t>Membership Goals</a:t>
            </a:r>
          </a:p>
        </p:txBody>
      </p:sp>
      <p:sp>
        <p:nvSpPr>
          <p:cNvPr id="3" name="Content Placeholder 2">
            <a:extLst>
              <a:ext uri="{FF2B5EF4-FFF2-40B4-BE49-F238E27FC236}">
                <a16:creationId xmlns:a16="http://schemas.microsoft.com/office/drawing/2014/main" id="{3185F502-6B8D-25BC-9506-1E813E372B95}"/>
              </a:ext>
            </a:extLst>
          </p:cNvPr>
          <p:cNvSpPr>
            <a:spLocks noGrp="1"/>
          </p:cNvSpPr>
          <p:nvPr>
            <p:ph idx="1"/>
          </p:nvPr>
        </p:nvSpPr>
        <p:spPr>
          <a:xfrm>
            <a:off x="603504" y="1825625"/>
            <a:ext cx="11091672" cy="4351338"/>
          </a:xfrm>
        </p:spPr>
        <p:txBody>
          <a:bodyPr/>
          <a:lstStyle/>
          <a:p>
            <a:pPr>
              <a:buFont typeface="Wingdings" panose="05000000000000000000" pitchFamily="2" charset="2"/>
              <a:buChar char="§"/>
            </a:pPr>
            <a:r>
              <a:rPr lang="en-US" dirty="0"/>
              <a:t>September 30</a:t>
            </a:r>
            <a:r>
              <a:rPr lang="en-US" baseline="30000" dirty="0"/>
              <a:t>th</a:t>
            </a:r>
            <a:r>
              <a:rPr lang="en-US" dirty="0"/>
              <a:t> – 75%</a:t>
            </a:r>
          </a:p>
          <a:p>
            <a:pPr>
              <a:buFont typeface="Wingdings" panose="05000000000000000000" pitchFamily="2" charset="2"/>
              <a:buChar char="§"/>
            </a:pPr>
            <a:r>
              <a:rPr lang="en-US" dirty="0"/>
              <a:t>October 31</a:t>
            </a:r>
            <a:r>
              <a:rPr lang="en-US" baseline="30000" dirty="0"/>
              <a:t>st</a:t>
            </a:r>
            <a:r>
              <a:rPr lang="en-US" dirty="0"/>
              <a:t>  -- 85%</a:t>
            </a:r>
          </a:p>
          <a:p>
            <a:pPr>
              <a:buFont typeface="Wingdings" panose="05000000000000000000" pitchFamily="2" charset="2"/>
              <a:buChar char="§"/>
            </a:pPr>
            <a:r>
              <a:rPr lang="en-US" dirty="0"/>
              <a:t>November 30</a:t>
            </a:r>
            <a:r>
              <a:rPr lang="en-US" baseline="30000" dirty="0"/>
              <a:t>th</a:t>
            </a:r>
            <a:r>
              <a:rPr lang="en-US" dirty="0"/>
              <a:t> – 95%</a:t>
            </a:r>
          </a:p>
          <a:p>
            <a:pPr>
              <a:buFont typeface="Wingdings" panose="05000000000000000000" pitchFamily="2" charset="2"/>
              <a:buChar char="§"/>
            </a:pPr>
            <a:r>
              <a:rPr lang="en-US" dirty="0"/>
              <a:t>December 31</a:t>
            </a:r>
            <a:r>
              <a:rPr lang="en-US" baseline="30000" dirty="0"/>
              <a:t>st</a:t>
            </a:r>
            <a:r>
              <a:rPr lang="en-US" dirty="0"/>
              <a:t> – 100%</a:t>
            </a:r>
          </a:p>
          <a:p>
            <a:pPr>
              <a:buFont typeface="Wingdings" panose="05000000000000000000" pitchFamily="2" charset="2"/>
              <a:buChar char="§"/>
            </a:pPr>
            <a:r>
              <a:rPr lang="en-US" dirty="0"/>
              <a:t>January 30</a:t>
            </a:r>
            <a:r>
              <a:rPr lang="en-US" baseline="30000" dirty="0"/>
              <a:t>th</a:t>
            </a:r>
            <a:r>
              <a:rPr lang="en-US" dirty="0"/>
              <a:t> – 101% Qualifies you for All-American</a:t>
            </a:r>
          </a:p>
          <a:p>
            <a:pPr>
              <a:buFont typeface="Wingdings" panose="05000000000000000000" pitchFamily="2" charset="2"/>
              <a:buChar char="§"/>
            </a:pPr>
            <a:r>
              <a:rPr lang="en-US" dirty="0"/>
              <a:t>February 28</a:t>
            </a:r>
            <a:r>
              <a:rPr lang="en-US" baseline="30000" dirty="0"/>
              <a:t>th</a:t>
            </a:r>
            <a:r>
              <a:rPr lang="en-US" dirty="0"/>
              <a:t> – 102% Qualifies you for All-State</a:t>
            </a:r>
          </a:p>
          <a:p>
            <a:pPr>
              <a:buFont typeface="Wingdings" panose="05000000000000000000" pitchFamily="2" charset="2"/>
              <a:buChar char="§"/>
            </a:pPr>
            <a:r>
              <a:rPr lang="en-US" dirty="0"/>
              <a:t>March – June – Concentrate on Programs because you made it!!</a:t>
            </a:r>
          </a:p>
        </p:txBody>
      </p:sp>
    </p:spTree>
    <p:extLst>
      <p:ext uri="{BB962C8B-B14F-4D97-AF65-F5344CB8AC3E}">
        <p14:creationId xmlns:p14="http://schemas.microsoft.com/office/powerpoint/2010/main" val="3255479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1774" y="2664070"/>
            <a:ext cx="3504486"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Part 1 Programs Update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itle 2"/>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3012222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152650" y="1458073"/>
            <a:ext cx="7881607" cy="4808257"/>
          </a:xfrm>
        </p:spPr>
        <p:txBody>
          <a:bodyPr/>
          <a:lstStyle/>
          <a:p>
            <a:r>
              <a:rPr lang="en-US" dirty="0"/>
              <a:t>3 National Winners ($1000) will be provided to school for further programs</a:t>
            </a:r>
          </a:p>
          <a:p>
            <a:pPr marL="0" indent="0">
              <a:buNone/>
            </a:pPr>
            <a:endParaRPr lang="en-US" dirty="0"/>
          </a:p>
          <a:p>
            <a:r>
              <a:rPr lang="en-US" dirty="0"/>
              <a:t>3 Grade levels</a:t>
            </a:r>
          </a:p>
          <a:p>
            <a:endParaRPr lang="en-US" dirty="0"/>
          </a:p>
          <a:p>
            <a:r>
              <a:rPr lang="en-US" dirty="0"/>
              <a:t>Not a requirement- Still report  participation through dashboard</a:t>
            </a:r>
          </a:p>
          <a:p>
            <a:pPr marL="0" indent="0">
              <a:buNone/>
            </a:pPr>
            <a:endParaRPr lang="en-US" dirty="0"/>
          </a:p>
          <a:p>
            <a:r>
              <a:rPr lang="en-US" dirty="0"/>
              <a:t>Posts are encouraged more than ever to recognize our educators</a:t>
            </a:r>
          </a:p>
          <a:p>
            <a:endParaRPr lang="en-US" dirty="0"/>
          </a:p>
        </p:txBody>
      </p:sp>
      <p:sp>
        <p:nvSpPr>
          <p:cNvPr id="4" name="Title 3"/>
          <p:cNvSpPr>
            <a:spLocks noGrp="1"/>
          </p:cNvSpPr>
          <p:nvPr>
            <p:ph type="title"/>
          </p:nvPr>
        </p:nvSpPr>
        <p:spPr/>
        <p:txBody>
          <a:bodyPr/>
          <a:lstStyle/>
          <a:p>
            <a:r>
              <a:rPr lang="en-US" dirty="0"/>
              <a:t>Teacher Program Update</a:t>
            </a:r>
          </a:p>
        </p:txBody>
      </p:sp>
    </p:spTree>
    <p:extLst>
      <p:ext uri="{BB962C8B-B14F-4D97-AF65-F5344CB8AC3E}">
        <p14:creationId xmlns:p14="http://schemas.microsoft.com/office/powerpoint/2010/main" val="1044168463"/>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inimalXOVTI">
  <a:themeElements>
    <a:clrScheme name="AnalogousFromDarkSeedLeftStep">
      <a:dk1>
        <a:srgbClr val="000000"/>
      </a:dk1>
      <a:lt1>
        <a:srgbClr val="FFFFFF"/>
      </a:lt1>
      <a:dk2>
        <a:srgbClr val="1B302B"/>
      </a:dk2>
      <a:lt2>
        <a:srgbClr val="F2F3F0"/>
      </a:lt2>
      <a:accent1>
        <a:srgbClr val="612BE7"/>
      </a:accent1>
      <a:accent2>
        <a:srgbClr val="1F36D6"/>
      </a:accent2>
      <a:accent3>
        <a:srgbClr val="2990E7"/>
      </a:accent3>
      <a:accent4>
        <a:srgbClr val="15BEC5"/>
      </a:accent4>
      <a:accent5>
        <a:srgbClr val="23C487"/>
      </a:accent5>
      <a:accent6>
        <a:srgbClr val="16C93B"/>
      </a:accent6>
      <a:hlink>
        <a:srgbClr val="349C86"/>
      </a:hlink>
      <a:folHlink>
        <a:srgbClr val="7F7F7F"/>
      </a:folHlink>
    </a:clrScheme>
    <a:fontScheme name="Custom 40">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XOVTI" id="{DC540DBD-7FF5-4942-921A-CFF95ECB90AA}" vid="{E72E4198-D957-48FD-B88D-6DAFC89EAFA2}"/>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7E081DC6010048877BFAA0916C223C" ma:contentTypeVersion="10" ma:contentTypeDescription="Create a new document." ma:contentTypeScope="" ma:versionID="912fefe9bc8bad99090c6713e979bc44">
  <xsd:schema xmlns:xsd="http://www.w3.org/2001/XMLSchema" xmlns:xs="http://www.w3.org/2001/XMLSchema" xmlns:p="http://schemas.microsoft.com/office/2006/metadata/properties" xmlns:ns3="0fc448a0-9b3c-4d6d-bfb3-37c8e9742412" targetNamespace="http://schemas.microsoft.com/office/2006/metadata/properties" ma:root="true" ma:fieldsID="deee71a40b1096c84fdc8d227063a439" ns3:_="">
    <xsd:import namespace="0fc448a0-9b3c-4d6d-bfb3-37c8e9742412"/>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_activity" minOccurs="0"/>
                <xsd:element ref="ns3:MediaServiceSystemTag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c448a0-9b3c-4d6d-bfb3-37c8e9742412"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_activity" ma:index="13" nillable="true" ma:displayName="_activity" ma:hidden="true" ma:internalName="_activity">
      <xsd:simpleType>
        <xsd:restriction base="dms:Note"/>
      </xsd:simpleType>
    </xsd:element>
    <xsd:element name="MediaServiceSystemTags" ma:index="14" nillable="true" ma:displayName="MediaServiceSystemTags" ma:hidden="true" ma:internalName="MediaServiceSystemTags" ma:readOnly="true">
      <xsd:simpleType>
        <xsd:restriction base="dms:Note"/>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0fc448a0-9b3c-4d6d-bfb3-37c8e9742412" xsi:nil="true"/>
  </documentManagement>
</p:properties>
</file>

<file path=customXml/itemProps1.xml><?xml version="1.0" encoding="utf-8"?>
<ds:datastoreItem xmlns:ds="http://schemas.openxmlformats.org/officeDocument/2006/customXml" ds:itemID="{43B2940F-5DEB-459F-A378-64660D53DC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c448a0-9b3c-4d6d-bfb3-37c8e97424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DE16B06-CB58-43D8-B9FE-3B51F05A031D}">
  <ds:schemaRefs>
    <ds:schemaRef ds:uri="http://schemas.microsoft.com/sharepoint/v3/contenttype/forms"/>
  </ds:schemaRefs>
</ds:datastoreItem>
</file>

<file path=customXml/itemProps3.xml><?xml version="1.0" encoding="utf-8"?>
<ds:datastoreItem xmlns:ds="http://schemas.openxmlformats.org/officeDocument/2006/customXml" ds:itemID="{759D716F-CBDA-452E-8082-BD76A46E291E}">
  <ds:schemaRefs>
    <ds:schemaRef ds:uri="http://schemas.microsoft.com/office/2006/documentManagement/types"/>
    <ds:schemaRef ds:uri="http://purl.org/dc/elements/1.1/"/>
    <ds:schemaRef ds:uri="http://schemas.microsoft.com/office/infopath/2007/PartnerControls"/>
    <ds:schemaRef ds:uri="http://purl.org/dc/terms/"/>
    <ds:schemaRef ds:uri="http://schemas.openxmlformats.org/package/2006/metadata/core-properties"/>
    <ds:schemaRef ds:uri="http://schemas.microsoft.com/office/2006/metadata/properties"/>
    <ds:schemaRef ds:uri="0fc448a0-9b3c-4d6d-bfb3-37c8e9742412"/>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Slice</Template>
  <TotalTime>3809</TotalTime>
  <Words>2805</Words>
  <Application>Microsoft Office PowerPoint</Application>
  <PresentationFormat>Widescreen</PresentationFormat>
  <Paragraphs>406</Paragraphs>
  <Slides>75</Slides>
  <Notes>11</Notes>
  <HiddenSlides>2</HiddenSlides>
  <MMClips>0</MMClips>
  <ScaleCrop>false</ScaleCrop>
  <HeadingPairs>
    <vt:vector size="6" baseType="variant">
      <vt:variant>
        <vt:lpstr>Fonts Used</vt:lpstr>
      </vt:variant>
      <vt:variant>
        <vt:i4>16</vt:i4>
      </vt:variant>
      <vt:variant>
        <vt:lpstr>Theme</vt:lpstr>
      </vt:variant>
      <vt:variant>
        <vt:i4>6</vt:i4>
      </vt:variant>
      <vt:variant>
        <vt:lpstr>Slide Titles</vt:lpstr>
      </vt:variant>
      <vt:variant>
        <vt:i4>75</vt:i4>
      </vt:variant>
    </vt:vector>
  </HeadingPairs>
  <TitlesOfParts>
    <vt:vector size="97" baseType="lpstr">
      <vt:lpstr>Aptos</vt:lpstr>
      <vt:lpstr>Arial</vt:lpstr>
      <vt:lpstr>Calibri</vt:lpstr>
      <vt:lpstr>Calibri Light</vt:lpstr>
      <vt:lpstr>Century Gothic</vt:lpstr>
      <vt:lpstr>Comic Sans MS</vt:lpstr>
      <vt:lpstr>Courier New</vt:lpstr>
      <vt:lpstr>DM Sans</vt:lpstr>
      <vt:lpstr>Libre Baskerville</vt:lpstr>
      <vt:lpstr>Open sans</vt:lpstr>
      <vt:lpstr>Segoe UI</vt:lpstr>
      <vt:lpstr>Symbol</vt:lpstr>
      <vt:lpstr>Times New Roman</vt:lpstr>
      <vt:lpstr>Wingdings</vt:lpstr>
      <vt:lpstr>Wingdings 2</vt:lpstr>
      <vt:lpstr>Wingdings 3</vt:lpstr>
      <vt:lpstr>Slice</vt:lpstr>
      <vt:lpstr>Custom Design</vt:lpstr>
      <vt:lpstr>MinimalXOVTI</vt:lpstr>
      <vt:lpstr>Office Theme</vt:lpstr>
      <vt:lpstr>1_Office Theme</vt:lpstr>
      <vt:lpstr>2_Office Theme</vt:lpstr>
      <vt:lpstr>2025-2026  </vt:lpstr>
      <vt:lpstr>State Commander </vt:lpstr>
      <vt:lpstr>State A/q  </vt:lpstr>
      <vt:lpstr>PowerPoint Presentation</vt:lpstr>
      <vt:lpstr>PowerPoint Presentation</vt:lpstr>
      <vt:lpstr>PowerPoint Presentation</vt:lpstr>
      <vt:lpstr>PowerPoint Presentation</vt:lpstr>
      <vt:lpstr>Agenda</vt:lpstr>
      <vt:lpstr>Teacher Program Update</vt:lpstr>
      <vt:lpstr>Youth Programs</vt:lpstr>
      <vt:lpstr>Buddy Poppy AA Requirement</vt:lpstr>
      <vt:lpstr>Community Service AA Requirement</vt:lpstr>
      <vt:lpstr>Community Service</vt:lpstr>
      <vt:lpstr>Military Appreciation Program</vt:lpstr>
      <vt:lpstr>Deadlines</vt:lpstr>
      <vt:lpstr>Awards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VFW Programs Townhall Part II</vt:lpstr>
      <vt:lpstr>VFW Scholars App</vt:lpstr>
      <vt:lpstr>Combat Tested Gaming</vt:lpstr>
      <vt:lpstr>Purpose</vt:lpstr>
      <vt:lpstr>Mission</vt:lpstr>
      <vt:lpstr>Video Games Enhancing Mental Health</vt:lpstr>
      <vt:lpstr>Promoting Social Engagement</vt:lpstr>
      <vt:lpstr>VA Relationship </vt:lpstr>
      <vt:lpstr>Dashboard Intent</vt:lpstr>
      <vt:lpstr>Programs Dashboard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Membership Training</vt:lpstr>
      <vt:lpstr>50% of Life Membership </vt:lpstr>
      <vt:lpstr>50% of Life Membership for MAL Transfers</vt:lpstr>
      <vt:lpstr>Membership Rosters</vt:lpstr>
      <vt:lpstr>Membership Roster -- Relocated</vt:lpstr>
      <vt:lpstr>MAL Membership Roster</vt:lpstr>
      <vt:lpstr>Membership Drives</vt:lpstr>
      <vt:lpstr>Membership Drives</vt:lpstr>
      <vt:lpstr>Membership Goals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Coleman</dc:creator>
  <cp:lastModifiedBy>John Coleman</cp:lastModifiedBy>
  <cp:revision>7</cp:revision>
  <dcterms:created xsi:type="dcterms:W3CDTF">2025-07-29T15:17:49Z</dcterms:created>
  <dcterms:modified xsi:type="dcterms:W3CDTF">2025-08-04T13:08:17Z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0x010100307E081DC6010048877BFAA0916C223C</vt:lpwstr>
  </property>
</Properties>
</file>