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Lst>
  <p:notesMasterIdLst>
    <p:notesMasterId r:id="rId39"/>
  </p:notesMasterIdLst>
  <p:sldIdLst>
    <p:sldId id="582" r:id="rId3"/>
    <p:sldId id="581" r:id="rId4"/>
    <p:sldId id="583" r:id="rId5"/>
    <p:sldId id="584" r:id="rId6"/>
    <p:sldId id="315" r:id="rId7"/>
    <p:sldId id="391" r:id="rId8"/>
    <p:sldId id="301" r:id="rId9"/>
    <p:sldId id="336" r:id="rId10"/>
    <p:sldId id="367" r:id="rId11"/>
    <p:sldId id="313" r:id="rId12"/>
    <p:sldId id="368" r:id="rId13"/>
    <p:sldId id="286" r:id="rId14"/>
    <p:sldId id="371" r:id="rId15"/>
    <p:sldId id="372" r:id="rId16"/>
    <p:sldId id="375" r:id="rId17"/>
    <p:sldId id="374" r:id="rId18"/>
    <p:sldId id="376" r:id="rId19"/>
    <p:sldId id="377" r:id="rId20"/>
    <p:sldId id="378" r:id="rId21"/>
    <p:sldId id="379" r:id="rId22"/>
    <p:sldId id="380" r:id="rId23"/>
    <p:sldId id="279" r:id="rId24"/>
    <p:sldId id="280" r:id="rId25"/>
    <p:sldId id="381" r:id="rId26"/>
    <p:sldId id="281" r:id="rId27"/>
    <p:sldId id="382" r:id="rId28"/>
    <p:sldId id="384" r:id="rId29"/>
    <p:sldId id="385" r:id="rId30"/>
    <p:sldId id="386" r:id="rId31"/>
    <p:sldId id="387" r:id="rId32"/>
    <p:sldId id="388" r:id="rId33"/>
    <p:sldId id="585" r:id="rId34"/>
    <p:sldId id="586" r:id="rId35"/>
    <p:sldId id="361" r:id="rId36"/>
    <p:sldId id="333" r:id="rId37"/>
    <p:sldId id="579" r:id="rId38"/>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A7905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D7AC3CCA-C797-4891-BE02-D94E43425B78}" styleName="Medium Style 4">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w="12700" cmpd="sng">
              <a:solidFill>
                <a:schemeClr val="dk1"/>
              </a:solid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25400" cmpd="sng">
              <a:solidFill>
                <a:schemeClr val="dk1"/>
              </a:solidFill>
            </a:ln>
          </a:top>
        </a:tcBdr>
        <a:fill>
          <a:solidFill>
            <a:schemeClr val="dk1">
              <a:tint val="20000"/>
            </a:schemeClr>
          </a:solidFill>
        </a:fill>
      </a:tcStyle>
    </a:lastRow>
    <a:firstRow>
      <a:tcTxStyle b="on"/>
      <a:tcStyle>
        <a:tcBdr/>
        <a:fill>
          <a:solidFill>
            <a:schemeClr val="dk1">
              <a:tint val="20000"/>
            </a:schemeClr>
          </a:solidFill>
        </a:fill>
      </a:tcStyle>
    </a:firstRow>
  </a:tblStyle>
  <a:tblStyle styleId="{0505E3EF-67EA-436B-97B2-0124C06EBD24}" styleName="Medium Style 4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w="12700" cmpd="sng">
              <a:solidFill>
                <a:schemeClr val="accent3"/>
              </a:solid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25400" cmpd="sng">
              <a:solidFill>
                <a:schemeClr val="accent3"/>
              </a:solidFill>
            </a:ln>
          </a:top>
        </a:tcBdr>
        <a:fill>
          <a:solidFill>
            <a:schemeClr val="accent3">
              <a:tint val="20000"/>
            </a:schemeClr>
          </a:solidFill>
        </a:fill>
      </a:tcStyle>
    </a:lastRow>
    <a:firstRow>
      <a:tcTxStyle b="on"/>
      <a:tcStyle>
        <a:tcBdr/>
        <a:fill>
          <a:solidFill>
            <a:schemeClr val="accent3">
              <a:tint val="20000"/>
            </a:schemeClr>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069" autoAdjust="0"/>
    <p:restoredTop sz="88087" autoAdjust="0"/>
  </p:normalViewPr>
  <p:slideViewPr>
    <p:cSldViewPr snapToGrid="0">
      <p:cViewPr varScale="1">
        <p:scale>
          <a:sx n="103" d="100"/>
          <a:sy n="103" d="100"/>
        </p:scale>
        <p:origin x="2058" y="102"/>
      </p:cViewPr>
      <p:guideLst/>
    </p:cSldViewPr>
  </p:slideViewPr>
  <p:notesTextViewPr>
    <p:cViewPr>
      <p:scale>
        <a:sx n="1" d="1"/>
        <a:sy n="1" d="1"/>
      </p:scale>
      <p:origin x="0" y="0"/>
    </p:cViewPr>
  </p:notesTextViewPr>
  <p:sorterViewPr>
    <p:cViewPr>
      <p:scale>
        <a:sx n="100" d="100"/>
        <a:sy n="100" d="100"/>
      </p:scale>
      <p:origin x="0" y="-19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notesMaster" Target="notesMasters/notesMaster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theme" Target="theme/theme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presProps" Target="presProp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microsoft.com/office/2016/11/relationships/changesInfo" Target="changesInfos/changesInfo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tableStyles" Target="tableStyles.xml"/><Relationship Id="rId8" Type="http://schemas.openxmlformats.org/officeDocument/2006/relationships/slide" Target="slides/slide6.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cott Hice" userId="2b8b300d769b35c7" providerId="LiveId" clId="{CA6A0A1D-3A3F-4355-9ECB-8053C7BE84BB}"/>
    <pc:docChg chg="undo redo custSel modSld sldOrd">
      <pc:chgData name="Scott Hice" userId="2b8b300d769b35c7" providerId="LiveId" clId="{CA6A0A1D-3A3F-4355-9ECB-8053C7BE84BB}" dt="2024-08-17T10:47:58.996" v="131" actId="113"/>
      <pc:docMkLst>
        <pc:docMk/>
      </pc:docMkLst>
      <pc:sldChg chg="modSp mod">
        <pc:chgData name="Scott Hice" userId="2b8b300d769b35c7" providerId="LiveId" clId="{CA6A0A1D-3A3F-4355-9ECB-8053C7BE84BB}" dt="2024-08-17T10:37:32.991" v="125" actId="113"/>
        <pc:sldMkLst>
          <pc:docMk/>
          <pc:sldMk cId="2979669400" sldId="280"/>
        </pc:sldMkLst>
        <pc:spChg chg="mod">
          <ac:chgData name="Scott Hice" userId="2b8b300d769b35c7" providerId="LiveId" clId="{CA6A0A1D-3A3F-4355-9ECB-8053C7BE84BB}" dt="2024-08-17T10:37:32.991" v="125" actId="113"/>
          <ac:spMkLst>
            <pc:docMk/>
            <pc:sldMk cId="2979669400" sldId="280"/>
            <ac:spMk id="4" creationId="{00000000-0000-0000-0000-000000000000}"/>
          </ac:spMkLst>
        </pc:spChg>
      </pc:sldChg>
      <pc:sldChg chg="modSp mod">
        <pc:chgData name="Scott Hice" userId="2b8b300d769b35c7" providerId="LiveId" clId="{CA6A0A1D-3A3F-4355-9ECB-8053C7BE84BB}" dt="2024-08-17T10:23:26.171" v="112" actId="113"/>
        <pc:sldMkLst>
          <pc:docMk/>
          <pc:sldMk cId="3249799916" sldId="286"/>
        </pc:sldMkLst>
        <pc:spChg chg="mod">
          <ac:chgData name="Scott Hice" userId="2b8b300d769b35c7" providerId="LiveId" clId="{CA6A0A1D-3A3F-4355-9ECB-8053C7BE84BB}" dt="2024-08-17T10:23:26.171" v="112" actId="113"/>
          <ac:spMkLst>
            <pc:docMk/>
            <pc:sldMk cId="3249799916" sldId="286"/>
            <ac:spMk id="4" creationId="{05C010DD-F638-E4F3-90E3-D3A33C0DB7FC}"/>
          </ac:spMkLst>
        </pc:spChg>
      </pc:sldChg>
      <pc:sldChg chg="modSp mod">
        <pc:chgData name="Scott Hice" userId="2b8b300d769b35c7" providerId="LiveId" clId="{CA6A0A1D-3A3F-4355-9ECB-8053C7BE84BB}" dt="2024-08-17T10:17:44.478" v="86" actId="113"/>
        <pc:sldMkLst>
          <pc:docMk/>
          <pc:sldMk cId="853933845" sldId="313"/>
        </pc:sldMkLst>
        <pc:spChg chg="mod">
          <ac:chgData name="Scott Hice" userId="2b8b300d769b35c7" providerId="LiveId" clId="{CA6A0A1D-3A3F-4355-9ECB-8053C7BE84BB}" dt="2024-08-17T10:17:44.478" v="86" actId="113"/>
          <ac:spMkLst>
            <pc:docMk/>
            <pc:sldMk cId="853933845" sldId="313"/>
            <ac:spMk id="5" creationId="{DAAEF133-676B-1369-9E1D-53C016CB1669}"/>
          </ac:spMkLst>
        </pc:spChg>
      </pc:sldChg>
      <pc:sldChg chg="mod modShow">
        <pc:chgData name="Scott Hice" userId="2b8b300d769b35c7" providerId="LiveId" clId="{CA6A0A1D-3A3F-4355-9ECB-8053C7BE84BB}" dt="2024-08-16T21:30:31.691" v="12" actId="729"/>
        <pc:sldMkLst>
          <pc:docMk/>
          <pc:sldMk cId="4157251503" sldId="333"/>
        </pc:sldMkLst>
      </pc:sldChg>
      <pc:sldChg chg="modSp mod modShow modNotesTx">
        <pc:chgData name="Scott Hice" userId="2b8b300d769b35c7" providerId="LiveId" clId="{CA6A0A1D-3A3F-4355-9ECB-8053C7BE84BB}" dt="2024-08-17T10:15:27.736" v="84" actId="113"/>
        <pc:sldMkLst>
          <pc:docMk/>
          <pc:sldMk cId="2726992148" sldId="336"/>
        </pc:sldMkLst>
        <pc:spChg chg="mod">
          <ac:chgData name="Scott Hice" userId="2b8b300d769b35c7" providerId="LiveId" clId="{CA6A0A1D-3A3F-4355-9ECB-8053C7BE84BB}" dt="2024-08-17T10:15:27.736" v="84" actId="113"/>
          <ac:spMkLst>
            <pc:docMk/>
            <pc:sldMk cId="2726992148" sldId="336"/>
            <ac:spMk id="2" creationId="{00000000-0000-0000-0000-000000000000}"/>
          </ac:spMkLst>
        </pc:spChg>
      </pc:sldChg>
      <pc:sldChg chg="addSp delSp modSp mod ord">
        <pc:chgData name="Scott Hice" userId="2b8b300d769b35c7" providerId="LiveId" clId="{CA6A0A1D-3A3F-4355-9ECB-8053C7BE84BB}" dt="2024-08-17T10:21:25.275" v="106" actId="113"/>
        <pc:sldMkLst>
          <pc:docMk/>
          <pc:sldMk cId="1800538212" sldId="368"/>
        </pc:sldMkLst>
        <pc:spChg chg="mod">
          <ac:chgData name="Scott Hice" userId="2b8b300d769b35c7" providerId="LiveId" clId="{CA6A0A1D-3A3F-4355-9ECB-8053C7BE84BB}" dt="2024-08-17T10:21:25.275" v="106" actId="113"/>
          <ac:spMkLst>
            <pc:docMk/>
            <pc:sldMk cId="1800538212" sldId="368"/>
            <ac:spMk id="5" creationId="{DAAEF133-676B-1369-9E1D-53C016CB1669}"/>
          </ac:spMkLst>
        </pc:spChg>
        <pc:graphicFrameChg chg="add del modGraphic">
          <ac:chgData name="Scott Hice" userId="2b8b300d769b35c7" providerId="LiveId" clId="{CA6A0A1D-3A3F-4355-9ECB-8053C7BE84BB}" dt="2024-08-17T10:20:34.179" v="90" actId="27309"/>
          <ac:graphicFrameMkLst>
            <pc:docMk/>
            <pc:sldMk cId="1800538212" sldId="368"/>
            <ac:graphicFrameMk id="3" creationId="{D325846A-C3D1-3940-30F7-B3019778FD2D}"/>
          </ac:graphicFrameMkLst>
        </pc:graphicFrameChg>
      </pc:sldChg>
      <pc:sldChg chg="modSp mod">
        <pc:chgData name="Scott Hice" userId="2b8b300d769b35c7" providerId="LiveId" clId="{CA6A0A1D-3A3F-4355-9ECB-8053C7BE84BB}" dt="2024-08-17T10:26:53.279" v="115" actId="113"/>
        <pc:sldMkLst>
          <pc:docMk/>
          <pc:sldMk cId="1224781038" sldId="375"/>
        </pc:sldMkLst>
        <pc:spChg chg="mod">
          <ac:chgData name="Scott Hice" userId="2b8b300d769b35c7" providerId="LiveId" clId="{CA6A0A1D-3A3F-4355-9ECB-8053C7BE84BB}" dt="2024-08-17T10:26:53.279" v="115" actId="113"/>
          <ac:spMkLst>
            <pc:docMk/>
            <pc:sldMk cId="1224781038" sldId="375"/>
            <ac:spMk id="4" creationId="{755F6320-941E-B0F4-6EF9-19D5E01B910E}"/>
          </ac:spMkLst>
        </pc:spChg>
      </pc:sldChg>
      <pc:sldChg chg="modSp mod">
        <pc:chgData name="Scott Hice" userId="2b8b300d769b35c7" providerId="LiveId" clId="{CA6A0A1D-3A3F-4355-9ECB-8053C7BE84BB}" dt="2024-08-17T02:00:32.701" v="59" actId="6549"/>
        <pc:sldMkLst>
          <pc:docMk/>
          <pc:sldMk cId="2487827538" sldId="376"/>
        </pc:sldMkLst>
        <pc:spChg chg="mod">
          <ac:chgData name="Scott Hice" userId="2b8b300d769b35c7" providerId="LiveId" clId="{CA6A0A1D-3A3F-4355-9ECB-8053C7BE84BB}" dt="2024-08-17T02:00:32.701" v="59" actId="6549"/>
          <ac:spMkLst>
            <pc:docMk/>
            <pc:sldMk cId="2487827538" sldId="376"/>
            <ac:spMk id="5" creationId="{1A230263-3A40-4C45-BD96-7A8B049350A0}"/>
          </ac:spMkLst>
        </pc:spChg>
      </pc:sldChg>
      <pc:sldChg chg="modSp mod">
        <pc:chgData name="Scott Hice" userId="2b8b300d769b35c7" providerId="LiveId" clId="{CA6A0A1D-3A3F-4355-9ECB-8053C7BE84BB}" dt="2024-08-17T10:30:20.080" v="120" actId="113"/>
        <pc:sldMkLst>
          <pc:docMk/>
          <pc:sldMk cId="2559128014" sldId="377"/>
        </pc:sldMkLst>
        <pc:spChg chg="mod">
          <ac:chgData name="Scott Hice" userId="2b8b300d769b35c7" providerId="LiveId" clId="{CA6A0A1D-3A3F-4355-9ECB-8053C7BE84BB}" dt="2024-08-17T10:30:20.080" v="120" actId="113"/>
          <ac:spMkLst>
            <pc:docMk/>
            <pc:sldMk cId="2559128014" sldId="377"/>
            <ac:spMk id="5" creationId="{1A230263-3A40-4C45-BD96-7A8B049350A0}"/>
          </ac:spMkLst>
        </pc:spChg>
      </pc:sldChg>
      <pc:sldChg chg="modSp mod">
        <pc:chgData name="Scott Hice" userId="2b8b300d769b35c7" providerId="LiveId" clId="{CA6A0A1D-3A3F-4355-9ECB-8053C7BE84BB}" dt="2024-08-17T10:32:20.415" v="122" actId="113"/>
        <pc:sldMkLst>
          <pc:docMk/>
          <pc:sldMk cId="2918522268" sldId="379"/>
        </pc:sldMkLst>
        <pc:spChg chg="mod">
          <ac:chgData name="Scott Hice" userId="2b8b300d769b35c7" providerId="LiveId" clId="{CA6A0A1D-3A3F-4355-9ECB-8053C7BE84BB}" dt="2024-08-17T10:32:20.415" v="122" actId="113"/>
          <ac:spMkLst>
            <pc:docMk/>
            <pc:sldMk cId="2918522268" sldId="379"/>
            <ac:spMk id="5" creationId="{1A230263-3A40-4C45-BD96-7A8B049350A0}"/>
          </ac:spMkLst>
        </pc:spChg>
      </pc:sldChg>
      <pc:sldChg chg="modSp mod">
        <pc:chgData name="Scott Hice" userId="2b8b300d769b35c7" providerId="LiveId" clId="{CA6A0A1D-3A3F-4355-9ECB-8053C7BE84BB}" dt="2024-08-17T10:34:55.062" v="124" actId="113"/>
        <pc:sldMkLst>
          <pc:docMk/>
          <pc:sldMk cId="1095054529" sldId="380"/>
        </pc:sldMkLst>
        <pc:spChg chg="mod">
          <ac:chgData name="Scott Hice" userId="2b8b300d769b35c7" providerId="LiveId" clId="{CA6A0A1D-3A3F-4355-9ECB-8053C7BE84BB}" dt="2024-08-17T10:34:55.062" v="124" actId="113"/>
          <ac:spMkLst>
            <pc:docMk/>
            <pc:sldMk cId="1095054529" sldId="380"/>
            <ac:spMk id="4" creationId="{4C0D22A2-C33F-28FA-4999-FD9FF9869046}"/>
          </ac:spMkLst>
        </pc:spChg>
      </pc:sldChg>
      <pc:sldChg chg="modSp mod">
        <pc:chgData name="Scott Hice" userId="2b8b300d769b35c7" providerId="LiveId" clId="{CA6A0A1D-3A3F-4355-9ECB-8053C7BE84BB}" dt="2024-08-17T10:40:42.123" v="129" actId="113"/>
        <pc:sldMkLst>
          <pc:docMk/>
          <pc:sldMk cId="1199964014" sldId="381"/>
        </pc:sldMkLst>
        <pc:spChg chg="mod">
          <ac:chgData name="Scott Hice" userId="2b8b300d769b35c7" providerId="LiveId" clId="{CA6A0A1D-3A3F-4355-9ECB-8053C7BE84BB}" dt="2024-08-17T10:40:42.123" v="129" actId="113"/>
          <ac:spMkLst>
            <pc:docMk/>
            <pc:sldMk cId="1199964014" sldId="381"/>
            <ac:spMk id="5" creationId="{4045CCEA-21DF-815C-16F0-C423E69A8F47}"/>
          </ac:spMkLst>
        </pc:spChg>
      </pc:sldChg>
      <pc:sldChg chg="mod modShow">
        <pc:chgData name="Scott Hice" userId="2b8b300d769b35c7" providerId="LiveId" clId="{CA6A0A1D-3A3F-4355-9ECB-8053C7BE84BB}" dt="2024-08-17T09:22:21.393" v="68" actId="729"/>
        <pc:sldMkLst>
          <pc:docMk/>
          <pc:sldMk cId="2150601737" sldId="382"/>
        </pc:sldMkLst>
      </pc:sldChg>
      <pc:sldChg chg="modSp mod">
        <pc:chgData name="Scott Hice" userId="2b8b300d769b35c7" providerId="LiveId" clId="{CA6A0A1D-3A3F-4355-9ECB-8053C7BE84BB}" dt="2024-08-17T10:43:18.914" v="130" actId="113"/>
        <pc:sldMkLst>
          <pc:docMk/>
          <pc:sldMk cId="3766656925" sldId="384"/>
        </pc:sldMkLst>
        <pc:spChg chg="mod">
          <ac:chgData name="Scott Hice" userId="2b8b300d769b35c7" providerId="LiveId" clId="{CA6A0A1D-3A3F-4355-9ECB-8053C7BE84BB}" dt="2024-08-17T10:43:18.914" v="130" actId="113"/>
          <ac:spMkLst>
            <pc:docMk/>
            <pc:sldMk cId="3766656925" sldId="384"/>
            <ac:spMk id="4" creationId="{73984C43-5D82-5139-85CA-49745C854C31}"/>
          </ac:spMkLst>
        </pc:spChg>
      </pc:sldChg>
      <pc:sldChg chg="modSp mod">
        <pc:chgData name="Scott Hice" userId="2b8b300d769b35c7" providerId="LiveId" clId="{CA6A0A1D-3A3F-4355-9ECB-8053C7BE84BB}" dt="2024-08-17T10:47:58.996" v="131" actId="113"/>
        <pc:sldMkLst>
          <pc:docMk/>
          <pc:sldMk cId="1507491616" sldId="386"/>
        </pc:sldMkLst>
        <pc:spChg chg="mod">
          <ac:chgData name="Scott Hice" userId="2b8b300d769b35c7" providerId="LiveId" clId="{CA6A0A1D-3A3F-4355-9ECB-8053C7BE84BB}" dt="2024-08-17T10:47:58.996" v="131" actId="113"/>
          <ac:spMkLst>
            <pc:docMk/>
            <pc:sldMk cId="1507491616" sldId="386"/>
            <ac:spMk id="4" creationId="{9CB28F4F-315C-14A6-70D2-64A70F76D5DA}"/>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4CCB3563-B21F-4472-A953-CA98BFE318F2}" type="datetimeFigureOut">
              <a:rPr lang="en-US" smtClean="0"/>
              <a:t>8/17/2024</a:t>
            </a:fld>
            <a:endParaRPr lang="en-US"/>
          </a:p>
        </p:txBody>
      </p:sp>
      <p:sp>
        <p:nvSpPr>
          <p:cNvPr id="4" name="Slide Image Placeholder 3"/>
          <p:cNvSpPr>
            <a:spLocks noGrp="1" noRot="1" noChangeAspect="1"/>
          </p:cNvSpPr>
          <p:nvPr>
            <p:ph type="sldImg" idx="2"/>
          </p:nvPr>
        </p:nvSpPr>
        <p:spPr>
          <a:xfrm>
            <a:off x="1414463" y="1162050"/>
            <a:ext cx="4181475" cy="313690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B8C36D78-C19F-4765-8B7F-2FE8BFF07D6C}" type="slidenum">
              <a:rPr lang="en-US" smtClean="0"/>
              <a:t>‹#›</a:t>
            </a:fld>
            <a:endParaRPr lang="en-US"/>
          </a:p>
        </p:txBody>
      </p:sp>
    </p:spTree>
    <p:extLst>
      <p:ext uri="{BB962C8B-B14F-4D97-AF65-F5344CB8AC3E}">
        <p14:creationId xmlns:p14="http://schemas.microsoft.com/office/powerpoint/2010/main" val="83041045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9066985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5360115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02453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8919330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97127292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01000072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73794234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8045017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41413" y="684213"/>
            <a:ext cx="4575175" cy="3430587"/>
          </a:xfrm>
        </p:spPr>
      </p:sp>
      <p:sp>
        <p:nvSpPr>
          <p:cNvPr id="3" name="Notes Placeholder 2"/>
          <p:cNvSpPr>
            <a:spLocks noGrp="1"/>
          </p:cNvSpPr>
          <p:nvPr>
            <p:ph type="body" idx="1"/>
          </p:nvPr>
        </p:nvSpPr>
        <p:spPr/>
        <p:txBody>
          <a:bodyPr/>
          <a:lstStyle/>
          <a:p>
            <a:r>
              <a:rPr lang="en-US" dirty="0"/>
              <a:t>19 Districts,156 Post &amp; 137 Auxiliaries</a:t>
            </a:r>
          </a:p>
          <a:p>
            <a:r>
              <a:rPr lang="en-US" dirty="0"/>
              <a:t>Spin numbers to give total to 102% and total to reach All State requirement by Division</a:t>
            </a:r>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150666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r>
              <a:rPr lang="en-US" dirty="0"/>
              <a:t>Page list all Criteria for All State &amp; All American (Taken directly from the National &amp; State Membership Programs)</a:t>
            </a:r>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8243560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970213" y="534988"/>
            <a:ext cx="3563937" cy="2671762"/>
          </a:xfrm>
        </p:spPr>
      </p:sp>
      <p:sp>
        <p:nvSpPr>
          <p:cNvPr id="3" name="Notes Placeholder 2"/>
          <p:cNvSpPr>
            <a:spLocks noGrp="1"/>
          </p:cNvSpPr>
          <p:nvPr>
            <p:ph type="body" idx="1"/>
          </p:nvPr>
        </p:nvSpPr>
        <p:spPr/>
        <p:txBody>
          <a:bodyPr/>
          <a:lstStyle/>
          <a:p>
            <a:endParaRPr lang="en-US" dirty="0"/>
          </a:p>
        </p:txBody>
      </p:sp>
      <p:sp>
        <p:nvSpPr>
          <p:cNvPr id="5" name="Footer Placeholder 4"/>
          <p:cNvSpPr>
            <a:spLocks noGrp="1"/>
          </p:cNvSpPr>
          <p:nvPr>
            <p:ph type="ftr" sz="quarter" idx="10"/>
          </p:nvPr>
        </p:nvSpPr>
        <p:spPr/>
        <p:txBody>
          <a:bodyPr/>
          <a:lstStyle/>
          <a:p>
            <a:endParaRPr lang="en-US" dirty="0"/>
          </a:p>
        </p:txBody>
      </p:sp>
      <p:sp>
        <p:nvSpPr>
          <p:cNvPr id="7" name="Header Placeholder 6"/>
          <p:cNvSpPr>
            <a:spLocks noGrp="1"/>
          </p:cNvSpPr>
          <p:nvPr>
            <p:ph type="hdr" sz="quarter" idx="11"/>
          </p:nvPr>
        </p:nvSpPr>
        <p:spPr/>
        <p:txBody>
          <a:bodyPr/>
          <a:lstStyle/>
          <a:p>
            <a:endParaRPr lang="en-US" dirty="0"/>
          </a:p>
        </p:txBody>
      </p:sp>
    </p:spTree>
    <p:extLst>
      <p:ext uri="{BB962C8B-B14F-4D97-AF65-F5344CB8AC3E}">
        <p14:creationId xmlns:p14="http://schemas.microsoft.com/office/powerpoint/2010/main" val="349324584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73295925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7188" y="525463"/>
            <a:ext cx="3514725" cy="2635250"/>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371726419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182688" y="696913"/>
            <a:ext cx="4657725" cy="3492500"/>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marL="0" marR="0" lvl="0" indent="0" algn="r" defTabSz="713232" rtl="0" eaLnBrk="1" fontAlgn="auto" latinLnBrk="0" hangingPunct="1">
              <a:lnSpc>
                <a:spcPct val="100000"/>
              </a:lnSpc>
              <a:spcBef>
                <a:spcPts val="0"/>
              </a:spcBef>
              <a:spcAft>
                <a:spcPts val="0"/>
              </a:spcAft>
              <a:buClrTx/>
              <a:buSzTx/>
              <a:buFontTx/>
              <a:buNone/>
              <a:tabLst/>
              <a:defRPr/>
            </a:pPr>
            <a:fld id="{F4C5CEEB-1921-4563-B96E-96317E16252F}"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713232"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dirty="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24429155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Commander in Chief Al </a:t>
            </a:r>
            <a:r>
              <a:rPr lang="en-US" dirty="0" err="1"/>
              <a:t>Lipphardt’s</a:t>
            </a:r>
            <a:r>
              <a:rPr lang="en-US" dirty="0"/>
              <a:t> Theme Operation</a:t>
            </a:r>
          </a:p>
        </p:txBody>
      </p:sp>
      <p:sp>
        <p:nvSpPr>
          <p:cNvPr id="4" name="Slide Number Placeholder 3"/>
          <p:cNvSpPr>
            <a:spLocks noGrp="1"/>
          </p:cNvSpPr>
          <p:nvPr>
            <p:ph type="sldNum" sz="quarter" idx="5"/>
          </p:nvPr>
        </p:nvSpPr>
        <p:spPr/>
        <p:txBody>
          <a:bodyPr/>
          <a:lstStyle/>
          <a:p>
            <a:fld id="{B8C36D78-C19F-4765-8B7F-2FE8BFF07D6C}" type="slidenum">
              <a:rPr lang="en-US" smtClean="0"/>
              <a:t>5</a:t>
            </a:fld>
            <a:endParaRPr lang="en-US"/>
          </a:p>
        </p:txBody>
      </p:sp>
    </p:spTree>
    <p:extLst>
      <p:ext uri="{BB962C8B-B14F-4D97-AF65-F5344CB8AC3E}">
        <p14:creationId xmlns:p14="http://schemas.microsoft.com/office/powerpoint/2010/main" val="63269575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VFW National Membership Program </a:t>
            </a:r>
          </a:p>
        </p:txBody>
      </p:sp>
      <p:sp>
        <p:nvSpPr>
          <p:cNvPr id="4" name="Slide Number Placeholder 3"/>
          <p:cNvSpPr>
            <a:spLocks noGrp="1"/>
          </p:cNvSpPr>
          <p:nvPr>
            <p:ph type="sldNum" sz="quarter" idx="5"/>
          </p:nvPr>
        </p:nvSpPr>
        <p:spPr/>
        <p:txBody>
          <a:bodyPr/>
          <a:lstStyle/>
          <a:p>
            <a:fld id="{B8C36D78-C19F-4765-8B7F-2FE8BFF07D6C}" type="slidenum">
              <a:rPr lang="en-US" smtClean="0"/>
              <a:t>6</a:t>
            </a:fld>
            <a:endParaRPr lang="en-US"/>
          </a:p>
        </p:txBody>
      </p:sp>
    </p:spTree>
    <p:extLst>
      <p:ext uri="{BB962C8B-B14F-4D97-AF65-F5344CB8AC3E}">
        <p14:creationId xmlns:p14="http://schemas.microsoft.com/office/powerpoint/2010/main" val="25630361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12564573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Highlight Efforts &amp; Achievements</a:t>
            </a:r>
          </a:p>
        </p:txBody>
      </p:sp>
      <p:sp>
        <p:nvSpPr>
          <p:cNvPr id="4" name="Slide Number Placeholder 3"/>
          <p:cNvSpPr>
            <a:spLocks noGrp="1"/>
          </p:cNvSpPr>
          <p:nvPr>
            <p:ph type="sldNum" sz="quarter" idx="5"/>
          </p:nvPr>
        </p:nvSpPr>
        <p:spPr/>
        <p:txBody>
          <a:bodyPr/>
          <a:lstStyle/>
          <a:p>
            <a:fld id="{B8C36D78-C19F-4765-8B7F-2FE8BFF07D6C}" type="slidenum">
              <a:rPr lang="en-US" smtClean="0"/>
              <a:t>8</a:t>
            </a:fld>
            <a:endParaRPr lang="en-US"/>
          </a:p>
        </p:txBody>
      </p:sp>
    </p:spTree>
    <p:extLst>
      <p:ext uri="{BB962C8B-B14F-4D97-AF65-F5344CB8AC3E}">
        <p14:creationId xmlns:p14="http://schemas.microsoft.com/office/powerpoint/2010/main" val="45784319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Tree>
    <p:extLst>
      <p:ext uri="{BB962C8B-B14F-4D97-AF65-F5344CB8AC3E}">
        <p14:creationId xmlns:p14="http://schemas.microsoft.com/office/powerpoint/2010/main" val="332050139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795505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628650" y="1393236"/>
            <a:ext cx="7886700" cy="488205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p:txBody>
          <a:bodyPr/>
          <a:lstStyle>
            <a:lvl1pPr>
              <a:defRPr/>
            </a:lvl1pPr>
          </a:lstStyle>
          <a:p>
            <a:fld id="{E2FB73DA-5FDE-45B5-BAA4-C61223CC44F6}" type="slidenum">
              <a:rPr lang="en-US" smtClean="0"/>
              <a:pPr/>
              <a:t>‹#›</a:t>
            </a:fld>
            <a:endParaRPr lang="en-US" dirty="0"/>
          </a:p>
        </p:txBody>
      </p:sp>
      <p:sp>
        <p:nvSpPr>
          <p:cNvPr id="9"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6200649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28650" y="1458072"/>
            <a:ext cx="3867150" cy="4808257"/>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648200" y="1458073"/>
            <a:ext cx="3867150" cy="4790328"/>
          </a:xfrm>
          <a:prstGeom prst="rect">
            <a:avLst/>
          </a:prstGeom>
        </p:spPr>
        <p:txBody>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Slide Number Placeholder 6"/>
          <p:cNvSpPr>
            <a:spLocks noGrp="1"/>
          </p:cNvSpPr>
          <p:nvPr>
            <p:ph type="sldNum" sz="quarter" idx="12"/>
          </p:nvPr>
        </p:nvSpPr>
        <p:spPr/>
        <p:txBody>
          <a:bodyPr/>
          <a:lstStyle/>
          <a:p>
            <a:fld id="{60B18D57-13A5-4968-950D-8FEF41FA4399}" type="slidenum">
              <a:rPr lang="en-US" smtClean="0"/>
              <a:t>‹#›</a:t>
            </a:fld>
            <a:endParaRPr lang="en-US"/>
          </a:p>
        </p:txBody>
      </p:sp>
      <p:sp>
        <p:nvSpPr>
          <p:cNvPr id="10"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5946644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Blank">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fld id="{60B18D57-13A5-4968-950D-8FEF41FA4399}" type="slidenum">
              <a:rPr lang="en-US" smtClean="0"/>
              <a:t>‹#›</a:t>
            </a:fld>
            <a:endParaRPr lang="en-US"/>
          </a:p>
        </p:txBody>
      </p:sp>
      <p:sp>
        <p:nvSpPr>
          <p:cNvPr id="10" name="Table Placeholder 9"/>
          <p:cNvSpPr>
            <a:spLocks noGrp="1"/>
          </p:cNvSpPr>
          <p:nvPr>
            <p:ph type="tbl" sz="quarter" idx="13"/>
          </p:nvPr>
        </p:nvSpPr>
        <p:spPr>
          <a:xfrm>
            <a:off x="609600" y="1524000"/>
            <a:ext cx="7905749" cy="4724400"/>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1"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136810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Slide Number Placeholder 2"/>
          <p:cNvSpPr>
            <a:spLocks noGrp="1"/>
          </p:cNvSpPr>
          <p:nvPr>
            <p:ph type="sldNum" sz="quarter" idx="10"/>
          </p:nvPr>
        </p:nvSpPr>
        <p:spPr/>
        <p:txBody>
          <a:bodyPr/>
          <a:lstStyle/>
          <a:p>
            <a:fld id="{60B18D57-13A5-4968-950D-8FEF41FA4399}" type="slidenum">
              <a:rPr lang="en-US" smtClean="0"/>
              <a:t>‹#›</a:t>
            </a:fld>
            <a:endParaRPr lang="en-US"/>
          </a:p>
        </p:txBody>
      </p:sp>
      <p:sp>
        <p:nvSpPr>
          <p:cNvPr id="11" name="Chart Placeholder 10"/>
          <p:cNvSpPr>
            <a:spLocks noGrp="1"/>
          </p:cNvSpPr>
          <p:nvPr>
            <p:ph type="chart" sz="quarter" idx="11"/>
          </p:nvPr>
        </p:nvSpPr>
        <p:spPr>
          <a:xfrm>
            <a:off x="645459" y="1515035"/>
            <a:ext cx="7869891" cy="4661928"/>
          </a:xfrm>
          <a:prstGeom prst="rect">
            <a:avLst/>
          </a:prstGeom>
        </p:spPr>
        <p:txBody>
          <a:bodyPr/>
          <a:lstStyle>
            <a:lvl1pPr>
              <a:defRPr>
                <a:latin typeface="Arial" panose="020B0604020202020204" pitchFamily="34" charset="0"/>
                <a:cs typeface="Arial" panose="020B0604020202020204" pitchFamily="34" charset="0"/>
              </a:defRPr>
            </a:lvl1pPr>
          </a:lstStyle>
          <a:p>
            <a:endParaRPr lang="en-US" dirty="0"/>
          </a:p>
        </p:txBody>
      </p:sp>
      <p:sp>
        <p:nvSpPr>
          <p:cNvPr id="12"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36856883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p:txBody>
          <a:bodyPr/>
          <a:lstStyle/>
          <a:p>
            <a:fld id="{60B18D57-13A5-4968-950D-8FEF41FA4399}" type="slidenum">
              <a:rPr lang="en-US" smtClean="0"/>
              <a:t>‹#›</a:t>
            </a:fld>
            <a:endParaRPr lang="en-US" dirty="0"/>
          </a:p>
        </p:txBody>
      </p:sp>
      <p:sp>
        <p:nvSpPr>
          <p:cNvPr id="8" name="Title 1"/>
          <p:cNvSpPr>
            <a:spLocks noGrp="1"/>
          </p:cNvSpPr>
          <p:nvPr>
            <p:ph type="title"/>
          </p:nvPr>
        </p:nvSpPr>
        <p:spPr>
          <a:xfrm>
            <a:off x="215153" y="134472"/>
            <a:ext cx="6338048" cy="981732"/>
          </a:xfrm>
          <a:prstGeom prst="rect">
            <a:avLst/>
          </a:prstGeom>
        </p:spPr>
        <p:txBody>
          <a:bodyPr anchor="ctr"/>
          <a:lstStyle>
            <a:lvl1pPr>
              <a:defRPr sz="3200" b="1">
                <a:latin typeface="Arial" panose="020B0604020202020204" pitchFamily="34" charset="0"/>
                <a:cs typeface="Arial" panose="020B0604020202020204" pitchFamily="34" charset="0"/>
              </a:defRPr>
            </a:lvl1pPr>
          </a:lstStyle>
          <a:p>
            <a:r>
              <a:rPr lang="en-US" dirty="0"/>
              <a:t>Click to edit Master title style</a:t>
            </a:r>
          </a:p>
        </p:txBody>
      </p:sp>
    </p:spTree>
    <p:extLst>
      <p:ext uri="{BB962C8B-B14F-4D97-AF65-F5344CB8AC3E}">
        <p14:creationId xmlns:p14="http://schemas.microsoft.com/office/powerpoint/2010/main" val="123921771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Tree>
    <p:extLst>
      <p:ext uri="{BB962C8B-B14F-4D97-AF65-F5344CB8AC3E}">
        <p14:creationId xmlns:p14="http://schemas.microsoft.com/office/powerpoint/2010/main" val="35246680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80EB45-B35D-404E-9D89-7F498E85277C}" type="datetimeFigureOut">
              <a:rPr lang="en-US" smtClean="0"/>
              <a:t>8/17/2024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84F91704-0F45-4608-AEED-DA875A125FD6}" type="slidenum">
              <a:rPr lang="en-US" smtClean="0"/>
              <a:t>‹#›</a:t>
            </a:fld>
            <a:endParaRPr lang="en-US" dirty="0"/>
          </a:p>
        </p:txBody>
      </p:sp>
    </p:spTree>
    <p:extLst>
      <p:ext uri="{BB962C8B-B14F-4D97-AF65-F5344CB8AC3E}">
        <p14:creationId xmlns:p14="http://schemas.microsoft.com/office/powerpoint/2010/main" val="78684212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1.xml"/><Relationship Id="rId1" Type="http://schemas.openxmlformats.org/officeDocument/2006/relationships/slideLayout" Target="../slideLayouts/slideLayout1.xml"/><Relationship Id="rId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 Id="rId9"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0" y="0"/>
            <a:ext cx="9144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p:cNvPicPr>
            <a:picLocks noChangeAspect="1"/>
          </p:cNvPicPr>
          <p:nvPr userDrawn="1"/>
        </p:nvPicPr>
        <p:blipFill rotWithShape="1">
          <a:blip r:embed="rId3">
            <a:extLst>
              <a:ext uri="{28A0092B-C50C-407E-A947-70E740481C1C}">
                <a14:useLocalDpi xmlns:a14="http://schemas.microsoft.com/office/drawing/2010/main" val="0"/>
              </a:ext>
            </a:extLst>
          </a:blip>
          <a:srcRect l="28941"/>
          <a:stretch/>
        </p:blipFill>
        <p:spPr>
          <a:xfrm>
            <a:off x="1" y="0"/>
            <a:ext cx="3859110" cy="6858000"/>
          </a:xfrm>
          <a:prstGeom prst="rect">
            <a:avLst/>
          </a:prstGeom>
        </p:spPr>
      </p:pic>
      <p:pic>
        <p:nvPicPr>
          <p:cNvPr id="2" name="Picture 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854401" y="623548"/>
            <a:ext cx="3494500" cy="1221785"/>
          </a:xfrm>
          <a:prstGeom prst="rect">
            <a:avLst/>
          </a:prstGeom>
        </p:spPr>
      </p:pic>
    </p:spTree>
    <p:extLst>
      <p:ext uri="{BB962C8B-B14F-4D97-AF65-F5344CB8AC3E}">
        <p14:creationId xmlns:p14="http://schemas.microsoft.com/office/powerpoint/2010/main" val="3038192845"/>
      </p:ext>
    </p:extLst>
  </p:cSld>
  <p:clrMap bg1="lt1" tx1="dk1" bg2="lt2" tx2="dk2" accent1="accent1" accent2="accent2" accent3="accent3" accent4="accent4" accent5="accent5" accent6="accent6" hlink="hlink" folHlink="folHlink"/>
  <p:sldLayoutIdLst>
    <p:sldLayoutId id="2147483661" r:id="rId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 name="Rectangle 6"/>
          <p:cNvSpPr/>
          <p:nvPr userDrawn="1"/>
        </p:nvSpPr>
        <p:spPr>
          <a:xfrm>
            <a:off x="0" y="1252728"/>
            <a:ext cx="9144000" cy="5605272"/>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latin typeface="Arial" panose="020B0604020202020204" pitchFamily="34" charset="0"/>
                <a:cs typeface="Arial" panose="020B0604020202020204" pitchFamily="34" charset="0"/>
              </a:defRPr>
            </a:lvl1pPr>
          </a:lstStyle>
          <a:p>
            <a:fld id="{60B18D57-13A5-4968-950D-8FEF41FA4399}" type="slidenum">
              <a:rPr lang="en-US" smtClean="0"/>
              <a:pPr/>
              <a:t>‹#›</a:t>
            </a:fld>
            <a:endParaRPr lang="en-US" dirty="0"/>
          </a:p>
        </p:txBody>
      </p:sp>
      <p:cxnSp>
        <p:nvCxnSpPr>
          <p:cNvPr id="5" name="Straight Connector 4"/>
          <p:cNvCxnSpPr/>
          <p:nvPr userDrawn="1"/>
        </p:nvCxnSpPr>
        <p:spPr>
          <a:xfrm>
            <a:off x="0" y="1243584"/>
            <a:ext cx="9144000" cy="0"/>
          </a:xfrm>
          <a:prstGeom prst="line">
            <a:avLst/>
          </a:prstGeom>
          <a:ln w="190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pic>
        <p:nvPicPr>
          <p:cNvPr id="3" name="Picture 2"/>
          <p:cNvPicPr>
            <a:picLocks noChangeAspect="1"/>
          </p:cNvPicPr>
          <p:nvPr userDrawn="1"/>
        </p:nvPicPr>
        <p:blipFill>
          <a:blip r:embed="rId9" cstate="print">
            <a:extLst>
              <a:ext uri="{28A0092B-C50C-407E-A947-70E740481C1C}">
                <a14:useLocalDpi xmlns:a14="http://schemas.microsoft.com/office/drawing/2010/main" val="0"/>
              </a:ext>
            </a:extLst>
          </a:blip>
          <a:stretch>
            <a:fillRect/>
          </a:stretch>
        </p:blipFill>
        <p:spPr>
          <a:xfrm>
            <a:off x="6797845" y="273873"/>
            <a:ext cx="1977485" cy="691983"/>
          </a:xfrm>
          <a:prstGeom prst="rect">
            <a:avLst/>
          </a:prstGeom>
        </p:spPr>
      </p:pic>
    </p:spTree>
    <p:extLst>
      <p:ext uri="{BB962C8B-B14F-4D97-AF65-F5344CB8AC3E}">
        <p14:creationId xmlns:p14="http://schemas.microsoft.com/office/powerpoint/2010/main" val="2365841268"/>
      </p:ext>
    </p:extLst>
  </p:cSld>
  <p:clrMap bg1="lt1" tx1="dk1" bg2="lt2" tx2="dk2" accent1="accent1" accent2="accent2" accent3="accent3" accent4="accent4" accent5="accent5" accent6="accent6" hlink="hlink" folHlink="folHlink"/>
  <p:sldLayoutIdLst>
    <p:sldLayoutId id="2147483674" r:id="rId1"/>
    <p:sldLayoutId id="2147483676" r:id="rId2"/>
    <p:sldLayoutId id="2147483680" r:id="rId3"/>
    <p:sldLayoutId id="2147483681" r:id="rId4"/>
    <p:sldLayoutId id="2147483678" r:id="rId5"/>
    <p:sldLayoutId id="2147483682" r:id="rId6"/>
    <p:sldLayoutId id="2147483707" r:id="rId7"/>
  </p:sldLayoutIdLst>
  <p:hf hdr="0" ftr="0" dt="0"/>
  <p:txStyles>
    <p:titleStyle>
      <a:lvl1pPr algn="l" defTabSz="914400" rtl="0" eaLnBrk="1" latinLnBrk="0" hangingPunct="1">
        <a:lnSpc>
          <a:spcPct val="90000"/>
        </a:lnSpc>
        <a:spcBef>
          <a:spcPct val="0"/>
        </a:spcBef>
        <a:buNone/>
        <a:defRPr sz="4000" kern="1200">
          <a:solidFill>
            <a:schemeClr val="tx1"/>
          </a:solidFill>
          <a:latin typeface="Times New Roman" panose="02020603050405020304" pitchFamily="18" charset="0"/>
          <a:ea typeface="+mj-ea"/>
          <a:cs typeface="Times New Roman" panose="02020603050405020304" pitchFamily="18"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Times New Roman" panose="02020603050405020304" pitchFamily="18" charset="0"/>
          <a:ea typeface="+mn-ea"/>
          <a:cs typeface="Times New Roman" panose="02020603050405020304" pitchFamily="18" charset="0"/>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Times New Roman" panose="02020603050405020304" pitchFamily="18" charset="0"/>
          <a:ea typeface="+mn-ea"/>
          <a:cs typeface="Times New Roman" panose="02020603050405020304" pitchFamily="18" charset="0"/>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imes New Roman" panose="02020603050405020304" pitchFamily="18" charset="0"/>
          <a:ea typeface="+mn-ea"/>
          <a:cs typeface="Times New Roman" panose="02020603050405020304" pitchFamily="18" charset="0"/>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imes New Roman" panose="02020603050405020304" pitchFamily="18" charset="0"/>
          <a:ea typeface="+mn-ea"/>
          <a:cs typeface="Times New Roman" panose="02020603050405020304" pitchFamily="18"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8.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hyperlink" Target="mailto:mmclucas@vfwfl.org" TargetMode="External"/><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5.png"/><Relationship Id="rId4" Type="http://schemas.openxmlformats.org/officeDocument/2006/relationships/hyperlink" Target="mailto:gperrino@vfwfl.org"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mailto:shice@vfwfl.org" TargetMode="External"/><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33.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34.xml.rels><?xml version="1.0" encoding="UTF-8" standalone="yes"?>
<Relationships xmlns="http://schemas.openxmlformats.org/package/2006/relationships"><Relationship Id="rId3" Type="http://schemas.openxmlformats.org/officeDocument/2006/relationships/hyperlink" Target="http://www.vfw.org/my-vfw"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mailto:membership@vfw.org" TargetMode="External"/><Relationship Id="rId5" Type="http://schemas.openxmlformats.org/officeDocument/2006/relationships/hyperlink" Target="http://www.facebook.com/VFWmembershipHQ" TargetMode="External"/><Relationship Id="rId4" Type="http://schemas.openxmlformats.org/officeDocument/2006/relationships/hyperlink" Target="https://www.youtube.com/c/VFWHQ" TargetMode="External"/></Relationships>
</file>

<file path=ppt/slides/_rels/slide35.xml.rels><?xml version="1.0" encoding="UTF-8" standalone="yes"?>
<Relationships xmlns="http://schemas.openxmlformats.org/package/2006/relationships"><Relationship Id="rId2" Type="http://schemas.openxmlformats.org/officeDocument/2006/relationships/hyperlink" Target="mailto:membership@vfw.org" TargetMode="Externa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2" Type="http://schemas.openxmlformats.org/officeDocument/2006/relationships/hyperlink" Target="mailto:Rbutler@vfw.org" TargetMode="Externa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mailto:rholladay1960@hotmail.com" TargetMode="External"/><Relationship Id="rId2" Type="http://schemas.openxmlformats.org/officeDocument/2006/relationships/notesSlide" Target="../notesSlides/notesSlide4.xml"/><Relationship Id="rId1" Type="http://schemas.openxmlformats.org/officeDocument/2006/relationships/slideLayout" Target="../slideLayouts/slideLayout7.xml"/><Relationship Id="rId5" Type="http://schemas.openxmlformats.org/officeDocument/2006/relationships/hyperlink" Target="mailto:gftilley@vfwfl.org" TargetMode="External"/><Relationship Id="rId4" Type="http://schemas.openxmlformats.org/officeDocument/2006/relationships/hyperlink" Target="mailto:warvet1976@gmail.com"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10359" y="1609097"/>
            <a:ext cx="8923283" cy="3724096"/>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3232"/>
            <a:r>
              <a:rPr lang="en-US" sz="3600" b="1" dirty="0">
                <a:ln w="11430"/>
                <a:solidFill>
                  <a:prstClr val="black"/>
                </a:solidFill>
                <a:latin typeface="Arial Black" panose="020B0A04020102020204" pitchFamily="34" charset="0"/>
              </a:rPr>
              <a:t>DEPARTMENT OF FLORIDA</a:t>
            </a: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endParaRPr lang="en-US" sz="2000" b="1" dirty="0">
              <a:ln w="11430"/>
              <a:solidFill>
                <a:prstClr val="black"/>
              </a:solidFill>
              <a:latin typeface="Arial Black" panose="020B0A04020102020204" pitchFamily="34" charset="0"/>
            </a:endParaRPr>
          </a:p>
          <a:p>
            <a:pPr algn="ctr" defTabSz="713232"/>
            <a:r>
              <a:rPr lang="en-US" sz="2000" b="1" dirty="0">
                <a:ln w="11430"/>
                <a:solidFill>
                  <a:prstClr val="black"/>
                </a:solidFill>
                <a:latin typeface="Arial Black" panose="020B0A04020102020204" pitchFamily="34" charset="0"/>
              </a:rPr>
              <a:t>DEPT. SCHOOL OF INSTRUCTION – MEMBERSHIP 2024 - 2025</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416144" y="2596446"/>
            <a:ext cx="4311711" cy="1665111"/>
          </a:xfrm>
          <a:prstGeom prst="rect">
            <a:avLst/>
          </a:prstGeom>
        </p:spPr>
      </p:pic>
    </p:spTree>
    <p:extLst>
      <p:ext uri="{BB962C8B-B14F-4D97-AF65-F5344CB8AC3E}">
        <p14:creationId xmlns:p14="http://schemas.microsoft.com/office/powerpoint/2010/main" val="1622206104"/>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FB7720-A3B4-6118-81DE-87875234DA06}"/>
              </a:ext>
            </a:extLst>
          </p:cNvPr>
          <p:cNvSpPr txBox="1"/>
          <p:nvPr/>
        </p:nvSpPr>
        <p:spPr>
          <a:xfrm>
            <a:off x="692210" y="273465"/>
            <a:ext cx="5332575" cy="523220"/>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Service &amp; Support</a:t>
            </a:r>
          </a:p>
        </p:txBody>
      </p:sp>
      <p:sp>
        <p:nvSpPr>
          <p:cNvPr id="5" name="TextBox 4">
            <a:extLst>
              <a:ext uri="{FF2B5EF4-FFF2-40B4-BE49-F238E27FC236}">
                <a16:creationId xmlns:a16="http://schemas.microsoft.com/office/drawing/2014/main" id="{DAAEF133-676B-1369-9E1D-53C016CB1669}"/>
              </a:ext>
            </a:extLst>
          </p:cNvPr>
          <p:cNvSpPr txBox="1"/>
          <p:nvPr/>
        </p:nvSpPr>
        <p:spPr>
          <a:xfrm>
            <a:off x="247828" y="1529697"/>
            <a:ext cx="8409062" cy="4862870"/>
          </a:xfrm>
          <a:prstGeom prst="rect">
            <a:avLst/>
          </a:prstGeom>
          <a:noFill/>
        </p:spPr>
        <p:txBody>
          <a:bodyPr wrap="square" rtlCol="0">
            <a:spAutoFit/>
          </a:bodyPr>
          <a:lstStyle/>
          <a:p>
            <a:r>
              <a:rPr lang="en-US" b="1" dirty="0"/>
              <a:t>Service &amp; Support</a:t>
            </a:r>
          </a:p>
          <a:p>
            <a:endParaRPr lang="en-US" dirty="0"/>
          </a:p>
          <a:p>
            <a:r>
              <a:rPr lang="en-US" sz="1800" b="1" i="1" u="none" strike="noStrike" baseline="0" dirty="0">
                <a:solidFill>
                  <a:srgbClr val="000000"/>
                </a:solidFill>
                <a:latin typeface="Roboto" panose="02000000000000000000" pitchFamily="2" charset="0"/>
                <a:ea typeface="Roboto" panose="02000000000000000000" pitchFamily="2" charset="0"/>
              </a:rPr>
              <a:t>Membership Resources</a:t>
            </a:r>
            <a:r>
              <a:rPr lang="en-US" sz="1800" b="0" i="1" u="none" strike="noStrike" baseline="0" dirty="0">
                <a:solidFill>
                  <a:srgbClr val="000000"/>
                </a:solidFill>
                <a:latin typeface="Roboto" panose="02000000000000000000" pitchFamily="2" charset="0"/>
                <a:ea typeface="Roboto" panose="02000000000000000000" pitchFamily="2" charset="0"/>
              </a:rPr>
              <a:t>: </a:t>
            </a:r>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600" b="0" i="0" u="none" strike="noStrike" baseline="0" dirty="0">
                <a:solidFill>
                  <a:srgbClr val="000000"/>
                </a:solidFill>
                <a:latin typeface="Roboto" panose="02000000000000000000" pitchFamily="2" charset="0"/>
                <a:ea typeface="Roboto" panose="02000000000000000000" pitchFamily="2" charset="0"/>
              </a:rPr>
              <a:t>In order to assist our Posts, Districts, and Departments in meeting the goals set out by the Commander-in-Chief in this membership program, the </a:t>
            </a:r>
            <a:r>
              <a:rPr lang="en-US" sz="1600" b="1" i="0" u="none" strike="noStrike" baseline="0" dirty="0">
                <a:solidFill>
                  <a:srgbClr val="000000"/>
                </a:solidFill>
                <a:latin typeface="Roboto" panose="02000000000000000000" pitchFamily="2" charset="0"/>
                <a:ea typeface="Roboto" panose="02000000000000000000" pitchFamily="2" charset="0"/>
              </a:rPr>
              <a:t>National Headquarters </a:t>
            </a:r>
            <a:r>
              <a:rPr lang="en-US" sz="1600" b="0" i="0" u="none" strike="noStrike" baseline="0" dirty="0">
                <a:solidFill>
                  <a:srgbClr val="000000"/>
                </a:solidFill>
                <a:latin typeface="Roboto" panose="02000000000000000000" pitchFamily="2" charset="0"/>
                <a:ea typeface="Roboto" panose="02000000000000000000" pitchFamily="2" charset="0"/>
              </a:rPr>
              <a:t>has a </a:t>
            </a:r>
            <a:r>
              <a:rPr lang="en-US" sz="1600" b="1" i="0" u="none" strike="noStrike" baseline="0" dirty="0">
                <a:solidFill>
                  <a:srgbClr val="000000"/>
                </a:solidFill>
                <a:latin typeface="Roboto" panose="02000000000000000000" pitchFamily="2" charset="0"/>
                <a:ea typeface="Roboto" panose="02000000000000000000" pitchFamily="2" charset="0"/>
              </a:rPr>
              <a:t>wealth of resources </a:t>
            </a:r>
            <a:r>
              <a:rPr lang="en-US" sz="1600" b="0" i="0" u="none" strike="noStrike" baseline="0" dirty="0">
                <a:solidFill>
                  <a:srgbClr val="000000"/>
                </a:solidFill>
                <a:latin typeface="Roboto" panose="02000000000000000000" pitchFamily="2" charset="0"/>
                <a:ea typeface="Roboto" panose="02000000000000000000" pitchFamily="2" charset="0"/>
              </a:rPr>
              <a:t>at your disposal. </a:t>
            </a:r>
            <a:r>
              <a:rPr lang="en-US" sz="1600" i="0" u="none" strike="noStrike" baseline="0" dirty="0">
                <a:solidFill>
                  <a:srgbClr val="000000"/>
                </a:solidFill>
                <a:latin typeface="Roboto" panose="02000000000000000000" pitchFamily="2" charset="0"/>
                <a:ea typeface="Roboto" panose="02000000000000000000" pitchFamily="2" charset="0"/>
              </a:rPr>
              <a:t>Many of those are available </a:t>
            </a:r>
            <a:r>
              <a:rPr lang="en-US" sz="1600" b="1" i="0" u="none" strike="noStrike" baseline="0" dirty="0">
                <a:solidFill>
                  <a:srgbClr val="000000"/>
                </a:solidFill>
                <a:latin typeface="Roboto" panose="02000000000000000000" pitchFamily="2" charset="0"/>
                <a:ea typeface="Roboto" panose="02000000000000000000" pitchFamily="2" charset="0"/>
              </a:rPr>
              <a:t>free </a:t>
            </a:r>
            <a:r>
              <a:rPr lang="en-US" sz="1600" i="0" u="none" strike="noStrike" baseline="0" dirty="0">
                <a:solidFill>
                  <a:srgbClr val="000000"/>
                </a:solidFill>
                <a:latin typeface="Roboto" panose="02000000000000000000" pitchFamily="2" charset="0"/>
                <a:ea typeface="Roboto" panose="02000000000000000000" pitchFamily="2" charset="0"/>
              </a:rPr>
              <a:t>of charge </a:t>
            </a:r>
            <a:r>
              <a:rPr lang="en-US" sz="1600" b="1" i="0" u="none" strike="noStrike" baseline="0" dirty="0">
                <a:solidFill>
                  <a:srgbClr val="000000"/>
                </a:solidFill>
                <a:latin typeface="Roboto" panose="02000000000000000000" pitchFamily="2" charset="0"/>
                <a:ea typeface="Roboto" panose="02000000000000000000" pitchFamily="2" charset="0"/>
              </a:rPr>
              <a:t>to our members</a:t>
            </a:r>
            <a:r>
              <a:rPr lang="en-US" sz="1600" b="0" i="0" u="none" strike="noStrike" baseline="0" dirty="0">
                <a:solidFill>
                  <a:srgbClr val="000000"/>
                </a:solidFill>
                <a:latin typeface="Roboto" panose="02000000000000000000" pitchFamily="2" charset="0"/>
                <a:ea typeface="Roboto" panose="02000000000000000000" pitchFamily="2" charset="0"/>
              </a:rPr>
              <a:t>.</a:t>
            </a:r>
          </a:p>
          <a:p>
            <a:endParaRPr lang="en-US" sz="1600" dirty="0">
              <a:solidFill>
                <a:srgbClr val="000000"/>
              </a:solidFill>
              <a:latin typeface="Roboto" panose="02000000000000000000" pitchFamily="2" charset="0"/>
              <a:ea typeface="Roboto" panose="02000000000000000000" pitchFamily="2" charset="0"/>
            </a:endParaRPr>
          </a:p>
          <a:p>
            <a:r>
              <a:rPr lang="en-US" sz="1600" b="1" i="0" u="none" strike="noStrike" baseline="0" dirty="0">
                <a:solidFill>
                  <a:srgbClr val="000000"/>
                </a:solidFill>
                <a:latin typeface="Roboto" panose="02000000000000000000" pitchFamily="2" charset="0"/>
                <a:ea typeface="Roboto" panose="02000000000000000000" pitchFamily="2" charset="0"/>
              </a:rPr>
              <a:t>Membership materials</a:t>
            </a:r>
            <a:r>
              <a:rPr lang="en-US" sz="1600" b="0" i="0" u="none" strike="noStrike" baseline="0" dirty="0">
                <a:solidFill>
                  <a:srgbClr val="000000"/>
                </a:solidFill>
                <a:latin typeface="Roboto" panose="02000000000000000000" pitchFamily="2" charset="0"/>
                <a:ea typeface="Roboto" panose="02000000000000000000" pitchFamily="2" charset="0"/>
              </a:rPr>
              <a:t> ranging from </a:t>
            </a:r>
            <a:r>
              <a:rPr lang="en-US" sz="1600" b="1" i="0" u="none" strike="noStrike" baseline="0" dirty="0">
                <a:solidFill>
                  <a:srgbClr val="000000"/>
                </a:solidFill>
                <a:latin typeface="Roboto" panose="02000000000000000000" pitchFamily="2" charset="0"/>
                <a:ea typeface="Roboto" panose="02000000000000000000" pitchFamily="2" charset="0"/>
              </a:rPr>
              <a:t>applications, recruiting brochures, posters</a:t>
            </a:r>
            <a:r>
              <a:rPr lang="en-US" sz="1600" b="0" i="0" u="none" strike="noStrike" baseline="0" dirty="0">
                <a:solidFill>
                  <a:srgbClr val="000000"/>
                </a:solidFill>
                <a:latin typeface="Roboto" panose="02000000000000000000" pitchFamily="2" charset="0"/>
                <a:ea typeface="Roboto" panose="02000000000000000000" pitchFamily="2" charset="0"/>
              </a:rPr>
              <a:t>, and </a:t>
            </a:r>
            <a:r>
              <a:rPr lang="en-US" sz="1600" b="1" i="0" u="none" strike="noStrike" baseline="0" dirty="0">
                <a:solidFill>
                  <a:srgbClr val="000000"/>
                </a:solidFill>
                <a:latin typeface="Roboto" panose="02000000000000000000" pitchFamily="2" charset="0"/>
                <a:ea typeface="Roboto" panose="02000000000000000000" pitchFamily="2" charset="0"/>
              </a:rPr>
              <a:t>benefits brochures </a:t>
            </a:r>
            <a:r>
              <a:rPr lang="en-US" sz="1600" b="0" i="0" u="none" strike="noStrike" baseline="0" dirty="0">
                <a:solidFill>
                  <a:srgbClr val="000000"/>
                </a:solidFill>
                <a:latin typeface="Roboto" panose="02000000000000000000" pitchFamily="2" charset="0"/>
                <a:ea typeface="Roboto" panose="02000000000000000000" pitchFamily="2" charset="0"/>
              </a:rPr>
              <a:t>can be </a:t>
            </a:r>
            <a:r>
              <a:rPr lang="en-US" sz="1600" b="1" i="0" u="none" strike="noStrike" baseline="0" dirty="0">
                <a:solidFill>
                  <a:srgbClr val="000000"/>
                </a:solidFill>
                <a:latin typeface="Roboto" panose="02000000000000000000" pitchFamily="2" charset="0"/>
                <a:ea typeface="Roboto" panose="02000000000000000000" pitchFamily="2" charset="0"/>
              </a:rPr>
              <a:t>ordered</a:t>
            </a:r>
            <a:r>
              <a:rPr lang="en-US" sz="1600" b="0" i="0" u="none" strike="noStrike" baseline="0" dirty="0">
                <a:solidFill>
                  <a:srgbClr val="000000"/>
                </a:solidFill>
                <a:latin typeface="Roboto" panose="02000000000000000000" pitchFamily="2" charset="0"/>
                <a:ea typeface="Roboto" panose="02000000000000000000" pitchFamily="2" charset="0"/>
              </a:rPr>
              <a:t> directly from the Membership Department using the Membership Order Form (</a:t>
            </a:r>
            <a:r>
              <a:rPr lang="en-US" sz="1600" b="1" i="0" u="none" strike="noStrike" baseline="0" dirty="0">
                <a:solidFill>
                  <a:srgbClr val="000000"/>
                </a:solidFill>
                <a:latin typeface="Roboto" panose="02000000000000000000" pitchFamily="2" charset="0"/>
                <a:ea typeface="Roboto" panose="02000000000000000000" pitchFamily="2" charset="0"/>
              </a:rPr>
              <a:t>located under Membership Quick Links once you log into vfw.org</a:t>
            </a:r>
            <a:r>
              <a:rPr lang="en-US" sz="1600" b="0" i="0" u="none" strike="noStrike" baseline="0" dirty="0">
                <a:solidFill>
                  <a:srgbClr val="000000"/>
                </a:solidFill>
                <a:latin typeface="Roboto" panose="02000000000000000000" pitchFamily="2" charset="0"/>
                <a:ea typeface="Roboto" panose="02000000000000000000" pitchFamily="2" charset="0"/>
              </a:rPr>
              <a:t>).</a:t>
            </a:r>
          </a:p>
          <a:p>
            <a:endParaRPr lang="en-US" sz="1600" dirty="0">
              <a:solidFill>
                <a:srgbClr val="000000"/>
              </a:solidFill>
              <a:latin typeface="Roboto" panose="02000000000000000000" pitchFamily="2" charset="0"/>
              <a:ea typeface="Roboto" panose="02000000000000000000" pitchFamily="2" charset="0"/>
            </a:endParaRPr>
          </a:p>
          <a:p>
            <a:r>
              <a:rPr lang="en-US" sz="1600" b="1" i="0" u="none" strike="noStrike" baseline="0" dirty="0">
                <a:solidFill>
                  <a:srgbClr val="000000"/>
                </a:solidFill>
                <a:latin typeface="Roboto" panose="02000000000000000000" pitchFamily="2" charset="0"/>
                <a:ea typeface="Roboto" panose="02000000000000000000" pitchFamily="2" charset="0"/>
              </a:rPr>
              <a:t>Resources for Post Development</a:t>
            </a:r>
            <a:r>
              <a:rPr lang="en-US" sz="1600" b="0" i="0" u="none" strike="noStrike" baseline="0" dirty="0">
                <a:solidFill>
                  <a:srgbClr val="000000"/>
                </a:solidFill>
                <a:latin typeface="Roboto" panose="02000000000000000000" pitchFamily="2" charset="0"/>
                <a:ea typeface="Roboto" panose="02000000000000000000" pitchFamily="2" charset="0"/>
              </a:rPr>
              <a:t>, </a:t>
            </a:r>
            <a:r>
              <a:rPr lang="en-US" sz="1600" b="1" i="0" u="none" strike="noStrike" baseline="0" dirty="0">
                <a:solidFill>
                  <a:srgbClr val="000000"/>
                </a:solidFill>
                <a:latin typeface="Roboto" panose="02000000000000000000" pitchFamily="2" charset="0"/>
                <a:ea typeface="Roboto" panose="02000000000000000000" pitchFamily="2" charset="0"/>
              </a:rPr>
              <a:t>Membership</a:t>
            </a:r>
            <a:r>
              <a:rPr lang="en-US" sz="1600" b="0" i="0" u="none" strike="noStrike" baseline="0" dirty="0">
                <a:solidFill>
                  <a:srgbClr val="000000"/>
                </a:solidFill>
                <a:latin typeface="Roboto" panose="02000000000000000000" pitchFamily="2" charset="0"/>
                <a:ea typeface="Roboto" panose="02000000000000000000" pitchFamily="2" charset="0"/>
              </a:rPr>
              <a:t> </a:t>
            </a:r>
            <a:r>
              <a:rPr lang="en-US" sz="1600" b="1" i="0" u="none" strike="noStrike" baseline="0" dirty="0">
                <a:solidFill>
                  <a:srgbClr val="000000"/>
                </a:solidFill>
                <a:latin typeface="Roboto" panose="02000000000000000000" pitchFamily="2" charset="0"/>
                <a:ea typeface="Roboto" panose="02000000000000000000" pitchFamily="2" charset="0"/>
              </a:rPr>
              <a:t>Campaigns</a:t>
            </a:r>
            <a:r>
              <a:rPr lang="en-US" sz="1600" b="0" i="0" u="none" strike="noStrike" baseline="0" dirty="0">
                <a:solidFill>
                  <a:srgbClr val="000000"/>
                </a:solidFill>
                <a:latin typeface="Roboto" panose="02000000000000000000" pitchFamily="2" charset="0"/>
                <a:ea typeface="Roboto" panose="02000000000000000000" pitchFamily="2" charset="0"/>
              </a:rPr>
              <a:t>, and </a:t>
            </a:r>
            <a:r>
              <a:rPr lang="en-US" sz="1600" b="1" i="0" u="none" strike="noStrike" baseline="0" dirty="0">
                <a:solidFill>
                  <a:srgbClr val="000000"/>
                </a:solidFill>
                <a:latin typeface="Roboto" panose="02000000000000000000" pitchFamily="2" charset="0"/>
                <a:ea typeface="Roboto" panose="02000000000000000000" pitchFamily="2" charset="0"/>
              </a:rPr>
              <a:t>Mentorship</a:t>
            </a:r>
            <a:r>
              <a:rPr lang="en-US" sz="1600" b="0" i="0" u="none" strike="noStrike" baseline="0" dirty="0">
                <a:solidFill>
                  <a:srgbClr val="000000"/>
                </a:solidFill>
                <a:latin typeface="Roboto" panose="02000000000000000000" pitchFamily="2" charset="0"/>
                <a:ea typeface="Roboto" panose="02000000000000000000" pitchFamily="2" charset="0"/>
              </a:rPr>
              <a:t> such as </a:t>
            </a:r>
            <a:r>
              <a:rPr lang="en-US" sz="1600" b="1" i="0" u="none" strike="noStrike" baseline="0" dirty="0">
                <a:solidFill>
                  <a:srgbClr val="000000"/>
                </a:solidFill>
                <a:latin typeface="Roboto" panose="02000000000000000000" pitchFamily="2" charset="0"/>
                <a:ea typeface="Roboto" panose="02000000000000000000" pitchFamily="2" charset="0"/>
              </a:rPr>
              <a:t>training guides, videos, and webinars </a:t>
            </a:r>
            <a:r>
              <a:rPr lang="en-US" sz="1600" b="0" i="0" u="none" strike="noStrike" baseline="0" dirty="0">
                <a:solidFill>
                  <a:srgbClr val="000000"/>
                </a:solidFill>
                <a:latin typeface="Roboto" panose="02000000000000000000" pitchFamily="2" charset="0"/>
                <a:ea typeface="Roboto" panose="02000000000000000000" pitchFamily="2" charset="0"/>
              </a:rPr>
              <a:t>are available in the </a:t>
            </a:r>
            <a:r>
              <a:rPr lang="en-US" sz="1600" b="1" i="0" u="none" strike="noStrike" baseline="0" dirty="0">
                <a:solidFill>
                  <a:srgbClr val="000000"/>
                </a:solidFill>
                <a:latin typeface="Roboto" panose="02000000000000000000" pitchFamily="2" charset="0"/>
                <a:ea typeface="Roboto" panose="02000000000000000000" pitchFamily="2" charset="0"/>
              </a:rPr>
              <a:t>Training &amp; Support </a:t>
            </a:r>
            <a:r>
              <a:rPr lang="en-US" sz="1600" b="0" i="0" u="none" strike="noStrike" baseline="0" dirty="0">
                <a:solidFill>
                  <a:srgbClr val="000000"/>
                </a:solidFill>
                <a:latin typeface="Roboto" panose="02000000000000000000" pitchFamily="2" charset="0"/>
                <a:ea typeface="Roboto" panose="02000000000000000000" pitchFamily="2" charset="0"/>
              </a:rPr>
              <a:t>section on </a:t>
            </a:r>
            <a:r>
              <a:rPr lang="en-US" sz="1600" b="1" i="0" u="none" strike="noStrike" baseline="0" dirty="0">
                <a:solidFill>
                  <a:srgbClr val="000000"/>
                </a:solidFill>
                <a:latin typeface="Roboto" panose="02000000000000000000" pitchFamily="2" charset="0"/>
                <a:ea typeface="Roboto" panose="02000000000000000000" pitchFamily="2" charset="0"/>
              </a:rPr>
              <a:t>vfw.org</a:t>
            </a:r>
          </a:p>
          <a:p>
            <a:endParaRPr lang="en-US" sz="1600" dirty="0">
              <a:solidFill>
                <a:srgbClr val="000000"/>
              </a:solidFill>
              <a:latin typeface="Roboto" panose="02000000000000000000" pitchFamily="2" charset="0"/>
              <a:ea typeface="Roboto" panose="02000000000000000000" pitchFamily="2" charset="0"/>
            </a:endParaRPr>
          </a:p>
          <a:p>
            <a:r>
              <a:rPr lang="en-US" sz="1600" b="1" i="0" u="none" strike="noStrike" baseline="0" dirty="0">
                <a:solidFill>
                  <a:srgbClr val="000000"/>
                </a:solidFill>
                <a:latin typeface="Roboto" panose="02000000000000000000" pitchFamily="2" charset="0"/>
                <a:ea typeface="Roboto" panose="02000000000000000000" pitchFamily="2" charset="0"/>
              </a:rPr>
              <a:t>Promotional tools </a:t>
            </a:r>
            <a:r>
              <a:rPr lang="en-US" sz="1600" b="0" i="0" u="none" strike="noStrike" baseline="0" dirty="0">
                <a:solidFill>
                  <a:srgbClr val="000000"/>
                </a:solidFill>
                <a:latin typeface="Roboto" panose="02000000000000000000" pitchFamily="2" charset="0"/>
                <a:ea typeface="Roboto" panose="02000000000000000000" pitchFamily="2" charset="0"/>
              </a:rPr>
              <a:t>such as </a:t>
            </a:r>
            <a:r>
              <a:rPr lang="en-US" sz="1600" b="1" i="0" u="none" strike="noStrike" baseline="0" dirty="0">
                <a:solidFill>
                  <a:srgbClr val="000000"/>
                </a:solidFill>
                <a:latin typeface="Roboto" panose="02000000000000000000" pitchFamily="2" charset="0"/>
                <a:ea typeface="Roboto" panose="02000000000000000000" pitchFamily="2" charset="0"/>
              </a:rPr>
              <a:t>radio spots</a:t>
            </a:r>
            <a:r>
              <a:rPr lang="en-US" sz="1600" b="0" i="0" u="none" strike="noStrike" baseline="0" dirty="0">
                <a:solidFill>
                  <a:srgbClr val="000000"/>
                </a:solidFill>
                <a:latin typeface="Roboto" panose="02000000000000000000" pitchFamily="2" charset="0"/>
                <a:ea typeface="Roboto" panose="02000000000000000000" pitchFamily="2" charset="0"/>
              </a:rPr>
              <a:t>, </a:t>
            </a:r>
            <a:r>
              <a:rPr lang="en-US" sz="1600" b="1" i="0" u="none" strike="noStrike" baseline="0" dirty="0">
                <a:solidFill>
                  <a:srgbClr val="000000"/>
                </a:solidFill>
                <a:latin typeface="Roboto" panose="02000000000000000000" pitchFamily="2" charset="0"/>
                <a:ea typeface="Roboto" panose="02000000000000000000" pitchFamily="2" charset="0"/>
              </a:rPr>
              <a:t>sample advertisements</a:t>
            </a:r>
            <a:r>
              <a:rPr lang="en-US" sz="1600" b="0" i="0" u="none" strike="noStrike" baseline="0" dirty="0">
                <a:solidFill>
                  <a:srgbClr val="000000"/>
                </a:solidFill>
                <a:latin typeface="Roboto" panose="02000000000000000000" pitchFamily="2" charset="0"/>
                <a:ea typeface="Roboto" panose="02000000000000000000" pitchFamily="2" charset="0"/>
              </a:rPr>
              <a:t>, </a:t>
            </a:r>
            <a:r>
              <a:rPr lang="en-US" sz="1600" b="1" i="0" u="none" strike="noStrike" baseline="0" dirty="0">
                <a:solidFill>
                  <a:srgbClr val="000000"/>
                </a:solidFill>
                <a:latin typeface="Roboto" panose="02000000000000000000" pitchFamily="2" charset="0"/>
                <a:ea typeface="Roboto" panose="02000000000000000000" pitchFamily="2" charset="0"/>
              </a:rPr>
              <a:t>public service announcements</a:t>
            </a:r>
            <a:r>
              <a:rPr lang="en-US" sz="1600" b="0" i="0" u="none" strike="noStrike" baseline="0" dirty="0">
                <a:solidFill>
                  <a:srgbClr val="000000"/>
                </a:solidFill>
                <a:latin typeface="Roboto" panose="02000000000000000000" pitchFamily="2" charset="0"/>
                <a:ea typeface="Roboto" panose="02000000000000000000" pitchFamily="2" charset="0"/>
              </a:rPr>
              <a:t>, and </a:t>
            </a:r>
            <a:r>
              <a:rPr lang="en-US" sz="1600" b="1" i="0" u="none" strike="noStrike" baseline="0" dirty="0">
                <a:solidFill>
                  <a:srgbClr val="000000"/>
                </a:solidFill>
                <a:latin typeface="Roboto" panose="02000000000000000000" pitchFamily="2" charset="0"/>
                <a:ea typeface="Roboto" panose="02000000000000000000" pitchFamily="2" charset="0"/>
              </a:rPr>
              <a:t>media kits </a:t>
            </a:r>
            <a:r>
              <a:rPr lang="en-US" sz="1600" b="0" i="0" u="none" strike="noStrike" baseline="0" dirty="0">
                <a:solidFill>
                  <a:srgbClr val="000000"/>
                </a:solidFill>
                <a:latin typeface="Roboto" panose="02000000000000000000" pitchFamily="2" charset="0"/>
                <a:ea typeface="Roboto" panose="02000000000000000000" pitchFamily="2" charset="0"/>
              </a:rPr>
              <a:t>are all available through the </a:t>
            </a:r>
            <a:r>
              <a:rPr lang="en-US" sz="1600" b="1" i="0" u="none" strike="noStrike" baseline="0" dirty="0">
                <a:solidFill>
                  <a:srgbClr val="000000"/>
                </a:solidFill>
                <a:latin typeface="Roboto" panose="02000000000000000000" pitchFamily="2" charset="0"/>
                <a:ea typeface="Roboto" panose="02000000000000000000" pitchFamily="2" charset="0"/>
              </a:rPr>
              <a:t>Media Room </a:t>
            </a:r>
            <a:r>
              <a:rPr lang="en-US" sz="1600" b="0" i="0" u="none" strike="noStrike" baseline="0" dirty="0">
                <a:solidFill>
                  <a:srgbClr val="000000"/>
                </a:solidFill>
                <a:latin typeface="Roboto" panose="02000000000000000000" pitchFamily="2" charset="0"/>
                <a:ea typeface="Roboto" panose="02000000000000000000" pitchFamily="2" charset="0"/>
              </a:rPr>
              <a:t>on </a:t>
            </a:r>
            <a:r>
              <a:rPr lang="en-US" sz="1600" b="1" i="0" u="none" strike="noStrike" baseline="0" dirty="0">
                <a:solidFill>
                  <a:srgbClr val="000000"/>
                </a:solidFill>
                <a:latin typeface="Roboto" panose="02000000000000000000" pitchFamily="2" charset="0"/>
                <a:ea typeface="Roboto" panose="02000000000000000000" pitchFamily="2" charset="0"/>
              </a:rPr>
              <a:t>vfw.org</a:t>
            </a:r>
          </a:p>
          <a:p>
            <a:r>
              <a:rPr lang="en-US" sz="1600" b="0" i="0" u="none" strike="noStrike" baseline="0" dirty="0">
                <a:solidFill>
                  <a:srgbClr val="000000"/>
                </a:solidFill>
                <a:latin typeface="Roboto" panose="02000000000000000000" pitchFamily="2" charset="0"/>
                <a:ea typeface="Roboto" panose="02000000000000000000" pitchFamily="2" charset="0"/>
              </a:rPr>
              <a:t>See the trend? Just about </a:t>
            </a:r>
            <a:r>
              <a:rPr lang="en-US" sz="1600" b="1" i="0" u="none" strike="noStrike" baseline="0" dirty="0">
                <a:solidFill>
                  <a:srgbClr val="000000"/>
                </a:solidFill>
                <a:latin typeface="Roboto" panose="02000000000000000000" pitchFamily="2" charset="0"/>
                <a:ea typeface="Roboto" panose="02000000000000000000" pitchFamily="2" charset="0"/>
              </a:rPr>
              <a:t>anything you will need is at vfw.org</a:t>
            </a:r>
            <a:r>
              <a:rPr lang="en-US" sz="1600" b="0" i="0" u="none" strike="noStrike" baseline="0" dirty="0">
                <a:solidFill>
                  <a:srgbClr val="000000"/>
                </a:solidFill>
                <a:latin typeface="Roboto" panose="02000000000000000000" pitchFamily="2" charset="0"/>
                <a:ea typeface="Roboto" panose="02000000000000000000" pitchFamily="2" charset="0"/>
              </a:rPr>
              <a:t>, check it out. </a:t>
            </a:r>
          </a:p>
        </p:txBody>
      </p:sp>
    </p:spTree>
    <p:extLst>
      <p:ext uri="{BB962C8B-B14F-4D97-AF65-F5344CB8AC3E}">
        <p14:creationId xmlns:p14="http://schemas.microsoft.com/office/powerpoint/2010/main" val="8539338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24FB7720-A3B4-6118-81DE-87875234DA06}"/>
              </a:ext>
            </a:extLst>
          </p:cNvPr>
          <p:cNvSpPr txBox="1"/>
          <p:nvPr/>
        </p:nvSpPr>
        <p:spPr>
          <a:xfrm>
            <a:off x="683664" y="162370"/>
            <a:ext cx="5332575" cy="523220"/>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Service &amp; Support</a:t>
            </a:r>
          </a:p>
        </p:txBody>
      </p:sp>
      <p:sp>
        <p:nvSpPr>
          <p:cNvPr id="5" name="TextBox 4">
            <a:extLst>
              <a:ext uri="{FF2B5EF4-FFF2-40B4-BE49-F238E27FC236}">
                <a16:creationId xmlns:a16="http://schemas.microsoft.com/office/drawing/2014/main" id="{DAAEF133-676B-1369-9E1D-53C016CB1669}"/>
              </a:ext>
            </a:extLst>
          </p:cNvPr>
          <p:cNvSpPr txBox="1"/>
          <p:nvPr/>
        </p:nvSpPr>
        <p:spPr>
          <a:xfrm>
            <a:off x="247827" y="1529697"/>
            <a:ext cx="8606923" cy="3970318"/>
          </a:xfrm>
          <a:prstGeom prst="rect">
            <a:avLst/>
          </a:prstGeom>
          <a:noFill/>
        </p:spPr>
        <p:txBody>
          <a:bodyPr wrap="square" rtlCol="0">
            <a:spAutoFit/>
          </a:bodyPr>
          <a:lstStyle/>
          <a:p>
            <a:r>
              <a:rPr lang="en-US" b="1" dirty="0"/>
              <a:t>Service &amp; Support</a:t>
            </a:r>
          </a:p>
          <a:p>
            <a:endParaRPr lang="en-US" dirty="0"/>
          </a:p>
          <a:p>
            <a:r>
              <a:rPr lang="en-US" b="1" i="1" dirty="0"/>
              <a:t>Department Leadership</a:t>
            </a:r>
            <a:r>
              <a:rPr lang="en-US" dirty="0"/>
              <a:t>: Department officers will provide resources, support, and training where available including Schools of Instruction, </a:t>
            </a:r>
            <a:r>
              <a:rPr lang="en-US" b="1" dirty="0"/>
              <a:t>Unpaid/Relocated lists</a:t>
            </a:r>
            <a:r>
              <a:rPr lang="en-US" dirty="0"/>
              <a:t>, and other tools and incentives to enable membership growth and the mission of recruiting, retention, and mentorship.</a:t>
            </a:r>
          </a:p>
          <a:p>
            <a:endParaRPr lang="en-US" dirty="0"/>
          </a:p>
          <a:p>
            <a:r>
              <a:rPr lang="en-US" b="1" i="1" dirty="0"/>
              <a:t>National Headquarters</a:t>
            </a:r>
            <a:r>
              <a:rPr lang="en-US" dirty="0"/>
              <a:t>: The VFW National Headquarters staff is ready and trained to answer any questions you may have concerning membership, VFW programs, or other issues. National Headquarters staff will be available for </a:t>
            </a:r>
            <a:r>
              <a:rPr lang="en-US" b="1" dirty="0"/>
              <a:t>remote training </a:t>
            </a:r>
            <a:r>
              <a:rPr lang="en-US" dirty="0"/>
              <a:t>(ZOOM), when necessary, feel free to contact the Membership Department to schedule.</a:t>
            </a:r>
          </a:p>
          <a:p>
            <a:endParaRPr lang="en-US" dirty="0"/>
          </a:p>
          <a:p>
            <a:r>
              <a:rPr lang="en-US" dirty="0"/>
              <a:t>You can contact our </a:t>
            </a:r>
            <a:r>
              <a:rPr lang="en-US" b="1" dirty="0"/>
              <a:t>Member Service Center </a:t>
            </a:r>
            <a:r>
              <a:rPr lang="en-US" dirty="0"/>
              <a:t>directly at </a:t>
            </a:r>
            <a:r>
              <a:rPr lang="en-US" b="1" dirty="0"/>
              <a:t>1.833.VFW.VETS</a:t>
            </a:r>
            <a:r>
              <a:rPr lang="en-US" dirty="0"/>
              <a:t> or </a:t>
            </a:r>
            <a:r>
              <a:rPr lang="en-US" b="1" dirty="0"/>
              <a:t>msc@vfw.org</a:t>
            </a:r>
            <a:r>
              <a:rPr lang="en-US" dirty="0"/>
              <a:t>, or the </a:t>
            </a:r>
            <a:r>
              <a:rPr lang="en-US" b="1" dirty="0"/>
              <a:t>Membership Department</a:t>
            </a:r>
            <a:r>
              <a:rPr lang="en-US" dirty="0"/>
              <a:t> at </a:t>
            </a:r>
            <a:r>
              <a:rPr lang="en-US" b="1" dirty="0"/>
              <a:t>1.888.JOIN.VFW </a:t>
            </a:r>
            <a:r>
              <a:rPr lang="en-US" dirty="0"/>
              <a:t>or </a:t>
            </a:r>
            <a:r>
              <a:rPr lang="en-US" b="1" dirty="0"/>
              <a:t>membership@vfw.org</a:t>
            </a:r>
            <a:r>
              <a:rPr lang="en-US" dirty="0"/>
              <a:t>.</a:t>
            </a:r>
          </a:p>
        </p:txBody>
      </p:sp>
    </p:spTree>
    <p:extLst>
      <p:ext uri="{BB962C8B-B14F-4D97-AF65-F5344CB8AC3E}">
        <p14:creationId xmlns:p14="http://schemas.microsoft.com/office/powerpoint/2010/main" val="1800538212"/>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582" y="376503"/>
            <a:ext cx="6599382" cy="552074"/>
          </a:xfrm>
          <a:prstGeom prst="rect">
            <a:avLst/>
          </a:prstGeom>
        </p:spPr>
        <p:txBody>
          <a:bodyPr wrap="square">
            <a:spAutoFit/>
          </a:bodyPr>
          <a:lstStyle/>
          <a:p>
            <a:pPr indent="457200" algn="ctr">
              <a:lnSpc>
                <a:spcPct val="115000"/>
              </a:lnSpc>
              <a:spcBef>
                <a:spcPts val="1000"/>
              </a:spcBef>
            </a:pPr>
            <a:r>
              <a:rPr lang="en-US" sz="2800" b="1" dirty="0">
                <a:latin typeface="Roboto" panose="02000000000000000000" pitchFamily="2" charset="0"/>
                <a:ea typeface="Roboto" panose="02000000000000000000" pitchFamily="2" charset="0"/>
                <a:cs typeface="Arial" panose="020B0604020202020204" pitchFamily="34" charset="0"/>
              </a:rPr>
              <a:t>All-American</a:t>
            </a:r>
            <a:r>
              <a:rPr lang="en-US" sz="2800" b="1" dirty="0">
                <a:latin typeface="Arial" panose="020B0604020202020204" pitchFamily="34" charset="0"/>
                <a:ea typeface="Times New Roman"/>
                <a:cs typeface="Arial" panose="020B0604020202020204" pitchFamily="34" charset="0"/>
              </a:rPr>
              <a:t> </a:t>
            </a:r>
            <a:r>
              <a:rPr lang="en-US" sz="2800" b="1" u="sng" dirty="0">
                <a:latin typeface="Arial" panose="020B0604020202020204" pitchFamily="34" charset="0"/>
                <a:ea typeface="Times New Roman"/>
                <a:cs typeface="Arial" panose="020B0604020202020204" pitchFamily="34" charset="0"/>
              </a:rPr>
              <a:t>Post</a:t>
            </a:r>
            <a:r>
              <a:rPr lang="en-US" sz="2800" b="1" dirty="0">
                <a:latin typeface="Arial" panose="020B0604020202020204" pitchFamily="34" charset="0"/>
                <a:ea typeface="Times New Roman"/>
                <a:cs typeface="Arial" panose="020B0604020202020204" pitchFamily="34" charset="0"/>
              </a:rPr>
              <a:t> Criteria</a:t>
            </a:r>
          </a:p>
        </p:txBody>
      </p:sp>
      <p:sp>
        <p:nvSpPr>
          <p:cNvPr id="4" name="TextBox 3">
            <a:extLst>
              <a:ext uri="{FF2B5EF4-FFF2-40B4-BE49-F238E27FC236}">
                <a16:creationId xmlns:a16="http://schemas.microsoft.com/office/drawing/2014/main" id="{05C010DD-F638-E4F3-90E3-D3A33C0DB7FC}"/>
              </a:ext>
            </a:extLst>
          </p:cNvPr>
          <p:cNvSpPr txBox="1"/>
          <p:nvPr/>
        </p:nvSpPr>
        <p:spPr>
          <a:xfrm>
            <a:off x="239282" y="1256232"/>
            <a:ext cx="8665436" cy="5355312"/>
          </a:xfrm>
          <a:prstGeom prst="rect">
            <a:avLst/>
          </a:prstGeom>
          <a:noFill/>
        </p:spPr>
        <p:txBody>
          <a:bodyPr wrap="square" rtlCol="0">
            <a:spAutoFit/>
          </a:bodyPr>
          <a:lstStyle/>
          <a:p>
            <a:r>
              <a:rPr lang="en-US" sz="1800" b="1" i="1" u="none" strike="noStrike" baseline="0" dirty="0">
                <a:solidFill>
                  <a:srgbClr val="000000"/>
                </a:solidFill>
                <a:latin typeface="Roboto" panose="02000000000000000000" pitchFamily="2" charset="0"/>
                <a:ea typeface="Roboto" panose="02000000000000000000" pitchFamily="2" charset="0"/>
              </a:rPr>
              <a:t>All-American Post Criteria </a:t>
            </a:r>
            <a:endParaRPr lang="en-US" sz="1800" b="1"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Membership must be at least 102%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1" i="0" u="none" strike="noStrike" baseline="0" dirty="0">
                <a:solidFill>
                  <a:srgbClr val="000000"/>
                </a:solidFill>
                <a:latin typeface="Roboto" panose="02000000000000000000" pitchFamily="2" charset="0"/>
                <a:ea typeface="Roboto" panose="02000000000000000000" pitchFamily="2" charset="0"/>
              </a:rPr>
              <a:t>Post-Election Report </a:t>
            </a:r>
            <a:r>
              <a:rPr lang="en-US" sz="1800" b="0" i="0" u="none" strike="noStrike" baseline="0" dirty="0">
                <a:solidFill>
                  <a:srgbClr val="000000"/>
                </a:solidFill>
                <a:latin typeface="Roboto" panose="02000000000000000000" pitchFamily="2" charset="0"/>
                <a:ea typeface="Roboto" panose="02000000000000000000" pitchFamily="2" charset="0"/>
              </a:rPr>
              <a:t>must be submitted to National Headquarters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Meet all the following Program Participation Criteria by January 31st, 2025: </a:t>
            </a:r>
            <a:r>
              <a:rPr lang="en-US" sz="1800" b="1" i="0" u="none" strike="noStrike" baseline="0" dirty="0">
                <a:solidFill>
                  <a:srgbClr val="000000"/>
                </a:solidFill>
                <a:latin typeface="Roboto" panose="02000000000000000000" pitchFamily="2" charset="0"/>
                <a:ea typeface="Roboto" panose="02000000000000000000" pitchFamily="2" charset="0"/>
              </a:rPr>
              <a:t>Voice of Democracy</a:t>
            </a:r>
            <a:r>
              <a:rPr lang="en-US" sz="1800" b="0" i="0" u="none" strike="noStrike" baseline="0" dirty="0">
                <a:solidFill>
                  <a:srgbClr val="000000"/>
                </a:solidFill>
                <a:latin typeface="Roboto" panose="02000000000000000000" pitchFamily="2" charset="0"/>
                <a:ea typeface="Roboto" panose="02000000000000000000" pitchFamily="2" charset="0"/>
              </a:rPr>
              <a:t> - minimum of one entry advanced to District judging (</a:t>
            </a:r>
            <a:r>
              <a:rPr lang="en-US" sz="1800" b="0" i="0" u="none" strike="noStrike" baseline="0" dirty="0">
                <a:solidFill>
                  <a:srgbClr val="FF0000"/>
                </a:solidFill>
                <a:latin typeface="Roboto" panose="02000000000000000000" pitchFamily="2" charset="0"/>
                <a:ea typeface="Roboto" panose="02000000000000000000" pitchFamily="2" charset="0"/>
              </a:rPr>
              <a:t>Overseas Post can donate $125</a:t>
            </a:r>
            <a:r>
              <a:rPr lang="en-US" sz="1800" b="0" i="0" u="none" strike="noStrike" baseline="0" dirty="0">
                <a:solidFill>
                  <a:srgbClr val="000000"/>
                </a:solidFill>
                <a:latin typeface="Roboto" panose="02000000000000000000" pitchFamily="2" charset="0"/>
                <a:ea typeface="Roboto" panose="02000000000000000000" pitchFamily="2" charset="0"/>
              </a:rPr>
              <a:t> to National in lieu of entry)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1" i="0" u="none" strike="noStrike" baseline="0" dirty="0">
                <a:solidFill>
                  <a:srgbClr val="000000"/>
                </a:solidFill>
                <a:latin typeface="Roboto" panose="02000000000000000000" pitchFamily="2" charset="0"/>
                <a:ea typeface="Roboto" panose="02000000000000000000" pitchFamily="2" charset="0"/>
              </a:rPr>
              <a:t>Patriots Pen </a:t>
            </a:r>
            <a:r>
              <a:rPr lang="en-US" sz="1800" b="0" i="0" u="none" strike="noStrike" baseline="0" dirty="0">
                <a:solidFill>
                  <a:srgbClr val="000000"/>
                </a:solidFill>
                <a:latin typeface="Roboto" panose="02000000000000000000" pitchFamily="2" charset="0"/>
                <a:ea typeface="Roboto" panose="02000000000000000000" pitchFamily="2" charset="0"/>
              </a:rPr>
              <a:t>- minimum of one entry advanced to District judging (</a:t>
            </a:r>
            <a:r>
              <a:rPr lang="en-US" sz="1800" b="0" i="0" u="none" strike="noStrike" baseline="0" dirty="0">
                <a:solidFill>
                  <a:srgbClr val="FF0000"/>
                </a:solidFill>
                <a:latin typeface="Roboto" panose="02000000000000000000" pitchFamily="2" charset="0"/>
                <a:ea typeface="Roboto" panose="02000000000000000000" pitchFamily="2" charset="0"/>
              </a:rPr>
              <a:t>Overseas Post can donate $125 to National in lieu of entry</a:t>
            </a:r>
            <a:r>
              <a:rPr lang="en-US" sz="1800" b="0" i="0" u="none" strike="noStrike" baseline="0" dirty="0">
                <a:solidFill>
                  <a:srgbClr val="000000"/>
                </a:solidFill>
                <a:latin typeface="Roboto" panose="02000000000000000000" pitchFamily="2" charset="0"/>
                <a:ea typeface="Roboto" panose="02000000000000000000" pitchFamily="2" charset="0"/>
              </a:rPr>
              <a:t>) </a:t>
            </a:r>
          </a:p>
          <a:p>
            <a:r>
              <a:rPr lang="en-US" sz="1800" b="0" i="0" u="none" strike="noStrike" baseline="0" dirty="0">
                <a:solidFill>
                  <a:srgbClr val="000000"/>
                </a:solidFill>
                <a:latin typeface="Roboto" panose="02000000000000000000" pitchFamily="2" charset="0"/>
                <a:ea typeface="Roboto" panose="02000000000000000000" pitchFamily="2" charset="0"/>
              </a:rPr>
              <a:t>Donate to Veterans &amp; Military Support Programs Services, minimum of </a:t>
            </a:r>
            <a:r>
              <a:rPr lang="en-US" sz="1800" b="0" i="0" u="none" strike="noStrike" baseline="0" dirty="0">
                <a:solidFill>
                  <a:srgbClr val="FF0000"/>
                </a:solidFill>
                <a:latin typeface="Roboto" panose="02000000000000000000" pitchFamily="2" charset="0"/>
                <a:ea typeface="Roboto" panose="02000000000000000000" pitchFamily="2" charset="0"/>
              </a:rPr>
              <a:t>$125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A Post must submit a community service report quarterly to their department for submission to the All-American Dashboard. The </a:t>
            </a:r>
            <a:r>
              <a:rPr lang="en-US" sz="1800" b="1" i="0" u="none" strike="noStrike" baseline="0" dirty="0">
                <a:solidFill>
                  <a:srgbClr val="000000"/>
                </a:solidFill>
                <a:latin typeface="Roboto" panose="02000000000000000000" pitchFamily="2" charset="0"/>
                <a:ea typeface="Roboto" panose="02000000000000000000" pitchFamily="2" charset="0"/>
              </a:rPr>
              <a:t>quarters</a:t>
            </a:r>
            <a:r>
              <a:rPr lang="en-US" sz="1800" b="0" i="0" u="none" strike="noStrike" baseline="0" dirty="0">
                <a:solidFill>
                  <a:srgbClr val="000000"/>
                </a:solidFill>
                <a:latin typeface="Roboto" panose="02000000000000000000" pitchFamily="2" charset="0"/>
                <a:ea typeface="Roboto" panose="02000000000000000000" pitchFamily="2" charset="0"/>
              </a:rPr>
              <a:t> are </a:t>
            </a:r>
            <a:r>
              <a:rPr lang="en-US" sz="1800" b="1" i="0" u="none" strike="noStrike" baseline="0" dirty="0">
                <a:solidFill>
                  <a:srgbClr val="000000"/>
                </a:solidFill>
                <a:latin typeface="Roboto" panose="02000000000000000000" pitchFamily="2" charset="0"/>
                <a:ea typeface="Roboto" panose="02000000000000000000" pitchFamily="2" charset="0"/>
              </a:rPr>
              <a:t>July-Sept, Oct-Dec, Jan-March, and April-June</a:t>
            </a:r>
            <a:r>
              <a:rPr lang="en-US" sz="1800" b="0" i="0" u="none" strike="noStrike" baseline="0" dirty="0">
                <a:solidFill>
                  <a:srgbClr val="000000"/>
                </a:solidFill>
                <a:latin typeface="Roboto" panose="02000000000000000000" pitchFamily="2" charset="0"/>
                <a:ea typeface="Roboto" panose="02000000000000000000" pitchFamily="2" charset="0"/>
              </a:rPr>
              <a:t>. One of these community service activities </a:t>
            </a:r>
            <a:r>
              <a:rPr lang="en-US" sz="1800" i="0" u="none" strike="noStrike" baseline="0" dirty="0">
                <a:solidFill>
                  <a:srgbClr val="FF0000"/>
                </a:solidFill>
                <a:latin typeface="Roboto" panose="02000000000000000000" pitchFamily="2" charset="0"/>
                <a:ea typeface="Roboto" panose="02000000000000000000" pitchFamily="2" charset="0"/>
              </a:rPr>
              <a:t>must be for the VFW Day of Service. </a:t>
            </a:r>
            <a:r>
              <a:rPr lang="en-US" sz="1800" b="0" i="0" u="none" strike="noStrike" baseline="0" dirty="0">
                <a:solidFill>
                  <a:srgbClr val="000000"/>
                </a:solidFill>
                <a:latin typeface="Roboto" panose="02000000000000000000" pitchFamily="2" charset="0"/>
                <a:ea typeface="Roboto" panose="02000000000000000000" pitchFamily="2" charset="0"/>
              </a:rPr>
              <a:t>Learn more at </a:t>
            </a:r>
            <a:r>
              <a:rPr lang="en-US" sz="1800" b="1" i="0" u="none" strike="noStrike" baseline="0" dirty="0">
                <a:solidFill>
                  <a:srgbClr val="000000"/>
                </a:solidFill>
                <a:latin typeface="Roboto" panose="02000000000000000000" pitchFamily="2" charset="0"/>
                <a:ea typeface="Roboto" panose="02000000000000000000" pitchFamily="2" charset="0"/>
              </a:rPr>
              <a:t>https://todaysvfw.org/vfw-day-of-service/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Must purchase a minimum of </a:t>
            </a:r>
            <a:r>
              <a:rPr lang="en-US" sz="1800" b="1" i="0" u="none" strike="noStrike" baseline="0" dirty="0">
                <a:solidFill>
                  <a:srgbClr val="000000"/>
                </a:solidFill>
                <a:latin typeface="Roboto" panose="02000000000000000000" pitchFamily="2" charset="0"/>
                <a:ea typeface="Roboto" panose="02000000000000000000" pitchFamily="2" charset="0"/>
              </a:rPr>
              <a:t>500 Buddy Poppies </a:t>
            </a:r>
          </a:p>
        </p:txBody>
      </p:sp>
    </p:spTree>
    <p:extLst>
      <p:ext uri="{BB962C8B-B14F-4D97-AF65-F5344CB8AC3E}">
        <p14:creationId xmlns:p14="http://schemas.microsoft.com/office/powerpoint/2010/main" val="324979991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582" y="376503"/>
            <a:ext cx="6599382" cy="552074"/>
          </a:xfrm>
          <a:prstGeom prst="rect">
            <a:avLst/>
          </a:prstGeom>
        </p:spPr>
        <p:txBody>
          <a:bodyPr wrap="square">
            <a:spAutoFit/>
          </a:bodyPr>
          <a:lstStyle/>
          <a:p>
            <a:pPr indent="457200" algn="ctr">
              <a:lnSpc>
                <a:spcPct val="115000"/>
              </a:lnSpc>
              <a:spcBef>
                <a:spcPts val="1000"/>
              </a:spcBef>
            </a:pPr>
            <a:r>
              <a:rPr lang="en-US" sz="2800" b="1" dirty="0">
                <a:latin typeface="Roboto" panose="02000000000000000000" pitchFamily="2" charset="0"/>
                <a:ea typeface="Roboto" panose="02000000000000000000" pitchFamily="2" charset="0"/>
                <a:cs typeface="Arial" panose="020B0604020202020204" pitchFamily="34" charset="0"/>
              </a:rPr>
              <a:t>All-American</a:t>
            </a:r>
            <a:r>
              <a:rPr lang="en-US" sz="2800" b="1" dirty="0">
                <a:latin typeface="Arial" panose="020B0604020202020204" pitchFamily="34" charset="0"/>
                <a:ea typeface="Times New Roman"/>
                <a:cs typeface="Arial" panose="020B0604020202020204" pitchFamily="34" charset="0"/>
              </a:rPr>
              <a:t> </a:t>
            </a:r>
            <a:r>
              <a:rPr lang="en-US" sz="2800" b="1" u="sng" dirty="0">
                <a:latin typeface="Arial" panose="020B0604020202020204" pitchFamily="34" charset="0"/>
                <a:ea typeface="Times New Roman"/>
                <a:cs typeface="Arial" panose="020B0604020202020204" pitchFamily="34" charset="0"/>
              </a:rPr>
              <a:t>Post</a:t>
            </a:r>
            <a:r>
              <a:rPr lang="en-US" sz="2800" b="1" dirty="0">
                <a:latin typeface="Arial" panose="020B0604020202020204" pitchFamily="34" charset="0"/>
                <a:ea typeface="Times New Roman"/>
                <a:cs typeface="Arial" panose="020B0604020202020204" pitchFamily="34" charset="0"/>
              </a:rPr>
              <a:t> Award</a:t>
            </a:r>
          </a:p>
        </p:txBody>
      </p:sp>
      <p:sp>
        <p:nvSpPr>
          <p:cNvPr id="4" name="TextBox 3">
            <a:extLst>
              <a:ext uri="{FF2B5EF4-FFF2-40B4-BE49-F238E27FC236}">
                <a16:creationId xmlns:a16="http://schemas.microsoft.com/office/drawing/2014/main" id="{05C010DD-F638-E4F3-90E3-D3A33C0DB7FC}"/>
              </a:ext>
            </a:extLst>
          </p:cNvPr>
          <p:cNvSpPr txBox="1"/>
          <p:nvPr/>
        </p:nvSpPr>
        <p:spPr>
          <a:xfrm>
            <a:off x="239282" y="1256232"/>
            <a:ext cx="8665436" cy="4955203"/>
          </a:xfrm>
          <a:prstGeom prst="rect">
            <a:avLst/>
          </a:prstGeom>
          <a:noFill/>
        </p:spPr>
        <p:txBody>
          <a:bodyPr wrap="square" rtlCol="0">
            <a:spAutoFit/>
          </a:bodyPr>
          <a:lstStyle/>
          <a:p>
            <a:r>
              <a:rPr lang="en-US" sz="1600" b="1" u="none" strike="noStrike" baseline="0" dirty="0">
                <a:solidFill>
                  <a:srgbClr val="000000"/>
                </a:solidFill>
                <a:latin typeface="Roboto" panose="02000000000000000000" pitchFamily="2" charset="0"/>
                <a:ea typeface="Roboto" panose="02000000000000000000" pitchFamily="2" charset="0"/>
              </a:rPr>
              <a:t>All-American Post Award</a:t>
            </a:r>
          </a:p>
          <a:p>
            <a:r>
              <a:rPr lang="en-US" sz="1600" u="none" strike="noStrike" baseline="0" dirty="0">
                <a:solidFill>
                  <a:srgbClr val="000000"/>
                </a:solidFill>
                <a:latin typeface="Roboto" panose="02000000000000000000" pitchFamily="2" charset="0"/>
                <a:ea typeface="Roboto" panose="02000000000000000000" pitchFamily="2" charset="0"/>
              </a:rPr>
              <a:t>All Posts that meet the qualifying percentage of 102% and the program participation criteria will receive an All-American Banner, Post Streamer and be recognized in the VFW magazine.</a:t>
            </a:r>
          </a:p>
          <a:p>
            <a:endParaRPr lang="en-US" sz="1600" u="none" strike="noStrike" baseline="0" dirty="0">
              <a:solidFill>
                <a:srgbClr val="000000"/>
              </a:solidFill>
              <a:latin typeface="Roboto" panose="02000000000000000000" pitchFamily="2" charset="0"/>
              <a:ea typeface="Roboto" panose="02000000000000000000" pitchFamily="2" charset="0"/>
            </a:endParaRPr>
          </a:p>
          <a:p>
            <a:r>
              <a:rPr lang="en-US" u="none" strike="noStrike" baseline="0" dirty="0">
                <a:solidFill>
                  <a:srgbClr val="000000"/>
                </a:solidFill>
                <a:latin typeface="Roboto" panose="02000000000000000000" pitchFamily="2" charset="0"/>
                <a:ea typeface="Roboto" panose="02000000000000000000" pitchFamily="2" charset="0"/>
              </a:rPr>
              <a:t>The Top </a:t>
            </a:r>
            <a:r>
              <a:rPr lang="en-US" b="1" u="none" strike="noStrike" baseline="0" dirty="0">
                <a:solidFill>
                  <a:srgbClr val="FF0000"/>
                </a:solidFill>
                <a:latin typeface="Roboto" panose="02000000000000000000" pitchFamily="2" charset="0"/>
                <a:ea typeface="Roboto" panose="02000000000000000000" pitchFamily="2" charset="0"/>
              </a:rPr>
              <a:t>15</a:t>
            </a:r>
            <a:r>
              <a:rPr lang="en-US" u="none" strike="noStrike" baseline="0" dirty="0">
                <a:solidFill>
                  <a:srgbClr val="000000"/>
                </a:solidFill>
                <a:latin typeface="Roboto" panose="02000000000000000000" pitchFamily="2" charset="0"/>
                <a:ea typeface="Roboto" panose="02000000000000000000" pitchFamily="2" charset="0"/>
              </a:rPr>
              <a:t> Posts in each Division will receive:</a:t>
            </a:r>
          </a:p>
          <a:p>
            <a:endParaRPr lang="en-US" u="none" strike="noStrike" baseline="0" dirty="0">
              <a:solidFill>
                <a:srgbClr val="000000"/>
              </a:solidFill>
              <a:latin typeface="Roboto" panose="02000000000000000000" pitchFamily="2" charset="0"/>
              <a:ea typeface="Roboto" panose="02000000000000000000" pitchFamily="2" charset="0"/>
            </a:endParaRPr>
          </a:p>
          <a:p>
            <a:r>
              <a:rPr lang="en-US" u="none" strike="noStrike" baseline="0" dirty="0">
                <a:solidFill>
                  <a:srgbClr val="000000"/>
                </a:solidFill>
                <a:latin typeface="Roboto" panose="02000000000000000000" pitchFamily="2" charset="0"/>
                <a:ea typeface="Roboto" panose="02000000000000000000" pitchFamily="2" charset="0"/>
              </a:rPr>
              <a:t>Acknowledgment in VFW Magazine</a:t>
            </a:r>
          </a:p>
          <a:p>
            <a:endParaRPr lang="en-US" u="none" strike="noStrike" baseline="0" dirty="0">
              <a:solidFill>
                <a:srgbClr val="000000"/>
              </a:solidFill>
              <a:latin typeface="Roboto" panose="02000000000000000000" pitchFamily="2" charset="0"/>
              <a:ea typeface="Roboto" panose="02000000000000000000" pitchFamily="2" charset="0"/>
            </a:endParaRPr>
          </a:p>
          <a:p>
            <a:r>
              <a:rPr lang="en-US" u="none" strike="noStrike" baseline="0" dirty="0">
                <a:solidFill>
                  <a:srgbClr val="000000"/>
                </a:solidFill>
                <a:latin typeface="Roboto" panose="02000000000000000000" pitchFamily="2" charset="0"/>
                <a:ea typeface="Roboto" panose="02000000000000000000" pitchFamily="2" charset="0"/>
              </a:rPr>
              <a:t>Acknowledgement during the All-American Awards Ceremony at the National Convention</a:t>
            </a:r>
          </a:p>
          <a:p>
            <a:endParaRPr lang="en-US" u="none" strike="noStrike" baseline="0" dirty="0">
              <a:solidFill>
                <a:srgbClr val="000000"/>
              </a:solidFill>
              <a:latin typeface="Roboto" panose="02000000000000000000" pitchFamily="2" charset="0"/>
              <a:ea typeface="Roboto" panose="02000000000000000000" pitchFamily="2" charset="0"/>
            </a:endParaRPr>
          </a:p>
          <a:p>
            <a:r>
              <a:rPr lang="en-US" u="none" strike="noStrike" baseline="0" dirty="0">
                <a:solidFill>
                  <a:srgbClr val="000000"/>
                </a:solidFill>
                <a:latin typeface="Roboto" panose="02000000000000000000" pitchFamily="2" charset="0"/>
                <a:ea typeface="Roboto" panose="02000000000000000000" pitchFamily="2" charset="0"/>
              </a:rPr>
              <a:t>All-American Post citation</a:t>
            </a:r>
          </a:p>
          <a:p>
            <a:r>
              <a:rPr lang="en-US" u="none" strike="noStrike" baseline="0" dirty="0">
                <a:solidFill>
                  <a:srgbClr val="000000"/>
                </a:solidFill>
                <a:latin typeface="Roboto" panose="02000000000000000000" pitchFamily="2" charset="0"/>
                <a:ea typeface="Roboto" panose="02000000000000000000" pitchFamily="2" charset="0"/>
              </a:rPr>
              <a:t>All-American Post streamer</a:t>
            </a:r>
          </a:p>
          <a:p>
            <a:r>
              <a:rPr lang="en-US" u="none" strike="noStrike" baseline="0" dirty="0">
                <a:solidFill>
                  <a:srgbClr val="000000"/>
                </a:solidFill>
                <a:latin typeface="Roboto" panose="02000000000000000000" pitchFamily="2" charset="0"/>
                <a:ea typeface="Roboto" panose="02000000000000000000" pitchFamily="2" charset="0"/>
              </a:rPr>
              <a:t>All-American citation - commander</a:t>
            </a:r>
          </a:p>
          <a:p>
            <a:r>
              <a:rPr lang="en-US" u="none" strike="noStrike" baseline="0" dirty="0">
                <a:solidFill>
                  <a:srgbClr val="000000"/>
                </a:solidFill>
                <a:latin typeface="Roboto" panose="02000000000000000000" pitchFamily="2" charset="0"/>
                <a:ea typeface="Roboto" panose="02000000000000000000" pitchFamily="2" charset="0"/>
              </a:rPr>
              <a:t>All-American name badge – commander</a:t>
            </a:r>
          </a:p>
          <a:p>
            <a:r>
              <a:rPr lang="en-US" u="none" strike="noStrike" baseline="0" dirty="0">
                <a:solidFill>
                  <a:srgbClr val="000000"/>
                </a:solidFill>
                <a:latin typeface="Roboto" panose="02000000000000000000" pitchFamily="2" charset="0"/>
                <a:ea typeface="Roboto" panose="02000000000000000000" pitchFamily="2" charset="0"/>
              </a:rPr>
              <a:t>All-American cap (commander only, quartermaster, adjutant, and Post members may purchase cap)</a:t>
            </a:r>
          </a:p>
          <a:p>
            <a:r>
              <a:rPr lang="en-US" u="none" strike="noStrike" baseline="0" dirty="0">
                <a:solidFill>
                  <a:srgbClr val="000000"/>
                </a:solidFill>
                <a:latin typeface="Roboto" panose="02000000000000000000" pitchFamily="2" charset="0"/>
                <a:ea typeface="Roboto" panose="02000000000000000000" pitchFamily="2" charset="0"/>
              </a:rPr>
              <a:t>All-American lapel pin (commander only, quartermaster may purchase pin)</a:t>
            </a:r>
          </a:p>
        </p:txBody>
      </p:sp>
    </p:spTree>
    <p:extLst>
      <p:ext uri="{BB962C8B-B14F-4D97-AF65-F5344CB8AC3E}">
        <p14:creationId xmlns:p14="http://schemas.microsoft.com/office/powerpoint/2010/main" val="105544047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198582" y="376503"/>
            <a:ext cx="6599382" cy="552074"/>
          </a:xfrm>
          <a:prstGeom prst="rect">
            <a:avLst/>
          </a:prstGeom>
        </p:spPr>
        <p:txBody>
          <a:bodyPr wrap="square">
            <a:spAutoFit/>
          </a:bodyPr>
          <a:lstStyle/>
          <a:p>
            <a:pPr indent="457200" algn="ctr">
              <a:lnSpc>
                <a:spcPct val="115000"/>
              </a:lnSpc>
              <a:spcBef>
                <a:spcPts val="1000"/>
              </a:spcBef>
            </a:pPr>
            <a:r>
              <a:rPr lang="en-US" sz="2800" b="1" dirty="0">
                <a:latin typeface="Roboto" panose="02000000000000000000" pitchFamily="2" charset="0"/>
                <a:ea typeface="Roboto" panose="02000000000000000000" pitchFamily="2" charset="0"/>
                <a:cs typeface="Arial" panose="020B0604020202020204" pitchFamily="34" charset="0"/>
              </a:rPr>
              <a:t>All-American</a:t>
            </a:r>
            <a:r>
              <a:rPr lang="en-US" sz="2800" b="1" dirty="0">
                <a:latin typeface="Arial" panose="020B0604020202020204" pitchFamily="34" charset="0"/>
                <a:ea typeface="Times New Roman"/>
                <a:cs typeface="Arial" panose="020B0604020202020204" pitchFamily="34" charset="0"/>
              </a:rPr>
              <a:t> </a:t>
            </a:r>
            <a:r>
              <a:rPr lang="en-US" sz="2800" b="1" u="sng" dirty="0">
                <a:latin typeface="Arial" panose="020B0604020202020204" pitchFamily="34" charset="0"/>
                <a:ea typeface="Times New Roman"/>
                <a:cs typeface="Arial" panose="020B0604020202020204" pitchFamily="34" charset="0"/>
              </a:rPr>
              <a:t>Post</a:t>
            </a:r>
            <a:r>
              <a:rPr lang="en-US" sz="2800" b="1" dirty="0">
                <a:latin typeface="Arial" panose="020B0604020202020204" pitchFamily="34" charset="0"/>
                <a:ea typeface="Times New Roman"/>
                <a:cs typeface="Arial" panose="020B0604020202020204" pitchFamily="34" charset="0"/>
              </a:rPr>
              <a:t> Award</a:t>
            </a:r>
          </a:p>
        </p:txBody>
      </p:sp>
      <p:sp>
        <p:nvSpPr>
          <p:cNvPr id="4" name="TextBox 3">
            <a:extLst>
              <a:ext uri="{FF2B5EF4-FFF2-40B4-BE49-F238E27FC236}">
                <a16:creationId xmlns:a16="http://schemas.microsoft.com/office/drawing/2014/main" id="{05C010DD-F638-E4F3-90E3-D3A33C0DB7FC}"/>
              </a:ext>
            </a:extLst>
          </p:cNvPr>
          <p:cNvSpPr txBox="1"/>
          <p:nvPr/>
        </p:nvSpPr>
        <p:spPr>
          <a:xfrm>
            <a:off x="239282" y="1623701"/>
            <a:ext cx="8665436" cy="4524315"/>
          </a:xfrm>
          <a:prstGeom prst="rect">
            <a:avLst/>
          </a:prstGeom>
          <a:noFill/>
        </p:spPr>
        <p:txBody>
          <a:bodyPr wrap="square" rtlCol="0">
            <a:spAutoFit/>
          </a:bodyPr>
          <a:lstStyle/>
          <a:p>
            <a:r>
              <a:rPr lang="en-US" sz="2400" b="1" i="0" u="none" strike="noStrike" baseline="0" dirty="0">
                <a:solidFill>
                  <a:srgbClr val="FF0000"/>
                </a:solidFill>
                <a:latin typeface="Roboto" panose="02000000000000000000" pitchFamily="2" charset="0"/>
                <a:ea typeface="Roboto" panose="02000000000000000000" pitchFamily="2" charset="0"/>
              </a:rPr>
              <a:t>New: </a:t>
            </a:r>
            <a:r>
              <a:rPr lang="en-US" sz="2400" b="0" i="0" u="none" strike="noStrike" baseline="0" dirty="0">
                <a:solidFill>
                  <a:srgbClr val="000000"/>
                </a:solidFill>
                <a:latin typeface="Roboto" panose="02000000000000000000" pitchFamily="2" charset="0"/>
                <a:ea typeface="Roboto" panose="02000000000000000000" pitchFamily="2" charset="0"/>
              </a:rPr>
              <a:t>The top five Post commanders in each division will also receive five nights paid hotel stay* at the VFW National Convention and reserved seating at the VFW National Convention joint opening session. </a:t>
            </a:r>
          </a:p>
          <a:p>
            <a:endParaRPr lang="en-US" sz="2400" b="0" i="1" u="none" strike="noStrike" baseline="0" dirty="0">
              <a:solidFill>
                <a:srgbClr val="000000"/>
              </a:solidFill>
              <a:latin typeface="Roboto" panose="02000000000000000000" pitchFamily="2" charset="0"/>
              <a:ea typeface="Roboto" panose="02000000000000000000" pitchFamily="2" charset="0"/>
            </a:endParaRPr>
          </a:p>
          <a:p>
            <a:endParaRPr lang="en-US" sz="2400" i="1" dirty="0">
              <a:solidFill>
                <a:srgbClr val="000000"/>
              </a:solidFill>
              <a:latin typeface="Roboto" panose="02000000000000000000" pitchFamily="2" charset="0"/>
              <a:ea typeface="Roboto" panose="02000000000000000000" pitchFamily="2" charset="0"/>
            </a:endParaRPr>
          </a:p>
          <a:p>
            <a:r>
              <a:rPr lang="en-US" sz="2400" b="1" u="none" strike="noStrike" baseline="0" dirty="0">
                <a:solidFill>
                  <a:srgbClr val="FF0000"/>
                </a:solidFill>
                <a:latin typeface="Roboto" panose="02000000000000000000" pitchFamily="2" charset="0"/>
                <a:ea typeface="Roboto" panose="02000000000000000000" pitchFamily="2" charset="0"/>
              </a:rPr>
              <a:t>New: </a:t>
            </a:r>
            <a:r>
              <a:rPr lang="en-US" sz="2400" b="0" i="1" u="none" strike="noStrike" baseline="0" dirty="0">
                <a:solidFill>
                  <a:srgbClr val="000000"/>
                </a:solidFill>
                <a:latin typeface="Roboto" panose="02000000000000000000" pitchFamily="2" charset="0"/>
                <a:ea typeface="Roboto" panose="02000000000000000000" pitchFamily="2" charset="0"/>
              </a:rPr>
              <a:t>Division Captains and Co-Captains: </a:t>
            </a:r>
            <a:r>
              <a:rPr lang="en-US" sz="2400" b="0" i="0" u="none" strike="noStrike" baseline="0" dirty="0">
                <a:solidFill>
                  <a:srgbClr val="000000"/>
                </a:solidFill>
                <a:latin typeface="Roboto" panose="02000000000000000000" pitchFamily="2" charset="0"/>
                <a:ea typeface="Roboto" panose="02000000000000000000" pitchFamily="2" charset="0"/>
              </a:rPr>
              <a:t>The commander of the top Post in each membership division will be designated as the Team Captain, with the 2nd through 5th place commanders designated as Co-Captains. The All-American caps for these Captains and Co-Captains will bear a special designation. </a:t>
            </a:r>
            <a:endParaRPr lang="en-US" sz="2400" u="none" strike="noStrike" baseline="0" dirty="0">
              <a:solidFill>
                <a:srgbClr val="000000"/>
              </a:solidFill>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023589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40707E5C-4CD6-69B7-74B0-8436F09E5C16}"/>
              </a:ext>
            </a:extLst>
          </p:cNvPr>
          <p:cNvSpPr>
            <a:spLocks noGrp="1"/>
          </p:cNvSpPr>
          <p:nvPr>
            <p:ph type="sldNum" sz="quarter" idx="12"/>
          </p:nvPr>
        </p:nvSpPr>
        <p:spPr/>
        <p:txBody>
          <a:bodyPr/>
          <a:lstStyle/>
          <a:p>
            <a:fld id="{60B18D57-13A5-4968-950D-8FEF41FA4399}" type="slidenum">
              <a:rPr lang="en-US" smtClean="0"/>
              <a:t>15</a:t>
            </a:fld>
            <a:endParaRPr lang="en-US" dirty="0"/>
          </a:p>
        </p:txBody>
      </p:sp>
      <p:sp>
        <p:nvSpPr>
          <p:cNvPr id="3" name="Title 2">
            <a:extLst>
              <a:ext uri="{FF2B5EF4-FFF2-40B4-BE49-F238E27FC236}">
                <a16:creationId xmlns:a16="http://schemas.microsoft.com/office/drawing/2014/main" id="{27438059-B3B1-B7FF-2BC9-673A203F9032}"/>
              </a:ext>
            </a:extLst>
          </p:cNvPr>
          <p:cNvSpPr>
            <a:spLocks noGrp="1"/>
          </p:cNvSpPr>
          <p:nvPr>
            <p:ph type="title"/>
          </p:nvPr>
        </p:nvSpPr>
        <p:spPr/>
        <p:txBody>
          <a:bodyPr/>
          <a:lstStyle/>
          <a:p>
            <a:pPr algn="ctr"/>
            <a:r>
              <a:rPr lang="en-US" sz="2800" u="none" strike="noStrike" baseline="0" dirty="0">
                <a:solidFill>
                  <a:srgbClr val="000000"/>
                </a:solidFill>
                <a:latin typeface="Roboto" panose="02000000000000000000" pitchFamily="2" charset="0"/>
                <a:ea typeface="Roboto" panose="02000000000000000000" pitchFamily="2" charset="0"/>
              </a:rPr>
              <a:t>All-American </a:t>
            </a:r>
            <a:r>
              <a:rPr lang="en-US" sz="2800" u="sng" strike="noStrike" baseline="0" dirty="0">
                <a:solidFill>
                  <a:srgbClr val="000000"/>
                </a:solidFill>
                <a:latin typeface="Roboto" panose="02000000000000000000" pitchFamily="2" charset="0"/>
                <a:ea typeface="Roboto" panose="02000000000000000000" pitchFamily="2" charset="0"/>
              </a:rPr>
              <a:t>District</a:t>
            </a:r>
            <a:r>
              <a:rPr lang="en-US" sz="2800" u="none" strike="noStrike" baseline="0" dirty="0">
                <a:solidFill>
                  <a:srgbClr val="000000"/>
                </a:solidFill>
                <a:latin typeface="Roboto" panose="02000000000000000000" pitchFamily="2" charset="0"/>
                <a:ea typeface="Roboto" panose="02000000000000000000" pitchFamily="2" charset="0"/>
              </a:rPr>
              <a:t> Criteria </a:t>
            </a:r>
            <a:endParaRPr lang="en-US" sz="2800" dirty="0">
              <a:latin typeface="Roboto" panose="02000000000000000000" pitchFamily="2" charset="0"/>
              <a:ea typeface="Roboto" panose="02000000000000000000" pitchFamily="2" charset="0"/>
            </a:endParaRPr>
          </a:p>
        </p:txBody>
      </p:sp>
      <p:sp>
        <p:nvSpPr>
          <p:cNvPr id="4" name="TextBox 3">
            <a:extLst>
              <a:ext uri="{FF2B5EF4-FFF2-40B4-BE49-F238E27FC236}">
                <a16:creationId xmlns:a16="http://schemas.microsoft.com/office/drawing/2014/main" id="{755F6320-941E-B0F4-6EF9-19D5E01B910E}"/>
              </a:ext>
            </a:extLst>
          </p:cNvPr>
          <p:cNvSpPr txBox="1"/>
          <p:nvPr/>
        </p:nvSpPr>
        <p:spPr>
          <a:xfrm>
            <a:off x="410198" y="1606609"/>
            <a:ext cx="8306512" cy="3970318"/>
          </a:xfrm>
          <a:prstGeom prst="rect">
            <a:avLst/>
          </a:prstGeom>
          <a:noFill/>
        </p:spPr>
        <p:txBody>
          <a:bodyPr wrap="square" rtlCol="0">
            <a:spAutoFit/>
          </a:bodyPr>
          <a:lstStyle/>
          <a:p>
            <a:r>
              <a:rPr lang="en-US" sz="1800" b="1" i="1" u="none" strike="noStrike" baseline="0" dirty="0">
                <a:solidFill>
                  <a:srgbClr val="000000"/>
                </a:solidFill>
                <a:latin typeface="Roboto" panose="02000000000000000000" pitchFamily="2" charset="0"/>
                <a:ea typeface="Roboto" panose="02000000000000000000" pitchFamily="2" charset="0"/>
              </a:rPr>
              <a:t>All-American District Criteria </a:t>
            </a:r>
            <a:endParaRPr lang="en-US" sz="1800" b="1"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Membership must be at least 102%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1" i="0" u="none" strike="noStrike" baseline="0" dirty="0">
                <a:solidFill>
                  <a:srgbClr val="000000"/>
                </a:solidFill>
                <a:latin typeface="Roboto" panose="02000000000000000000" pitchFamily="2" charset="0"/>
                <a:ea typeface="Roboto" panose="02000000000000000000" pitchFamily="2" charset="0"/>
              </a:rPr>
              <a:t>District-Election Report </a:t>
            </a:r>
            <a:r>
              <a:rPr lang="en-US" sz="1800" b="0" i="0" u="none" strike="noStrike" baseline="0" dirty="0">
                <a:solidFill>
                  <a:srgbClr val="000000"/>
                </a:solidFill>
                <a:latin typeface="Roboto" panose="02000000000000000000" pitchFamily="2" charset="0"/>
                <a:ea typeface="Roboto" panose="02000000000000000000" pitchFamily="2" charset="0"/>
              </a:rPr>
              <a:t>must be submitted to National Headquarters.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Meet all the following Program Participation criteria by </a:t>
            </a:r>
            <a:r>
              <a:rPr lang="en-US" sz="1800" b="1" i="0" u="none" strike="noStrike" baseline="0" dirty="0">
                <a:solidFill>
                  <a:srgbClr val="000000"/>
                </a:solidFill>
                <a:latin typeface="Roboto" panose="02000000000000000000" pitchFamily="2" charset="0"/>
                <a:ea typeface="Roboto" panose="02000000000000000000" pitchFamily="2" charset="0"/>
              </a:rPr>
              <a:t>January 31st, 2025</a:t>
            </a:r>
            <a:r>
              <a:rPr lang="en-US" sz="1800" b="0" i="0" u="none" strike="noStrike" baseline="0" dirty="0">
                <a:solidFill>
                  <a:srgbClr val="000000"/>
                </a:solidFill>
                <a:latin typeface="Roboto" panose="02000000000000000000" pitchFamily="2" charset="0"/>
                <a:ea typeface="Roboto" panose="02000000000000000000" pitchFamily="2" charset="0"/>
              </a:rPr>
              <a:t>: </a:t>
            </a:r>
            <a:r>
              <a:rPr lang="en-US" sz="1800" b="1" i="0" u="none" strike="noStrike" baseline="0" dirty="0">
                <a:solidFill>
                  <a:srgbClr val="000000"/>
                </a:solidFill>
                <a:latin typeface="Roboto" panose="02000000000000000000" pitchFamily="2" charset="0"/>
                <a:ea typeface="Roboto" panose="02000000000000000000" pitchFamily="2" charset="0"/>
              </a:rPr>
              <a:t>Voice of Democracy </a:t>
            </a:r>
            <a:r>
              <a:rPr lang="en-US" sz="1800" b="0" i="0" u="none" strike="noStrike" baseline="0" dirty="0">
                <a:solidFill>
                  <a:srgbClr val="000000"/>
                </a:solidFill>
                <a:latin typeface="Roboto" panose="02000000000000000000" pitchFamily="2" charset="0"/>
                <a:ea typeface="Roboto" panose="02000000000000000000" pitchFamily="2" charset="0"/>
              </a:rPr>
              <a:t>- minimum of one entry advanced to Department judging (</a:t>
            </a:r>
            <a:r>
              <a:rPr lang="en-US" sz="1800" b="0" i="0" u="none" strike="noStrike" baseline="0" dirty="0">
                <a:solidFill>
                  <a:srgbClr val="FF0000"/>
                </a:solidFill>
                <a:latin typeface="Roboto" panose="02000000000000000000" pitchFamily="2" charset="0"/>
                <a:ea typeface="Roboto" panose="02000000000000000000" pitchFamily="2" charset="0"/>
              </a:rPr>
              <a:t>Overseas District donate $125 to National in lieu of entry</a:t>
            </a:r>
            <a:r>
              <a:rPr lang="en-US" sz="1800" b="0" i="0" u="none" strike="noStrike" baseline="0" dirty="0">
                <a:latin typeface="Roboto" panose="02000000000000000000" pitchFamily="2" charset="0"/>
                <a:ea typeface="Roboto" panose="02000000000000000000" pitchFamily="2" charset="0"/>
              </a:rPr>
              <a:t>)</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1" i="0" u="none" strike="noStrike" baseline="0" dirty="0">
                <a:solidFill>
                  <a:srgbClr val="000000"/>
                </a:solidFill>
                <a:latin typeface="Roboto" panose="02000000000000000000" pitchFamily="2" charset="0"/>
                <a:ea typeface="Roboto" panose="02000000000000000000" pitchFamily="2" charset="0"/>
              </a:rPr>
              <a:t>Patriots Pen </a:t>
            </a:r>
            <a:r>
              <a:rPr lang="en-US" sz="1800" b="0" i="0" u="none" strike="noStrike" baseline="0" dirty="0">
                <a:solidFill>
                  <a:srgbClr val="000000"/>
                </a:solidFill>
                <a:latin typeface="Roboto" panose="02000000000000000000" pitchFamily="2" charset="0"/>
                <a:ea typeface="Roboto" panose="02000000000000000000" pitchFamily="2" charset="0"/>
              </a:rPr>
              <a:t>- minimum of one entry advanced to Department judging (</a:t>
            </a:r>
            <a:r>
              <a:rPr lang="en-US" sz="1800" b="0" i="0" u="none" strike="noStrike" baseline="0" dirty="0">
                <a:solidFill>
                  <a:srgbClr val="FF0000"/>
                </a:solidFill>
                <a:latin typeface="Roboto" panose="02000000000000000000" pitchFamily="2" charset="0"/>
                <a:ea typeface="Roboto" panose="02000000000000000000" pitchFamily="2" charset="0"/>
              </a:rPr>
              <a:t>Overseas District donate $125 to National in lieu of entry</a:t>
            </a:r>
            <a:r>
              <a:rPr lang="en-US" sz="1800" b="0" i="0" u="none" strike="noStrike" baseline="0" dirty="0">
                <a:solidFill>
                  <a:srgbClr val="000000"/>
                </a:solidFill>
                <a:latin typeface="Roboto" panose="02000000000000000000" pitchFamily="2" charset="0"/>
                <a:ea typeface="Roboto" panose="02000000000000000000" pitchFamily="2" charset="0"/>
              </a:rPr>
              <a:t>) </a:t>
            </a:r>
          </a:p>
          <a:p>
            <a:endParaRPr lang="en-US" sz="1800" b="0" i="0" u="none" strike="noStrike" baseline="0" dirty="0">
              <a:solidFill>
                <a:srgbClr val="000000"/>
              </a:solidFill>
              <a:latin typeface="PT Serif" panose="020A0603040505020204" pitchFamily="18" charset="0"/>
            </a:endParaRPr>
          </a:p>
          <a:p>
            <a:endParaRPr lang="en-US" dirty="0"/>
          </a:p>
        </p:txBody>
      </p:sp>
    </p:spTree>
    <p:extLst>
      <p:ext uri="{BB962C8B-B14F-4D97-AF65-F5344CB8AC3E}">
        <p14:creationId xmlns:p14="http://schemas.microsoft.com/office/powerpoint/2010/main" val="122478103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08570-D3AD-4537-2299-24177B5872C8}"/>
              </a:ext>
            </a:extLst>
          </p:cNvPr>
          <p:cNvSpPr>
            <a:spLocks noGrp="1"/>
          </p:cNvSpPr>
          <p:nvPr>
            <p:ph type="sldNum" sz="quarter" idx="12"/>
          </p:nvPr>
        </p:nvSpPr>
        <p:spPr/>
        <p:txBody>
          <a:bodyPr/>
          <a:lstStyle/>
          <a:p>
            <a:fld id="{60B18D57-13A5-4968-950D-8FEF41FA4399}" type="slidenum">
              <a:rPr lang="en-US" smtClean="0"/>
              <a:t>16</a:t>
            </a:fld>
            <a:endParaRPr lang="en-US" dirty="0"/>
          </a:p>
        </p:txBody>
      </p:sp>
      <p:sp>
        <p:nvSpPr>
          <p:cNvPr id="4" name="Title 2">
            <a:extLst>
              <a:ext uri="{FF2B5EF4-FFF2-40B4-BE49-F238E27FC236}">
                <a16:creationId xmlns:a16="http://schemas.microsoft.com/office/drawing/2014/main" id="{3FFCA4CB-A737-9BA0-5324-8E4E4DD0821B}"/>
              </a:ext>
            </a:extLst>
          </p:cNvPr>
          <p:cNvSpPr>
            <a:spLocks noGrp="1"/>
          </p:cNvSpPr>
          <p:nvPr>
            <p:ph type="title"/>
          </p:nvPr>
        </p:nvSpPr>
        <p:spPr>
          <a:xfrm>
            <a:off x="215900" y="134938"/>
            <a:ext cx="6337300" cy="981075"/>
          </a:xfrm>
        </p:spPr>
        <p:txBody>
          <a:bodyPr/>
          <a:lstStyle/>
          <a:p>
            <a:pPr algn="ctr"/>
            <a:r>
              <a:rPr lang="en-US" sz="2800" u="none" strike="noStrike" baseline="0" dirty="0">
                <a:solidFill>
                  <a:srgbClr val="000000"/>
                </a:solidFill>
                <a:latin typeface="Roboto" panose="02000000000000000000" pitchFamily="2" charset="0"/>
                <a:ea typeface="Roboto" panose="02000000000000000000" pitchFamily="2" charset="0"/>
              </a:rPr>
              <a:t>All-American </a:t>
            </a:r>
            <a:r>
              <a:rPr lang="en-US" sz="2800" u="sng" strike="noStrike" baseline="0" dirty="0">
                <a:solidFill>
                  <a:srgbClr val="000000"/>
                </a:solidFill>
                <a:latin typeface="Roboto" panose="02000000000000000000" pitchFamily="2" charset="0"/>
                <a:ea typeface="Roboto" panose="02000000000000000000" pitchFamily="2" charset="0"/>
              </a:rPr>
              <a:t>District</a:t>
            </a:r>
            <a:r>
              <a:rPr lang="en-US" sz="2800" u="none" strike="noStrike" baseline="0" dirty="0">
                <a:solidFill>
                  <a:srgbClr val="000000"/>
                </a:solidFill>
                <a:latin typeface="Roboto" panose="02000000000000000000" pitchFamily="2" charset="0"/>
                <a:ea typeface="Roboto" panose="02000000000000000000" pitchFamily="2" charset="0"/>
              </a:rPr>
              <a:t> Award </a:t>
            </a:r>
            <a:endParaRPr lang="en-US" sz="28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1A230263-3A40-4C45-BD96-7A8B049350A0}"/>
              </a:ext>
            </a:extLst>
          </p:cNvPr>
          <p:cNvSpPr txBox="1"/>
          <p:nvPr/>
        </p:nvSpPr>
        <p:spPr>
          <a:xfrm>
            <a:off x="188007" y="1401510"/>
            <a:ext cx="8793623" cy="4524315"/>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All-American District Award</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All Districts that meet the qualifying percentage of 102% and the program participation criteria will receive an All-American District Commander Citation, All-American Streamer and be recognized in the VFW magazine.</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The Top </a:t>
            </a:r>
            <a:r>
              <a:rPr lang="en-US" b="1" dirty="0">
                <a:solidFill>
                  <a:srgbClr val="FF0000"/>
                </a:solidFill>
                <a:latin typeface="Roboto" panose="02000000000000000000" pitchFamily="2" charset="0"/>
                <a:ea typeface="Roboto" panose="02000000000000000000" pitchFamily="2" charset="0"/>
              </a:rPr>
              <a:t>10</a:t>
            </a:r>
            <a:r>
              <a:rPr lang="en-US" dirty="0">
                <a:latin typeface="Roboto" panose="02000000000000000000" pitchFamily="2" charset="0"/>
                <a:ea typeface="Roboto" panose="02000000000000000000" pitchFamily="2" charset="0"/>
              </a:rPr>
              <a:t> Districts in each Division will receive:</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All-American District streamer</a:t>
            </a:r>
          </a:p>
          <a:p>
            <a:r>
              <a:rPr lang="en-US" dirty="0">
                <a:latin typeface="Roboto" panose="02000000000000000000" pitchFamily="2" charset="0"/>
                <a:ea typeface="Roboto" panose="02000000000000000000" pitchFamily="2" charset="0"/>
              </a:rPr>
              <a:t>All-American District citation - commander</a:t>
            </a:r>
          </a:p>
          <a:p>
            <a:r>
              <a:rPr lang="en-US" dirty="0">
                <a:latin typeface="Roboto" panose="02000000000000000000" pitchFamily="2" charset="0"/>
                <a:ea typeface="Roboto" panose="02000000000000000000" pitchFamily="2" charset="0"/>
              </a:rPr>
              <a:t>All-American name badge - commander</a:t>
            </a:r>
          </a:p>
          <a:p>
            <a:r>
              <a:rPr lang="en-US" dirty="0">
                <a:latin typeface="Roboto" panose="02000000000000000000" pitchFamily="2" charset="0"/>
                <a:ea typeface="Roboto" panose="02000000000000000000" pitchFamily="2" charset="0"/>
              </a:rPr>
              <a:t>All-American cap (commander only, quartermaster may purchase cap)</a:t>
            </a:r>
          </a:p>
          <a:p>
            <a:r>
              <a:rPr lang="en-US" dirty="0">
                <a:latin typeface="Roboto" panose="02000000000000000000" pitchFamily="2" charset="0"/>
                <a:ea typeface="Roboto" panose="02000000000000000000" pitchFamily="2" charset="0"/>
              </a:rPr>
              <a:t>All-American lapel pin (commander only, quartermaster may purchase pin)</a:t>
            </a:r>
          </a:p>
          <a:p>
            <a:endParaRPr lang="en-US" dirty="0">
              <a:latin typeface="Roboto" panose="02000000000000000000" pitchFamily="2" charset="0"/>
              <a:ea typeface="Roboto" panose="02000000000000000000" pitchFamily="2" charset="0"/>
            </a:endParaRPr>
          </a:p>
          <a:p>
            <a:r>
              <a:rPr lang="en-US" dirty="0">
                <a:latin typeface="Roboto" panose="02000000000000000000" pitchFamily="2" charset="0"/>
                <a:ea typeface="Roboto" panose="02000000000000000000" pitchFamily="2" charset="0"/>
              </a:rPr>
              <a:t>Acknowledgement during the All-American Awards Ceremony at the National Convention</a:t>
            </a:r>
          </a:p>
        </p:txBody>
      </p:sp>
    </p:spTree>
    <p:extLst>
      <p:ext uri="{BB962C8B-B14F-4D97-AF65-F5344CB8AC3E}">
        <p14:creationId xmlns:p14="http://schemas.microsoft.com/office/powerpoint/2010/main" val="84603921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08570-D3AD-4537-2299-24177B5872C8}"/>
              </a:ext>
            </a:extLst>
          </p:cNvPr>
          <p:cNvSpPr>
            <a:spLocks noGrp="1"/>
          </p:cNvSpPr>
          <p:nvPr>
            <p:ph type="sldNum" sz="quarter" idx="12"/>
          </p:nvPr>
        </p:nvSpPr>
        <p:spPr/>
        <p:txBody>
          <a:bodyPr/>
          <a:lstStyle/>
          <a:p>
            <a:fld id="{60B18D57-13A5-4968-950D-8FEF41FA4399}" type="slidenum">
              <a:rPr lang="en-US" smtClean="0"/>
              <a:t>17</a:t>
            </a:fld>
            <a:endParaRPr lang="en-US" dirty="0"/>
          </a:p>
        </p:txBody>
      </p:sp>
      <p:sp>
        <p:nvSpPr>
          <p:cNvPr id="4" name="Title 2">
            <a:extLst>
              <a:ext uri="{FF2B5EF4-FFF2-40B4-BE49-F238E27FC236}">
                <a16:creationId xmlns:a16="http://schemas.microsoft.com/office/drawing/2014/main" id="{3FFCA4CB-A737-9BA0-5324-8E4E4DD0821B}"/>
              </a:ext>
            </a:extLst>
          </p:cNvPr>
          <p:cNvSpPr>
            <a:spLocks noGrp="1"/>
          </p:cNvSpPr>
          <p:nvPr>
            <p:ph type="title"/>
          </p:nvPr>
        </p:nvSpPr>
        <p:spPr>
          <a:xfrm>
            <a:off x="215900" y="134938"/>
            <a:ext cx="6337300" cy="981075"/>
          </a:xfrm>
        </p:spPr>
        <p:txBody>
          <a:bodyPr/>
          <a:lstStyle/>
          <a:p>
            <a:pPr algn="ctr"/>
            <a:r>
              <a:rPr lang="en-US" sz="2800" u="none" strike="noStrike" baseline="0" dirty="0">
                <a:solidFill>
                  <a:srgbClr val="000000"/>
                </a:solidFill>
                <a:latin typeface="Roboto" panose="02000000000000000000" pitchFamily="2" charset="0"/>
                <a:ea typeface="Roboto" panose="02000000000000000000" pitchFamily="2" charset="0"/>
              </a:rPr>
              <a:t>All-American </a:t>
            </a:r>
            <a:r>
              <a:rPr lang="en-US" sz="2800" u="sng" strike="noStrike" baseline="0" dirty="0">
                <a:solidFill>
                  <a:srgbClr val="000000"/>
                </a:solidFill>
                <a:latin typeface="Roboto" panose="02000000000000000000" pitchFamily="2" charset="0"/>
                <a:ea typeface="Roboto" panose="02000000000000000000" pitchFamily="2" charset="0"/>
              </a:rPr>
              <a:t>District</a:t>
            </a:r>
            <a:r>
              <a:rPr lang="en-US" sz="2800" u="none" strike="noStrike" baseline="0" dirty="0">
                <a:solidFill>
                  <a:srgbClr val="000000"/>
                </a:solidFill>
                <a:latin typeface="Roboto" panose="02000000000000000000" pitchFamily="2" charset="0"/>
                <a:ea typeface="Roboto" panose="02000000000000000000" pitchFamily="2" charset="0"/>
              </a:rPr>
              <a:t> Award </a:t>
            </a:r>
            <a:endParaRPr lang="en-US" sz="28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1A230263-3A40-4C45-BD96-7A8B049350A0}"/>
              </a:ext>
            </a:extLst>
          </p:cNvPr>
          <p:cNvSpPr txBox="1"/>
          <p:nvPr/>
        </p:nvSpPr>
        <p:spPr>
          <a:xfrm>
            <a:off x="215900" y="1862983"/>
            <a:ext cx="8793623" cy="3785652"/>
          </a:xfrm>
          <a:prstGeom prst="rect">
            <a:avLst/>
          </a:prstGeom>
          <a:noFill/>
        </p:spPr>
        <p:txBody>
          <a:bodyPr wrap="square" rtlCol="0">
            <a:spAutoFit/>
          </a:bodyPr>
          <a:lstStyle/>
          <a:p>
            <a:r>
              <a:rPr lang="en-US" sz="2400" b="1" i="0" u="none" strike="noStrike" baseline="0" dirty="0">
                <a:solidFill>
                  <a:srgbClr val="FF0000"/>
                </a:solidFill>
                <a:latin typeface="PT Serif" panose="020A0603040505020204" pitchFamily="18" charset="0"/>
              </a:rPr>
              <a:t>New:</a:t>
            </a:r>
            <a:r>
              <a:rPr lang="en-US" sz="2400" b="0" i="0" u="none" strike="noStrike" baseline="0" dirty="0">
                <a:solidFill>
                  <a:srgbClr val="000000"/>
                </a:solidFill>
                <a:latin typeface="PT Serif" panose="020A0603040505020204" pitchFamily="18" charset="0"/>
              </a:rPr>
              <a:t> The top two District commanders in each division will also receive five nights paid hotel stay* at the VFW National Convention and reserved seating at the VFW National Convention joint opening session. Page 11-12</a:t>
            </a:r>
            <a:r>
              <a:rPr lang="en-US" sz="2400" b="0" i="0" u="none" strike="noStrike" baseline="0" dirty="0">
                <a:solidFill>
                  <a:srgbClr val="000000"/>
                </a:solidFill>
                <a:latin typeface="Calibri" panose="020F0502020204030204" pitchFamily="34" charset="0"/>
              </a:rPr>
              <a:t> </a:t>
            </a:r>
          </a:p>
          <a:p>
            <a:endParaRPr lang="en-US" sz="2400" b="0" i="0" u="none" strike="noStrike" baseline="0" dirty="0">
              <a:latin typeface="Calibri" panose="020F0502020204030204" pitchFamily="34" charset="0"/>
            </a:endParaRPr>
          </a:p>
          <a:p>
            <a:r>
              <a:rPr lang="en-US" sz="2400" b="1" u="none" strike="noStrike" baseline="0" dirty="0">
                <a:solidFill>
                  <a:srgbClr val="FF0000"/>
                </a:solidFill>
                <a:latin typeface="PT Serif" panose="020A0603040505020204" pitchFamily="18" charset="0"/>
              </a:rPr>
              <a:t>New:</a:t>
            </a:r>
            <a:r>
              <a:rPr lang="en-US" sz="2400" b="0" i="1" u="none" strike="noStrike" baseline="0" dirty="0">
                <a:latin typeface="PT Serif" panose="020A0603040505020204" pitchFamily="18" charset="0"/>
              </a:rPr>
              <a:t> Division Captains and Co-Captain: </a:t>
            </a:r>
            <a:r>
              <a:rPr lang="en-US" sz="2400" b="0" i="0" u="none" strike="noStrike" baseline="0" dirty="0">
                <a:latin typeface="PT Serif" panose="020A0603040505020204" pitchFamily="18" charset="0"/>
              </a:rPr>
              <a:t>The commander of the top District in each membership division will be designated as the Team Captain, with the 2nd place commander designated as Co-Captain. The All-American caps for these Captains and Co-Captains will bear a special designation. </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8782753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08570-D3AD-4537-2299-24177B5872C8}"/>
              </a:ext>
            </a:extLst>
          </p:cNvPr>
          <p:cNvSpPr>
            <a:spLocks noGrp="1"/>
          </p:cNvSpPr>
          <p:nvPr>
            <p:ph type="sldNum" sz="quarter" idx="12"/>
          </p:nvPr>
        </p:nvSpPr>
        <p:spPr/>
        <p:txBody>
          <a:bodyPr/>
          <a:lstStyle/>
          <a:p>
            <a:fld id="{60B18D57-13A5-4968-950D-8FEF41FA4399}" type="slidenum">
              <a:rPr lang="en-US" smtClean="0"/>
              <a:t>18</a:t>
            </a:fld>
            <a:endParaRPr lang="en-US" dirty="0"/>
          </a:p>
        </p:txBody>
      </p:sp>
      <p:sp>
        <p:nvSpPr>
          <p:cNvPr id="4" name="Title 2">
            <a:extLst>
              <a:ext uri="{FF2B5EF4-FFF2-40B4-BE49-F238E27FC236}">
                <a16:creationId xmlns:a16="http://schemas.microsoft.com/office/drawing/2014/main" id="{3FFCA4CB-A737-9BA0-5324-8E4E4DD0821B}"/>
              </a:ext>
            </a:extLst>
          </p:cNvPr>
          <p:cNvSpPr>
            <a:spLocks noGrp="1"/>
          </p:cNvSpPr>
          <p:nvPr>
            <p:ph type="title"/>
          </p:nvPr>
        </p:nvSpPr>
        <p:spPr>
          <a:xfrm>
            <a:off x="215900" y="134938"/>
            <a:ext cx="6337300" cy="981075"/>
          </a:xfrm>
        </p:spPr>
        <p:txBody>
          <a:bodyPr/>
          <a:lstStyle/>
          <a:p>
            <a:pPr algn="ctr"/>
            <a:r>
              <a:rPr lang="en-US" sz="2800" u="none" strike="noStrike" baseline="0" dirty="0">
                <a:solidFill>
                  <a:srgbClr val="000000"/>
                </a:solidFill>
                <a:latin typeface="Roboto" panose="02000000000000000000" pitchFamily="2" charset="0"/>
                <a:ea typeface="Roboto" panose="02000000000000000000" pitchFamily="2" charset="0"/>
              </a:rPr>
              <a:t>All-American </a:t>
            </a:r>
            <a:r>
              <a:rPr lang="en-US" sz="2800" u="sng" strike="noStrike" baseline="0" dirty="0">
                <a:solidFill>
                  <a:srgbClr val="000000"/>
                </a:solidFill>
                <a:latin typeface="Roboto" panose="02000000000000000000" pitchFamily="2" charset="0"/>
                <a:ea typeface="Roboto" panose="02000000000000000000" pitchFamily="2" charset="0"/>
              </a:rPr>
              <a:t>Department </a:t>
            </a:r>
            <a:r>
              <a:rPr lang="en-US" sz="2800" strike="noStrike" baseline="0" dirty="0">
                <a:solidFill>
                  <a:srgbClr val="000000"/>
                </a:solidFill>
                <a:latin typeface="Roboto" panose="02000000000000000000" pitchFamily="2" charset="0"/>
                <a:ea typeface="Roboto" panose="02000000000000000000" pitchFamily="2" charset="0"/>
              </a:rPr>
              <a:t>Criteria</a:t>
            </a:r>
            <a:r>
              <a:rPr lang="en-US" sz="2800" u="none" strike="noStrike" baseline="0" dirty="0">
                <a:solidFill>
                  <a:srgbClr val="000000"/>
                </a:solidFill>
                <a:latin typeface="Roboto" panose="02000000000000000000" pitchFamily="2" charset="0"/>
                <a:ea typeface="Roboto" panose="02000000000000000000" pitchFamily="2" charset="0"/>
              </a:rPr>
              <a:t> </a:t>
            </a:r>
            <a:endParaRPr lang="en-US" sz="28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1A230263-3A40-4C45-BD96-7A8B049350A0}"/>
              </a:ext>
            </a:extLst>
          </p:cNvPr>
          <p:cNvSpPr txBox="1"/>
          <p:nvPr/>
        </p:nvSpPr>
        <p:spPr>
          <a:xfrm>
            <a:off x="215900" y="1862983"/>
            <a:ext cx="8793623" cy="4678204"/>
          </a:xfrm>
          <a:prstGeom prst="rect">
            <a:avLst/>
          </a:prstGeom>
          <a:noFill/>
        </p:spPr>
        <p:txBody>
          <a:bodyPr wrap="square" rtlCol="0">
            <a:spAutoFit/>
          </a:bodyPr>
          <a:lstStyle/>
          <a:p>
            <a:r>
              <a:rPr lang="en-US" sz="2000" b="1" i="1" u="none" strike="noStrike" baseline="0" dirty="0">
                <a:solidFill>
                  <a:srgbClr val="000000"/>
                </a:solidFill>
                <a:latin typeface="PT Serif" panose="020A0603040505020204" pitchFamily="18" charset="0"/>
                <a:ea typeface="Roboto" panose="02000000000000000000" pitchFamily="2" charset="0"/>
              </a:rPr>
              <a:t>All-American Department Criteria </a:t>
            </a:r>
            <a:endParaRPr lang="en-US" sz="2000" b="1" i="0" u="none" strike="noStrike" baseline="0" dirty="0">
              <a:solidFill>
                <a:srgbClr val="000000"/>
              </a:solidFill>
              <a:latin typeface="PT Serif" panose="020A0603040505020204" pitchFamily="18" charset="0"/>
              <a:ea typeface="Roboto" panose="02000000000000000000" pitchFamily="2" charset="0"/>
            </a:endParaRPr>
          </a:p>
          <a:p>
            <a:endParaRPr lang="en-US" sz="2000" b="0" i="0" u="none" strike="noStrike" baseline="0" dirty="0">
              <a:solidFill>
                <a:srgbClr val="000000"/>
              </a:solidFill>
              <a:latin typeface="PT Serif" panose="020A0603040505020204" pitchFamily="18" charset="0"/>
              <a:ea typeface="Roboto" panose="02000000000000000000" pitchFamily="2" charset="0"/>
            </a:endParaRPr>
          </a:p>
          <a:p>
            <a:r>
              <a:rPr lang="en-US" sz="2000" b="0" i="0" u="none" strike="noStrike" baseline="0" dirty="0">
                <a:solidFill>
                  <a:srgbClr val="000000"/>
                </a:solidFill>
                <a:latin typeface="PT Serif" panose="020A0603040505020204" pitchFamily="18" charset="0"/>
                <a:ea typeface="Roboto" panose="02000000000000000000" pitchFamily="2" charset="0"/>
              </a:rPr>
              <a:t>Membership must be at least 102%. </a:t>
            </a:r>
          </a:p>
          <a:p>
            <a:endParaRPr lang="en-US" sz="2000" b="0" i="0" u="none" strike="noStrike" baseline="0" dirty="0">
              <a:solidFill>
                <a:srgbClr val="000000"/>
              </a:solidFill>
              <a:latin typeface="PT Serif" panose="020A0603040505020204" pitchFamily="18" charset="0"/>
              <a:ea typeface="Roboto" panose="02000000000000000000" pitchFamily="2" charset="0"/>
            </a:endParaRPr>
          </a:p>
          <a:p>
            <a:r>
              <a:rPr lang="en-US" sz="2000" b="0" i="0" u="none" strike="noStrike" baseline="0" dirty="0">
                <a:solidFill>
                  <a:srgbClr val="000000"/>
                </a:solidFill>
                <a:latin typeface="PT Serif" panose="020A0603040505020204" pitchFamily="18" charset="0"/>
                <a:ea typeface="Roboto" panose="02000000000000000000" pitchFamily="2" charset="0"/>
              </a:rPr>
              <a:t>Department must submit </a:t>
            </a:r>
            <a:r>
              <a:rPr lang="en-US" sz="2000" b="1" i="0" u="none" strike="noStrike" baseline="0" dirty="0">
                <a:solidFill>
                  <a:srgbClr val="000000"/>
                </a:solidFill>
                <a:latin typeface="PT Serif" panose="020A0603040505020204" pitchFamily="18" charset="0"/>
                <a:ea typeface="Roboto" panose="02000000000000000000" pitchFamily="2" charset="0"/>
              </a:rPr>
              <a:t>Department legislative chairman </a:t>
            </a:r>
            <a:r>
              <a:rPr lang="en-US" sz="2000" b="0" i="0" u="none" strike="noStrike" baseline="0" dirty="0">
                <a:solidFill>
                  <a:srgbClr val="000000"/>
                </a:solidFill>
                <a:latin typeface="PT Serif" panose="020A0603040505020204" pitchFamily="18" charset="0"/>
                <a:ea typeface="Roboto" panose="02000000000000000000" pitchFamily="2" charset="0"/>
              </a:rPr>
              <a:t>reports monthly through the Program dashboard tool. </a:t>
            </a:r>
          </a:p>
          <a:p>
            <a:endParaRPr lang="en-US" sz="2000" b="0" i="0" u="none" strike="noStrike" baseline="0" dirty="0">
              <a:solidFill>
                <a:srgbClr val="000000"/>
              </a:solidFill>
              <a:latin typeface="PT Serif" panose="020A0603040505020204" pitchFamily="18" charset="0"/>
              <a:ea typeface="Roboto" panose="02000000000000000000" pitchFamily="2" charset="0"/>
            </a:endParaRPr>
          </a:p>
          <a:p>
            <a:r>
              <a:rPr lang="en-US" sz="2000" b="0" i="0" u="none" strike="noStrike" baseline="0" dirty="0">
                <a:solidFill>
                  <a:srgbClr val="000000"/>
                </a:solidFill>
                <a:latin typeface="PT Serif" panose="020A0603040505020204" pitchFamily="18" charset="0"/>
                <a:ea typeface="Roboto" panose="02000000000000000000" pitchFamily="2" charset="0"/>
              </a:rPr>
              <a:t>Meet all the following Program Participation criteria by January 31st, 2025: </a:t>
            </a:r>
            <a:r>
              <a:rPr lang="en-US" sz="2000" b="1" i="0" u="none" strike="noStrike" baseline="0" dirty="0">
                <a:solidFill>
                  <a:srgbClr val="000000"/>
                </a:solidFill>
                <a:latin typeface="PT Serif" panose="020A0603040505020204" pitchFamily="18" charset="0"/>
                <a:ea typeface="Roboto" panose="02000000000000000000" pitchFamily="2" charset="0"/>
              </a:rPr>
              <a:t>Voice of Democracy </a:t>
            </a:r>
            <a:r>
              <a:rPr lang="en-US" sz="2000" b="0" i="0" u="none" strike="noStrike" baseline="0" dirty="0">
                <a:solidFill>
                  <a:srgbClr val="000000"/>
                </a:solidFill>
                <a:latin typeface="PT Serif" panose="020A0603040505020204" pitchFamily="18" charset="0"/>
                <a:ea typeface="Roboto" panose="02000000000000000000" pitchFamily="2" charset="0"/>
              </a:rPr>
              <a:t>- An entry advanced to National judging </a:t>
            </a:r>
          </a:p>
          <a:p>
            <a:r>
              <a:rPr lang="en-US" sz="2000" b="1" i="0" u="none" strike="noStrike" baseline="0" dirty="0">
                <a:solidFill>
                  <a:srgbClr val="000000"/>
                </a:solidFill>
                <a:latin typeface="PT Serif" panose="020A0603040505020204" pitchFamily="18" charset="0"/>
                <a:ea typeface="Roboto" panose="02000000000000000000" pitchFamily="2" charset="0"/>
              </a:rPr>
              <a:t>Patriot’s Pen </a:t>
            </a:r>
            <a:r>
              <a:rPr lang="en-US" sz="2000" b="0" i="0" u="none" strike="noStrike" baseline="0" dirty="0">
                <a:solidFill>
                  <a:srgbClr val="000000"/>
                </a:solidFill>
                <a:latin typeface="PT Serif" panose="020A0603040505020204" pitchFamily="18" charset="0"/>
                <a:ea typeface="Roboto" panose="02000000000000000000" pitchFamily="2" charset="0"/>
              </a:rPr>
              <a:t>- An entry advanced to National judging </a:t>
            </a:r>
          </a:p>
          <a:p>
            <a:endParaRPr lang="en-US" sz="2000" b="0" i="0" u="none" strike="noStrike" baseline="0" dirty="0">
              <a:solidFill>
                <a:srgbClr val="000000"/>
              </a:solidFill>
              <a:latin typeface="PT Serif" panose="020A0603040505020204" pitchFamily="18" charset="0"/>
              <a:ea typeface="Roboto" panose="02000000000000000000" pitchFamily="2" charset="0"/>
            </a:endParaRPr>
          </a:p>
          <a:p>
            <a:r>
              <a:rPr lang="en-US" sz="2000" b="1" i="0" u="none" strike="noStrike" baseline="0" dirty="0">
                <a:solidFill>
                  <a:srgbClr val="000000"/>
                </a:solidFill>
                <a:latin typeface="PT Serif" panose="020A0603040505020204" pitchFamily="18" charset="0"/>
                <a:ea typeface="Roboto" panose="02000000000000000000" pitchFamily="2" charset="0"/>
              </a:rPr>
              <a:t>Veterans &amp; Military Support Programs </a:t>
            </a:r>
            <a:r>
              <a:rPr lang="en-US" sz="2000" b="0" i="0" u="none" strike="noStrike" baseline="0" dirty="0">
                <a:solidFill>
                  <a:srgbClr val="000000"/>
                </a:solidFill>
                <a:latin typeface="PT Serif" panose="020A0603040505020204" pitchFamily="18" charset="0"/>
                <a:ea typeface="Roboto" panose="02000000000000000000" pitchFamily="2" charset="0"/>
              </a:rPr>
              <a:t>– Must complete State/Department </a:t>
            </a:r>
            <a:r>
              <a:rPr lang="en-US" sz="2000" b="1" i="0" u="none" strike="noStrike" baseline="0" dirty="0">
                <a:solidFill>
                  <a:srgbClr val="000000"/>
                </a:solidFill>
                <a:latin typeface="PT Serif" panose="020A0603040505020204" pitchFamily="18" charset="0"/>
                <a:ea typeface="Roboto" panose="02000000000000000000" pitchFamily="2" charset="0"/>
              </a:rPr>
              <a:t>fundraiser</a:t>
            </a:r>
            <a:r>
              <a:rPr lang="en-US" sz="2000" b="0" i="0" u="none" strike="noStrike" baseline="0" dirty="0">
                <a:solidFill>
                  <a:srgbClr val="000000"/>
                </a:solidFill>
                <a:latin typeface="PT Serif" panose="020A0603040505020204" pitchFamily="18" charset="0"/>
                <a:ea typeface="Roboto" panose="02000000000000000000" pitchFamily="2" charset="0"/>
              </a:rPr>
              <a:t> and proceeds donated to Veterans &amp; Military Support Programs, Kansas City, Mo. </a:t>
            </a:r>
          </a:p>
          <a:p>
            <a:endParaRPr lang="en-US" sz="1800" b="0" i="0" u="none" strike="noStrike" baseline="0" dirty="0">
              <a:solidFill>
                <a:srgbClr val="000000"/>
              </a:solidFill>
              <a:latin typeface="PT Serif" panose="020A0603040505020204" pitchFamily="18" charset="0"/>
            </a:endParaRPr>
          </a:p>
        </p:txBody>
      </p:sp>
    </p:spTree>
    <p:extLst>
      <p:ext uri="{BB962C8B-B14F-4D97-AF65-F5344CB8AC3E}">
        <p14:creationId xmlns:p14="http://schemas.microsoft.com/office/powerpoint/2010/main" val="25591280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08570-D3AD-4537-2299-24177B5872C8}"/>
              </a:ext>
            </a:extLst>
          </p:cNvPr>
          <p:cNvSpPr>
            <a:spLocks noGrp="1"/>
          </p:cNvSpPr>
          <p:nvPr>
            <p:ph type="sldNum" sz="quarter" idx="12"/>
          </p:nvPr>
        </p:nvSpPr>
        <p:spPr/>
        <p:txBody>
          <a:bodyPr/>
          <a:lstStyle/>
          <a:p>
            <a:fld id="{60B18D57-13A5-4968-950D-8FEF41FA4399}" type="slidenum">
              <a:rPr lang="en-US" smtClean="0"/>
              <a:t>19</a:t>
            </a:fld>
            <a:endParaRPr lang="en-US" dirty="0"/>
          </a:p>
        </p:txBody>
      </p:sp>
      <p:sp>
        <p:nvSpPr>
          <p:cNvPr id="4" name="Title 2">
            <a:extLst>
              <a:ext uri="{FF2B5EF4-FFF2-40B4-BE49-F238E27FC236}">
                <a16:creationId xmlns:a16="http://schemas.microsoft.com/office/drawing/2014/main" id="{3FFCA4CB-A737-9BA0-5324-8E4E4DD0821B}"/>
              </a:ext>
            </a:extLst>
          </p:cNvPr>
          <p:cNvSpPr>
            <a:spLocks noGrp="1"/>
          </p:cNvSpPr>
          <p:nvPr>
            <p:ph type="title"/>
          </p:nvPr>
        </p:nvSpPr>
        <p:spPr>
          <a:xfrm>
            <a:off x="215900" y="134938"/>
            <a:ext cx="6337300" cy="981075"/>
          </a:xfrm>
        </p:spPr>
        <p:txBody>
          <a:bodyPr/>
          <a:lstStyle/>
          <a:p>
            <a:pPr algn="ctr"/>
            <a:r>
              <a:rPr lang="en-US" sz="2800" u="none" strike="noStrike" baseline="0" dirty="0">
                <a:solidFill>
                  <a:srgbClr val="000000"/>
                </a:solidFill>
                <a:latin typeface="Roboto" panose="02000000000000000000" pitchFamily="2" charset="0"/>
                <a:ea typeface="Roboto" panose="02000000000000000000" pitchFamily="2" charset="0"/>
              </a:rPr>
              <a:t>All-American </a:t>
            </a:r>
            <a:r>
              <a:rPr lang="en-US" sz="2800" u="sng" strike="noStrike" baseline="0" dirty="0">
                <a:solidFill>
                  <a:srgbClr val="000000"/>
                </a:solidFill>
                <a:latin typeface="Roboto" panose="02000000000000000000" pitchFamily="2" charset="0"/>
                <a:ea typeface="Roboto" panose="02000000000000000000" pitchFamily="2" charset="0"/>
              </a:rPr>
              <a:t>Department </a:t>
            </a:r>
            <a:r>
              <a:rPr lang="en-US" sz="2800" dirty="0">
                <a:solidFill>
                  <a:srgbClr val="000000"/>
                </a:solidFill>
                <a:latin typeface="Roboto" panose="02000000000000000000" pitchFamily="2" charset="0"/>
                <a:ea typeface="Roboto" panose="02000000000000000000" pitchFamily="2" charset="0"/>
              </a:rPr>
              <a:t>Award</a:t>
            </a:r>
            <a:r>
              <a:rPr lang="en-US" sz="2800" strike="noStrike" baseline="0" dirty="0">
                <a:solidFill>
                  <a:srgbClr val="000000"/>
                </a:solidFill>
                <a:latin typeface="Roboto" panose="02000000000000000000" pitchFamily="2" charset="0"/>
                <a:ea typeface="Roboto" panose="02000000000000000000" pitchFamily="2" charset="0"/>
              </a:rPr>
              <a:t> </a:t>
            </a:r>
            <a:endParaRPr lang="en-US" sz="28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1A230263-3A40-4C45-BD96-7A8B049350A0}"/>
              </a:ext>
            </a:extLst>
          </p:cNvPr>
          <p:cNvSpPr txBox="1"/>
          <p:nvPr/>
        </p:nvSpPr>
        <p:spPr>
          <a:xfrm>
            <a:off x="215900" y="1862983"/>
            <a:ext cx="8793623" cy="3970318"/>
          </a:xfrm>
          <a:prstGeom prst="rect">
            <a:avLst/>
          </a:prstGeom>
          <a:noFill/>
        </p:spPr>
        <p:txBody>
          <a:bodyPr wrap="square" rtlCol="0">
            <a:spAutoFit/>
          </a:bodyPr>
          <a:lstStyle/>
          <a:p>
            <a:r>
              <a:rPr lang="en-US" sz="1800" b="1" i="1" u="none" strike="noStrike" baseline="0" dirty="0">
                <a:solidFill>
                  <a:srgbClr val="000000"/>
                </a:solidFill>
                <a:latin typeface="Roboto" panose="02000000000000000000" pitchFamily="2" charset="0"/>
                <a:ea typeface="Roboto" panose="02000000000000000000" pitchFamily="2" charset="0"/>
              </a:rPr>
              <a:t>All-American Department Award </a:t>
            </a:r>
          </a:p>
          <a:p>
            <a:r>
              <a:rPr lang="en-US" sz="1800" b="0" i="0" u="none" strike="noStrike" baseline="0" dirty="0">
                <a:solidFill>
                  <a:srgbClr val="000000"/>
                </a:solidFill>
                <a:latin typeface="Roboto" panose="02000000000000000000" pitchFamily="2" charset="0"/>
                <a:ea typeface="Roboto" panose="02000000000000000000" pitchFamily="2" charset="0"/>
              </a:rPr>
              <a:t>Acknowledgement during the All-American Awards Ceremony at the National Convention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All-American Department streamer </a:t>
            </a:r>
          </a:p>
          <a:p>
            <a:r>
              <a:rPr lang="en-US" sz="1800" b="0" i="0" u="none" strike="noStrike" baseline="0" dirty="0">
                <a:solidFill>
                  <a:srgbClr val="000000"/>
                </a:solidFill>
                <a:latin typeface="Roboto" panose="02000000000000000000" pitchFamily="2" charset="0"/>
                <a:ea typeface="Roboto" panose="02000000000000000000" pitchFamily="2" charset="0"/>
              </a:rPr>
              <a:t>All-American Department citation - commander </a:t>
            </a:r>
          </a:p>
          <a:p>
            <a:r>
              <a:rPr lang="en-US" sz="1800" b="0" i="0" u="none" strike="noStrike" baseline="0" dirty="0">
                <a:solidFill>
                  <a:srgbClr val="000000"/>
                </a:solidFill>
                <a:latin typeface="Roboto" panose="02000000000000000000" pitchFamily="2" charset="0"/>
                <a:ea typeface="Roboto" panose="02000000000000000000" pitchFamily="2" charset="0"/>
              </a:rPr>
              <a:t>All-American name badge - commander </a:t>
            </a:r>
          </a:p>
          <a:p>
            <a:r>
              <a:rPr lang="en-US" sz="1800" b="0" i="0" u="none" strike="noStrike" baseline="0" dirty="0">
                <a:solidFill>
                  <a:srgbClr val="000000"/>
                </a:solidFill>
                <a:latin typeface="Roboto" panose="02000000000000000000" pitchFamily="2" charset="0"/>
                <a:ea typeface="Roboto" panose="02000000000000000000" pitchFamily="2" charset="0"/>
              </a:rPr>
              <a:t>All-American cap - commander – quartermaster, and adjutant may purchase cap. </a:t>
            </a:r>
          </a:p>
          <a:p>
            <a:r>
              <a:rPr lang="en-US" sz="1800" b="0" i="0" u="none" strike="noStrike" baseline="0" dirty="0">
                <a:solidFill>
                  <a:srgbClr val="000000"/>
                </a:solidFill>
                <a:latin typeface="Roboto" panose="02000000000000000000" pitchFamily="2" charset="0"/>
                <a:ea typeface="Roboto" panose="02000000000000000000" pitchFamily="2" charset="0"/>
              </a:rPr>
              <a:t>All-American lapel pin - commander - quartermaster may purchase pin.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Five nights paid hotel stay* for the 2024-2025 Commander attending the VFW National Convention. </a:t>
            </a:r>
          </a:p>
          <a:p>
            <a:r>
              <a:rPr lang="en-US" sz="1800" b="0" i="0" u="none" strike="noStrike" baseline="0" dirty="0">
                <a:solidFill>
                  <a:srgbClr val="000000"/>
                </a:solidFill>
                <a:latin typeface="Roboto" panose="02000000000000000000" pitchFamily="2" charset="0"/>
                <a:ea typeface="Roboto" panose="02000000000000000000" pitchFamily="2" charset="0"/>
              </a:rPr>
              <a:t>Reserved seating at the VFW National Convention Joint Opening Session </a:t>
            </a:r>
          </a:p>
          <a:p>
            <a:endParaRPr lang="en-US" sz="1800" b="0" i="0" u="none" strike="noStrike" baseline="0" dirty="0">
              <a:solidFill>
                <a:srgbClr val="000000"/>
              </a:solidFill>
              <a:latin typeface="PT Serif" panose="020A0603040505020204" pitchFamily="18" charset="0"/>
            </a:endParaRPr>
          </a:p>
        </p:txBody>
      </p:sp>
    </p:spTree>
    <p:extLst>
      <p:ext uri="{BB962C8B-B14F-4D97-AF65-F5344CB8AC3E}">
        <p14:creationId xmlns:p14="http://schemas.microsoft.com/office/powerpoint/2010/main" val="5245363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819807" y="1301263"/>
            <a:ext cx="7504386" cy="4255477"/>
          </a:xfrm>
        </p:spPr>
        <p:txBody>
          <a:bodyPr>
            <a:normAutofit lnSpcReduction="10000"/>
            <a:scene3d>
              <a:camera prst="orthographicFront"/>
              <a:lightRig rig="flat" dir="tl">
                <a:rot lat="0" lon="0" rev="6600000"/>
              </a:lightRig>
            </a:scene3d>
            <a:sp3d extrusionH="25400" contourW="8890">
              <a:bevelT w="38100" h="31750"/>
              <a:contourClr>
                <a:schemeClr val="accent2">
                  <a:shade val="75000"/>
                </a:schemeClr>
              </a:contourClr>
            </a:sp3d>
          </a:bodyPr>
          <a:lstStyle/>
          <a:p>
            <a:pPr>
              <a:lnSpc>
                <a:spcPct val="110000"/>
              </a:lnSpc>
              <a:spcBef>
                <a:spcPts val="0"/>
              </a:spcBef>
            </a:pPr>
            <a:r>
              <a:rPr lang="en-US" sz="2800" b="1" dirty="0">
                <a:ln w="11430"/>
                <a:solidFill>
                  <a:srgbClr val="000000"/>
                </a:solidFill>
                <a:latin typeface="Arial Black" panose="020B0A04020102020204" pitchFamily="34" charset="0"/>
              </a:rPr>
              <a:t>STATE COMMANDER</a:t>
            </a:r>
          </a:p>
          <a:p>
            <a:pPr>
              <a:lnSpc>
                <a:spcPct val="110000"/>
              </a:lnSpc>
              <a:spcBef>
                <a:spcPts val="0"/>
              </a:spcBef>
            </a:pPr>
            <a:r>
              <a:rPr lang="en-US" sz="2800" b="1" dirty="0">
                <a:ln w="11430"/>
                <a:solidFill>
                  <a:srgbClr val="000000"/>
                </a:solidFill>
                <a:latin typeface="Arial Black" panose="020B0A04020102020204" pitchFamily="34" charset="0"/>
              </a:rPr>
              <a:t>Glenn Wright</a:t>
            </a:r>
          </a:p>
          <a:p>
            <a:pPr>
              <a:lnSpc>
                <a:spcPct val="110000"/>
              </a:lnSpc>
              <a:spcBef>
                <a:spcPts val="0"/>
              </a:spcBef>
            </a:pPr>
            <a:r>
              <a:rPr lang="en-US" sz="2800" b="1" u="sng" dirty="0">
                <a:ln w="11430"/>
                <a:solidFill>
                  <a:srgbClr val="000000"/>
                </a:solidFill>
                <a:latin typeface="Arial Black" panose="020B0A04020102020204" pitchFamily="34" charset="0"/>
                <a:hlinkClick r:id="rId3"/>
              </a:rPr>
              <a:t>gwright@vfwfl.org</a:t>
            </a:r>
            <a:endParaRPr lang="en-US" sz="2800" b="1" u="sng" dirty="0">
              <a:ln w="11430"/>
              <a:solidFill>
                <a:srgbClr val="000000"/>
              </a:solidFill>
              <a:latin typeface="Arial Black" panose="020B0A04020102020204" pitchFamily="34" charset="0"/>
            </a:endParaRPr>
          </a:p>
          <a:p>
            <a:pPr>
              <a:lnSpc>
                <a:spcPct val="110000"/>
              </a:lnSpc>
              <a:spcBef>
                <a:spcPts val="0"/>
              </a:spcBef>
            </a:pPr>
            <a:endParaRPr lang="en-US" sz="2800" b="1" dirty="0">
              <a:ln w="11430"/>
              <a:solidFill>
                <a:srgbClr val="000000"/>
              </a:solidFill>
              <a:latin typeface="Arial Black" panose="020B0A04020102020204" pitchFamily="34" charset="0"/>
            </a:endParaRPr>
          </a:p>
          <a:p>
            <a:pPr>
              <a:lnSpc>
                <a:spcPct val="110000"/>
              </a:lnSpc>
              <a:spcBef>
                <a:spcPts val="0"/>
              </a:spcBef>
            </a:pPr>
            <a:r>
              <a:rPr lang="en-US" sz="2800" b="1" dirty="0">
                <a:ln w="11430"/>
                <a:solidFill>
                  <a:srgbClr val="000000"/>
                </a:solidFill>
                <a:latin typeface="Arial Black" panose="020B0A04020102020204" pitchFamily="34" charset="0"/>
              </a:rPr>
              <a:t> STATE ADJUTANT/QUARTERMASTER</a:t>
            </a:r>
          </a:p>
          <a:p>
            <a:pPr>
              <a:lnSpc>
                <a:spcPct val="110000"/>
              </a:lnSpc>
              <a:spcBef>
                <a:spcPts val="0"/>
              </a:spcBef>
            </a:pPr>
            <a:r>
              <a:rPr lang="en-US" sz="2800" b="1" dirty="0">
                <a:ln w="11430"/>
                <a:solidFill>
                  <a:srgbClr val="000000"/>
                </a:solidFill>
                <a:latin typeface="Arial Black" panose="020B0A04020102020204" pitchFamily="34" charset="0"/>
              </a:rPr>
              <a:t>Eugene “Gene” Perrino, SR.</a:t>
            </a:r>
          </a:p>
          <a:p>
            <a:pPr>
              <a:lnSpc>
                <a:spcPct val="110000"/>
              </a:lnSpc>
              <a:spcBef>
                <a:spcPts val="0"/>
              </a:spcBef>
            </a:pPr>
            <a:r>
              <a:rPr lang="en-US" sz="2800" b="1" u="sng" dirty="0">
                <a:ln w="11430"/>
                <a:solidFill>
                  <a:srgbClr val="000000"/>
                </a:solidFill>
                <a:latin typeface="Arial Black" panose="020B0A04020102020204" pitchFamily="34" charset="0"/>
                <a:hlinkClick r:id="rId4"/>
              </a:rPr>
              <a:t>gperrino@vfwfl.org</a:t>
            </a:r>
            <a:endParaRPr lang="en-US" sz="2800" b="1" u="sng" dirty="0">
              <a:ln w="11430"/>
              <a:solidFill>
                <a:srgbClr val="000000"/>
              </a:solidFill>
              <a:latin typeface="Arial Black" panose="020B0A04020102020204" pitchFamily="34" charset="0"/>
            </a:endParaRPr>
          </a:p>
          <a:p>
            <a:pPr>
              <a:lnSpc>
                <a:spcPct val="110000"/>
              </a:lnSpc>
              <a:spcBef>
                <a:spcPts val="0"/>
              </a:spcBef>
            </a:pPr>
            <a:r>
              <a:rPr lang="en-US" sz="2800" b="1" dirty="0">
                <a:ln w="11430"/>
                <a:solidFill>
                  <a:srgbClr val="000000"/>
                </a:solidFill>
                <a:latin typeface="Arial Black" panose="020B0A04020102020204" pitchFamily="34" charset="0"/>
              </a:rPr>
              <a:t>(352) 622-5126</a:t>
            </a:r>
            <a:endParaRPr lang="en-US" sz="2800" b="1" u="sng" dirty="0">
              <a:ln w="11430"/>
              <a:solidFill>
                <a:srgbClr val="000000"/>
              </a:solidFill>
              <a:latin typeface="Arial Black" panose="020B0A04020102020204" pitchFamily="34" charset="0"/>
            </a:endParaRPr>
          </a:p>
        </p:txBody>
      </p:sp>
      <p:pic>
        <p:nvPicPr>
          <p:cNvPr id="2" name="Picture 1">
            <a:extLst>
              <a:ext uri="{FF2B5EF4-FFF2-40B4-BE49-F238E27FC236}">
                <a16:creationId xmlns:a16="http://schemas.microsoft.com/office/drawing/2014/main" id="{DE5A4A48-36D2-8051-7160-9F7920D8E1A2}"/>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37678">
            <a:off x="6682897" y="1793245"/>
            <a:ext cx="780746" cy="1156660"/>
          </a:xfrm>
          <a:prstGeom prst="rect">
            <a:avLst/>
          </a:prstGeom>
        </p:spPr>
      </p:pic>
      <p:pic>
        <p:nvPicPr>
          <p:cNvPr id="4" name="Picture 3">
            <a:extLst>
              <a:ext uri="{FF2B5EF4-FFF2-40B4-BE49-F238E27FC236}">
                <a16:creationId xmlns:a16="http://schemas.microsoft.com/office/drawing/2014/main" id="{782B5B10-EE9F-D640-4C00-41AF9D3FB4D1}"/>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rot="20037678">
            <a:off x="6598230" y="3908094"/>
            <a:ext cx="780746" cy="1156660"/>
          </a:xfrm>
          <a:prstGeom prst="rect">
            <a:avLst/>
          </a:prstGeom>
        </p:spPr>
      </p:pic>
    </p:spTree>
    <p:extLst>
      <p:ext uri="{BB962C8B-B14F-4D97-AF65-F5344CB8AC3E}">
        <p14:creationId xmlns:p14="http://schemas.microsoft.com/office/powerpoint/2010/main" val="376481924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F7808570-D3AD-4537-2299-24177B5872C8}"/>
              </a:ext>
            </a:extLst>
          </p:cNvPr>
          <p:cNvSpPr>
            <a:spLocks noGrp="1"/>
          </p:cNvSpPr>
          <p:nvPr>
            <p:ph type="sldNum" sz="quarter" idx="12"/>
          </p:nvPr>
        </p:nvSpPr>
        <p:spPr/>
        <p:txBody>
          <a:bodyPr/>
          <a:lstStyle/>
          <a:p>
            <a:fld id="{60B18D57-13A5-4968-950D-8FEF41FA4399}" type="slidenum">
              <a:rPr lang="en-US" smtClean="0"/>
              <a:t>20</a:t>
            </a:fld>
            <a:endParaRPr lang="en-US" dirty="0"/>
          </a:p>
        </p:txBody>
      </p:sp>
      <p:sp>
        <p:nvSpPr>
          <p:cNvPr id="4" name="Title 2">
            <a:extLst>
              <a:ext uri="{FF2B5EF4-FFF2-40B4-BE49-F238E27FC236}">
                <a16:creationId xmlns:a16="http://schemas.microsoft.com/office/drawing/2014/main" id="{3FFCA4CB-A737-9BA0-5324-8E4E4DD0821B}"/>
              </a:ext>
            </a:extLst>
          </p:cNvPr>
          <p:cNvSpPr>
            <a:spLocks noGrp="1"/>
          </p:cNvSpPr>
          <p:nvPr>
            <p:ph type="title"/>
          </p:nvPr>
        </p:nvSpPr>
        <p:spPr>
          <a:xfrm>
            <a:off x="215900" y="134938"/>
            <a:ext cx="6337300" cy="981075"/>
          </a:xfrm>
        </p:spPr>
        <p:txBody>
          <a:bodyPr/>
          <a:lstStyle/>
          <a:p>
            <a:pPr algn="ctr"/>
            <a:r>
              <a:rPr lang="en-US" sz="2800" u="none" strike="noStrike" baseline="0" dirty="0">
                <a:solidFill>
                  <a:srgbClr val="000000"/>
                </a:solidFill>
                <a:latin typeface="Roboto" panose="02000000000000000000" pitchFamily="2" charset="0"/>
                <a:ea typeface="Roboto" panose="02000000000000000000" pitchFamily="2" charset="0"/>
              </a:rPr>
              <a:t>All-American </a:t>
            </a:r>
            <a:r>
              <a:rPr lang="en-US" sz="2800" dirty="0">
                <a:solidFill>
                  <a:srgbClr val="000000"/>
                </a:solidFill>
                <a:latin typeface="Roboto" panose="02000000000000000000" pitchFamily="2" charset="0"/>
                <a:ea typeface="Roboto" panose="02000000000000000000" pitchFamily="2" charset="0"/>
              </a:rPr>
              <a:t>Notes</a:t>
            </a:r>
            <a:r>
              <a:rPr lang="en-US" sz="2800" strike="noStrike" baseline="0" dirty="0">
                <a:solidFill>
                  <a:srgbClr val="000000"/>
                </a:solidFill>
                <a:latin typeface="Roboto" panose="02000000000000000000" pitchFamily="2" charset="0"/>
                <a:ea typeface="Roboto" panose="02000000000000000000" pitchFamily="2" charset="0"/>
              </a:rPr>
              <a:t> </a:t>
            </a:r>
            <a:endParaRPr lang="en-US" sz="28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1A230263-3A40-4C45-BD96-7A8B049350A0}"/>
              </a:ext>
            </a:extLst>
          </p:cNvPr>
          <p:cNvSpPr txBox="1"/>
          <p:nvPr/>
        </p:nvSpPr>
        <p:spPr>
          <a:xfrm>
            <a:off x="350377" y="1289953"/>
            <a:ext cx="8793623" cy="4278094"/>
          </a:xfrm>
          <a:prstGeom prst="rect">
            <a:avLst/>
          </a:prstGeom>
          <a:noFill/>
        </p:spPr>
        <p:txBody>
          <a:bodyPr wrap="square" rtlCol="0">
            <a:spAutoFit/>
          </a:bodyPr>
          <a:lstStyle/>
          <a:p>
            <a:pPr algn="l"/>
            <a:endParaRPr lang="en-US" sz="2000" b="0" i="0" u="none" strike="noStrike" baseline="0" dirty="0">
              <a:solidFill>
                <a:srgbClr val="000000"/>
              </a:solidFill>
              <a:latin typeface="PT Serif" panose="020A0603040505020204" pitchFamily="18"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Any member in a Post that achieves All-American status can purchase a “Post Member” cap. Those members must be in the Post during the membership year. Adjutants may purchase a cap. Quartermasters may purchase a cap and/or Quartermaster Pin. Commanders who were not in the </a:t>
            </a:r>
            <a:r>
              <a:rPr lang="en-US" sz="1800" b="1" i="0" u="none" strike="noStrike" baseline="0" dirty="0">
                <a:solidFill>
                  <a:srgbClr val="000000"/>
                </a:solidFill>
                <a:latin typeface="Roboto" panose="02000000000000000000" pitchFamily="2" charset="0"/>
                <a:ea typeface="Roboto" panose="02000000000000000000" pitchFamily="2" charset="0"/>
              </a:rPr>
              <a:t>top 15 </a:t>
            </a:r>
            <a:r>
              <a:rPr lang="en-US" sz="1800" b="0" i="0" u="none" strike="noStrike" baseline="0" dirty="0">
                <a:solidFill>
                  <a:srgbClr val="000000"/>
                </a:solidFill>
                <a:latin typeface="Roboto" panose="02000000000000000000" pitchFamily="2" charset="0"/>
                <a:ea typeface="Roboto" panose="02000000000000000000" pitchFamily="2" charset="0"/>
              </a:rPr>
              <a:t>in their Division may purchase a cap, Commander’s Pin, and/or Post Commander Citation.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Donations made to replace Voice of Democracy and Patriot’s Pen by </a:t>
            </a:r>
            <a:r>
              <a:rPr lang="en-US" sz="1800" b="1" i="0" u="none" strike="noStrike" baseline="0" dirty="0">
                <a:solidFill>
                  <a:srgbClr val="000000"/>
                </a:solidFill>
                <a:latin typeface="Roboto" panose="02000000000000000000" pitchFamily="2" charset="0"/>
                <a:ea typeface="Roboto" panose="02000000000000000000" pitchFamily="2" charset="0"/>
              </a:rPr>
              <a:t>eligible</a:t>
            </a:r>
            <a:r>
              <a:rPr lang="en-US" sz="1800" b="0" i="0" u="none" strike="noStrike" baseline="0" dirty="0">
                <a:solidFill>
                  <a:srgbClr val="000000"/>
                </a:solidFill>
                <a:latin typeface="Roboto" panose="02000000000000000000" pitchFamily="2" charset="0"/>
                <a:ea typeface="Roboto" panose="02000000000000000000" pitchFamily="2" charset="0"/>
              </a:rPr>
              <a:t> </a:t>
            </a:r>
            <a:r>
              <a:rPr lang="en-US" sz="1800" b="1" i="0" u="none" strike="noStrike" baseline="0" dirty="0">
                <a:solidFill>
                  <a:srgbClr val="000000"/>
                </a:solidFill>
                <a:latin typeface="Roboto" panose="02000000000000000000" pitchFamily="2" charset="0"/>
                <a:ea typeface="Roboto" panose="02000000000000000000" pitchFamily="2" charset="0"/>
              </a:rPr>
              <a:t>overseas</a:t>
            </a:r>
            <a:r>
              <a:rPr lang="en-US" sz="1800" b="0" i="0" u="none" strike="noStrike" baseline="0" dirty="0">
                <a:solidFill>
                  <a:srgbClr val="000000"/>
                </a:solidFill>
                <a:latin typeface="Roboto" panose="02000000000000000000" pitchFamily="2" charset="0"/>
                <a:ea typeface="Roboto" panose="02000000000000000000" pitchFamily="2" charset="0"/>
              </a:rPr>
              <a:t> Posts, Districts, or Departments must be made through the All-American Dashboard, not through any other means.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Veterans &amp; Military Support Programs Services Donations for Post/District/Department as listed above will only be accepted through the </a:t>
            </a:r>
            <a:r>
              <a:rPr lang="en-US" sz="1800" b="1" i="0" u="none" strike="noStrike" baseline="0" dirty="0">
                <a:solidFill>
                  <a:srgbClr val="000000"/>
                </a:solidFill>
                <a:latin typeface="Roboto" panose="02000000000000000000" pitchFamily="2" charset="0"/>
                <a:ea typeface="Roboto" panose="02000000000000000000" pitchFamily="2" charset="0"/>
              </a:rPr>
              <a:t>All-American Dashboard. </a:t>
            </a:r>
          </a:p>
          <a:p>
            <a:endParaRPr lang="en-US" sz="1800" b="0" i="0" u="none" strike="noStrike" baseline="0" dirty="0">
              <a:solidFill>
                <a:srgbClr val="000000"/>
              </a:solidFill>
              <a:latin typeface="PT Serif" panose="020A0603040505020204" pitchFamily="18" charset="0"/>
            </a:endParaRPr>
          </a:p>
        </p:txBody>
      </p:sp>
    </p:spTree>
    <p:extLst>
      <p:ext uri="{BB962C8B-B14F-4D97-AF65-F5344CB8AC3E}">
        <p14:creationId xmlns:p14="http://schemas.microsoft.com/office/powerpoint/2010/main" val="291852226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1250FE3-C217-C2F1-8C6E-44EE6D3D1488}"/>
              </a:ext>
            </a:extLst>
          </p:cNvPr>
          <p:cNvSpPr>
            <a:spLocks noGrp="1"/>
          </p:cNvSpPr>
          <p:nvPr>
            <p:ph type="sldNum" sz="quarter" idx="12"/>
          </p:nvPr>
        </p:nvSpPr>
        <p:spPr/>
        <p:txBody>
          <a:bodyPr/>
          <a:lstStyle/>
          <a:p>
            <a:fld id="{60B18D57-13A5-4968-950D-8FEF41FA4399}" type="slidenum">
              <a:rPr lang="en-US" smtClean="0"/>
              <a:t>21</a:t>
            </a:fld>
            <a:endParaRPr lang="en-US" dirty="0"/>
          </a:p>
        </p:txBody>
      </p:sp>
      <p:sp>
        <p:nvSpPr>
          <p:cNvPr id="3" name="Title 2">
            <a:extLst>
              <a:ext uri="{FF2B5EF4-FFF2-40B4-BE49-F238E27FC236}">
                <a16:creationId xmlns:a16="http://schemas.microsoft.com/office/drawing/2014/main" id="{E20335A6-1FDD-0A0A-FCF1-68F871767583}"/>
              </a:ext>
            </a:extLst>
          </p:cNvPr>
          <p:cNvSpPr>
            <a:spLocks noGrp="1"/>
          </p:cNvSpPr>
          <p:nvPr>
            <p:ph type="title"/>
          </p:nvPr>
        </p:nvSpPr>
        <p:spPr/>
        <p:txBody>
          <a:bodyPr/>
          <a:lstStyle/>
          <a:p>
            <a:pPr algn="ctr"/>
            <a:r>
              <a:rPr lang="en-US" sz="2800" dirty="0">
                <a:latin typeface="Roboto" panose="02000000000000000000" pitchFamily="2" charset="0"/>
                <a:ea typeface="Roboto" panose="02000000000000000000" pitchFamily="2" charset="0"/>
              </a:rPr>
              <a:t>Membership Recruiting Awards</a:t>
            </a:r>
          </a:p>
        </p:txBody>
      </p:sp>
      <p:sp>
        <p:nvSpPr>
          <p:cNvPr id="4" name="TextBox 3">
            <a:extLst>
              <a:ext uri="{FF2B5EF4-FFF2-40B4-BE49-F238E27FC236}">
                <a16:creationId xmlns:a16="http://schemas.microsoft.com/office/drawing/2014/main" id="{4C0D22A2-C33F-28FA-4999-FD9FF9869046}"/>
              </a:ext>
            </a:extLst>
          </p:cNvPr>
          <p:cNvSpPr txBox="1"/>
          <p:nvPr/>
        </p:nvSpPr>
        <p:spPr>
          <a:xfrm>
            <a:off x="215153" y="1512606"/>
            <a:ext cx="8518649" cy="3693319"/>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Individual Recruiting Awards:</a:t>
            </a:r>
          </a:p>
          <a:p>
            <a:endParaRPr lang="en-US" dirty="0">
              <a:latin typeface="Roboto" panose="02000000000000000000" pitchFamily="2" charset="0"/>
              <a:ea typeface="Roboto" panose="02000000000000000000" pitchFamily="2" charset="0"/>
            </a:endParaRPr>
          </a:p>
          <a:p>
            <a:r>
              <a:rPr lang="en-US" b="1" dirty="0">
                <a:latin typeface="Roboto" panose="02000000000000000000" pitchFamily="2" charset="0"/>
                <a:ea typeface="Roboto" panose="02000000000000000000" pitchFamily="2" charset="0"/>
              </a:rPr>
              <a:t>1/5/10/15</a:t>
            </a:r>
            <a:r>
              <a:rPr lang="en-US" dirty="0">
                <a:latin typeface="Roboto" panose="02000000000000000000" pitchFamily="2" charset="0"/>
                <a:ea typeface="Roboto" panose="02000000000000000000" pitchFamily="2" charset="0"/>
              </a:rPr>
              <a:t> members recruited: recruiting pin</a:t>
            </a:r>
          </a:p>
          <a:p>
            <a:r>
              <a:rPr lang="en-US" b="1" dirty="0">
                <a:latin typeface="Roboto" panose="02000000000000000000" pitchFamily="2" charset="0"/>
                <a:ea typeface="Roboto" panose="02000000000000000000" pitchFamily="2" charset="0"/>
              </a:rPr>
              <a:t>25</a:t>
            </a:r>
            <a:r>
              <a:rPr lang="en-US" dirty="0">
                <a:latin typeface="Roboto" panose="02000000000000000000" pitchFamily="2" charset="0"/>
                <a:ea typeface="Roboto" panose="02000000000000000000" pitchFamily="2" charset="0"/>
              </a:rPr>
              <a:t> members recruited: Commander-in-Chief’s Coin</a:t>
            </a:r>
          </a:p>
          <a:p>
            <a:r>
              <a:rPr lang="en-US" b="1" dirty="0">
                <a:latin typeface="Roboto" panose="02000000000000000000" pitchFamily="2" charset="0"/>
                <a:ea typeface="Roboto" panose="02000000000000000000" pitchFamily="2" charset="0"/>
              </a:rPr>
              <a:t>50</a:t>
            </a:r>
            <a:r>
              <a:rPr lang="en-US" dirty="0">
                <a:latin typeface="Roboto" panose="02000000000000000000" pitchFamily="2" charset="0"/>
                <a:ea typeface="Roboto" panose="02000000000000000000" pitchFamily="2" charset="0"/>
              </a:rPr>
              <a:t> members recruited: Commander-in-Chief backpack</a:t>
            </a:r>
          </a:p>
          <a:p>
            <a:r>
              <a:rPr lang="en-US" b="1" dirty="0">
                <a:latin typeface="Roboto" panose="02000000000000000000" pitchFamily="2" charset="0"/>
                <a:ea typeface="Roboto" panose="02000000000000000000" pitchFamily="2" charset="0"/>
              </a:rPr>
              <a:t>75</a:t>
            </a:r>
            <a:r>
              <a:rPr lang="en-US" dirty="0">
                <a:latin typeface="Roboto" panose="02000000000000000000" pitchFamily="2" charset="0"/>
                <a:ea typeface="Roboto" panose="02000000000000000000" pitchFamily="2" charset="0"/>
              </a:rPr>
              <a:t> members recruited: Commander-in-Chief’s Medallion Set</a:t>
            </a:r>
          </a:p>
          <a:p>
            <a:r>
              <a:rPr lang="en-US" b="1" dirty="0">
                <a:latin typeface="Roboto" panose="02000000000000000000" pitchFamily="2" charset="0"/>
                <a:ea typeface="Roboto" panose="02000000000000000000" pitchFamily="2" charset="0"/>
              </a:rPr>
              <a:t>100</a:t>
            </a:r>
            <a:r>
              <a:rPr lang="en-US" dirty="0">
                <a:latin typeface="Roboto" panose="02000000000000000000" pitchFamily="2" charset="0"/>
                <a:ea typeface="Roboto" panose="02000000000000000000" pitchFamily="2" charset="0"/>
              </a:rPr>
              <a:t> members recruited: Century Cap or $50 VFW Store credit &amp; citation</a:t>
            </a:r>
          </a:p>
          <a:p>
            <a:endParaRPr lang="en-US" dirty="0">
              <a:latin typeface="Roboto" panose="02000000000000000000" pitchFamily="2" charset="0"/>
              <a:ea typeface="Roboto" panose="02000000000000000000" pitchFamily="2" charset="0"/>
            </a:endParaRPr>
          </a:p>
          <a:p>
            <a:endParaRPr lang="en-US" dirty="0">
              <a:latin typeface="Roboto" panose="02000000000000000000" pitchFamily="2" charset="0"/>
              <a:ea typeface="Roboto" panose="02000000000000000000" pitchFamily="2" charset="0"/>
            </a:endParaRPr>
          </a:p>
          <a:p>
            <a:r>
              <a:rPr lang="en-US" dirty="0">
                <a:solidFill>
                  <a:srgbClr val="FF0000"/>
                </a:solidFill>
                <a:latin typeface="Roboto" panose="02000000000000000000" pitchFamily="2" charset="0"/>
                <a:ea typeface="Roboto" panose="02000000000000000000" pitchFamily="2" charset="0"/>
              </a:rPr>
              <a:t>Recruiting Awards will be sent out </a:t>
            </a:r>
            <a:r>
              <a:rPr lang="en-US" b="1" dirty="0">
                <a:solidFill>
                  <a:srgbClr val="FF0000"/>
                </a:solidFill>
                <a:latin typeface="Roboto" panose="02000000000000000000" pitchFamily="2" charset="0"/>
                <a:ea typeface="Roboto" panose="02000000000000000000" pitchFamily="2" charset="0"/>
              </a:rPr>
              <a:t>five times during the year </a:t>
            </a:r>
            <a:r>
              <a:rPr lang="en-US" dirty="0">
                <a:solidFill>
                  <a:srgbClr val="FF0000"/>
                </a:solidFill>
                <a:latin typeface="Roboto" panose="02000000000000000000" pitchFamily="2" charset="0"/>
                <a:ea typeface="Roboto" panose="02000000000000000000" pitchFamily="2" charset="0"/>
              </a:rPr>
              <a:t>to the Post, to be given out at a Post meeting to those members who have recruited new members. Mailings will take place near the end of </a:t>
            </a:r>
            <a:r>
              <a:rPr lang="en-US" b="1" dirty="0">
                <a:solidFill>
                  <a:srgbClr val="FF0000"/>
                </a:solidFill>
                <a:latin typeface="Roboto" panose="02000000000000000000" pitchFamily="2" charset="0"/>
                <a:ea typeface="Roboto" panose="02000000000000000000" pitchFamily="2" charset="0"/>
              </a:rPr>
              <a:t>October, January, March, May</a:t>
            </a:r>
            <a:r>
              <a:rPr lang="en-US" dirty="0">
                <a:solidFill>
                  <a:srgbClr val="FF0000"/>
                </a:solidFill>
                <a:latin typeface="Roboto" panose="02000000000000000000" pitchFamily="2" charset="0"/>
                <a:ea typeface="Roboto" panose="02000000000000000000" pitchFamily="2" charset="0"/>
              </a:rPr>
              <a:t>, and then after the </a:t>
            </a:r>
            <a:r>
              <a:rPr lang="en-US" b="1" dirty="0">
                <a:solidFill>
                  <a:srgbClr val="FF0000"/>
                </a:solidFill>
                <a:latin typeface="Roboto" panose="02000000000000000000" pitchFamily="2" charset="0"/>
                <a:ea typeface="Roboto" panose="02000000000000000000" pitchFamily="2" charset="0"/>
              </a:rPr>
              <a:t>end of the membership year</a:t>
            </a:r>
            <a:r>
              <a:rPr lang="en-US" dirty="0">
                <a:solidFill>
                  <a:srgbClr val="FF0000"/>
                </a:solidFill>
                <a:latin typeface="Roboto" panose="02000000000000000000" pitchFamily="2" charset="0"/>
                <a:ea typeface="Roboto" panose="02000000000000000000" pitchFamily="2" charset="0"/>
              </a:rPr>
              <a:t>.</a:t>
            </a:r>
          </a:p>
        </p:txBody>
      </p:sp>
    </p:spTree>
    <p:extLst>
      <p:ext uri="{BB962C8B-B14F-4D97-AF65-F5344CB8AC3E}">
        <p14:creationId xmlns:p14="http://schemas.microsoft.com/office/powerpoint/2010/main" val="109505452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128384" y="1654836"/>
            <a:ext cx="8613963" cy="1606081"/>
          </a:xfrm>
          <a:prstGeom prst="rect">
            <a:avLst/>
          </a:prstGeom>
        </p:spPr>
        <p:txBody>
          <a:bodyPr wrap="square">
            <a:spAutoFit/>
          </a:bodyPr>
          <a:lstStyle/>
          <a:p>
            <a:pPr indent="457200" algn="ctr">
              <a:lnSpc>
                <a:spcPct val="115000"/>
              </a:lnSpc>
              <a:spcBef>
                <a:spcPts val="1000"/>
              </a:spcBef>
            </a:pPr>
            <a:r>
              <a:rPr lang="en-US" b="1" dirty="0">
                <a:latin typeface="Arial" panose="020B0604020202020204" pitchFamily="34" charset="0"/>
                <a:ea typeface="Times New Roman" panose="02020603050405020304" pitchFamily="18" charset="0"/>
                <a:cs typeface="Arial" panose="020B0604020202020204" pitchFamily="34" charset="0"/>
              </a:rPr>
              <a:t>Early Bird Award—VFW Legislative Conference</a:t>
            </a:r>
          </a:p>
          <a:p>
            <a:pPr lvl="2">
              <a:lnSpc>
                <a:spcPct val="150000"/>
              </a:lnSpc>
            </a:pPr>
            <a:r>
              <a:rPr lang="en-US" dirty="0">
                <a:solidFill>
                  <a:srgbClr val="FF0000"/>
                </a:solidFill>
                <a:latin typeface="Roboto" panose="02000000000000000000" pitchFamily="2" charset="0"/>
                <a:ea typeface="Roboto" panose="02000000000000000000" pitchFamily="2" charset="0"/>
                <a:cs typeface="Arial" panose="020B0604020202020204" pitchFamily="34" charset="0"/>
              </a:rPr>
              <a:t>The</a:t>
            </a:r>
            <a:r>
              <a:rPr lang="en-US" dirty="0">
                <a:latin typeface="Roboto" panose="02000000000000000000" pitchFamily="2" charset="0"/>
                <a:ea typeface="Roboto" panose="02000000000000000000" pitchFamily="2" charset="0"/>
                <a:cs typeface="Arial" panose="020B0604020202020204" pitchFamily="34" charset="0"/>
              </a:rPr>
              <a:t> </a:t>
            </a:r>
            <a:r>
              <a:rPr lang="en-US" dirty="0">
                <a:solidFill>
                  <a:srgbClr val="FF0000"/>
                </a:solidFill>
                <a:latin typeface="Roboto" panose="02000000000000000000" pitchFamily="2" charset="0"/>
                <a:ea typeface="Roboto" panose="02000000000000000000" pitchFamily="2" charset="0"/>
                <a:cs typeface="Arial" panose="020B0604020202020204" pitchFamily="34" charset="0"/>
              </a:rPr>
              <a:t>top two Posts in each division on Jan. 1, 2025,</a:t>
            </a:r>
            <a:r>
              <a:rPr lang="en-US" dirty="0">
                <a:latin typeface="Roboto" panose="02000000000000000000" pitchFamily="2" charset="0"/>
                <a:ea typeface="Roboto" panose="02000000000000000000" pitchFamily="2" charset="0"/>
                <a:cs typeface="Arial" panose="020B0604020202020204" pitchFamily="34" charset="0"/>
              </a:rPr>
              <a:t> </a:t>
            </a:r>
            <a:r>
              <a:rPr lang="en-US" dirty="0">
                <a:solidFill>
                  <a:srgbClr val="FF0000"/>
                </a:solidFill>
                <a:latin typeface="Roboto" panose="02000000000000000000" pitchFamily="2" charset="0"/>
                <a:ea typeface="Roboto" panose="02000000000000000000" pitchFamily="2" charset="0"/>
                <a:cs typeface="Arial" panose="020B0604020202020204" pitchFamily="34" charset="0"/>
              </a:rPr>
              <a:t>will each be awarded a 5-night hotel stay for the VFW Legislative Conference in Washington D.C. One room will be booked per award/Post.</a:t>
            </a:r>
          </a:p>
        </p:txBody>
      </p:sp>
      <p:pic>
        <p:nvPicPr>
          <p:cNvPr id="2" name="Picture 1">
            <a:extLst>
              <a:ext uri="{FF2B5EF4-FFF2-40B4-BE49-F238E27FC236}">
                <a16:creationId xmlns:a16="http://schemas.microsoft.com/office/drawing/2014/main" id="{CBFDDCB8-3FBA-C984-726D-B68B92E217FB}"/>
              </a:ext>
            </a:extLst>
          </p:cNvPr>
          <p:cNvPicPr>
            <a:picLocks noChangeAspect="1"/>
          </p:cNvPicPr>
          <p:nvPr/>
        </p:nvPicPr>
        <p:blipFill>
          <a:blip r:embed="rId2"/>
          <a:stretch>
            <a:fillRect/>
          </a:stretch>
        </p:blipFill>
        <p:spPr>
          <a:xfrm>
            <a:off x="1743211" y="3429000"/>
            <a:ext cx="5657578" cy="2639797"/>
          </a:xfrm>
          <a:prstGeom prst="rect">
            <a:avLst/>
          </a:prstGeom>
          <a:ln>
            <a:solidFill>
              <a:srgbClr val="C00000"/>
            </a:solidFill>
          </a:ln>
        </p:spPr>
      </p:pic>
      <p:sp>
        <p:nvSpPr>
          <p:cNvPr id="3" name="TextBox 2">
            <a:extLst>
              <a:ext uri="{FF2B5EF4-FFF2-40B4-BE49-F238E27FC236}">
                <a16:creationId xmlns:a16="http://schemas.microsoft.com/office/drawing/2014/main" id="{F93CB30F-E620-2FF6-4DDA-BC6DA54339A5}"/>
              </a:ext>
            </a:extLst>
          </p:cNvPr>
          <p:cNvSpPr txBox="1"/>
          <p:nvPr/>
        </p:nvSpPr>
        <p:spPr>
          <a:xfrm>
            <a:off x="880217" y="136733"/>
            <a:ext cx="5623133" cy="523220"/>
          </a:xfrm>
          <a:prstGeom prst="rect">
            <a:avLst/>
          </a:prstGeom>
          <a:noFill/>
        </p:spPr>
        <p:txBody>
          <a:bodyPr wrap="square" rtlCol="0">
            <a:spAutoFit/>
          </a:bodyPr>
          <a:lstStyle/>
          <a:p>
            <a:pPr algn="ctr"/>
            <a:r>
              <a:rPr lang="en-US" sz="2800" b="1" dirty="0">
                <a:solidFill>
                  <a:srgbClr val="FF0000"/>
                </a:solidFill>
                <a:latin typeface="Roboto" panose="02000000000000000000" pitchFamily="2" charset="0"/>
                <a:ea typeface="Roboto" panose="02000000000000000000" pitchFamily="2" charset="0"/>
              </a:rPr>
              <a:t>Early Bird Award</a:t>
            </a:r>
          </a:p>
        </p:txBody>
      </p:sp>
    </p:spTree>
    <p:extLst>
      <p:ext uri="{BB962C8B-B14F-4D97-AF65-F5344CB8AC3E}">
        <p14:creationId xmlns:p14="http://schemas.microsoft.com/office/powerpoint/2010/main" val="350017550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325771"/>
            <a:ext cx="8537171" cy="1477328"/>
          </a:xfrm>
          <a:prstGeom prst="rect">
            <a:avLst/>
          </a:prstGeom>
        </p:spPr>
        <p:txBody>
          <a:bodyPr wrap="square">
            <a:spAutoFit/>
          </a:bodyPr>
          <a:lstStyle/>
          <a:p>
            <a:r>
              <a:rPr lang="en-US" b="1" i="0" u="none" strike="noStrike" baseline="0" dirty="0">
                <a:solidFill>
                  <a:srgbClr val="FF0000"/>
                </a:solidFill>
                <a:latin typeface="Roboto" panose="02000000000000000000" pitchFamily="2" charset="0"/>
                <a:ea typeface="Roboto" panose="02000000000000000000" pitchFamily="2" charset="0"/>
              </a:rPr>
              <a:t>New Member Award: </a:t>
            </a:r>
            <a:endParaRPr lang="en-US" b="0" i="0" u="none" strike="noStrike" baseline="0" dirty="0">
              <a:solidFill>
                <a:srgbClr val="FF0000"/>
              </a:solidFill>
              <a:latin typeface="Roboto" panose="02000000000000000000" pitchFamily="2" charset="0"/>
              <a:ea typeface="Roboto" panose="02000000000000000000" pitchFamily="2" charset="0"/>
            </a:endParaRPr>
          </a:p>
          <a:p>
            <a:endParaRPr lang="en-US" b="0" i="0" u="none" strike="noStrike" baseline="0" dirty="0">
              <a:solidFill>
                <a:srgbClr val="000000"/>
              </a:solidFill>
              <a:latin typeface="Roboto" panose="02000000000000000000" pitchFamily="2" charset="0"/>
              <a:ea typeface="Roboto" panose="02000000000000000000" pitchFamily="2" charset="0"/>
            </a:endParaRPr>
          </a:p>
          <a:p>
            <a:r>
              <a:rPr lang="en-US" b="0" i="0" u="none" strike="noStrike" baseline="0" dirty="0">
                <a:solidFill>
                  <a:srgbClr val="000000"/>
                </a:solidFill>
                <a:latin typeface="Roboto" panose="02000000000000000000" pitchFamily="2" charset="0"/>
                <a:ea typeface="Roboto" panose="02000000000000000000" pitchFamily="2" charset="0"/>
              </a:rPr>
              <a:t>Each Post that brings in a total of </a:t>
            </a:r>
            <a:r>
              <a:rPr lang="en-US" b="1" i="0" u="none" strike="noStrike" baseline="0" dirty="0">
                <a:solidFill>
                  <a:srgbClr val="000000"/>
                </a:solidFill>
                <a:latin typeface="Roboto" panose="02000000000000000000" pitchFamily="2" charset="0"/>
                <a:ea typeface="Roboto" panose="02000000000000000000" pitchFamily="2" charset="0"/>
              </a:rPr>
              <a:t>15 New members </a:t>
            </a:r>
            <a:r>
              <a:rPr lang="en-US" b="0" i="0" u="none" strike="noStrike" baseline="0" dirty="0">
                <a:solidFill>
                  <a:srgbClr val="000000"/>
                </a:solidFill>
                <a:latin typeface="Roboto" panose="02000000000000000000" pitchFamily="2" charset="0"/>
                <a:ea typeface="Roboto" panose="02000000000000000000" pitchFamily="2" charset="0"/>
              </a:rPr>
              <a:t>will each be awarded a travel charger with the official VFW Commander-in-Chief logo. A Post may receive this award up to </a:t>
            </a:r>
            <a:r>
              <a:rPr lang="en-US" b="1" i="1" u="none" strike="noStrike" baseline="0" dirty="0">
                <a:solidFill>
                  <a:srgbClr val="000000"/>
                </a:solidFill>
                <a:latin typeface="Roboto" panose="02000000000000000000" pitchFamily="2" charset="0"/>
                <a:ea typeface="Roboto" panose="02000000000000000000" pitchFamily="2" charset="0"/>
              </a:rPr>
              <a:t>five times </a:t>
            </a:r>
            <a:r>
              <a:rPr lang="en-US" b="0" i="0" u="none" strike="noStrike" baseline="0" dirty="0">
                <a:solidFill>
                  <a:srgbClr val="000000"/>
                </a:solidFill>
                <a:latin typeface="Roboto" panose="02000000000000000000" pitchFamily="2" charset="0"/>
                <a:ea typeface="Roboto" panose="02000000000000000000" pitchFamily="2" charset="0"/>
              </a:rPr>
              <a:t>during the year! </a:t>
            </a:r>
            <a:endParaRPr lang="en-US" dirty="0">
              <a:effectLst/>
              <a:latin typeface="Roboto" panose="02000000000000000000" pitchFamily="2"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9B7B56F3-855D-992E-C62D-16C3D5D2E48E}"/>
              </a:ext>
            </a:extLst>
          </p:cNvPr>
          <p:cNvSpPr txBox="1"/>
          <p:nvPr/>
        </p:nvSpPr>
        <p:spPr>
          <a:xfrm>
            <a:off x="162370" y="222191"/>
            <a:ext cx="6503350" cy="523220"/>
          </a:xfrm>
          <a:prstGeom prst="rect">
            <a:avLst/>
          </a:prstGeom>
          <a:noFill/>
        </p:spPr>
        <p:txBody>
          <a:bodyPr wrap="square" rtlCol="0">
            <a:spAutoFit/>
          </a:bodyPr>
          <a:lstStyle/>
          <a:p>
            <a:pPr algn="ctr"/>
            <a:r>
              <a:rPr lang="en-US" sz="2800" b="1" dirty="0">
                <a:solidFill>
                  <a:srgbClr val="FF0000"/>
                </a:solidFill>
                <a:latin typeface="Roboto" panose="02000000000000000000" pitchFamily="2" charset="0"/>
                <a:ea typeface="Roboto" panose="02000000000000000000" pitchFamily="2" charset="0"/>
              </a:rPr>
              <a:t>New Member Award &amp; Operation: All In</a:t>
            </a:r>
          </a:p>
        </p:txBody>
      </p:sp>
      <p:sp>
        <p:nvSpPr>
          <p:cNvPr id="5" name="TextBox 4">
            <a:extLst>
              <a:ext uri="{FF2B5EF4-FFF2-40B4-BE49-F238E27FC236}">
                <a16:creationId xmlns:a16="http://schemas.microsoft.com/office/drawing/2014/main" id="{4045CCEA-21DF-815C-16F0-C423E69A8F47}"/>
              </a:ext>
            </a:extLst>
          </p:cNvPr>
          <p:cNvSpPr txBox="1"/>
          <p:nvPr/>
        </p:nvSpPr>
        <p:spPr>
          <a:xfrm>
            <a:off x="162370" y="4418176"/>
            <a:ext cx="8374801" cy="1200329"/>
          </a:xfrm>
          <a:prstGeom prst="rect">
            <a:avLst/>
          </a:prstGeom>
          <a:noFill/>
        </p:spPr>
        <p:txBody>
          <a:bodyPr wrap="square" rtlCol="0">
            <a:spAutoFit/>
          </a:bodyPr>
          <a:lstStyle/>
          <a:p>
            <a:r>
              <a:rPr lang="en-US" sz="1800" b="1" i="0" u="none" strike="noStrike" baseline="0" dirty="0">
                <a:solidFill>
                  <a:srgbClr val="FF0000"/>
                </a:solidFill>
                <a:latin typeface="Roboto" panose="02000000000000000000" pitchFamily="2" charset="0"/>
                <a:ea typeface="Roboto" panose="02000000000000000000" pitchFamily="2" charset="0"/>
              </a:rPr>
              <a:t>“Operation: All In” Award: </a:t>
            </a:r>
            <a:endParaRPr lang="en-US" sz="1800" b="0" i="0" u="none" strike="noStrike" baseline="0" dirty="0">
              <a:solidFill>
                <a:srgbClr val="FF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The top two Post commanders and the top two District commanders in each division who achieve 102% membership by June 30th, 2025, will each be awarded a five-night hotel accommodation at the National Convention. </a:t>
            </a:r>
            <a:endParaRPr lang="en-US"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9E6ED47E-9948-C81E-1273-928AD7AB04E3}"/>
              </a:ext>
            </a:extLst>
          </p:cNvPr>
          <p:cNvPicPr>
            <a:picLocks noChangeAspect="1"/>
          </p:cNvPicPr>
          <p:nvPr/>
        </p:nvPicPr>
        <p:blipFill>
          <a:blip r:embed="rId3"/>
          <a:stretch>
            <a:fillRect/>
          </a:stretch>
        </p:blipFill>
        <p:spPr>
          <a:xfrm rot="1359936">
            <a:off x="5689123" y="2587667"/>
            <a:ext cx="1100717" cy="2045942"/>
          </a:xfrm>
          <a:prstGeom prst="rect">
            <a:avLst/>
          </a:prstGeom>
          <a:ln>
            <a:solidFill>
              <a:srgbClr val="C00000"/>
            </a:solidFill>
          </a:ln>
        </p:spPr>
      </p:pic>
    </p:spTree>
    <p:extLst>
      <p:ext uri="{BB962C8B-B14F-4D97-AF65-F5344CB8AC3E}">
        <p14:creationId xmlns:p14="http://schemas.microsoft.com/office/powerpoint/2010/main" val="2979669400"/>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496687"/>
            <a:ext cx="8537171" cy="1477328"/>
          </a:xfrm>
          <a:prstGeom prst="rect">
            <a:avLst/>
          </a:prstGeom>
        </p:spPr>
        <p:txBody>
          <a:bodyPr wrap="square">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102% Post, District &amp; Department: </a:t>
            </a:r>
            <a:endParaRPr lang="en-US" sz="1800" b="0"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A distinctive streamer will be awarded to every Post, District and State/Department that achieves 102% or greater in membership by June 30th, 2025. </a:t>
            </a:r>
            <a:endParaRPr lang="en-US" dirty="0">
              <a:effectLst/>
              <a:latin typeface="Roboto" panose="02000000000000000000" pitchFamily="2"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9B7B56F3-855D-992E-C62D-16C3D5D2E48E}"/>
              </a:ext>
            </a:extLst>
          </p:cNvPr>
          <p:cNvSpPr txBox="1"/>
          <p:nvPr/>
        </p:nvSpPr>
        <p:spPr>
          <a:xfrm>
            <a:off x="162370" y="222191"/>
            <a:ext cx="6503350" cy="954107"/>
          </a:xfrm>
          <a:prstGeom prst="rect">
            <a:avLst/>
          </a:prstGeom>
          <a:noFill/>
        </p:spPr>
        <p:txBody>
          <a:bodyPr wrap="square" rtlCol="0">
            <a:spAutoFit/>
          </a:bodyPr>
          <a:lstStyle/>
          <a:p>
            <a:pPr algn="ctr"/>
            <a:r>
              <a:rPr lang="en-US" sz="2800" b="1" dirty="0">
                <a:solidFill>
                  <a:srgbClr val="FF0000"/>
                </a:solidFill>
                <a:latin typeface="Roboto" panose="02000000000000000000" pitchFamily="2" charset="0"/>
                <a:ea typeface="Roboto" panose="02000000000000000000" pitchFamily="2" charset="0"/>
              </a:rPr>
              <a:t> 102% Post, District &amp; Department</a:t>
            </a:r>
          </a:p>
          <a:p>
            <a:pPr algn="ctr"/>
            <a:r>
              <a:rPr lang="en-US" sz="2800" b="1" dirty="0">
                <a:solidFill>
                  <a:srgbClr val="FF0000"/>
                </a:solidFill>
                <a:latin typeface="Roboto" panose="02000000000000000000" pitchFamily="2" charset="0"/>
                <a:ea typeface="Roboto" panose="02000000000000000000" pitchFamily="2" charset="0"/>
              </a:rPr>
              <a:t>105% “Above &amp; Beyond” Drawing</a:t>
            </a:r>
          </a:p>
        </p:txBody>
      </p:sp>
      <p:sp>
        <p:nvSpPr>
          <p:cNvPr id="5" name="TextBox 4">
            <a:extLst>
              <a:ext uri="{FF2B5EF4-FFF2-40B4-BE49-F238E27FC236}">
                <a16:creationId xmlns:a16="http://schemas.microsoft.com/office/drawing/2014/main" id="{4045CCEA-21DF-815C-16F0-C423E69A8F47}"/>
              </a:ext>
            </a:extLst>
          </p:cNvPr>
          <p:cNvSpPr txBox="1"/>
          <p:nvPr/>
        </p:nvSpPr>
        <p:spPr>
          <a:xfrm>
            <a:off x="81184" y="3294404"/>
            <a:ext cx="8374801" cy="1477328"/>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105% “Above And Beyond” Drawing: </a:t>
            </a:r>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Each Post and District commander that meets or exceeds 105% in membership by June 30, 2025, will receive an entry in this drawing. </a:t>
            </a:r>
            <a:r>
              <a:rPr lang="en-US" sz="1800" b="1" i="0" u="none" strike="noStrike" baseline="0" dirty="0">
                <a:solidFill>
                  <a:srgbClr val="000000"/>
                </a:solidFill>
                <a:latin typeface="Roboto" panose="02000000000000000000" pitchFamily="2" charset="0"/>
                <a:ea typeface="Roboto" panose="02000000000000000000" pitchFamily="2" charset="0"/>
              </a:rPr>
              <a:t>Twenty</a:t>
            </a:r>
            <a:r>
              <a:rPr lang="en-US" sz="1800" b="0" i="0" u="none" strike="noStrike" baseline="0" dirty="0">
                <a:solidFill>
                  <a:srgbClr val="000000"/>
                </a:solidFill>
                <a:latin typeface="Roboto" panose="02000000000000000000" pitchFamily="2" charset="0"/>
                <a:ea typeface="Roboto" panose="02000000000000000000" pitchFamily="2" charset="0"/>
              </a:rPr>
              <a:t> </a:t>
            </a:r>
            <a:r>
              <a:rPr lang="en-US" sz="1800" b="1" i="0" u="none" strike="noStrike" baseline="0" dirty="0">
                <a:solidFill>
                  <a:srgbClr val="000000"/>
                </a:solidFill>
                <a:latin typeface="Roboto" panose="02000000000000000000" pitchFamily="2" charset="0"/>
                <a:ea typeface="Roboto" panose="02000000000000000000" pitchFamily="2" charset="0"/>
              </a:rPr>
              <a:t>Post commanders </a:t>
            </a:r>
            <a:r>
              <a:rPr lang="en-US" sz="1800" b="0" i="0" u="none" strike="noStrike" baseline="0" dirty="0">
                <a:solidFill>
                  <a:srgbClr val="000000"/>
                </a:solidFill>
                <a:latin typeface="Roboto" panose="02000000000000000000" pitchFamily="2" charset="0"/>
                <a:ea typeface="Roboto" panose="02000000000000000000" pitchFamily="2" charset="0"/>
              </a:rPr>
              <a:t>and </a:t>
            </a:r>
            <a:r>
              <a:rPr lang="en-US" sz="1800" b="1" i="0" u="none" strike="noStrike" baseline="0" dirty="0">
                <a:solidFill>
                  <a:srgbClr val="000000"/>
                </a:solidFill>
                <a:latin typeface="Roboto" panose="02000000000000000000" pitchFamily="2" charset="0"/>
                <a:ea typeface="Roboto" panose="02000000000000000000" pitchFamily="2" charset="0"/>
              </a:rPr>
              <a:t>Twelve District commanders</a:t>
            </a:r>
            <a:r>
              <a:rPr lang="en-US" sz="1800" b="0" i="0" u="none" strike="noStrike" baseline="0" dirty="0">
                <a:solidFill>
                  <a:srgbClr val="000000"/>
                </a:solidFill>
                <a:latin typeface="Roboto" panose="02000000000000000000" pitchFamily="2" charset="0"/>
                <a:ea typeface="Roboto" panose="02000000000000000000" pitchFamily="2" charset="0"/>
              </a:rPr>
              <a:t> will receive a </a:t>
            </a:r>
            <a:r>
              <a:rPr lang="en-US" sz="1800" b="1" i="0" u="none" strike="noStrike" baseline="0" dirty="0">
                <a:solidFill>
                  <a:srgbClr val="000000"/>
                </a:solidFill>
                <a:latin typeface="Roboto" panose="02000000000000000000" pitchFamily="2" charset="0"/>
                <a:ea typeface="Roboto" panose="02000000000000000000" pitchFamily="2" charset="0"/>
              </a:rPr>
              <a:t>$1,000 </a:t>
            </a:r>
            <a:r>
              <a:rPr lang="en-US" sz="1800" b="0" i="0" u="none" strike="noStrike" baseline="0" dirty="0">
                <a:solidFill>
                  <a:srgbClr val="000000"/>
                </a:solidFill>
                <a:latin typeface="Roboto" panose="02000000000000000000" pitchFamily="2" charset="0"/>
                <a:ea typeface="Roboto" panose="02000000000000000000" pitchFamily="2" charset="0"/>
              </a:rPr>
              <a:t>stipend to be used toward attending the VFW National Convention. </a:t>
            </a:r>
            <a:endParaRPr lang="en-US" dirty="0">
              <a:latin typeface="Roboto" panose="02000000000000000000" pitchFamily="2" charset="0"/>
              <a:ea typeface="Roboto" panose="02000000000000000000" pitchFamily="2" charset="0"/>
            </a:endParaRPr>
          </a:p>
        </p:txBody>
      </p:sp>
      <p:pic>
        <p:nvPicPr>
          <p:cNvPr id="2" name="Picture 1">
            <a:extLst>
              <a:ext uri="{FF2B5EF4-FFF2-40B4-BE49-F238E27FC236}">
                <a16:creationId xmlns:a16="http://schemas.microsoft.com/office/drawing/2014/main" id="{B184D1E8-C8F8-B387-CA82-CDD7A3BF9CF1}"/>
              </a:ext>
            </a:extLst>
          </p:cNvPr>
          <p:cNvPicPr>
            <a:picLocks noChangeAspect="1"/>
          </p:cNvPicPr>
          <p:nvPr/>
        </p:nvPicPr>
        <p:blipFill>
          <a:blip r:embed="rId3"/>
          <a:stretch>
            <a:fillRect/>
          </a:stretch>
        </p:blipFill>
        <p:spPr>
          <a:xfrm>
            <a:off x="4572000" y="4664980"/>
            <a:ext cx="3326822" cy="1909836"/>
          </a:xfrm>
          <a:prstGeom prst="rect">
            <a:avLst/>
          </a:prstGeom>
        </p:spPr>
      </p:pic>
    </p:spTree>
    <p:extLst>
      <p:ext uri="{BB962C8B-B14F-4D97-AF65-F5344CB8AC3E}">
        <p14:creationId xmlns:p14="http://schemas.microsoft.com/office/powerpoint/2010/main" val="119996401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610EC-A78E-F2E0-EEA3-FDEBCF76CDA8}"/>
              </a:ext>
            </a:extLst>
          </p:cNvPr>
          <p:cNvSpPr txBox="1"/>
          <p:nvPr/>
        </p:nvSpPr>
        <p:spPr>
          <a:xfrm>
            <a:off x="393107" y="355614"/>
            <a:ext cx="5896598" cy="523220"/>
          </a:xfrm>
          <a:prstGeom prst="rect">
            <a:avLst/>
          </a:prstGeom>
          <a:noFill/>
        </p:spPr>
        <p:txBody>
          <a:bodyPr wrap="square" rtlCol="0">
            <a:spAutoFit/>
          </a:bodyPr>
          <a:lstStyle/>
          <a:p>
            <a:pPr algn="ctr"/>
            <a:r>
              <a:rPr lang="en-US" sz="2800" b="1" dirty="0">
                <a:solidFill>
                  <a:srgbClr val="FF0000"/>
                </a:solidFill>
                <a:latin typeface="Roboto" panose="02000000000000000000" pitchFamily="2" charset="0"/>
                <a:ea typeface="Roboto" panose="02000000000000000000" pitchFamily="2" charset="0"/>
              </a:rPr>
              <a:t>Post Division Recruiting Challenge</a:t>
            </a:r>
          </a:p>
        </p:txBody>
      </p:sp>
      <p:sp>
        <p:nvSpPr>
          <p:cNvPr id="4" name="TextBox 3">
            <a:extLst>
              <a:ext uri="{FF2B5EF4-FFF2-40B4-BE49-F238E27FC236}">
                <a16:creationId xmlns:a16="http://schemas.microsoft.com/office/drawing/2014/main" id="{8C31FAC0-9376-38C7-1E87-6090BAFE46E4}"/>
              </a:ext>
            </a:extLst>
          </p:cNvPr>
          <p:cNvSpPr txBox="1"/>
          <p:nvPr/>
        </p:nvSpPr>
        <p:spPr>
          <a:xfrm>
            <a:off x="632389" y="1999716"/>
            <a:ext cx="7759581" cy="2492990"/>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Post Division Recruiting Challenge: </a:t>
            </a:r>
            <a:endParaRPr lang="en-US" sz="1800" b="0"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2400" b="0" i="0" u="none" strike="noStrike" baseline="0" dirty="0">
                <a:solidFill>
                  <a:srgbClr val="000000"/>
                </a:solidFill>
                <a:latin typeface="Roboto" panose="02000000000000000000" pitchFamily="2" charset="0"/>
                <a:ea typeface="Roboto" panose="02000000000000000000" pitchFamily="2" charset="0"/>
              </a:rPr>
              <a:t>For every 10 new members recruited between July 1, 2024, and June 30th, 2025, Posts will earn one entry to be entered into a drawing. One Post per division will receive a $1,000 membership grant deposited into the Post account. </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4813463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50610EC-A78E-F2E0-EEA3-FDEBCF76CDA8}"/>
              </a:ext>
            </a:extLst>
          </p:cNvPr>
          <p:cNvSpPr txBox="1"/>
          <p:nvPr/>
        </p:nvSpPr>
        <p:spPr>
          <a:xfrm>
            <a:off x="230736" y="355614"/>
            <a:ext cx="6058969" cy="523220"/>
          </a:xfrm>
          <a:prstGeom prst="rect">
            <a:avLst/>
          </a:prstGeom>
          <a:noFill/>
        </p:spPr>
        <p:txBody>
          <a:bodyPr wrap="square" rtlCol="0">
            <a:spAutoFit/>
          </a:bodyPr>
          <a:lstStyle/>
          <a:p>
            <a:pPr algn="ctr"/>
            <a:r>
              <a:rPr lang="en-US" sz="2800" b="1" dirty="0">
                <a:solidFill>
                  <a:srgbClr val="FF0000"/>
                </a:solidFill>
                <a:latin typeface="Roboto" panose="02000000000000000000" pitchFamily="2" charset="0"/>
                <a:ea typeface="Roboto" panose="02000000000000000000" pitchFamily="2" charset="0"/>
              </a:rPr>
              <a:t>Legacy Life Membership Acquisition</a:t>
            </a:r>
          </a:p>
        </p:txBody>
      </p:sp>
      <p:sp>
        <p:nvSpPr>
          <p:cNvPr id="4" name="TextBox 3">
            <a:extLst>
              <a:ext uri="{FF2B5EF4-FFF2-40B4-BE49-F238E27FC236}">
                <a16:creationId xmlns:a16="http://schemas.microsoft.com/office/drawing/2014/main" id="{8C31FAC0-9376-38C7-1E87-6090BAFE46E4}"/>
              </a:ext>
            </a:extLst>
          </p:cNvPr>
          <p:cNvSpPr txBox="1"/>
          <p:nvPr/>
        </p:nvSpPr>
        <p:spPr>
          <a:xfrm>
            <a:off x="692209" y="1264778"/>
            <a:ext cx="7759581" cy="4708981"/>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Legacy Life Membership Acquisition: </a:t>
            </a:r>
            <a:endParaRPr lang="en-US" sz="1800" b="0"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2400" b="0" i="0" u="none" strike="noStrike" baseline="0" dirty="0">
                <a:solidFill>
                  <a:srgbClr val="000000"/>
                </a:solidFill>
                <a:latin typeface="Roboto" panose="02000000000000000000" pitchFamily="2" charset="0"/>
                <a:ea typeface="Roboto" panose="02000000000000000000" pitchFamily="2" charset="0"/>
              </a:rPr>
              <a:t>Each Post that achieves the cumulative benchmarks of 25, 50 and 75 Legacy Life Members will be awarded a Legacy Society Post Proclamation. </a:t>
            </a:r>
          </a:p>
          <a:p>
            <a:endParaRPr lang="en-US" sz="2400" b="0" i="0" u="none" strike="noStrike" baseline="0" dirty="0">
              <a:solidFill>
                <a:srgbClr val="000000"/>
              </a:solidFill>
              <a:latin typeface="Roboto" panose="02000000000000000000" pitchFamily="2" charset="0"/>
              <a:ea typeface="Roboto" panose="02000000000000000000" pitchFamily="2" charset="0"/>
            </a:endParaRPr>
          </a:p>
          <a:p>
            <a:r>
              <a:rPr lang="en-US" sz="2400" b="0" i="0" u="none" strike="noStrike" baseline="0" dirty="0">
                <a:solidFill>
                  <a:srgbClr val="000000"/>
                </a:solidFill>
                <a:latin typeface="Roboto" panose="02000000000000000000" pitchFamily="2" charset="0"/>
                <a:ea typeface="Roboto" panose="02000000000000000000" pitchFamily="2" charset="0"/>
              </a:rPr>
              <a:t>Each Post that achieves the distinctive benchmark of 100, 250, or 500 Legacy Life members by June 30th, 2025, commander or Post representative will receive a 5-night hotel accommodation at the VFW National Convention, reserved seating at the VFW National Convention joint opening session and a Legacy Society Post Proclamation. </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215060173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07B49BDB-DA76-A4D1-333D-DE5931846016}"/>
              </a:ext>
            </a:extLst>
          </p:cNvPr>
          <p:cNvPicPr>
            <a:picLocks noChangeAspect="1"/>
          </p:cNvPicPr>
          <p:nvPr/>
        </p:nvPicPr>
        <p:blipFill>
          <a:blip r:embed="rId2"/>
          <a:stretch>
            <a:fillRect/>
          </a:stretch>
        </p:blipFill>
        <p:spPr>
          <a:xfrm>
            <a:off x="7320707" y="4241498"/>
            <a:ext cx="1618193" cy="2114852"/>
          </a:xfrm>
          <a:prstGeom prst="rect">
            <a:avLst/>
          </a:prstGeom>
        </p:spPr>
      </p:pic>
      <p:sp>
        <p:nvSpPr>
          <p:cNvPr id="2" name="Slide Number Placeholder 1">
            <a:extLst>
              <a:ext uri="{FF2B5EF4-FFF2-40B4-BE49-F238E27FC236}">
                <a16:creationId xmlns:a16="http://schemas.microsoft.com/office/drawing/2014/main" id="{ED8802C1-AE30-A664-2269-38FE2A6D2E0B}"/>
              </a:ext>
            </a:extLst>
          </p:cNvPr>
          <p:cNvSpPr>
            <a:spLocks noGrp="1"/>
          </p:cNvSpPr>
          <p:nvPr>
            <p:ph type="sldNum" sz="quarter" idx="12"/>
          </p:nvPr>
        </p:nvSpPr>
        <p:spPr/>
        <p:txBody>
          <a:bodyPr/>
          <a:lstStyle/>
          <a:p>
            <a:fld id="{60B18D57-13A5-4968-950D-8FEF41FA4399}" type="slidenum">
              <a:rPr lang="en-US" smtClean="0"/>
              <a:t>27</a:t>
            </a:fld>
            <a:endParaRPr lang="en-US" dirty="0"/>
          </a:p>
        </p:txBody>
      </p:sp>
      <p:sp>
        <p:nvSpPr>
          <p:cNvPr id="3" name="Title 2">
            <a:extLst>
              <a:ext uri="{FF2B5EF4-FFF2-40B4-BE49-F238E27FC236}">
                <a16:creationId xmlns:a16="http://schemas.microsoft.com/office/drawing/2014/main" id="{C7AA1B71-99E8-BA49-637D-4D7A155F1B6F}"/>
              </a:ext>
            </a:extLst>
          </p:cNvPr>
          <p:cNvSpPr>
            <a:spLocks noGrp="1"/>
          </p:cNvSpPr>
          <p:nvPr>
            <p:ph type="title"/>
          </p:nvPr>
        </p:nvSpPr>
        <p:spPr/>
        <p:txBody>
          <a:bodyPr/>
          <a:lstStyle/>
          <a:p>
            <a:pPr algn="ctr"/>
            <a:r>
              <a:rPr lang="en-US" sz="2800" dirty="0">
                <a:latin typeface="Roboto" panose="02000000000000000000" pitchFamily="2" charset="0"/>
                <a:ea typeface="Roboto" panose="02000000000000000000" pitchFamily="2" charset="0"/>
              </a:rPr>
              <a:t>Top Recruiter Awards</a:t>
            </a:r>
          </a:p>
        </p:txBody>
      </p:sp>
      <p:sp>
        <p:nvSpPr>
          <p:cNvPr id="4" name="TextBox 3">
            <a:extLst>
              <a:ext uri="{FF2B5EF4-FFF2-40B4-BE49-F238E27FC236}">
                <a16:creationId xmlns:a16="http://schemas.microsoft.com/office/drawing/2014/main" id="{73984C43-5D82-5139-85CA-49745C854C31}"/>
              </a:ext>
            </a:extLst>
          </p:cNvPr>
          <p:cNvSpPr txBox="1"/>
          <p:nvPr/>
        </p:nvSpPr>
        <p:spPr>
          <a:xfrm>
            <a:off x="102550" y="1427148"/>
            <a:ext cx="7218157" cy="5355312"/>
          </a:xfrm>
          <a:prstGeom prst="rect">
            <a:avLst/>
          </a:prstGeom>
          <a:noFill/>
        </p:spPr>
        <p:txBody>
          <a:bodyPr wrap="square" rtlCol="0">
            <a:spAutoFit/>
          </a:bodyPr>
          <a:lstStyle/>
          <a:p>
            <a:r>
              <a:rPr lang="en-US" b="1" i="0" u="none" strike="noStrike" baseline="0" dirty="0">
                <a:solidFill>
                  <a:srgbClr val="000000"/>
                </a:solidFill>
                <a:latin typeface="Roboto" panose="02000000000000000000" pitchFamily="2" charset="0"/>
                <a:ea typeface="Roboto" panose="02000000000000000000" pitchFamily="2" charset="0"/>
              </a:rPr>
              <a:t>Top Department Recruiter: </a:t>
            </a:r>
            <a:endParaRPr lang="en-US" b="0" i="0" u="none" strike="noStrike" baseline="0" dirty="0">
              <a:solidFill>
                <a:srgbClr val="000000"/>
              </a:solidFill>
              <a:latin typeface="Roboto" panose="02000000000000000000" pitchFamily="2" charset="0"/>
              <a:ea typeface="Roboto" panose="02000000000000000000" pitchFamily="2" charset="0"/>
            </a:endParaRPr>
          </a:p>
          <a:p>
            <a:r>
              <a:rPr lang="en-US" b="0" i="0" u="none" strike="noStrike" baseline="0" dirty="0">
                <a:solidFill>
                  <a:srgbClr val="000000"/>
                </a:solidFill>
                <a:latin typeface="Roboto" panose="02000000000000000000" pitchFamily="2" charset="0"/>
                <a:ea typeface="Roboto" panose="02000000000000000000" pitchFamily="2" charset="0"/>
              </a:rPr>
              <a:t>The top Recruiter in every Department by June 30th, 2025, will receive an </a:t>
            </a:r>
            <a:r>
              <a:rPr lang="en-US" b="0" i="0" u="none" strike="noStrike" baseline="0" dirty="0">
                <a:solidFill>
                  <a:srgbClr val="FF0000"/>
                </a:solidFill>
                <a:latin typeface="Roboto" panose="02000000000000000000" pitchFamily="2" charset="0"/>
                <a:ea typeface="Roboto" panose="02000000000000000000" pitchFamily="2" charset="0"/>
              </a:rPr>
              <a:t>engraved Cavalry Saber</a:t>
            </a:r>
            <a:r>
              <a:rPr lang="en-US" b="1" i="0" u="none" strike="noStrike" baseline="0" dirty="0">
                <a:solidFill>
                  <a:srgbClr val="000000"/>
                </a:solidFill>
                <a:latin typeface="Roboto" panose="02000000000000000000" pitchFamily="2" charset="0"/>
                <a:ea typeface="Roboto" panose="02000000000000000000" pitchFamily="2" charset="0"/>
              </a:rPr>
              <a:t>. Note: Minimum of 25 </a:t>
            </a:r>
            <a:r>
              <a:rPr lang="en-US" b="0" i="0" u="none" strike="noStrike" baseline="0" dirty="0">
                <a:solidFill>
                  <a:srgbClr val="000000"/>
                </a:solidFill>
                <a:latin typeface="Roboto" panose="02000000000000000000" pitchFamily="2" charset="0"/>
                <a:ea typeface="Roboto" panose="02000000000000000000" pitchFamily="2" charset="0"/>
              </a:rPr>
              <a:t>new members required to win this award. </a:t>
            </a:r>
          </a:p>
          <a:p>
            <a:endParaRPr lang="en-US" b="1" i="0" u="none" strike="noStrike" baseline="0" dirty="0">
              <a:solidFill>
                <a:srgbClr val="000000"/>
              </a:solidFill>
              <a:latin typeface="Roboto" panose="02000000000000000000" pitchFamily="2" charset="0"/>
              <a:ea typeface="Roboto" panose="02000000000000000000" pitchFamily="2" charset="0"/>
            </a:endParaRPr>
          </a:p>
          <a:p>
            <a:r>
              <a:rPr lang="en-US" b="1" i="0" u="none" strike="noStrike" baseline="0" dirty="0">
                <a:solidFill>
                  <a:srgbClr val="000000"/>
                </a:solidFill>
                <a:latin typeface="Roboto" panose="02000000000000000000" pitchFamily="2" charset="0"/>
                <a:ea typeface="Roboto" panose="02000000000000000000" pitchFamily="2" charset="0"/>
              </a:rPr>
              <a:t>Elite Recruiter: </a:t>
            </a:r>
            <a:endParaRPr lang="en-US" b="0" i="0" u="none" strike="noStrike" baseline="0" dirty="0">
              <a:solidFill>
                <a:srgbClr val="000000"/>
              </a:solidFill>
              <a:latin typeface="Roboto" panose="02000000000000000000" pitchFamily="2" charset="0"/>
              <a:ea typeface="Roboto" panose="02000000000000000000" pitchFamily="2" charset="0"/>
            </a:endParaRPr>
          </a:p>
          <a:p>
            <a:r>
              <a:rPr lang="en-US" b="0" i="0" u="none" strike="noStrike" baseline="0" dirty="0">
                <a:solidFill>
                  <a:srgbClr val="000000"/>
                </a:solidFill>
                <a:latin typeface="Roboto" panose="02000000000000000000" pitchFamily="2" charset="0"/>
                <a:ea typeface="Roboto" panose="02000000000000000000" pitchFamily="2" charset="0"/>
              </a:rPr>
              <a:t>Any VFW member who signs up 250 or more new members by June 30th, 2025, will receive a </a:t>
            </a:r>
            <a:r>
              <a:rPr lang="en-US" b="0" i="0" u="none" strike="noStrike" baseline="0" dirty="0">
                <a:solidFill>
                  <a:srgbClr val="FF0000"/>
                </a:solidFill>
                <a:latin typeface="Roboto" panose="02000000000000000000" pitchFamily="2" charset="0"/>
                <a:ea typeface="Roboto" panose="02000000000000000000" pitchFamily="2" charset="0"/>
              </a:rPr>
              <a:t>5-night hotel accommodation at the VFW National Convention and a distinctive cap, citation, and name badge</a:t>
            </a:r>
            <a:r>
              <a:rPr lang="en-US" b="0" i="0" u="none" strike="noStrike" baseline="0" dirty="0">
                <a:solidFill>
                  <a:srgbClr val="000000"/>
                </a:solidFill>
                <a:latin typeface="Roboto" panose="02000000000000000000" pitchFamily="2" charset="0"/>
                <a:ea typeface="Roboto" panose="02000000000000000000" pitchFamily="2" charset="0"/>
              </a:rPr>
              <a:t>. In the event that an Elite Recruiter has already received a 5-night hotel accommodation from another award, a $1,000 stipend will be issued at the National Convention. </a:t>
            </a:r>
          </a:p>
          <a:p>
            <a:endParaRPr lang="en-US" b="1" i="0" u="none" strike="noStrike" baseline="0" dirty="0">
              <a:solidFill>
                <a:srgbClr val="000000"/>
              </a:solidFill>
              <a:latin typeface="Roboto" panose="02000000000000000000" pitchFamily="2" charset="0"/>
              <a:ea typeface="Roboto" panose="02000000000000000000" pitchFamily="2" charset="0"/>
            </a:endParaRPr>
          </a:p>
          <a:p>
            <a:r>
              <a:rPr lang="en-US" b="1" i="0" u="none" strike="noStrike" baseline="0" dirty="0">
                <a:solidFill>
                  <a:srgbClr val="000000"/>
                </a:solidFill>
                <a:latin typeface="Roboto" panose="02000000000000000000" pitchFamily="2" charset="0"/>
                <a:ea typeface="Roboto" panose="02000000000000000000" pitchFamily="2" charset="0"/>
              </a:rPr>
              <a:t>Recruiter of the Year: </a:t>
            </a:r>
            <a:endParaRPr lang="en-US" b="0" i="0" u="none" strike="noStrike" baseline="0" dirty="0">
              <a:solidFill>
                <a:srgbClr val="000000"/>
              </a:solidFill>
              <a:latin typeface="Roboto" panose="02000000000000000000" pitchFamily="2" charset="0"/>
              <a:ea typeface="Roboto" panose="02000000000000000000" pitchFamily="2" charset="0"/>
            </a:endParaRPr>
          </a:p>
          <a:p>
            <a:r>
              <a:rPr lang="en-US" b="0" i="0" u="none" strike="noStrike" baseline="0" dirty="0">
                <a:solidFill>
                  <a:srgbClr val="000000"/>
                </a:solidFill>
                <a:latin typeface="Roboto" panose="02000000000000000000" pitchFamily="2" charset="0"/>
                <a:ea typeface="Roboto" panose="02000000000000000000" pitchFamily="2" charset="0"/>
              </a:rPr>
              <a:t>The Elite Recruiter who signs up the greatest number of new members greater than 250 by June 30th, 2025, will receive an additional $1,000 stipend, reserved seating at the VFW National Convention joint opening session, a distinctive cap, citation, and name badge, and the Commander-in-Chief’s Crystal Eagle trophy. </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76665692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ED8802C1-AE30-A664-2269-38FE2A6D2E0B}"/>
              </a:ext>
            </a:extLst>
          </p:cNvPr>
          <p:cNvSpPr>
            <a:spLocks noGrp="1"/>
          </p:cNvSpPr>
          <p:nvPr>
            <p:ph type="sldNum" sz="quarter" idx="12"/>
          </p:nvPr>
        </p:nvSpPr>
        <p:spPr/>
        <p:txBody>
          <a:bodyPr/>
          <a:lstStyle/>
          <a:p>
            <a:fld id="{60B18D57-13A5-4968-950D-8FEF41FA4399}" type="slidenum">
              <a:rPr lang="en-US" smtClean="0"/>
              <a:t>28</a:t>
            </a:fld>
            <a:endParaRPr lang="en-US" dirty="0"/>
          </a:p>
        </p:txBody>
      </p:sp>
      <p:sp>
        <p:nvSpPr>
          <p:cNvPr id="3" name="Title 2">
            <a:extLst>
              <a:ext uri="{FF2B5EF4-FFF2-40B4-BE49-F238E27FC236}">
                <a16:creationId xmlns:a16="http://schemas.microsoft.com/office/drawing/2014/main" id="{C7AA1B71-99E8-BA49-637D-4D7A155F1B6F}"/>
              </a:ext>
            </a:extLst>
          </p:cNvPr>
          <p:cNvSpPr>
            <a:spLocks noGrp="1"/>
          </p:cNvSpPr>
          <p:nvPr>
            <p:ph type="title"/>
          </p:nvPr>
        </p:nvSpPr>
        <p:spPr/>
        <p:txBody>
          <a:bodyPr/>
          <a:lstStyle/>
          <a:p>
            <a:pPr algn="ctr"/>
            <a:r>
              <a:rPr lang="en-US" sz="2800" dirty="0">
                <a:solidFill>
                  <a:srgbClr val="FF0000"/>
                </a:solidFill>
                <a:latin typeface="Roboto" panose="02000000000000000000" pitchFamily="2" charset="0"/>
                <a:ea typeface="Roboto" panose="02000000000000000000" pitchFamily="2" charset="0"/>
              </a:rPr>
              <a:t>Life Member Recruiter Award / New Post Development Grant</a:t>
            </a:r>
          </a:p>
        </p:txBody>
      </p:sp>
      <p:sp>
        <p:nvSpPr>
          <p:cNvPr id="4" name="TextBox 3">
            <a:extLst>
              <a:ext uri="{FF2B5EF4-FFF2-40B4-BE49-F238E27FC236}">
                <a16:creationId xmlns:a16="http://schemas.microsoft.com/office/drawing/2014/main" id="{73984C43-5D82-5139-85CA-49745C854C31}"/>
              </a:ext>
            </a:extLst>
          </p:cNvPr>
          <p:cNvSpPr txBox="1"/>
          <p:nvPr/>
        </p:nvSpPr>
        <p:spPr>
          <a:xfrm>
            <a:off x="102550" y="1427148"/>
            <a:ext cx="8691072" cy="1569660"/>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Life Member Recruiter Award: </a:t>
            </a:r>
            <a:endParaRPr lang="en-US" sz="1800" b="0"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2000" b="0" i="0" u="none" strike="noStrike" baseline="0" dirty="0">
                <a:solidFill>
                  <a:srgbClr val="000000"/>
                </a:solidFill>
                <a:latin typeface="Roboto" panose="02000000000000000000" pitchFamily="2" charset="0"/>
                <a:ea typeface="Roboto" panose="02000000000000000000" pitchFamily="2" charset="0"/>
              </a:rPr>
              <a:t>Any VFW member who recruits at least 75 New Life members by June 30th, 2025, will receive a special citation from the Commander-in-Chief and a Recruiter Satchel with the Commander-in-Chief’s logo. </a:t>
            </a:r>
            <a:endParaRPr lang="en-US" sz="2000" dirty="0">
              <a:latin typeface="Roboto" panose="02000000000000000000" pitchFamily="2" charset="0"/>
              <a:ea typeface="Roboto" panose="02000000000000000000" pitchFamily="2" charset="0"/>
            </a:endParaRPr>
          </a:p>
        </p:txBody>
      </p:sp>
      <p:sp>
        <p:nvSpPr>
          <p:cNvPr id="5" name="TextBox 4">
            <a:extLst>
              <a:ext uri="{FF2B5EF4-FFF2-40B4-BE49-F238E27FC236}">
                <a16:creationId xmlns:a16="http://schemas.microsoft.com/office/drawing/2014/main" id="{4CA65948-2E48-D49E-52EE-00CBD46B1F3E}"/>
              </a:ext>
            </a:extLst>
          </p:cNvPr>
          <p:cNvSpPr txBox="1"/>
          <p:nvPr/>
        </p:nvSpPr>
        <p:spPr>
          <a:xfrm>
            <a:off x="145279" y="3785787"/>
            <a:ext cx="8673981" cy="1877437"/>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New Post Development Department Grant: </a:t>
            </a:r>
            <a:endParaRPr lang="en-US" sz="1800" b="0"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2000" b="0" i="0" u="none" strike="noStrike" baseline="0" dirty="0">
                <a:solidFill>
                  <a:srgbClr val="000000"/>
                </a:solidFill>
                <a:latin typeface="Roboto" panose="02000000000000000000" pitchFamily="2" charset="0"/>
                <a:ea typeface="Roboto" panose="02000000000000000000" pitchFamily="2" charset="0"/>
              </a:rPr>
              <a:t>For each new Post chartered the Department Quartermaster will receive a $250 credit from the VFW Store to be used towards necessary materials for the new Post. Department Commanders and Quartermasters may apply for this grant directly through the National Membership Department. </a:t>
            </a:r>
            <a:endParaRPr lang="en-US" sz="2000" dirty="0">
              <a:latin typeface="Roboto" panose="02000000000000000000" pitchFamily="2" charset="0"/>
              <a:ea typeface="Roboto" panose="02000000000000000000" pitchFamily="2" charset="0"/>
            </a:endParaRPr>
          </a:p>
        </p:txBody>
      </p:sp>
      <p:pic>
        <p:nvPicPr>
          <p:cNvPr id="6" name="Picture 5">
            <a:extLst>
              <a:ext uri="{FF2B5EF4-FFF2-40B4-BE49-F238E27FC236}">
                <a16:creationId xmlns:a16="http://schemas.microsoft.com/office/drawing/2014/main" id="{80AC5CAE-28B9-8F68-63DA-C2A5AD5980E8}"/>
              </a:ext>
            </a:extLst>
          </p:cNvPr>
          <p:cNvPicPr>
            <a:picLocks noChangeAspect="1"/>
          </p:cNvPicPr>
          <p:nvPr/>
        </p:nvPicPr>
        <p:blipFill>
          <a:blip r:embed="rId2"/>
          <a:stretch>
            <a:fillRect/>
          </a:stretch>
        </p:blipFill>
        <p:spPr>
          <a:xfrm>
            <a:off x="6221338" y="3217319"/>
            <a:ext cx="2008262" cy="1136935"/>
          </a:xfrm>
          <a:prstGeom prst="rect">
            <a:avLst/>
          </a:prstGeom>
          <a:ln>
            <a:solidFill>
              <a:srgbClr val="C00000"/>
            </a:solidFill>
          </a:ln>
        </p:spPr>
      </p:pic>
    </p:spTree>
    <p:extLst>
      <p:ext uri="{BB962C8B-B14F-4D97-AF65-F5344CB8AC3E}">
        <p14:creationId xmlns:p14="http://schemas.microsoft.com/office/powerpoint/2010/main" val="78051485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E98419-BBDF-D74E-1C12-EABDBFFD9D6E}"/>
              </a:ext>
            </a:extLst>
          </p:cNvPr>
          <p:cNvSpPr>
            <a:spLocks noGrp="1"/>
          </p:cNvSpPr>
          <p:nvPr>
            <p:ph type="sldNum" sz="quarter" idx="12"/>
          </p:nvPr>
        </p:nvSpPr>
        <p:spPr/>
        <p:txBody>
          <a:bodyPr/>
          <a:lstStyle/>
          <a:p>
            <a:fld id="{60B18D57-13A5-4968-950D-8FEF41FA4399}" type="slidenum">
              <a:rPr lang="en-US" smtClean="0"/>
              <a:t>29</a:t>
            </a:fld>
            <a:endParaRPr lang="en-US" dirty="0"/>
          </a:p>
        </p:txBody>
      </p:sp>
      <p:sp>
        <p:nvSpPr>
          <p:cNvPr id="3" name="Title 2">
            <a:extLst>
              <a:ext uri="{FF2B5EF4-FFF2-40B4-BE49-F238E27FC236}">
                <a16:creationId xmlns:a16="http://schemas.microsoft.com/office/drawing/2014/main" id="{D4B3C563-CB49-B496-EB4E-5A21332B37B3}"/>
              </a:ext>
            </a:extLst>
          </p:cNvPr>
          <p:cNvSpPr>
            <a:spLocks noGrp="1"/>
          </p:cNvSpPr>
          <p:nvPr>
            <p:ph type="title"/>
          </p:nvPr>
        </p:nvSpPr>
        <p:spPr>
          <a:xfrm>
            <a:off x="153824" y="134472"/>
            <a:ext cx="6640083" cy="981732"/>
          </a:xfrm>
        </p:spPr>
        <p:txBody>
          <a:bodyPr/>
          <a:lstStyle/>
          <a:p>
            <a:pPr algn="ctr"/>
            <a:r>
              <a:rPr lang="en-US" sz="2800" dirty="0">
                <a:solidFill>
                  <a:srgbClr val="FF0000"/>
                </a:solidFill>
                <a:latin typeface="Roboto" panose="02000000000000000000" pitchFamily="2" charset="0"/>
                <a:ea typeface="Roboto" panose="02000000000000000000" pitchFamily="2" charset="0"/>
              </a:rPr>
              <a:t>Commander-in-Chief’s Challenge</a:t>
            </a:r>
          </a:p>
        </p:txBody>
      </p:sp>
      <p:sp>
        <p:nvSpPr>
          <p:cNvPr id="4" name="TextBox 3">
            <a:extLst>
              <a:ext uri="{FF2B5EF4-FFF2-40B4-BE49-F238E27FC236}">
                <a16:creationId xmlns:a16="http://schemas.microsoft.com/office/drawing/2014/main" id="{9CB28F4F-315C-14A6-70D2-64A70F76D5DA}"/>
              </a:ext>
            </a:extLst>
          </p:cNvPr>
          <p:cNvSpPr txBox="1"/>
          <p:nvPr/>
        </p:nvSpPr>
        <p:spPr>
          <a:xfrm>
            <a:off x="153824" y="1529697"/>
            <a:ext cx="8682527" cy="3970318"/>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Commander-in-Chief’s Challenge: </a:t>
            </a:r>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To emphasize the importance of Life Membership as the backbone of our membership strength, the Commander-in-Chief is issuing the following </a:t>
            </a:r>
            <a:r>
              <a:rPr lang="en-US" sz="1800" b="1" i="0" u="none" strike="noStrike" baseline="0" dirty="0">
                <a:solidFill>
                  <a:srgbClr val="000000"/>
                </a:solidFill>
                <a:latin typeface="Roboto" panose="02000000000000000000" pitchFamily="2" charset="0"/>
                <a:ea typeface="Roboto" panose="02000000000000000000" pitchFamily="2" charset="0"/>
              </a:rPr>
              <a:t>challenge to all VFW Posts</a:t>
            </a:r>
            <a:r>
              <a:rPr lang="en-US" sz="1800" b="0" i="0" u="none" strike="noStrike" baseline="0" dirty="0">
                <a:solidFill>
                  <a:srgbClr val="000000"/>
                </a:solidFill>
                <a:latin typeface="Roboto" panose="02000000000000000000" pitchFamily="2" charset="0"/>
                <a:ea typeface="Roboto" panose="02000000000000000000" pitchFamily="2" charset="0"/>
              </a:rPr>
              <a:t>. Each month through the year, Posts will accumulate points as follows: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New Annual Member: </a:t>
            </a:r>
            <a:r>
              <a:rPr lang="en-US" sz="1800" b="1" i="0" u="none" strike="noStrike" baseline="0" dirty="0">
                <a:solidFill>
                  <a:srgbClr val="000000"/>
                </a:solidFill>
                <a:latin typeface="Roboto" panose="02000000000000000000" pitchFamily="2" charset="0"/>
                <a:ea typeface="Roboto" panose="02000000000000000000" pitchFamily="2" charset="0"/>
              </a:rPr>
              <a:t>1</a:t>
            </a:r>
            <a:r>
              <a:rPr lang="en-US" sz="1800" b="0" i="0" u="none" strike="noStrike" baseline="0" dirty="0">
                <a:solidFill>
                  <a:srgbClr val="000000"/>
                </a:solidFill>
                <a:latin typeface="Roboto" panose="02000000000000000000" pitchFamily="2" charset="0"/>
                <a:ea typeface="Roboto" panose="02000000000000000000" pitchFamily="2" charset="0"/>
              </a:rPr>
              <a:t> point </a:t>
            </a:r>
          </a:p>
          <a:p>
            <a:r>
              <a:rPr lang="en-US" sz="1800" b="0" i="0" u="none" strike="noStrike" baseline="0" dirty="0">
                <a:solidFill>
                  <a:srgbClr val="000000"/>
                </a:solidFill>
                <a:latin typeface="Roboto" panose="02000000000000000000" pitchFamily="2" charset="0"/>
                <a:ea typeface="Roboto" panose="02000000000000000000" pitchFamily="2" charset="0"/>
              </a:rPr>
              <a:t>Annual or Lapsed Member converts to Life Member: </a:t>
            </a:r>
            <a:r>
              <a:rPr lang="en-US" sz="1800" b="1" i="0" u="none" strike="noStrike" baseline="0" dirty="0">
                <a:solidFill>
                  <a:srgbClr val="000000"/>
                </a:solidFill>
                <a:latin typeface="Roboto" panose="02000000000000000000" pitchFamily="2" charset="0"/>
                <a:ea typeface="Roboto" panose="02000000000000000000" pitchFamily="2" charset="0"/>
              </a:rPr>
              <a:t>5</a:t>
            </a:r>
            <a:r>
              <a:rPr lang="en-US" sz="1800" b="0" i="0" u="none" strike="noStrike" baseline="0" dirty="0">
                <a:solidFill>
                  <a:srgbClr val="000000"/>
                </a:solidFill>
                <a:latin typeface="Roboto" panose="02000000000000000000" pitchFamily="2" charset="0"/>
                <a:ea typeface="Roboto" panose="02000000000000000000" pitchFamily="2" charset="0"/>
              </a:rPr>
              <a:t> points </a:t>
            </a:r>
          </a:p>
          <a:p>
            <a:r>
              <a:rPr lang="en-US" sz="1800" b="0" i="0" u="none" strike="noStrike" baseline="0" dirty="0">
                <a:solidFill>
                  <a:srgbClr val="000000"/>
                </a:solidFill>
                <a:latin typeface="Roboto" panose="02000000000000000000" pitchFamily="2" charset="0"/>
                <a:ea typeface="Roboto" panose="02000000000000000000" pitchFamily="2" charset="0"/>
              </a:rPr>
              <a:t>New Life Member: </a:t>
            </a:r>
            <a:r>
              <a:rPr lang="en-US" sz="1800" b="1" i="0" u="none" strike="noStrike" baseline="0" dirty="0">
                <a:solidFill>
                  <a:srgbClr val="000000"/>
                </a:solidFill>
                <a:latin typeface="Roboto" panose="02000000000000000000" pitchFamily="2" charset="0"/>
                <a:ea typeface="Roboto" panose="02000000000000000000" pitchFamily="2" charset="0"/>
              </a:rPr>
              <a:t>10</a:t>
            </a:r>
            <a:r>
              <a:rPr lang="en-US" sz="1800" b="0" i="0" u="none" strike="noStrike" baseline="0" dirty="0">
                <a:solidFill>
                  <a:srgbClr val="000000"/>
                </a:solidFill>
                <a:latin typeface="Roboto" panose="02000000000000000000" pitchFamily="2" charset="0"/>
                <a:ea typeface="Roboto" panose="02000000000000000000" pitchFamily="2" charset="0"/>
              </a:rPr>
              <a:t> points </a:t>
            </a: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1800" b="0" i="0" u="none" strike="noStrike" baseline="0" dirty="0">
                <a:solidFill>
                  <a:srgbClr val="000000"/>
                </a:solidFill>
                <a:latin typeface="Roboto" panose="02000000000000000000" pitchFamily="2" charset="0"/>
                <a:ea typeface="Roboto" panose="02000000000000000000" pitchFamily="2" charset="0"/>
              </a:rPr>
              <a:t>Each month, the Post that leads their membership division in points will receive a special award designated by the Commander-in-Chief. In addition, at the end of the year every Post who has led their division in the monthly challenges will be featured on a video display at the National Convention to recognize their achievements. </a:t>
            </a:r>
            <a:endParaRPr lang="en-US"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150749161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88945" y="868005"/>
            <a:ext cx="8382000" cy="3847207"/>
          </a:xfrm>
          <a:prstGeom prst="rect">
            <a:avLst/>
          </a:prstGeom>
          <a:noFill/>
          <a:scene3d>
            <a:camera prst="orthographicFront"/>
            <a:lightRig rig="threePt" dir="t"/>
          </a:scene3d>
          <a:sp3d>
            <a:bevelT/>
          </a:sp3d>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3232">
              <a:spcAft>
                <a:spcPts val="1800"/>
              </a:spcAft>
            </a:pPr>
            <a:endParaRPr lang="en-US" sz="3600" b="1" dirty="0">
              <a:ln w="11430"/>
              <a:solidFill>
                <a:prstClr val="black"/>
              </a:solidFill>
              <a:effectLst>
                <a:outerShdw blurRad="50800" dist="39000" dir="5460000" algn="tl">
                  <a:srgbClr val="000000">
                    <a:alpha val="38000"/>
                  </a:srgbClr>
                </a:outerShdw>
              </a:effectLst>
              <a:latin typeface="Arial Black" panose="020B0A04020102020204" pitchFamily="34" charset="0"/>
            </a:endParaRPr>
          </a:p>
          <a:p>
            <a:pPr algn="ctr" defTabSz="713232">
              <a:spcAft>
                <a:spcPts val="1800"/>
              </a:spcAft>
            </a:pPr>
            <a:r>
              <a:rPr lang="en-US" sz="3600" b="1" dirty="0">
                <a:ln w="11430"/>
                <a:solidFill>
                  <a:prstClr val="black"/>
                </a:solidFill>
                <a:effectLst>
                  <a:outerShdw blurRad="50800" dist="39000" dir="5460000" algn="tl">
                    <a:srgbClr val="000000">
                      <a:alpha val="38000"/>
                    </a:srgbClr>
                  </a:outerShdw>
                </a:effectLst>
                <a:latin typeface="Arial Black" panose="020B0A04020102020204" pitchFamily="34" charset="0"/>
              </a:rPr>
              <a:t>Contact Information</a:t>
            </a:r>
          </a:p>
          <a:p>
            <a:pPr algn="ctr" defTabSz="713232">
              <a:spcAft>
                <a:spcPts val="1200"/>
              </a:spcAft>
            </a:pPr>
            <a:r>
              <a:rPr lang="en-US" sz="2800" b="1" dirty="0">
                <a:ln w="11430"/>
                <a:solidFill>
                  <a:prstClr val="black"/>
                </a:solidFill>
                <a:effectLst>
                  <a:outerShdw blurRad="50800" dist="39000" dir="5460000" algn="tl">
                    <a:srgbClr val="000000">
                      <a:alpha val="38000"/>
                    </a:srgbClr>
                  </a:outerShdw>
                </a:effectLst>
                <a:latin typeface="Arial Black" panose="020B0A04020102020204" pitchFamily="34" charset="0"/>
              </a:rPr>
              <a:t>Membership Director:</a:t>
            </a:r>
          </a:p>
          <a:p>
            <a:pPr algn="ctr" defTabSz="713232">
              <a:spcAft>
                <a:spcPts val="1200"/>
              </a:spcAft>
            </a:pPr>
            <a:r>
              <a:rPr lang="en-US" sz="2800" b="1" dirty="0">
                <a:ln w="11430"/>
                <a:solidFill>
                  <a:prstClr val="black"/>
                </a:solidFill>
                <a:effectLst>
                  <a:outerShdw blurRad="50800" dist="39000" dir="5460000" algn="tl">
                    <a:srgbClr val="000000">
                      <a:alpha val="38000"/>
                    </a:srgbClr>
                  </a:outerShdw>
                </a:effectLst>
                <a:latin typeface="Arial Black" panose="020B0A04020102020204" pitchFamily="34" charset="0"/>
              </a:rPr>
              <a:t>Scott Hice - 850 305-0064 </a:t>
            </a:r>
          </a:p>
          <a:p>
            <a:pPr algn="ctr" defTabSz="713232">
              <a:spcAft>
                <a:spcPts val="1200"/>
              </a:spcAft>
            </a:pPr>
            <a:r>
              <a:rPr lang="en-US" sz="2800" b="1" dirty="0">
                <a:ln w="11430"/>
                <a:solidFill>
                  <a:prstClr val="black"/>
                </a:solidFill>
                <a:effectLst>
                  <a:outerShdw blurRad="50800" dist="39000" dir="5460000" algn="tl">
                    <a:srgbClr val="000000">
                      <a:alpha val="38000"/>
                    </a:srgbClr>
                  </a:outerShdw>
                </a:effectLst>
                <a:latin typeface="Arial Black" panose="020B0A04020102020204" pitchFamily="34" charset="0"/>
                <a:hlinkClick r:id="rId3"/>
              </a:rPr>
              <a:t>shice@vfwfl.org</a:t>
            </a:r>
            <a:r>
              <a:rPr lang="en-US" sz="2800" b="1" dirty="0">
                <a:ln w="11430"/>
                <a:solidFill>
                  <a:prstClr val="black"/>
                </a:solidFill>
                <a:effectLst>
                  <a:outerShdw blurRad="50800" dist="39000" dir="5460000" algn="tl">
                    <a:srgbClr val="000000">
                      <a:alpha val="38000"/>
                    </a:srgbClr>
                  </a:outerShdw>
                </a:effectLst>
                <a:latin typeface="Arial Black" panose="020B0A04020102020204" pitchFamily="34" charset="0"/>
              </a:rPr>
              <a:t> </a:t>
            </a:r>
          </a:p>
          <a:p>
            <a:pPr algn="ctr" defTabSz="713232">
              <a:spcAft>
                <a:spcPts val="1200"/>
              </a:spcAft>
            </a:pPr>
            <a:endParaRPr lang="en-US" sz="2800" b="1" dirty="0">
              <a:ln w="11430"/>
              <a:solidFill>
                <a:prstClr val="black"/>
              </a:solidFill>
              <a:effectLst>
                <a:outerShdw blurRad="50800" dist="39000" dir="5460000" algn="tl">
                  <a:srgbClr val="000000">
                    <a:alpha val="38000"/>
                  </a:srgbClr>
                </a:outerShdw>
              </a:effectLst>
              <a:latin typeface="Arial Black" panose="020B0A04020102020204" pitchFamily="34" charset="0"/>
            </a:endParaRPr>
          </a:p>
        </p:txBody>
      </p:sp>
    </p:spTree>
    <p:extLst>
      <p:ext uri="{BB962C8B-B14F-4D97-AF65-F5344CB8AC3E}">
        <p14:creationId xmlns:p14="http://schemas.microsoft.com/office/powerpoint/2010/main" val="322822562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CFE98419-BBDF-D74E-1C12-EABDBFFD9D6E}"/>
              </a:ext>
            </a:extLst>
          </p:cNvPr>
          <p:cNvSpPr>
            <a:spLocks noGrp="1"/>
          </p:cNvSpPr>
          <p:nvPr>
            <p:ph type="sldNum" sz="quarter" idx="12"/>
          </p:nvPr>
        </p:nvSpPr>
        <p:spPr/>
        <p:txBody>
          <a:bodyPr/>
          <a:lstStyle/>
          <a:p>
            <a:fld id="{60B18D57-13A5-4968-950D-8FEF41FA4399}" type="slidenum">
              <a:rPr lang="en-US" smtClean="0"/>
              <a:t>30</a:t>
            </a:fld>
            <a:endParaRPr lang="en-US" dirty="0"/>
          </a:p>
        </p:txBody>
      </p:sp>
      <p:sp>
        <p:nvSpPr>
          <p:cNvPr id="3" name="Title 2">
            <a:extLst>
              <a:ext uri="{FF2B5EF4-FFF2-40B4-BE49-F238E27FC236}">
                <a16:creationId xmlns:a16="http://schemas.microsoft.com/office/drawing/2014/main" id="{D4B3C563-CB49-B496-EB4E-5A21332B37B3}"/>
              </a:ext>
            </a:extLst>
          </p:cNvPr>
          <p:cNvSpPr>
            <a:spLocks noGrp="1"/>
          </p:cNvSpPr>
          <p:nvPr>
            <p:ph type="title"/>
          </p:nvPr>
        </p:nvSpPr>
        <p:spPr>
          <a:xfrm>
            <a:off x="153824" y="134472"/>
            <a:ext cx="6640083" cy="981732"/>
          </a:xfrm>
        </p:spPr>
        <p:txBody>
          <a:bodyPr/>
          <a:lstStyle/>
          <a:p>
            <a:pPr algn="ctr"/>
            <a:r>
              <a:rPr lang="en-US" sz="2800" dirty="0">
                <a:latin typeface="Roboto" panose="02000000000000000000" pitchFamily="2" charset="0"/>
                <a:ea typeface="Roboto" panose="02000000000000000000" pitchFamily="2" charset="0"/>
              </a:rPr>
              <a:t>Triple Crown</a:t>
            </a:r>
          </a:p>
        </p:txBody>
      </p:sp>
      <p:sp>
        <p:nvSpPr>
          <p:cNvPr id="5" name="TextBox 4">
            <a:extLst>
              <a:ext uri="{FF2B5EF4-FFF2-40B4-BE49-F238E27FC236}">
                <a16:creationId xmlns:a16="http://schemas.microsoft.com/office/drawing/2014/main" id="{856DE484-BEFD-74C1-DAC0-05205419EB32}"/>
              </a:ext>
            </a:extLst>
          </p:cNvPr>
          <p:cNvSpPr txBox="1"/>
          <p:nvPr/>
        </p:nvSpPr>
        <p:spPr>
          <a:xfrm>
            <a:off x="350378" y="1640793"/>
            <a:ext cx="8092867" cy="3231654"/>
          </a:xfrm>
          <a:prstGeom prst="rect">
            <a:avLst/>
          </a:prstGeom>
          <a:noFill/>
        </p:spPr>
        <p:txBody>
          <a:bodyPr wrap="square" rtlCol="0">
            <a:spAutoFit/>
          </a:bodyPr>
          <a:lstStyle/>
          <a:p>
            <a:r>
              <a:rPr lang="en-US" sz="1800" b="1" i="0" u="none" strike="noStrike" baseline="0" dirty="0">
                <a:solidFill>
                  <a:srgbClr val="000000"/>
                </a:solidFill>
                <a:latin typeface="Roboto" panose="02000000000000000000" pitchFamily="2" charset="0"/>
                <a:ea typeface="Roboto" panose="02000000000000000000" pitchFamily="2" charset="0"/>
              </a:rPr>
              <a:t>Triple Crown: </a:t>
            </a:r>
            <a:endParaRPr lang="en-US" sz="1800" b="0" i="0" u="none" strike="noStrike" baseline="0" dirty="0">
              <a:solidFill>
                <a:srgbClr val="000000"/>
              </a:solidFill>
              <a:latin typeface="Roboto" panose="02000000000000000000" pitchFamily="2" charset="0"/>
              <a:ea typeface="Roboto" panose="02000000000000000000" pitchFamily="2" charset="0"/>
            </a:endParaRPr>
          </a:p>
          <a:p>
            <a:endParaRPr lang="en-US" sz="1800" b="0" i="0" u="none" strike="noStrike" baseline="0" dirty="0">
              <a:solidFill>
                <a:srgbClr val="000000"/>
              </a:solidFill>
              <a:latin typeface="Roboto" panose="02000000000000000000" pitchFamily="2" charset="0"/>
              <a:ea typeface="Roboto" panose="02000000000000000000" pitchFamily="2" charset="0"/>
            </a:endParaRPr>
          </a:p>
          <a:p>
            <a:r>
              <a:rPr lang="en-US" sz="2400" b="0" i="0" u="none" strike="noStrike" baseline="0" dirty="0">
                <a:solidFill>
                  <a:srgbClr val="000000"/>
                </a:solidFill>
                <a:latin typeface="Roboto" panose="02000000000000000000" pitchFamily="2" charset="0"/>
                <a:ea typeface="Roboto" panose="02000000000000000000" pitchFamily="2" charset="0"/>
              </a:rPr>
              <a:t>The Triple Crown is one of the most prestigious membership awards that an individual can achieve. It requires being named as an All-American Commander at Post, District, and Department level. Leaders who attain this level of excellence will be recognized at an Awards Banquet at the National Convention with a special Triple Crown pin. </a:t>
            </a:r>
            <a:endParaRPr lang="en-US" sz="2400" dirty="0">
              <a:latin typeface="Roboto" panose="02000000000000000000" pitchFamily="2" charset="0"/>
              <a:ea typeface="Roboto" panose="02000000000000000000" pitchFamily="2" charset="0"/>
            </a:endParaRPr>
          </a:p>
        </p:txBody>
      </p:sp>
    </p:spTree>
    <p:extLst>
      <p:ext uri="{BB962C8B-B14F-4D97-AF65-F5344CB8AC3E}">
        <p14:creationId xmlns:p14="http://schemas.microsoft.com/office/powerpoint/2010/main" val="308302365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158667F8-B344-A63E-E1FA-C91FCEC3650F}"/>
              </a:ext>
            </a:extLst>
          </p:cNvPr>
          <p:cNvSpPr>
            <a:spLocks noGrp="1"/>
          </p:cNvSpPr>
          <p:nvPr>
            <p:ph type="sldNum" sz="quarter" idx="12"/>
          </p:nvPr>
        </p:nvSpPr>
        <p:spPr/>
        <p:txBody>
          <a:bodyPr/>
          <a:lstStyle/>
          <a:p>
            <a:fld id="{60B18D57-13A5-4968-950D-8FEF41FA4399}" type="slidenum">
              <a:rPr lang="en-US" smtClean="0"/>
              <a:t>31</a:t>
            </a:fld>
            <a:endParaRPr lang="en-US" dirty="0"/>
          </a:p>
        </p:txBody>
      </p:sp>
      <p:sp>
        <p:nvSpPr>
          <p:cNvPr id="3" name="Title 2">
            <a:extLst>
              <a:ext uri="{FF2B5EF4-FFF2-40B4-BE49-F238E27FC236}">
                <a16:creationId xmlns:a16="http://schemas.microsoft.com/office/drawing/2014/main" id="{19BD895C-76DF-F756-10D0-F1F7FF30482F}"/>
              </a:ext>
            </a:extLst>
          </p:cNvPr>
          <p:cNvSpPr>
            <a:spLocks noGrp="1"/>
          </p:cNvSpPr>
          <p:nvPr>
            <p:ph type="title"/>
          </p:nvPr>
        </p:nvSpPr>
        <p:spPr>
          <a:xfrm>
            <a:off x="102550" y="134472"/>
            <a:ext cx="6588807" cy="981732"/>
          </a:xfrm>
        </p:spPr>
        <p:txBody>
          <a:bodyPr/>
          <a:lstStyle/>
          <a:p>
            <a:pPr algn="ctr"/>
            <a:r>
              <a:rPr lang="en-US" sz="2800" dirty="0">
                <a:latin typeface="Roboto" panose="02000000000000000000" pitchFamily="2" charset="0"/>
                <a:ea typeface="Roboto" panose="02000000000000000000" pitchFamily="2" charset="0"/>
              </a:rPr>
              <a:t>Post, Division &amp; Dept Breakdown</a:t>
            </a:r>
          </a:p>
        </p:txBody>
      </p:sp>
      <p:pic>
        <p:nvPicPr>
          <p:cNvPr id="5" name="Picture 4">
            <a:extLst>
              <a:ext uri="{FF2B5EF4-FFF2-40B4-BE49-F238E27FC236}">
                <a16:creationId xmlns:a16="http://schemas.microsoft.com/office/drawing/2014/main" id="{AC5586D9-7C7B-E43D-29FC-B7E605A0F45A}"/>
              </a:ext>
            </a:extLst>
          </p:cNvPr>
          <p:cNvPicPr>
            <a:picLocks noChangeAspect="1"/>
          </p:cNvPicPr>
          <p:nvPr/>
        </p:nvPicPr>
        <p:blipFill>
          <a:blip r:embed="rId2"/>
          <a:stretch>
            <a:fillRect/>
          </a:stretch>
        </p:blipFill>
        <p:spPr>
          <a:xfrm>
            <a:off x="1185390" y="1499484"/>
            <a:ext cx="6773220" cy="5039428"/>
          </a:xfrm>
          <a:prstGeom prst="rect">
            <a:avLst/>
          </a:prstGeom>
          <a:ln>
            <a:solidFill>
              <a:srgbClr val="C00000"/>
            </a:solidFill>
          </a:ln>
        </p:spPr>
      </p:pic>
    </p:spTree>
    <p:extLst>
      <p:ext uri="{BB962C8B-B14F-4D97-AF65-F5344CB8AC3E}">
        <p14:creationId xmlns:p14="http://schemas.microsoft.com/office/powerpoint/2010/main" val="104188035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3"/>
          <p:cNvSpPr/>
          <p:nvPr/>
        </p:nvSpPr>
        <p:spPr>
          <a:xfrm>
            <a:off x="1525062" y="778160"/>
            <a:ext cx="5817490" cy="506164"/>
          </a:xfrm>
          <a:prstGeom prst="rect">
            <a:avLst/>
          </a:prstGeom>
        </p:spPr>
        <p:txBody>
          <a:bodyPr wrap="non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defTabSz="713232">
              <a:lnSpc>
                <a:spcPct val="150000"/>
              </a:lnSpc>
              <a:spcAft>
                <a:spcPts val="3000"/>
              </a:spcAft>
              <a:defRPr/>
            </a:pPr>
            <a:r>
              <a:rPr lang="en-US" sz="2000" b="1" u="sng" dirty="0">
                <a:ln w="11430"/>
                <a:solidFill>
                  <a:srgbClr val="FF0000"/>
                </a:solidFill>
                <a:latin typeface="Arial Black" panose="020B0A04020102020204" pitchFamily="34" charset="0"/>
              </a:rPr>
              <a:t>Memstats From FL Membership Director</a:t>
            </a:r>
            <a:endParaRPr lang="en-US" sz="1400" b="1" u="sng" dirty="0">
              <a:ln w="11430"/>
              <a:solidFill>
                <a:srgbClr val="FF0000"/>
              </a:solidFill>
              <a:latin typeface="Arial Black" panose="020B0A04020102020204" pitchFamily="34" charset="0"/>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284324"/>
            <a:ext cx="9144000" cy="5573675"/>
          </a:xfrm>
          <a:prstGeom prst="rect">
            <a:avLst/>
          </a:prstGeom>
        </p:spPr>
      </p:pic>
      <p:pic>
        <p:nvPicPr>
          <p:cNvPr id="4" name="Picture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3507638">
            <a:off x="6719125" y="1420294"/>
            <a:ext cx="557395" cy="417957"/>
          </a:xfrm>
          <a:prstGeom prst="rect">
            <a:avLst/>
          </a:prstGeom>
        </p:spPr>
      </p:pic>
      <p:pic>
        <p:nvPicPr>
          <p:cNvPr id="8" name="Picture 7"/>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rot="18099192">
            <a:off x="8221225" y="1447653"/>
            <a:ext cx="557395" cy="417957"/>
          </a:xfrm>
          <a:prstGeom prst="rect">
            <a:avLst/>
          </a:prstGeom>
        </p:spPr>
      </p:pic>
    </p:spTree>
    <p:extLst>
      <p:ext uri="{BB962C8B-B14F-4D97-AF65-F5344CB8AC3E}">
        <p14:creationId xmlns:p14="http://schemas.microsoft.com/office/powerpoint/2010/main" val="1916720998"/>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519756"/>
            <a:ext cx="7048500" cy="307777"/>
          </a:xfrm>
          <a:prstGeom prst="rect">
            <a:avLst/>
          </a:prstGeom>
          <a:noFill/>
        </p:spPr>
        <p:txBody>
          <a:bodyPr wrap="square" rtlCol="0">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algn="ctr" defTabSz="713232">
              <a:defRPr/>
            </a:pPr>
            <a:r>
              <a:rPr lang="en-US" sz="1400" b="1" dirty="0">
                <a:ln w="11430"/>
                <a:solidFill>
                  <a:srgbClr val="FF0000"/>
                </a:solidFill>
                <a:latin typeface="Arial Black" panose="020B0A04020102020204" pitchFamily="34" charset="0"/>
              </a:rPr>
              <a:t>All American &amp; All State Membership Requirements For 2024 - 2025</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1014146"/>
            <a:ext cx="9078686" cy="5843854"/>
          </a:xfrm>
          <a:prstGeom prst="rect">
            <a:avLst/>
          </a:prstGeom>
        </p:spPr>
      </p:pic>
    </p:spTree>
    <p:extLst>
      <p:ext uri="{BB962C8B-B14F-4D97-AF65-F5344CB8AC3E}">
        <p14:creationId xmlns:p14="http://schemas.microsoft.com/office/powerpoint/2010/main" val="1471894502"/>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84309" y="1286494"/>
            <a:ext cx="8975381" cy="3416320"/>
          </a:xfrm>
          <a:prstGeom prst="rect">
            <a:avLst/>
          </a:prstGeom>
          <a:noFill/>
        </p:spPr>
        <p:txBody>
          <a:bodyPr wrap="square" rtlCol="0">
            <a:spAutoFit/>
          </a:bodyPr>
          <a:lstStyle/>
          <a:p>
            <a:r>
              <a:rPr lang="en-US" dirty="0">
                <a:latin typeface="Arial" panose="020B0604020202020204" pitchFamily="34" charset="0"/>
                <a:cs typeface="Arial" panose="020B0604020202020204" pitchFamily="34" charset="0"/>
              </a:rPr>
              <a:t>The </a:t>
            </a:r>
            <a:r>
              <a:rPr lang="en-US" b="1" dirty="0">
                <a:latin typeface="Arial" panose="020B0604020202020204" pitchFamily="34" charset="0"/>
                <a:cs typeface="Arial" panose="020B0604020202020204" pitchFamily="34" charset="0"/>
              </a:rPr>
              <a:t>Membership Department </a:t>
            </a:r>
            <a:r>
              <a:rPr lang="en-US" dirty="0">
                <a:latin typeface="Arial" panose="020B0604020202020204" pitchFamily="34" charset="0"/>
                <a:cs typeface="Arial" panose="020B0604020202020204" pitchFamily="34" charset="0"/>
              </a:rPr>
              <a:t>is continuing training at all levels. Monthly recorded webinars, where we take questions from any member.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 webinars are posted to the VFW National Headquarters Online Membership system at </a:t>
            </a:r>
            <a:r>
              <a:rPr lang="en-US" dirty="0">
                <a:latin typeface="Arial" panose="020B0604020202020204" pitchFamily="34" charset="0"/>
                <a:cs typeface="Arial" panose="020B0604020202020204" pitchFamily="34" charset="0"/>
                <a:hlinkClick r:id="rId3"/>
              </a:rPr>
              <a:t>www.vfw.org/my-vfw</a:t>
            </a:r>
            <a:r>
              <a:rPr lang="en-US" dirty="0">
                <a:latin typeface="Arial" panose="020B0604020202020204" pitchFamily="34" charset="0"/>
                <a:cs typeface="Arial" panose="020B0604020202020204" pitchFamily="34" charset="0"/>
              </a:rPr>
              <a:t> “VFW Training &amp; Support” in the “Membership Recruiting &amp; Retention section.”  </a:t>
            </a:r>
          </a:p>
          <a:p>
            <a:endParaRPr lang="en-US" dirty="0">
              <a:latin typeface="Arial" panose="020B0604020202020204" pitchFamily="34" charset="0"/>
              <a:cs typeface="Arial" panose="020B0604020202020204" pitchFamily="34" charset="0"/>
            </a:endParaRPr>
          </a:p>
          <a:p>
            <a:r>
              <a:rPr lang="en-US" dirty="0">
                <a:latin typeface="Arial" panose="020B0604020202020204" pitchFamily="34" charset="0"/>
                <a:cs typeface="Arial" panose="020B0604020202020204" pitchFamily="34" charset="0"/>
              </a:rPr>
              <a:t>They are also located on the VFW YouTube page at </a:t>
            </a:r>
            <a:r>
              <a:rPr lang="en-US" dirty="0">
                <a:latin typeface="Arial" panose="020B0604020202020204" pitchFamily="34" charset="0"/>
                <a:cs typeface="Arial" panose="020B0604020202020204" pitchFamily="34" charset="0"/>
                <a:hlinkClick r:id="rId4"/>
              </a:rPr>
              <a:t>www.youtube.com/c/VFWHQ</a:t>
            </a:r>
            <a:r>
              <a:rPr lang="en-US" dirty="0">
                <a:latin typeface="Arial" panose="020B0604020202020204" pitchFamily="34" charset="0"/>
                <a:cs typeface="Arial" panose="020B0604020202020204" pitchFamily="34" charset="0"/>
              </a:rPr>
              <a:t> and the </a:t>
            </a:r>
            <a:r>
              <a:rPr lang="en-US" dirty="0">
                <a:highlight>
                  <a:srgbClr val="FFFF00"/>
                </a:highlight>
                <a:latin typeface="Arial" panose="020B0604020202020204" pitchFamily="34" charset="0"/>
                <a:cs typeface="Arial" panose="020B0604020202020204" pitchFamily="34" charset="0"/>
              </a:rPr>
              <a:t>VFW Membership Facebook page </a:t>
            </a:r>
            <a:r>
              <a:rPr lang="en-US" dirty="0">
                <a:latin typeface="Arial" panose="020B0604020202020204" pitchFamily="34" charset="0"/>
                <a:cs typeface="Arial" panose="020B0604020202020204" pitchFamily="34" charset="0"/>
                <a:hlinkClick r:id="rId5"/>
              </a:rPr>
              <a:t>www.facebook.com/VFWmembershipHQ</a:t>
            </a:r>
            <a:r>
              <a:rPr lang="en-US" dirty="0">
                <a:latin typeface="Arial" panose="020B0604020202020204" pitchFamily="34" charset="0"/>
                <a:cs typeface="Arial" panose="020B0604020202020204" pitchFamily="34" charset="0"/>
              </a:rPr>
              <a:t>   </a:t>
            </a:r>
          </a:p>
          <a:p>
            <a:pPr marL="742950" lvl="1" indent="-285750">
              <a:buFont typeface="Arial" panose="020B0604020202020204" pitchFamily="34" charset="0"/>
              <a:buChar char="•"/>
            </a:pPr>
            <a:endParaRPr lang="en-US" dirty="0">
              <a:cs typeface="Times New Roman" panose="02020603050405020304" pitchFamily="18" charset="0"/>
            </a:endParaRPr>
          </a:p>
          <a:p>
            <a:r>
              <a:rPr lang="en-US" b="1" dirty="0">
                <a:latin typeface="Arial" panose="020B0604020202020204" pitchFamily="34" charset="0"/>
                <a:cs typeface="Arial" panose="020B0604020202020204" pitchFamily="34" charset="0"/>
              </a:rPr>
              <a:t>Questions and topics can be submitted by email to </a:t>
            </a:r>
            <a:r>
              <a:rPr lang="en-US" dirty="0">
                <a:solidFill>
                  <a:srgbClr val="FF0000"/>
                </a:solidFill>
                <a:latin typeface="Arial" panose="020B0604020202020204" pitchFamily="34" charset="0"/>
                <a:cs typeface="Arial" panose="020B0604020202020204" pitchFamily="34" charset="0"/>
                <a:hlinkClick r:id="rId6"/>
              </a:rPr>
              <a:t>membership@vfw.org</a:t>
            </a:r>
            <a:endParaRPr lang="en-US" dirty="0">
              <a:solidFill>
                <a:srgbClr val="FF0000"/>
              </a:solidFill>
              <a:latin typeface="Arial" panose="020B0604020202020204" pitchFamily="34" charset="0"/>
              <a:cs typeface="Arial" panose="020B0604020202020204" pitchFamily="34" charset="0"/>
            </a:endParaRPr>
          </a:p>
          <a:p>
            <a:endParaRPr lang="en-US" dirty="0">
              <a:cs typeface="Times New Roman" panose="02020603050405020304" pitchFamily="18" charset="0"/>
            </a:endParaRPr>
          </a:p>
        </p:txBody>
      </p:sp>
      <p:sp>
        <p:nvSpPr>
          <p:cNvPr id="4" name="Rectangle 3"/>
          <p:cNvSpPr/>
          <p:nvPr/>
        </p:nvSpPr>
        <p:spPr>
          <a:xfrm>
            <a:off x="822960" y="233689"/>
            <a:ext cx="4572000" cy="830997"/>
          </a:xfrm>
          <a:prstGeom prst="rect">
            <a:avLst/>
          </a:prstGeom>
        </p:spPr>
        <p:txBody>
          <a:bodyPr>
            <a:spAutoFit/>
          </a:bodyPr>
          <a:lstStyle/>
          <a:p>
            <a:pPr lvl="1" algn="ctr"/>
            <a:r>
              <a:rPr lang="en-US" sz="2400" b="1" dirty="0">
                <a:latin typeface="Arial" panose="020B0604020202020204" pitchFamily="34" charset="0"/>
                <a:cs typeface="Arial" panose="020B0604020202020204" pitchFamily="34" charset="0"/>
              </a:rPr>
              <a:t>Membership Monday Webinars</a:t>
            </a:r>
          </a:p>
        </p:txBody>
      </p:sp>
    </p:spTree>
    <p:extLst>
      <p:ext uri="{BB962C8B-B14F-4D97-AF65-F5344CB8AC3E}">
        <p14:creationId xmlns:p14="http://schemas.microsoft.com/office/powerpoint/2010/main" val="4285550198"/>
      </p:ext>
    </p:extLst>
  </p:cSld>
  <p:clrMapOvr>
    <a:masterClrMapping/>
  </p:clrMapOvr>
  <mc:AlternateContent xmlns:mc="http://schemas.openxmlformats.org/markup-compatibility/2006" xmlns:p14="http://schemas.microsoft.com/office/powerpoint/2010/main">
    <mc:Choice Requires="p14">
      <p:transition spd="slow" p14:dur="125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60B18D57-13A5-4968-950D-8FEF41FA4399}" type="slidenum">
              <a:rPr kumimoji="0" lang="en-US" sz="1200" b="0" i="0" u="none" strike="noStrike" kern="1200" cap="none" spc="0" normalizeH="0" baseline="0" noProof="0" smtClean="0">
                <a:ln>
                  <a:noFill/>
                </a:ln>
                <a:solidFill>
                  <a:prstClr val="black">
                    <a:tint val="75000"/>
                  </a:prst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35</a:t>
            </a:fld>
            <a:endParaRPr kumimoji="0" lang="en-US" sz="1200" b="0" i="0" u="none" strike="noStrike" kern="1200" cap="none" spc="0" normalizeH="0" baseline="0" noProof="0" dirty="0">
              <a:ln>
                <a:noFill/>
              </a:ln>
              <a:solidFill>
                <a:prstClr val="black">
                  <a:tint val="75000"/>
                </a:prstClr>
              </a:solidFill>
              <a:effectLst/>
              <a:uLnTx/>
              <a:uFillTx/>
              <a:latin typeface="Arial" panose="020B0604020202020204" pitchFamily="34" charset="0"/>
              <a:ea typeface="+mn-ea"/>
              <a:cs typeface="Arial" panose="020B0604020202020204" pitchFamily="34" charset="0"/>
            </a:endParaRPr>
          </a:p>
        </p:txBody>
      </p:sp>
      <p:sp>
        <p:nvSpPr>
          <p:cNvPr id="4" name="Title 3"/>
          <p:cNvSpPr>
            <a:spLocks noGrp="1"/>
          </p:cNvSpPr>
          <p:nvPr>
            <p:ph type="title"/>
          </p:nvPr>
        </p:nvSpPr>
        <p:spPr/>
        <p:txBody>
          <a:bodyPr/>
          <a:lstStyle/>
          <a:p>
            <a:pPr algn="ctr"/>
            <a:r>
              <a:rPr lang="en-US" dirty="0"/>
              <a:t>Contact Information</a:t>
            </a:r>
          </a:p>
        </p:txBody>
      </p:sp>
      <p:sp>
        <p:nvSpPr>
          <p:cNvPr id="5" name="TextBox 4"/>
          <p:cNvSpPr txBox="1"/>
          <p:nvPr/>
        </p:nvSpPr>
        <p:spPr>
          <a:xfrm>
            <a:off x="215153" y="2570698"/>
            <a:ext cx="8412480" cy="3323987"/>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1" i="0" u="none" strike="noStrike" kern="1200" cap="none" spc="0" normalizeH="0" baseline="0" noProof="0" dirty="0">
                <a:ln>
                  <a:noFill/>
                </a:ln>
                <a:solidFill>
                  <a:prstClr val="black"/>
                </a:solidFill>
                <a:effectLst/>
                <a:uLnTx/>
                <a:uFillTx/>
                <a:latin typeface="Calibri" panose="020F0502020204030204"/>
                <a:ea typeface="+mn-ea"/>
                <a:cs typeface="+mn-cs"/>
              </a:rPr>
              <a:t>Membership Department</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rPr>
              <a:t>888.564.6839 (888.joinvfw)</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hlinkClick r:id="rId2"/>
              </a:rPr>
              <a:t>membership@vfw.org</a:t>
            </a: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3000" b="0" i="0" u="none" strike="noStrike" kern="1200" cap="none" spc="0" normalizeH="0" baseline="0" noProof="0" dirty="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57251503"/>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16353" y="2865299"/>
            <a:ext cx="5585280" cy="1015663"/>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QUESTIONS</a:t>
            </a:r>
          </a:p>
        </p:txBody>
      </p:sp>
      <p:sp>
        <p:nvSpPr>
          <p:cNvPr id="3" name="TextBox 2"/>
          <p:cNvSpPr txBox="1"/>
          <p:nvPr/>
        </p:nvSpPr>
        <p:spPr>
          <a:xfrm>
            <a:off x="3967597" y="4959054"/>
            <a:ext cx="4434035" cy="1384995"/>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Scott Hice	</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(850) 305-0064</a:t>
            </a:r>
          </a:p>
          <a:p>
            <a:pPr marL="0" marR="0" lvl="0" indent="0" algn="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2"/>
              </a:rPr>
              <a:t>shice@vfwfl.org</a:t>
            </a:r>
            <a:r>
              <a:rPr kumimoji="0" lang="en-US" sz="28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20607798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ubtitle 2"/>
          <p:cNvSpPr>
            <a:spLocks noGrp="1"/>
          </p:cNvSpPr>
          <p:nvPr>
            <p:ph type="subTitle" idx="1"/>
          </p:nvPr>
        </p:nvSpPr>
        <p:spPr>
          <a:xfrm>
            <a:off x="0" y="1423006"/>
            <a:ext cx="9144000" cy="5434994"/>
          </a:xfrm>
        </p:spPr>
        <p:txBody>
          <a:bodyPr>
            <a:normAutofit fontScale="25000" lnSpcReduction="20000"/>
            <a:scene3d>
              <a:camera prst="orthographicFront"/>
              <a:lightRig rig="flat" dir="tl">
                <a:rot lat="0" lon="0" rev="6600000"/>
              </a:lightRig>
            </a:scene3d>
            <a:sp3d extrusionH="25400" contourW="8890">
              <a:bevelT w="38100" h="31750"/>
              <a:contourClr>
                <a:schemeClr val="accent2">
                  <a:shade val="75000"/>
                </a:schemeClr>
              </a:contourClr>
            </a:sp3d>
          </a:bodyPr>
          <a:lstStyle/>
          <a:p>
            <a:pPr>
              <a:spcAft>
                <a:spcPts val="1200"/>
              </a:spcAft>
            </a:pPr>
            <a:r>
              <a:rPr lang="en-US" sz="9600" b="1" dirty="0">
                <a:ln w="11430"/>
                <a:solidFill>
                  <a:schemeClr val="tx1"/>
                </a:solidFill>
                <a:latin typeface="Arial Black" panose="020B0A04020102020204" pitchFamily="34" charset="0"/>
              </a:rPr>
              <a:t>Assistant Membership Director:</a:t>
            </a:r>
          </a:p>
          <a:p>
            <a:pPr>
              <a:spcAft>
                <a:spcPts val="1200"/>
              </a:spcAft>
            </a:pPr>
            <a:r>
              <a:rPr lang="en-US" sz="9600" b="1" dirty="0">
                <a:ln w="11430"/>
                <a:solidFill>
                  <a:schemeClr val="tx1"/>
                </a:solidFill>
                <a:latin typeface="Arial Black" panose="020B0A04020102020204" pitchFamily="34" charset="0"/>
              </a:rPr>
              <a:t>Ron Holladay – 850-602-6395</a:t>
            </a:r>
          </a:p>
          <a:p>
            <a:pPr>
              <a:spcAft>
                <a:spcPts val="1200"/>
              </a:spcAft>
            </a:pPr>
            <a:r>
              <a:rPr lang="en-US" sz="9600" b="1" dirty="0">
                <a:ln w="11430"/>
                <a:solidFill>
                  <a:srgbClr val="0070C0"/>
                </a:solidFill>
                <a:latin typeface="Arial Black" panose="020B0A04020102020204" pitchFamily="34" charset="0"/>
                <a:hlinkClick r:id="rId3">
                  <a:extLst>
                    <a:ext uri="{A12FA001-AC4F-418D-AE19-62706E023703}">
                      <ahyp:hlinkClr xmlns:ahyp="http://schemas.microsoft.com/office/drawing/2018/hyperlinkcolor" val="tx"/>
                    </a:ext>
                  </a:extLst>
                </a:hlinkClick>
              </a:rPr>
              <a:t>rholladay1960@hotmail.com</a:t>
            </a:r>
            <a:endParaRPr lang="en-US" sz="9600" b="1" dirty="0">
              <a:ln w="11430"/>
              <a:solidFill>
                <a:srgbClr val="0070C0"/>
              </a:solidFill>
              <a:latin typeface="Arial Black" panose="020B0A04020102020204" pitchFamily="34" charset="0"/>
            </a:endParaRPr>
          </a:p>
          <a:p>
            <a:pPr>
              <a:spcAft>
                <a:spcPts val="1200"/>
              </a:spcAft>
            </a:pPr>
            <a:endParaRPr lang="en-US" sz="9600" b="1" dirty="0">
              <a:ln w="11430"/>
              <a:solidFill>
                <a:srgbClr val="0000FF"/>
              </a:solidFill>
              <a:effectLst>
                <a:outerShdw blurRad="50800" dist="39000" dir="5460000" algn="tl">
                  <a:srgbClr val="000000">
                    <a:alpha val="38000"/>
                  </a:srgbClr>
                </a:outerShdw>
              </a:effectLst>
              <a:latin typeface="Arial Black" panose="020B0A04020102020204" pitchFamily="34" charset="0"/>
            </a:endParaRPr>
          </a:p>
          <a:p>
            <a:pPr>
              <a:spcAft>
                <a:spcPts val="1200"/>
              </a:spcAft>
            </a:pPr>
            <a:r>
              <a:rPr lang="en-US" sz="9600" b="1" u="sng" dirty="0">
                <a:ln w="11430"/>
                <a:solidFill>
                  <a:schemeClr val="tx1"/>
                </a:solidFill>
                <a:effectLst>
                  <a:outerShdw blurRad="50800" dist="39000" dir="5460000" algn="tl">
                    <a:srgbClr val="000000">
                      <a:alpha val="38000"/>
                    </a:srgbClr>
                  </a:outerShdw>
                </a:effectLst>
                <a:latin typeface="Arial Black" panose="020B0A04020102020204" pitchFamily="34" charset="0"/>
              </a:rPr>
              <a:t>Members At Large Director</a:t>
            </a:r>
          </a:p>
          <a:p>
            <a:pPr>
              <a:spcAft>
                <a:spcPts val="1200"/>
              </a:spcAft>
            </a:pPr>
            <a:r>
              <a:rPr lang="en-US" sz="9600" b="1" dirty="0">
                <a:ln w="11430"/>
                <a:solidFill>
                  <a:schemeClr val="tx1"/>
                </a:solidFill>
                <a:latin typeface="Arial Black" panose="020B0A04020102020204" pitchFamily="34" charset="0"/>
              </a:rPr>
              <a:t>Wayne Tuttle – 810-610-9361</a:t>
            </a:r>
          </a:p>
          <a:p>
            <a:pPr>
              <a:spcAft>
                <a:spcPts val="1200"/>
              </a:spcAft>
            </a:pPr>
            <a:r>
              <a:rPr lang="en-US" sz="9600" b="1" dirty="0">
                <a:ln w="11430"/>
                <a:solidFill>
                  <a:srgbClr val="0070C0"/>
                </a:solidFill>
                <a:latin typeface="Arial Black" panose="020B0A04020102020204" pitchFamily="34" charset="0"/>
                <a:hlinkClick r:id="rId4">
                  <a:extLst>
                    <a:ext uri="{A12FA001-AC4F-418D-AE19-62706E023703}">
                      <ahyp:hlinkClr xmlns:ahyp="http://schemas.microsoft.com/office/drawing/2018/hyperlinkcolor" val="tx"/>
                    </a:ext>
                  </a:extLst>
                </a:hlinkClick>
              </a:rPr>
              <a:t>warvet1976@gmail.com</a:t>
            </a:r>
            <a:endParaRPr lang="en-US" sz="9600" b="1" u="sng" dirty="0">
              <a:ln w="11430"/>
              <a:solidFill>
                <a:srgbClr val="0070C0"/>
              </a:solidFill>
              <a:effectLst>
                <a:outerShdw blurRad="50800" dist="39000" dir="5460000" algn="tl">
                  <a:srgbClr val="000000">
                    <a:alpha val="38000"/>
                  </a:srgbClr>
                </a:outerShdw>
              </a:effectLst>
              <a:latin typeface="Arial Black" panose="020B0A04020102020204" pitchFamily="34" charset="0"/>
            </a:endParaRPr>
          </a:p>
          <a:p>
            <a:endParaRPr lang="en-US" sz="9600" b="1" dirty="0">
              <a:ln w="11430"/>
              <a:solidFill>
                <a:srgbClr val="000000"/>
              </a:solidFill>
              <a:latin typeface="Arial Black" panose="020B0A04020102020204" pitchFamily="34" charset="0"/>
            </a:endParaRPr>
          </a:p>
          <a:p>
            <a:r>
              <a:rPr lang="en-US" sz="9600" b="1" dirty="0">
                <a:ln w="11430"/>
                <a:solidFill>
                  <a:schemeClr val="tx1"/>
                </a:solidFill>
                <a:latin typeface="Arial Black" panose="020B0A04020102020204" pitchFamily="34" charset="0"/>
              </a:rPr>
              <a:t>Assistant  Member At Large Director</a:t>
            </a:r>
          </a:p>
          <a:p>
            <a:r>
              <a:rPr lang="en-US" sz="9600" b="1" dirty="0">
                <a:ln w="11430"/>
                <a:solidFill>
                  <a:schemeClr val="tx1"/>
                </a:solidFill>
                <a:latin typeface="Arial Black" panose="020B0A04020102020204" pitchFamily="34" charset="0"/>
              </a:rPr>
              <a:t>Tom Randall - (954) 790-5739  </a:t>
            </a:r>
          </a:p>
          <a:p>
            <a:r>
              <a:rPr lang="en-US" sz="9600" b="1" dirty="0">
                <a:ln w="11430"/>
                <a:solidFill>
                  <a:srgbClr val="0070C0"/>
                </a:solidFill>
                <a:latin typeface="Arial Black" panose="020B0A04020102020204" pitchFamily="34" charset="0"/>
                <a:hlinkClick r:id="rId5">
                  <a:extLst>
                    <a:ext uri="{A12FA001-AC4F-418D-AE19-62706E023703}">
                      <ahyp:hlinkClr xmlns:ahyp="http://schemas.microsoft.com/office/drawing/2018/hyperlinkcolor" val="tx"/>
                    </a:ext>
                  </a:extLst>
                </a:hlinkClick>
              </a:rPr>
              <a:t>trandall@vfwfl.org</a:t>
            </a:r>
            <a:r>
              <a:rPr lang="en-US" sz="9600" b="1" dirty="0">
                <a:ln w="11430"/>
                <a:solidFill>
                  <a:srgbClr val="0070C0"/>
                </a:solidFill>
                <a:effectLst>
                  <a:outerShdw blurRad="50800" dist="39000" dir="5460000" algn="tl">
                    <a:srgbClr val="000000">
                      <a:alpha val="38000"/>
                    </a:srgbClr>
                  </a:outerShdw>
                </a:effectLst>
                <a:latin typeface="Arial Black" panose="020B0A04020102020204" pitchFamily="34" charset="0"/>
              </a:rPr>
              <a:t> </a:t>
            </a:r>
          </a:p>
          <a:p>
            <a:endParaRPr lang="en-US" sz="2800" b="1" dirty="0">
              <a:ln w="11430"/>
              <a:solidFill>
                <a:srgbClr val="000000"/>
              </a:solidFill>
            </a:endParaRPr>
          </a:p>
        </p:txBody>
      </p:sp>
    </p:spTree>
    <p:extLst>
      <p:ext uri="{BB962C8B-B14F-4D97-AF65-F5344CB8AC3E}">
        <p14:creationId xmlns:p14="http://schemas.microsoft.com/office/powerpoint/2010/main" val="1226949740"/>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BCB81EB7-EC0E-4340-9952-1F991FCF8A0B}"/>
              </a:ext>
            </a:extLst>
          </p:cNvPr>
          <p:cNvSpPr txBox="1"/>
          <p:nvPr/>
        </p:nvSpPr>
        <p:spPr>
          <a:xfrm>
            <a:off x="3547053" y="2620369"/>
            <a:ext cx="6182436" cy="3724096"/>
          </a:xfrm>
          <a:prstGeom prst="rect">
            <a:avLst/>
          </a:prstGeom>
          <a:noFill/>
        </p:spPr>
        <p:txBody>
          <a:bodyPr wrap="square" rtlCol="0">
            <a:spAutoFit/>
          </a:bodyPr>
          <a:lstStyle/>
          <a:p>
            <a:r>
              <a:rPr lang="en-US" dirty="0"/>
              <a:t>            </a:t>
            </a:r>
          </a:p>
          <a:p>
            <a:endParaRPr lang="en-US" dirty="0"/>
          </a:p>
          <a:p>
            <a:endParaRPr lang="en-US" dirty="0"/>
          </a:p>
          <a:p>
            <a:endParaRPr lang="en-US" dirty="0"/>
          </a:p>
          <a:p>
            <a:endParaRPr lang="en-US" dirty="0"/>
          </a:p>
          <a:p>
            <a:endParaRPr lang="en-US" dirty="0"/>
          </a:p>
          <a:p>
            <a:pPr algn="ctr"/>
            <a:endParaRPr lang="en-US" sz="2400" b="1" dirty="0"/>
          </a:p>
          <a:p>
            <a:pPr algn="ctr"/>
            <a:endParaRPr lang="en-US" sz="2400" b="1" dirty="0"/>
          </a:p>
          <a:p>
            <a:pPr algn="ctr"/>
            <a:endParaRPr lang="en-US" sz="2400" b="1" dirty="0"/>
          </a:p>
          <a:p>
            <a:pPr algn="ctr"/>
            <a:endParaRPr lang="en-US" sz="2400" b="1" dirty="0"/>
          </a:p>
          <a:p>
            <a:pPr algn="ctr"/>
            <a:r>
              <a:rPr lang="en-US" sz="3200" b="1" dirty="0">
                <a:latin typeface="Roboto" panose="02000000000000000000" pitchFamily="2" charset="0"/>
                <a:ea typeface="Roboto" panose="02000000000000000000" pitchFamily="2" charset="0"/>
              </a:rPr>
              <a:t>Membership Program</a:t>
            </a:r>
          </a:p>
        </p:txBody>
      </p:sp>
      <p:pic>
        <p:nvPicPr>
          <p:cNvPr id="4" name="Picture 3">
            <a:extLst>
              <a:ext uri="{FF2B5EF4-FFF2-40B4-BE49-F238E27FC236}">
                <a16:creationId xmlns:a16="http://schemas.microsoft.com/office/drawing/2014/main" id="{3D69369C-69DE-798B-B1EC-C624D634DE36}"/>
              </a:ext>
            </a:extLst>
          </p:cNvPr>
          <p:cNvPicPr>
            <a:picLocks noChangeAspect="1"/>
          </p:cNvPicPr>
          <p:nvPr/>
        </p:nvPicPr>
        <p:blipFill>
          <a:blip r:embed="rId3"/>
          <a:stretch>
            <a:fillRect/>
          </a:stretch>
        </p:blipFill>
        <p:spPr>
          <a:xfrm>
            <a:off x="4639701" y="2033789"/>
            <a:ext cx="4000098" cy="3842496"/>
          </a:xfrm>
          <a:prstGeom prst="rect">
            <a:avLst/>
          </a:prstGeom>
        </p:spPr>
      </p:pic>
    </p:spTree>
    <p:extLst>
      <p:ext uri="{BB962C8B-B14F-4D97-AF65-F5344CB8AC3E}">
        <p14:creationId xmlns:p14="http://schemas.microsoft.com/office/powerpoint/2010/main" val="35379786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6C8D0FAC-2A6B-EB40-D229-89A9FEA750E4}"/>
              </a:ext>
            </a:extLst>
          </p:cNvPr>
          <p:cNvSpPr>
            <a:spLocks noGrp="1"/>
          </p:cNvSpPr>
          <p:nvPr>
            <p:ph type="sldNum" sz="quarter" idx="12"/>
          </p:nvPr>
        </p:nvSpPr>
        <p:spPr/>
        <p:txBody>
          <a:bodyPr/>
          <a:lstStyle/>
          <a:p>
            <a:fld id="{60B18D57-13A5-4968-950D-8FEF41FA4399}" type="slidenum">
              <a:rPr lang="en-US" smtClean="0"/>
              <a:t>6</a:t>
            </a:fld>
            <a:endParaRPr lang="en-US" dirty="0"/>
          </a:p>
        </p:txBody>
      </p:sp>
      <p:sp>
        <p:nvSpPr>
          <p:cNvPr id="3" name="Title 2">
            <a:extLst>
              <a:ext uri="{FF2B5EF4-FFF2-40B4-BE49-F238E27FC236}">
                <a16:creationId xmlns:a16="http://schemas.microsoft.com/office/drawing/2014/main" id="{8C5D0610-3D0D-9990-9ED6-370F1F5564A1}"/>
              </a:ext>
            </a:extLst>
          </p:cNvPr>
          <p:cNvSpPr>
            <a:spLocks noGrp="1"/>
          </p:cNvSpPr>
          <p:nvPr>
            <p:ph type="title"/>
          </p:nvPr>
        </p:nvSpPr>
        <p:spPr/>
        <p:txBody>
          <a:bodyPr/>
          <a:lstStyle/>
          <a:p>
            <a:pPr algn="ctr"/>
            <a:r>
              <a:rPr lang="en-US" dirty="0"/>
              <a:t>Scan QR Code for Presentation</a:t>
            </a:r>
          </a:p>
        </p:txBody>
      </p:sp>
      <p:pic>
        <p:nvPicPr>
          <p:cNvPr id="5" name="Picture 4">
            <a:extLst>
              <a:ext uri="{FF2B5EF4-FFF2-40B4-BE49-F238E27FC236}">
                <a16:creationId xmlns:a16="http://schemas.microsoft.com/office/drawing/2014/main" id="{1C63C9DB-CAB1-320E-8A71-56E0C6287BB1}"/>
              </a:ext>
            </a:extLst>
          </p:cNvPr>
          <p:cNvPicPr>
            <a:picLocks noChangeAspect="1"/>
          </p:cNvPicPr>
          <p:nvPr/>
        </p:nvPicPr>
        <p:blipFill>
          <a:blip r:embed="rId3"/>
          <a:stretch>
            <a:fillRect/>
          </a:stretch>
        </p:blipFill>
        <p:spPr>
          <a:xfrm>
            <a:off x="2452391" y="1774647"/>
            <a:ext cx="4239217" cy="4248743"/>
          </a:xfrm>
          <a:prstGeom prst="rect">
            <a:avLst/>
          </a:prstGeom>
          <a:ln>
            <a:solidFill>
              <a:srgbClr val="C00000"/>
            </a:solidFill>
          </a:ln>
        </p:spPr>
      </p:pic>
    </p:spTree>
    <p:extLst>
      <p:ext uri="{BB962C8B-B14F-4D97-AF65-F5344CB8AC3E}">
        <p14:creationId xmlns:p14="http://schemas.microsoft.com/office/powerpoint/2010/main" val="271069212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820B34EB-AEE1-945C-CCB1-2B8F365D683A}"/>
              </a:ext>
            </a:extLst>
          </p:cNvPr>
          <p:cNvSpPr txBox="1"/>
          <p:nvPr/>
        </p:nvSpPr>
        <p:spPr>
          <a:xfrm>
            <a:off x="478564" y="153824"/>
            <a:ext cx="6212793" cy="523220"/>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Membership Program</a:t>
            </a:r>
          </a:p>
        </p:txBody>
      </p:sp>
      <p:sp>
        <p:nvSpPr>
          <p:cNvPr id="3" name="TextBox 2">
            <a:extLst>
              <a:ext uri="{FF2B5EF4-FFF2-40B4-BE49-F238E27FC236}">
                <a16:creationId xmlns:a16="http://schemas.microsoft.com/office/drawing/2014/main" id="{E70CC9DA-7ED5-F5AA-8493-F1CDCC41285F}"/>
              </a:ext>
            </a:extLst>
          </p:cNvPr>
          <p:cNvSpPr txBox="1"/>
          <p:nvPr/>
        </p:nvSpPr>
        <p:spPr>
          <a:xfrm>
            <a:off x="578498" y="1897166"/>
            <a:ext cx="7959012" cy="4247317"/>
          </a:xfrm>
          <a:prstGeom prst="rect">
            <a:avLst/>
          </a:prstGeom>
          <a:noFill/>
        </p:spPr>
        <p:txBody>
          <a:bodyPr wrap="square" rtlCol="0">
            <a:spAutoFit/>
          </a:bodyPr>
          <a:lstStyle/>
          <a:p>
            <a:r>
              <a:rPr lang="en-US" sz="1800" b="1" i="0" u="none" strike="noStrike" baseline="0" dirty="0">
                <a:solidFill>
                  <a:srgbClr val="000000"/>
                </a:solidFill>
                <a:latin typeface="PT Serif" panose="020A0603040505020204" pitchFamily="18" charset="0"/>
              </a:rPr>
              <a:t>Membership Mission:</a:t>
            </a:r>
          </a:p>
          <a:p>
            <a:r>
              <a:rPr lang="en-US" sz="1800" b="0" i="0" u="none" strike="noStrike" baseline="0" dirty="0">
                <a:solidFill>
                  <a:srgbClr val="000000"/>
                </a:solidFill>
                <a:latin typeface="PT Serif" panose="020A0603040505020204" pitchFamily="18" charset="0"/>
              </a:rPr>
              <a:t>To </a:t>
            </a:r>
            <a:r>
              <a:rPr lang="en-US" sz="1800" b="1" i="0" u="none" strike="noStrike" baseline="0" dirty="0">
                <a:solidFill>
                  <a:srgbClr val="000000"/>
                </a:solidFill>
                <a:latin typeface="PT Serif" panose="020A0603040505020204" pitchFamily="18" charset="0"/>
              </a:rPr>
              <a:t>recruit</a:t>
            </a:r>
            <a:r>
              <a:rPr lang="en-US" sz="1800" b="0" i="0" u="none" strike="noStrike" baseline="0" dirty="0">
                <a:solidFill>
                  <a:srgbClr val="000000"/>
                </a:solidFill>
                <a:latin typeface="PT Serif" panose="020A0603040505020204" pitchFamily="18" charset="0"/>
              </a:rPr>
              <a:t>, </a:t>
            </a:r>
            <a:r>
              <a:rPr lang="en-US" sz="1800" b="1" i="0" u="none" strike="noStrike" baseline="0" dirty="0">
                <a:solidFill>
                  <a:srgbClr val="000000"/>
                </a:solidFill>
                <a:latin typeface="PT Serif" panose="020A0603040505020204" pitchFamily="18" charset="0"/>
              </a:rPr>
              <a:t>retain</a:t>
            </a:r>
            <a:r>
              <a:rPr lang="en-US" sz="1800" b="0" i="0" u="none" strike="noStrike" baseline="0" dirty="0">
                <a:solidFill>
                  <a:srgbClr val="000000"/>
                </a:solidFill>
                <a:latin typeface="PT Serif" panose="020A0603040505020204" pitchFamily="18" charset="0"/>
              </a:rPr>
              <a:t> and </a:t>
            </a:r>
            <a:r>
              <a:rPr lang="en-US" sz="1800" b="1" i="0" u="none" strike="noStrike" baseline="0" dirty="0">
                <a:solidFill>
                  <a:srgbClr val="000000"/>
                </a:solidFill>
                <a:latin typeface="PT Serif" panose="020A0603040505020204" pitchFamily="18" charset="0"/>
              </a:rPr>
              <a:t>mentor</a:t>
            </a:r>
            <a:r>
              <a:rPr lang="en-US" sz="1800" b="0" i="0" u="none" strike="noStrike" baseline="0" dirty="0">
                <a:solidFill>
                  <a:srgbClr val="000000"/>
                </a:solidFill>
                <a:latin typeface="PT Serif" panose="020A0603040505020204" pitchFamily="18" charset="0"/>
              </a:rPr>
              <a:t> a stable membership base including </a:t>
            </a:r>
            <a:r>
              <a:rPr lang="en-US" sz="1800" b="1" i="0" u="none" strike="noStrike" baseline="0" dirty="0">
                <a:solidFill>
                  <a:srgbClr val="000000"/>
                </a:solidFill>
                <a:latin typeface="PT Serif" panose="020A0603040505020204" pitchFamily="18" charset="0"/>
              </a:rPr>
              <a:t>all generations of veterans</a:t>
            </a:r>
            <a:r>
              <a:rPr lang="en-US" sz="1800" b="0" i="0" u="none" strike="noStrike" baseline="0" dirty="0">
                <a:solidFill>
                  <a:srgbClr val="000000"/>
                </a:solidFill>
                <a:latin typeface="PT Serif" panose="020A0603040505020204" pitchFamily="18" charset="0"/>
              </a:rPr>
              <a:t>. To cultivate a membership that is </a:t>
            </a:r>
            <a:r>
              <a:rPr lang="en-US" sz="1800" b="1" i="0" u="none" strike="noStrike" baseline="0" dirty="0">
                <a:solidFill>
                  <a:srgbClr val="000000"/>
                </a:solidFill>
                <a:latin typeface="PT Serif" panose="020A0603040505020204" pitchFamily="18" charset="0"/>
              </a:rPr>
              <a:t>well versed</a:t>
            </a:r>
            <a:r>
              <a:rPr lang="en-US" sz="1800" b="0" i="0" u="none" strike="noStrike" baseline="0" dirty="0">
                <a:solidFill>
                  <a:srgbClr val="000000"/>
                </a:solidFill>
                <a:latin typeface="PT Serif" panose="020A0603040505020204" pitchFamily="18" charset="0"/>
              </a:rPr>
              <a:t> in </a:t>
            </a:r>
            <a:r>
              <a:rPr lang="en-US" sz="1800" b="1" i="0" u="none" strike="noStrike" baseline="0" dirty="0">
                <a:solidFill>
                  <a:srgbClr val="000000"/>
                </a:solidFill>
                <a:latin typeface="PT Serif" panose="020A0603040505020204" pitchFamily="18" charset="0"/>
              </a:rPr>
              <a:t>institutional knowledge</a:t>
            </a:r>
            <a:r>
              <a:rPr lang="en-US" sz="1800" b="0" i="0" u="none" strike="noStrike" baseline="0" dirty="0">
                <a:solidFill>
                  <a:srgbClr val="000000"/>
                </a:solidFill>
                <a:latin typeface="PT Serif" panose="020A0603040505020204" pitchFamily="18" charset="0"/>
              </a:rPr>
              <a:t> and actively involved at </a:t>
            </a:r>
            <a:r>
              <a:rPr lang="en-US" sz="1800" b="1" i="0" u="none" strike="noStrike" baseline="0" dirty="0">
                <a:solidFill>
                  <a:srgbClr val="000000"/>
                </a:solidFill>
                <a:latin typeface="PT Serif" panose="020A0603040505020204" pitchFamily="18" charset="0"/>
              </a:rPr>
              <a:t>all levels </a:t>
            </a:r>
            <a:r>
              <a:rPr lang="en-US" sz="1800" b="0" i="0" u="none" strike="noStrike" baseline="0" dirty="0">
                <a:solidFill>
                  <a:srgbClr val="000000"/>
                </a:solidFill>
                <a:latin typeface="PT Serif" panose="020A0603040505020204" pitchFamily="18" charset="0"/>
              </a:rPr>
              <a:t>of the organization and in the local community. To establish Posts with an established vision of service, leadership, and community outreach. </a:t>
            </a:r>
            <a:r>
              <a:rPr lang="en-US" sz="1800" b="1" i="0" u="none" strike="noStrike" baseline="0" dirty="0">
                <a:solidFill>
                  <a:srgbClr val="000000"/>
                </a:solidFill>
                <a:latin typeface="PT Serif" panose="020A0603040505020204" pitchFamily="18" charset="0"/>
              </a:rPr>
              <a:t> </a:t>
            </a:r>
            <a:endParaRPr lang="en-US" sz="1800" b="0" i="0" u="none" strike="noStrike" baseline="0" dirty="0">
              <a:solidFill>
                <a:srgbClr val="000000"/>
              </a:solidFill>
              <a:latin typeface="PT Serif" panose="020A0603040505020204" pitchFamily="18" charset="0"/>
            </a:endParaRPr>
          </a:p>
          <a:p>
            <a:endParaRPr lang="en-US" sz="1800" b="1" i="0" u="none" strike="noStrike" baseline="0" dirty="0">
              <a:solidFill>
                <a:srgbClr val="000000"/>
              </a:solidFill>
              <a:latin typeface="PT Serif" panose="020A0603040505020204" pitchFamily="18" charset="0"/>
            </a:endParaRPr>
          </a:p>
          <a:p>
            <a:r>
              <a:rPr lang="en-US" sz="1800" b="1" i="0" u="none" strike="noStrike" baseline="0" dirty="0">
                <a:solidFill>
                  <a:srgbClr val="000000"/>
                </a:solidFill>
                <a:latin typeface="PT Serif" panose="020A0603040505020204" pitchFamily="18" charset="0"/>
              </a:rPr>
              <a:t>1. Build a strong organization</a:t>
            </a:r>
            <a:r>
              <a:rPr lang="en-US" sz="1800" b="0" i="0" u="none" strike="noStrike" baseline="0" dirty="0">
                <a:solidFill>
                  <a:srgbClr val="000000"/>
                </a:solidFill>
                <a:latin typeface="PT Serif" panose="020A0603040505020204" pitchFamily="18" charset="0"/>
              </a:rPr>
              <a:t> through </a:t>
            </a:r>
            <a:r>
              <a:rPr lang="en-US" sz="1800" b="1" i="0" u="none" strike="noStrike" baseline="0" dirty="0">
                <a:solidFill>
                  <a:srgbClr val="000000"/>
                </a:solidFill>
                <a:latin typeface="PT Serif" panose="020A0603040505020204" pitchFamily="18" charset="0"/>
              </a:rPr>
              <a:t>recruiting</a:t>
            </a:r>
            <a:r>
              <a:rPr lang="en-US" sz="1800" b="0" i="0" u="none" strike="noStrike" baseline="0" dirty="0">
                <a:solidFill>
                  <a:srgbClr val="000000"/>
                </a:solidFill>
                <a:latin typeface="PT Serif" panose="020A0603040505020204" pitchFamily="18" charset="0"/>
              </a:rPr>
              <a:t> new members while </a:t>
            </a:r>
            <a:r>
              <a:rPr lang="en-US" sz="1800" b="1" i="0" u="none" strike="noStrike" baseline="0" dirty="0">
                <a:solidFill>
                  <a:srgbClr val="000000"/>
                </a:solidFill>
                <a:latin typeface="PT Serif" panose="020A0603040505020204" pitchFamily="18" charset="0"/>
              </a:rPr>
              <a:t>retaining</a:t>
            </a:r>
            <a:r>
              <a:rPr lang="en-US" sz="1800" b="0" i="0" u="none" strike="noStrike" baseline="0" dirty="0">
                <a:solidFill>
                  <a:srgbClr val="000000"/>
                </a:solidFill>
                <a:latin typeface="PT Serif" panose="020A0603040505020204" pitchFamily="18" charset="0"/>
              </a:rPr>
              <a:t> our current membership, </a:t>
            </a:r>
            <a:r>
              <a:rPr lang="en-US" sz="1800" b="1" i="0" u="none" strike="noStrike" baseline="0" dirty="0">
                <a:solidFill>
                  <a:srgbClr val="000000"/>
                </a:solidFill>
                <a:latin typeface="PT Serif" panose="020A0603040505020204" pitchFamily="18" charset="0"/>
              </a:rPr>
              <a:t>creating a solid baseline </a:t>
            </a:r>
            <a:r>
              <a:rPr lang="en-US" sz="1800" b="0" i="0" u="none" strike="noStrike" baseline="0" dirty="0">
                <a:solidFill>
                  <a:srgbClr val="000000"/>
                </a:solidFill>
                <a:latin typeface="PT Serif" panose="020A0603040505020204" pitchFamily="18" charset="0"/>
              </a:rPr>
              <a:t>for the future. </a:t>
            </a:r>
          </a:p>
          <a:p>
            <a:endParaRPr lang="en-US" sz="1800" b="1" i="0" u="none" strike="noStrike" baseline="0" dirty="0">
              <a:solidFill>
                <a:srgbClr val="000000"/>
              </a:solidFill>
              <a:latin typeface="PT Serif" panose="020A0603040505020204" pitchFamily="18" charset="0"/>
            </a:endParaRPr>
          </a:p>
          <a:p>
            <a:r>
              <a:rPr lang="en-US" sz="1800" b="1" i="0" u="none" strike="noStrike" baseline="0" dirty="0">
                <a:solidFill>
                  <a:srgbClr val="000000"/>
                </a:solidFill>
                <a:latin typeface="PT Serif" panose="020A0603040505020204" pitchFamily="18" charset="0"/>
              </a:rPr>
              <a:t>2. Work together</a:t>
            </a:r>
            <a:r>
              <a:rPr lang="en-US" sz="1800" b="0" i="0" u="none" strike="noStrike" baseline="0" dirty="0">
                <a:solidFill>
                  <a:srgbClr val="000000"/>
                </a:solidFill>
                <a:latin typeface="PT Serif" panose="020A0603040505020204" pitchFamily="18" charset="0"/>
              </a:rPr>
              <a:t> to achieve </a:t>
            </a:r>
            <a:r>
              <a:rPr lang="en-US" sz="1800" b="1" i="0" u="none" strike="noStrike" baseline="0" dirty="0">
                <a:solidFill>
                  <a:srgbClr val="000000"/>
                </a:solidFill>
                <a:latin typeface="PT Serif" panose="020A0603040505020204" pitchFamily="18" charset="0"/>
              </a:rPr>
              <a:t>VFW’s goals</a:t>
            </a:r>
            <a:r>
              <a:rPr lang="en-US" sz="1800" b="0" i="0" u="none" strike="noStrike" baseline="0" dirty="0">
                <a:solidFill>
                  <a:srgbClr val="000000"/>
                </a:solidFill>
                <a:latin typeface="PT Serif" panose="020A0603040505020204" pitchFamily="18" charset="0"/>
              </a:rPr>
              <a:t>. The VFW National Headquarters staff is available to assist in coordinating programs, developing membership initiatives, and building awareness among our membership and the entire veteran community. </a:t>
            </a:r>
            <a:endParaRPr lang="en-US" dirty="0"/>
          </a:p>
        </p:txBody>
      </p:sp>
    </p:spTree>
    <p:extLst>
      <p:ext uri="{BB962C8B-B14F-4D97-AF65-F5344CB8AC3E}">
        <p14:creationId xmlns:p14="http://schemas.microsoft.com/office/powerpoint/2010/main" val="403750533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70589" y="1658277"/>
            <a:ext cx="8742782" cy="4577946"/>
          </a:xfrm>
        </p:spPr>
        <p:txBody>
          <a:bodyPr/>
          <a:lstStyle/>
          <a:p>
            <a:pPr algn="ctr"/>
            <a:r>
              <a:rPr lang="en-US" sz="1800" dirty="0">
                <a:latin typeface="Arial" panose="020B0604020202020204" pitchFamily="34" charset="0"/>
                <a:cs typeface="Arial" panose="020B0604020202020204" pitchFamily="34" charset="0"/>
              </a:rPr>
              <a:t>			</a:t>
            </a:r>
            <a:br>
              <a:rPr lang="en-US" sz="1800" b="1" dirty="0">
                <a:latin typeface="Roboto" panose="02000000000000000000" pitchFamily="2" charset="0"/>
                <a:ea typeface="Roboto" panose="02000000000000000000" pitchFamily="2" charset="0"/>
                <a:cs typeface="Arial" panose="020B0604020202020204" pitchFamily="34" charset="0"/>
              </a:rPr>
            </a:br>
            <a:r>
              <a:rPr lang="en-US" sz="1800" b="1" i="1" u="none" strike="noStrike" baseline="0" dirty="0">
                <a:solidFill>
                  <a:srgbClr val="000000"/>
                </a:solidFill>
                <a:latin typeface="PT Serif" panose="020A0603040505020204" pitchFamily="18" charset="0"/>
              </a:rPr>
              <a:t>“Efforts are to be appreciated. Achievements are to be celebrated.” </a:t>
            </a:r>
            <a:br>
              <a:rPr lang="en-US" sz="1800" b="0" i="0" u="none" strike="noStrike" baseline="0" dirty="0">
                <a:solidFill>
                  <a:srgbClr val="000000"/>
                </a:solidFill>
                <a:latin typeface="PT Serif" panose="020A0603040505020204" pitchFamily="18" charset="0"/>
              </a:rPr>
            </a:br>
            <a:br>
              <a:rPr lang="en-US" sz="1800" b="0" i="0" u="none" strike="noStrike" baseline="0" dirty="0">
                <a:solidFill>
                  <a:srgbClr val="000000"/>
                </a:solidFill>
                <a:latin typeface="PT Serif" panose="020A0603040505020204" pitchFamily="18" charset="0"/>
              </a:rPr>
            </a:br>
            <a:r>
              <a:rPr lang="en-US" sz="1800" b="0" i="0" u="none" strike="noStrike" baseline="0" dirty="0">
                <a:solidFill>
                  <a:srgbClr val="000000"/>
                </a:solidFill>
                <a:latin typeface="PT Serif" panose="020A0603040505020204" pitchFamily="18" charset="0"/>
              </a:rPr>
              <a:t>To incentivize the necessary tasks of recruiting and retention, which are essential to the </a:t>
            </a:r>
            <a:r>
              <a:rPr lang="en-US" sz="1800" b="1" i="0" u="none" strike="noStrike" baseline="0" dirty="0">
                <a:solidFill>
                  <a:srgbClr val="000000"/>
                </a:solidFill>
                <a:latin typeface="PT Serif" panose="020A0603040505020204" pitchFamily="18" charset="0"/>
              </a:rPr>
              <a:t>continued growth and strength </a:t>
            </a:r>
            <a:r>
              <a:rPr lang="en-US" sz="1800" b="0" i="0" u="none" strike="noStrike" baseline="0" dirty="0">
                <a:solidFill>
                  <a:srgbClr val="000000"/>
                </a:solidFill>
                <a:latin typeface="PT Serif" panose="020A0603040505020204" pitchFamily="18" charset="0"/>
              </a:rPr>
              <a:t>of the Veterans of Foreign Wars, </a:t>
            </a:r>
            <a:r>
              <a:rPr lang="en-US" sz="1800" b="1" i="0" u="none" strike="noStrike" baseline="0" dirty="0">
                <a:solidFill>
                  <a:srgbClr val="000000"/>
                </a:solidFill>
                <a:latin typeface="PT Serif" panose="020A0603040505020204" pitchFamily="18" charset="0"/>
              </a:rPr>
              <a:t>a series of award programs </a:t>
            </a:r>
            <a:r>
              <a:rPr lang="en-US" sz="1800" b="0" i="0" u="none" strike="noStrike" baseline="0" dirty="0">
                <a:solidFill>
                  <a:srgbClr val="000000"/>
                </a:solidFill>
                <a:latin typeface="PT Serif" panose="020A0603040505020204" pitchFamily="18" charset="0"/>
              </a:rPr>
              <a:t>will be established and </a:t>
            </a:r>
            <a:r>
              <a:rPr lang="en-US" sz="1800" b="1" i="0" u="none" strike="noStrike" baseline="0" dirty="0">
                <a:solidFill>
                  <a:srgbClr val="000000"/>
                </a:solidFill>
                <a:latin typeface="PT Serif" panose="020A0603040505020204" pitchFamily="18" charset="0"/>
              </a:rPr>
              <a:t>overseen by the Membership Department under the direction of the Adjutant General</a:t>
            </a:r>
            <a:r>
              <a:rPr lang="en-US" sz="1800" b="0" i="0" u="none" strike="noStrike" baseline="0" dirty="0">
                <a:solidFill>
                  <a:srgbClr val="000000"/>
                </a:solidFill>
                <a:latin typeface="PT Serif" panose="020A0603040505020204" pitchFamily="18" charset="0"/>
              </a:rPr>
              <a:t>. </a:t>
            </a:r>
            <a:br>
              <a:rPr lang="en-US" sz="1800" b="0" i="0" u="none" strike="noStrike" baseline="0" dirty="0">
                <a:solidFill>
                  <a:srgbClr val="000000"/>
                </a:solidFill>
                <a:latin typeface="PT Serif" panose="020A0603040505020204" pitchFamily="18" charset="0"/>
              </a:rPr>
            </a:br>
            <a:br>
              <a:rPr lang="en-US" sz="1800" b="0" i="0" u="none" strike="noStrike" baseline="0" dirty="0">
                <a:solidFill>
                  <a:srgbClr val="000000"/>
                </a:solidFill>
                <a:latin typeface="PT Serif" panose="020A0603040505020204" pitchFamily="18" charset="0"/>
              </a:rPr>
            </a:br>
            <a:r>
              <a:rPr lang="en-US" sz="1800" b="0" i="0" u="none" strike="noStrike" baseline="0" dirty="0">
                <a:solidFill>
                  <a:srgbClr val="000000"/>
                </a:solidFill>
                <a:latin typeface="PT Serif" panose="020A0603040505020204" pitchFamily="18" charset="0"/>
              </a:rPr>
              <a:t>These </a:t>
            </a:r>
            <a:r>
              <a:rPr lang="en-US" sz="1800" b="1" i="0" u="none" strike="noStrike" baseline="0" dirty="0">
                <a:solidFill>
                  <a:srgbClr val="000000"/>
                </a:solidFill>
                <a:latin typeface="PT Serif" panose="020A0603040505020204" pitchFamily="18" charset="0"/>
              </a:rPr>
              <a:t>programs</a:t>
            </a:r>
            <a:r>
              <a:rPr lang="en-US" sz="1800" b="0" i="0" u="none" strike="noStrike" baseline="0" dirty="0">
                <a:solidFill>
                  <a:srgbClr val="000000"/>
                </a:solidFill>
                <a:latin typeface="PT Serif" panose="020A0603040505020204" pitchFamily="18" charset="0"/>
              </a:rPr>
              <a:t> will be directly related to </a:t>
            </a:r>
            <a:r>
              <a:rPr lang="en-US" sz="1800" b="1" i="0" u="none" strike="noStrike" baseline="0" dirty="0">
                <a:solidFill>
                  <a:srgbClr val="000000"/>
                </a:solidFill>
                <a:latin typeface="PT Serif" panose="020A0603040505020204" pitchFamily="18" charset="0"/>
              </a:rPr>
              <a:t>membership growth and program participation</a:t>
            </a:r>
            <a:r>
              <a:rPr lang="en-US" sz="1800" b="0" i="0" u="none" strike="noStrike" baseline="0" dirty="0">
                <a:solidFill>
                  <a:srgbClr val="000000"/>
                </a:solidFill>
                <a:latin typeface="PT Serif" panose="020A0603040505020204" pitchFamily="18" charset="0"/>
              </a:rPr>
              <a:t>, and awards will be assigned to those individuals as well as </a:t>
            </a:r>
            <a:r>
              <a:rPr lang="en-US" sz="1800" b="1" i="0" u="none" strike="noStrike" baseline="0" dirty="0">
                <a:solidFill>
                  <a:srgbClr val="000000"/>
                </a:solidFill>
                <a:latin typeface="PT Serif" panose="020A0603040505020204" pitchFamily="18" charset="0"/>
              </a:rPr>
              <a:t>Posts, Districts, and Departments </a:t>
            </a:r>
            <a:r>
              <a:rPr lang="en-US" sz="1800" b="0" i="0" u="none" strike="noStrike" baseline="0" dirty="0">
                <a:solidFill>
                  <a:srgbClr val="000000"/>
                </a:solidFill>
                <a:latin typeface="PT Serif" panose="020A0603040505020204" pitchFamily="18" charset="0"/>
              </a:rPr>
              <a:t>that show excellence </a:t>
            </a:r>
            <a:r>
              <a:rPr lang="en-US" sz="1800" b="1" i="0" u="none" strike="noStrike" baseline="0" dirty="0">
                <a:solidFill>
                  <a:srgbClr val="000000"/>
                </a:solidFill>
                <a:latin typeface="PT Serif" panose="020A0603040505020204" pitchFamily="18" charset="0"/>
              </a:rPr>
              <a:t>above and beyond </a:t>
            </a:r>
            <a:r>
              <a:rPr lang="en-US" sz="1800" b="0" i="0" u="none" strike="noStrike" baseline="0" dirty="0">
                <a:solidFill>
                  <a:srgbClr val="000000"/>
                </a:solidFill>
                <a:latin typeface="PT Serif" panose="020A0603040505020204" pitchFamily="18" charset="0"/>
              </a:rPr>
              <a:t>the standard. </a:t>
            </a:r>
            <a:endParaRPr lang="en-US" sz="1800" b="1" dirty="0">
              <a:latin typeface="Roboto" panose="02000000000000000000" pitchFamily="2"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657B4D80-E156-3ABF-57A6-612D49DFF098}"/>
              </a:ext>
            </a:extLst>
          </p:cNvPr>
          <p:cNvSpPr txBox="1"/>
          <p:nvPr/>
        </p:nvSpPr>
        <p:spPr>
          <a:xfrm>
            <a:off x="666572" y="247828"/>
            <a:ext cx="5905144" cy="523220"/>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Commander’s Intent</a:t>
            </a:r>
          </a:p>
        </p:txBody>
      </p:sp>
    </p:spTree>
    <p:extLst>
      <p:ext uri="{BB962C8B-B14F-4D97-AF65-F5344CB8AC3E}">
        <p14:creationId xmlns:p14="http://schemas.microsoft.com/office/powerpoint/2010/main" val="272699214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0" y="1563883"/>
            <a:ext cx="9144000" cy="7175041"/>
          </a:xfrm>
          <a:prstGeom prst="rect">
            <a:avLst/>
          </a:prstGeom>
        </p:spPr>
        <p:txBody>
          <a:bodyPr wrap="square">
            <a:spAutoFit/>
          </a:bodyPr>
          <a:lstStyle/>
          <a:p>
            <a:pPr>
              <a:lnSpc>
                <a:spcPct val="115000"/>
              </a:lnSpc>
            </a:pPr>
            <a:r>
              <a:rPr lang="en-US" b="1" kern="0" dirty="0">
                <a:solidFill>
                  <a:srgbClr val="FF0000"/>
                </a:solidFill>
                <a:latin typeface="Arial" panose="020B0604020202020204" pitchFamily="34" charset="0"/>
                <a:ea typeface="Times New Roman" panose="02020603050405020304" pitchFamily="18" charset="0"/>
                <a:cs typeface="Arial" panose="020B0604020202020204" pitchFamily="34" charset="0"/>
              </a:rPr>
              <a:t>2024-2025 updates in the membership program from this point forward will be notated in red, unless otherwise noted. </a:t>
            </a:r>
          </a:p>
          <a:p>
            <a:pPr>
              <a:lnSpc>
                <a:spcPct val="115000"/>
              </a:lnSpc>
            </a:pPr>
            <a:endParaRPr lang="en-US"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gn="ctr">
              <a:lnSpc>
                <a:spcPct val="115000"/>
              </a:lnSpc>
              <a:spcBef>
                <a:spcPts val="2400"/>
              </a:spcBef>
            </a:pPr>
            <a:r>
              <a:rPr lang="en-US" b="1" kern="0" dirty="0">
                <a:solidFill>
                  <a:srgbClr val="FF0000"/>
                </a:solidFill>
                <a:latin typeface="Arial" panose="020B0604020202020204" pitchFamily="34" charset="0"/>
                <a:ea typeface="Times New Roman" panose="02020603050405020304" pitchFamily="18" charset="0"/>
                <a:cs typeface="Arial" panose="020B0604020202020204" pitchFamily="34" charset="0"/>
              </a:rPr>
              <a:t>Membership Requirements</a:t>
            </a:r>
            <a:r>
              <a:rPr lang="en-US" b="1" kern="0" dirty="0">
                <a:solidFill>
                  <a:srgbClr val="000000"/>
                </a:solidFill>
                <a:latin typeface="Arial" panose="020B0604020202020204" pitchFamily="34" charset="0"/>
                <a:ea typeface="Times New Roman" panose="02020603050405020304" pitchFamily="18" charset="0"/>
                <a:cs typeface="Arial" panose="020B0604020202020204" pitchFamily="34" charset="0"/>
              </a:rPr>
              <a:t> page 4</a:t>
            </a:r>
          </a:p>
          <a:p>
            <a:pPr algn="l"/>
            <a:endParaRPr lang="en-US" sz="1800" b="0" i="0" u="none" strike="noStrike" baseline="0" dirty="0">
              <a:solidFill>
                <a:srgbClr val="000000"/>
              </a:solidFill>
              <a:latin typeface="Calibri" panose="020F0502020204030204" pitchFamily="34" charset="0"/>
            </a:endParaRPr>
          </a:p>
          <a:p>
            <a:pPr lvl="2"/>
            <a:r>
              <a:rPr lang="en-US" b="0" i="0" u="none" strike="noStrike" baseline="0" dirty="0">
                <a:solidFill>
                  <a:srgbClr val="000000"/>
                </a:solidFill>
                <a:latin typeface="Calibri" panose="020F0502020204030204" pitchFamily="34" charset="0"/>
              </a:rPr>
              <a:t>- </a:t>
            </a:r>
            <a:r>
              <a:rPr lang="en-US" sz="2400" b="0" i="0" u="none" strike="noStrike" baseline="0" dirty="0">
                <a:solidFill>
                  <a:srgbClr val="000000"/>
                </a:solidFill>
                <a:latin typeface="Calibri" panose="020F0502020204030204" pitchFamily="34" charset="0"/>
              </a:rPr>
              <a:t>Achieve 102% in Membership </a:t>
            </a:r>
          </a:p>
          <a:p>
            <a:pPr lvl="2"/>
            <a:r>
              <a:rPr lang="en-US" sz="2400" b="0" i="0" u="none" strike="noStrike" baseline="0" dirty="0">
                <a:solidFill>
                  <a:srgbClr val="000000"/>
                </a:solidFill>
                <a:latin typeface="Calibri" panose="020F0502020204030204" pitchFamily="34" charset="0"/>
              </a:rPr>
              <a:t>- For everyone to recruit at least one new member and then mentor that member. </a:t>
            </a:r>
          </a:p>
          <a:p>
            <a:pPr lvl="2"/>
            <a:r>
              <a:rPr lang="en-US" sz="2400" b="0" i="0" u="none" strike="noStrike" baseline="0" dirty="0">
                <a:solidFill>
                  <a:srgbClr val="000000"/>
                </a:solidFill>
                <a:latin typeface="Calibri" panose="020F0502020204030204" pitchFamily="34" charset="0"/>
              </a:rPr>
              <a:t>- Increase membership drives and/or events. </a:t>
            </a:r>
          </a:p>
          <a:p>
            <a:pPr lvl="2"/>
            <a:r>
              <a:rPr lang="en-US" sz="2400" b="0" i="0" u="none" strike="noStrike" baseline="0" dirty="0">
                <a:solidFill>
                  <a:srgbClr val="000000"/>
                </a:solidFill>
                <a:latin typeface="Calibri" panose="020F0502020204030204" pitchFamily="34" charset="0"/>
              </a:rPr>
              <a:t>- Develop new Posts and/or revitalize existing Posts. </a:t>
            </a:r>
          </a:p>
          <a:p>
            <a:pPr lvl="2"/>
            <a:r>
              <a:rPr lang="en-US" sz="2400" b="0" i="0" u="none" strike="noStrike" baseline="0" dirty="0">
                <a:solidFill>
                  <a:srgbClr val="000000"/>
                </a:solidFill>
                <a:latin typeface="Calibri" panose="020F0502020204030204" pitchFamily="34" charset="0"/>
              </a:rPr>
              <a:t>- Increase Life Membership and Legacy Life Membership </a:t>
            </a:r>
          </a:p>
          <a:p>
            <a:pPr>
              <a:lnSpc>
                <a:spcPct val="115000"/>
              </a:lnSpc>
            </a:pPr>
            <a:endParaRPr lang="en-US" sz="2400"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2000"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2000"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2800"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2800"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2800" b="1"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a:p>
            <a:pPr>
              <a:lnSpc>
                <a:spcPct val="115000"/>
              </a:lnSpc>
            </a:pPr>
            <a:endParaRPr lang="en-US" sz="2400" kern="0" dirty="0">
              <a:solidFill>
                <a:srgbClr val="FF0000"/>
              </a:solidFill>
              <a:latin typeface="Arial" panose="020B0604020202020204" pitchFamily="34" charset="0"/>
              <a:ea typeface="Times New Roman" panose="02020603050405020304" pitchFamily="18" charset="0"/>
              <a:cs typeface="Arial" panose="020B0604020202020204" pitchFamily="34" charset="0"/>
            </a:endParaRPr>
          </a:p>
        </p:txBody>
      </p:sp>
      <p:sp>
        <p:nvSpPr>
          <p:cNvPr id="2" name="TextBox 1">
            <a:extLst>
              <a:ext uri="{FF2B5EF4-FFF2-40B4-BE49-F238E27FC236}">
                <a16:creationId xmlns:a16="http://schemas.microsoft.com/office/drawing/2014/main" id="{D75598C9-50AF-8071-96DD-B84612E01D53}"/>
              </a:ext>
            </a:extLst>
          </p:cNvPr>
          <p:cNvSpPr txBox="1"/>
          <p:nvPr/>
        </p:nvSpPr>
        <p:spPr>
          <a:xfrm>
            <a:off x="478564" y="230736"/>
            <a:ext cx="6212793" cy="523220"/>
          </a:xfrm>
          <a:prstGeom prst="rect">
            <a:avLst/>
          </a:prstGeom>
          <a:noFill/>
        </p:spPr>
        <p:txBody>
          <a:bodyPr wrap="square" rtlCol="0">
            <a:spAutoFit/>
          </a:bodyPr>
          <a:lstStyle/>
          <a:p>
            <a:pPr algn="ctr"/>
            <a:r>
              <a:rPr lang="en-US" sz="2800" b="1" dirty="0">
                <a:latin typeface="Roboto" panose="02000000000000000000" pitchFamily="2" charset="0"/>
                <a:ea typeface="Roboto" panose="02000000000000000000" pitchFamily="2" charset="0"/>
              </a:rPr>
              <a:t>Membership Program</a:t>
            </a:r>
          </a:p>
        </p:txBody>
      </p:sp>
    </p:spTree>
    <p:extLst>
      <p:ext uri="{BB962C8B-B14F-4D97-AF65-F5344CB8AC3E}">
        <p14:creationId xmlns:p14="http://schemas.microsoft.com/office/powerpoint/2010/main" val="2791237976"/>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5692</TotalTime>
  <Words>2879</Words>
  <Application>Microsoft Office PowerPoint</Application>
  <PresentationFormat>On-screen Show (4:3)</PresentationFormat>
  <Paragraphs>300</Paragraphs>
  <Slides>36</Slides>
  <Notes>19</Notes>
  <HiddenSlides>1</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36</vt:i4>
      </vt:variant>
    </vt:vector>
  </HeadingPairs>
  <TitlesOfParts>
    <vt:vector size="44" baseType="lpstr">
      <vt:lpstr>Arial</vt:lpstr>
      <vt:lpstr>Arial Black</vt:lpstr>
      <vt:lpstr>Calibri</vt:lpstr>
      <vt:lpstr>PT Serif</vt:lpstr>
      <vt:lpstr>Roboto</vt:lpstr>
      <vt:lpstr>Times New Roman</vt:lpstr>
      <vt:lpstr>Office Theme</vt:lpstr>
      <vt:lpstr>Custom Design</vt:lpstr>
      <vt:lpstr>PowerPoint Presentation</vt:lpstr>
      <vt:lpstr>PowerPoint Presentation</vt:lpstr>
      <vt:lpstr>PowerPoint Presentation</vt:lpstr>
      <vt:lpstr>PowerPoint Presentation</vt:lpstr>
      <vt:lpstr>PowerPoint Presentation</vt:lpstr>
      <vt:lpstr>Scan QR Code for Presentation</vt:lpstr>
      <vt:lpstr>PowerPoint Presentation</vt:lpstr>
      <vt:lpstr>    “Efforts are to be appreciated. Achievements are to be celebrated.”   To incentivize the necessary tasks of recruiting and retention, which are essential to the continued growth and strength of the Veterans of Foreign Wars, a series of award programs will be established and overseen by the Membership Department under the direction of the Adjutant General.   These programs will be directly related to membership growth and program participation, and awards will be assigned to those individuals as well as Posts, Districts, and Departments that show excellence above and beyond the standard. </vt:lpstr>
      <vt:lpstr>PowerPoint Presentation</vt:lpstr>
      <vt:lpstr>PowerPoint Presentation</vt:lpstr>
      <vt:lpstr>PowerPoint Presentation</vt:lpstr>
      <vt:lpstr>PowerPoint Presentation</vt:lpstr>
      <vt:lpstr>PowerPoint Presentation</vt:lpstr>
      <vt:lpstr>PowerPoint Presentation</vt:lpstr>
      <vt:lpstr>All-American District Criteria </vt:lpstr>
      <vt:lpstr>All-American District Award </vt:lpstr>
      <vt:lpstr>All-American District Award </vt:lpstr>
      <vt:lpstr>All-American Department Criteria </vt:lpstr>
      <vt:lpstr>All-American Department Award </vt:lpstr>
      <vt:lpstr>All-American Notes </vt:lpstr>
      <vt:lpstr>Membership Recruiting Awards</vt:lpstr>
      <vt:lpstr>PowerPoint Presentation</vt:lpstr>
      <vt:lpstr>PowerPoint Presentation</vt:lpstr>
      <vt:lpstr>PowerPoint Presentation</vt:lpstr>
      <vt:lpstr>PowerPoint Presentation</vt:lpstr>
      <vt:lpstr>PowerPoint Presentation</vt:lpstr>
      <vt:lpstr>Top Recruiter Awards</vt:lpstr>
      <vt:lpstr>Life Member Recruiter Award / New Post Development Grant</vt:lpstr>
      <vt:lpstr>Commander-in-Chief’s Challenge</vt:lpstr>
      <vt:lpstr>Triple Crown</vt:lpstr>
      <vt:lpstr>Post, Division &amp; Dept Breakdown</vt:lpstr>
      <vt:lpstr>PowerPoint Presentation</vt:lpstr>
      <vt:lpstr>PowerPoint Presentation</vt:lpstr>
      <vt:lpstr>PowerPoint Presentation</vt:lpstr>
      <vt:lpstr>Contact Information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Monica Levy</dc:creator>
  <cp:lastModifiedBy>Scott Hice</cp:lastModifiedBy>
  <cp:revision>398</cp:revision>
  <cp:lastPrinted>2024-07-09T19:15:57Z</cp:lastPrinted>
  <dcterms:created xsi:type="dcterms:W3CDTF">2018-09-13T15:53:27Z</dcterms:created>
  <dcterms:modified xsi:type="dcterms:W3CDTF">2024-08-17T10:48:09Z</dcterms:modified>
</cp:coreProperties>
</file>